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C5B5C-E25A-894E-9003-A633B03A54FF}" v="65" dt="2025-04-04T13:11:22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7"/>
    <p:restoredTop sz="80405"/>
  </p:normalViewPr>
  <p:slideViewPr>
    <p:cSldViewPr snapToGrid="0">
      <p:cViewPr varScale="1">
        <p:scale>
          <a:sx n="132" d="100"/>
          <a:sy n="132" d="100"/>
        </p:scale>
        <p:origin x="448" y="168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BC753-F265-9A45-A00E-7B847ECCC331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1C11-2681-6540-AFD2-42689136588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845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Let’s start by looking at what we know to understand why it is useful to look at measures of gray matter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the neuron’s cell bodies sit in </a:t>
            </a:r>
            <a:r>
              <a:rPr lang="en-GB" dirty="0" err="1"/>
              <a:t>th</a:t>
            </a:r>
            <a:r>
              <a:rPr lang="en-NO" dirty="0"/>
              <a:t>e grey matter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Grey matter can shrink and expand based on different factors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When exactly such shrinkage signifies atrophy is not entirely clear but there are some very good guesses based on metabolic changes and tissue ratios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One would assume that GM starts SLOWLY degenerating in the late 20s when the celluar regeneration slows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As the metabolism changes more and more over the years, degeneration acellerates towards older 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The early decrese in GM volume starting at t</a:t>
            </a:r>
            <a:r>
              <a:rPr lang="en-GB" dirty="0"/>
              <a:t>he</a:t>
            </a:r>
            <a:r>
              <a:rPr lang="en-NO" dirty="0"/>
              <a:t> age of 6 might indicate white matter differentiation.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398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This is </a:t>
            </a:r>
            <a:r>
              <a:rPr lang="nb-NO" dirty="0" err="1"/>
              <a:t>the</a:t>
            </a:r>
            <a:r>
              <a:rPr lang="nb-NO" dirty="0"/>
              <a:t> part </a:t>
            </a:r>
            <a:r>
              <a:rPr lang="nb-NO" dirty="0" err="1"/>
              <a:t>that</a:t>
            </a:r>
            <a:r>
              <a:rPr lang="nb-NO" dirty="0"/>
              <a:t> is not so </a:t>
            </a:r>
            <a:r>
              <a:rPr lang="nb-NO" dirty="0" err="1"/>
              <a:t>easy</a:t>
            </a:r>
            <a:r>
              <a:rPr lang="nb-NO" dirty="0"/>
              <a:t>: </a:t>
            </a:r>
            <a:r>
              <a:rPr lang="nb-NO" dirty="0" err="1"/>
              <a:t>white</a:t>
            </a:r>
            <a:r>
              <a:rPr lang="nb-NO" dirty="0"/>
              <a:t> matter </a:t>
            </a:r>
            <a:r>
              <a:rPr lang="nb-NO" dirty="0" err="1"/>
              <a:t>differeniaties</a:t>
            </a:r>
            <a:r>
              <a:rPr lang="nb-NO" dirty="0"/>
              <a:t> and </a:t>
            </a:r>
            <a:r>
              <a:rPr lang="nb-NO" dirty="0" err="1"/>
              <a:t>takes</a:t>
            </a:r>
            <a:r>
              <a:rPr lang="nb-NO" dirty="0"/>
              <a:t> more </a:t>
            </a:r>
            <a:r>
              <a:rPr lang="nb-NO" dirty="0" err="1"/>
              <a:t>space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cranium</a:t>
            </a:r>
            <a:r>
              <a:rPr lang="nb-NO" dirty="0"/>
              <a:t>, </a:t>
            </a:r>
            <a:r>
              <a:rPr lang="nb-NO" dirty="0" err="1"/>
              <a:t>grey</a:t>
            </a:r>
            <a:r>
              <a:rPr lang="nb-NO" dirty="0"/>
              <a:t> matter </a:t>
            </a:r>
            <a:r>
              <a:rPr lang="nb-NO" dirty="0" err="1"/>
              <a:t>volumes</a:t>
            </a:r>
            <a:r>
              <a:rPr lang="nb-NO" dirty="0"/>
              <a:t> </a:t>
            </a:r>
            <a:r>
              <a:rPr lang="nb-NO" dirty="0" err="1"/>
              <a:t>appear</a:t>
            </a:r>
            <a:r>
              <a:rPr lang="nb-NO" dirty="0"/>
              <a:t> </a:t>
            </a:r>
            <a:r>
              <a:rPr lang="nb-NO" dirty="0" err="1"/>
              <a:t>lower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So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degenerative or </a:t>
            </a:r>
            <a:r>
              <a:rPr lang="nb-NO" dirty="0" err="1"/>
              <a:t>atrophy</a:t>
            </a:r>
            <a:r>
              <a:rPr lang="nb-NO" dirty="0"/>
              <a:t> start?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7700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mesostrucural</a:t>
            </a:r>
            <a:r>
              <a:rPr lang="nb-NO" dirty="0"/>
              <a:t> parameters, </a:t>
            </a:r>
            <a:r>
              <a:rPr lang="nb-NO" dirty="0" err="1"/>
              <a:t>etc</a:t>
            </a:r>
            <a:r>
              <a:rPr lang="nb-NO" dirty="0"/>
              <a:t>, </a:t>
            </a:r>
            <a:r>
              <a:rPr lang="nb-NO" dirty="0" err="1"/>
              <a:t>indicating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This is </a:t>
            </a:r>
            <a:r>
              <a:rPr lang="nb-NO" dirty="0" err="1"/>
              <a:t>fractional</a:t>
            </a:r>
            <a:r>
              <a:rPr lang="nb-NO" dirty="0"/>
              <a:t> </a:t>
            </a:r>
            <a:r>
              <a:rPr lang="nb-NO" dirty="0" err="1"/>
              <a:t>anisotropy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7772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Several articles say that “grey matter loss” is the most accurate atrophy indicator during 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I doubt that, since it is a macrostructure parameter and there are many more sensiutive parameters, but it means that G</a:t>
            </a:r>
            <a:r>
              <a:rPr lang="en-GB" dirty="0"/>
              <a:t>M is interesting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Known unknowns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localisation of the atrophy patterns is unclear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Lack of longitudinal studies {IMPORTANT BC OF PHENOMEN LIKE THE SIMPSON’S PARADOX}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Lack of replication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209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465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One can see that the MS patients have a stronger ageing effects than the UK Biobank who are up to 20 years older at the time of the first scan.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MS patients also seem to have a more frontal load in cortical atrophy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242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To compare ageing rates between older healthy controls and pwMS, one can estimate the difference between model 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1C11-2681-6540-AFD2-42689136588B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0132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7B8-D849-0EA2-E958-EF31B355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23DE1-68C8-7A5D-5632-C6037373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5C5F-660F-983C-D6BC-8B2FD32F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7F82-3A2B-6A3B-DAA3-5E41605D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0C3C-FAA8-2924-EBCE-7E76069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675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9648-BEF1-A239-68A6-46AF8373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DBA23-397C-BC8E-2F6F-7EEDFA15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78F2-98AE-0337-EF0C-B76BDDD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585F-4F43-EFE2-9C62-30CF52A5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8DAE-C6DD-49D8-7031-0EECDF5D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078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D0951-DB50-DAB1-92BC-FA8C17CFC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FBB95-18D9-3C60-52F9-6D85658F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0B6A-FDA9-C5A9-CC23-EB1FECD1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2A03-8BF3-D23C-01D2-ABF119D8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BBF1-B3E2-1080-7E00-9D183231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6320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592-0B0C-7998-25A9-FB4F12C6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7E3A-43AE-9C63-6EC3-F6045922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9A7D-E3E6-4FEA-0B79-0A3DDFA7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08BC-E36C-E75F-938A-F712B5BD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7E15-805F-F334-2E65-F7B13F0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50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EFD6-790C-769A-744B-531B2CCC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5443B-CBD8-639B-51B3-8F08B1A9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42DE-B723-1AA5-2C3A-BA5FB4D1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D65C-2AB2-676A-8588-3C80AEF1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D7E06-FB34-3142-4DD2-C750B128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40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3013-25BA-597A-DF84-FB63D673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8D65-FED3-F409-B2D2-88782627B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BCAD-FA43-722D-A0DC-91AAB682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2094F-0180-D595-E71C-8FD53F9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A63EC-4805-F115-3E16-9C627242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3A27-0A16-5C65-7C42-391C65F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684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BB0-CAA0-046C-6B15-8FAAFF3F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9D0C-82CA-C1FF-E626-B30DD002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6C5D1-1413-6236-6E74-A39EFF121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273AF-BBBC-BAB5-CA52-5961A4D97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E609E-27B1-3D5C-E01B-80EBCA0EE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81B00-F889-8F47-ABE8-2C89F6B7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8C380-54A4-8502-9AAF-D652C5B1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48502-9D2C-27C0-CFA7-A251287D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855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7997-47B5-24E0-3ABB-B2F8120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EDEDC-3205-EF98-EB41-F874CE5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E1E8-6167-C227-BF3A-25E835F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45645-C5F2-0E29-4E16-3D694673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0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F695-ACB4-3831-84D9-729431EA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017F6-32BA-F77E-3059-534CE50A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7AF5A-EBBF-69A9-6C5E-129A7837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149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DBF0-895C-3C15-2B1B-764E05E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B50C-E8DD-D918-E35D-3D71F7AC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C17A4-8A30-DEC5-B9D3-DA499588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26F8-A53F-F9B9-E147-23887B59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46CD-416C-9A9E-B1D9-FE6E13EA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53131-B178-0B03-410F-DAE49DAB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08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943E-F5F1-4E86-DDFD-3BA5951B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7A7E8-F0D6-7351-88C6-DF96AC2C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26EA-BF55-B87E-E350-F914B926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CCA26-080E-3BB6-4338-0B128205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23054-E514-CB3B-A301-4099627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695E3-DDD0-42C1-1992-F8B76B6E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430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11454-796A-4F00-2861-6320D25D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0449-C3E0-BD6D-DDBA-0DE97317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24932-D272-C43D-7186-90E87151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58C01-AC0B-3642-8950-0B48528F6767}" type="datetimeFigureOut">
              <a:rPr lang="en-NO" smtClean="0"/>
              <a:t>03/04/2025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8563-A7BA-9A07-AA95-2419C3130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1AF9-CB85-4C55-DAA4-C73F234DC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59E86-F110-904B-989E-C7ED4312F99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6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25D2-FD97-B306-20EA-5A62A7147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NO" dirty="0"/>
              <a:t>Regional grey matter degeneration in 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3691-34D2-815E-C4E4-5DA578724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9144000" cy="1295400"/>
          </a:xfrm>
        </p:spPr>
        <p:txBody>
          <a:bodyPr/>
          <a:lstStyle/>
          <a:p>
            <a:r>
              <a:rPr lang="en-NO" dirty="0"/>
              <a:t>Max Korbmacher, PhD</a:t>
            </a:r>
          </a:p>
          <a:p>
            <a:r>
              <a:rPr lang="en-NO" dirty="0"/>
              <a:t>10th of April 2025</a:t>
            </a:r>
          </a:p>
        </p:txBody>
      </p:sp>
      <p:pic>
        <p:nvPicPr>
          <p:cNvPr id="7" name="Picture 6" descr="A group of purple and grey objects&#10;&#10;Description automatically generated">
            <a:extLst>
              <a:ext uri="{FF2B5EF4-FFF2-40B4-BE49-F238E27FC236}">
                <a16:creationId xmlns:a16="http://schemas.microsoft.com/office/drawing/2014/main" id="{0AB1105F-37AC-4EF0-E521-713FF60B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322" y="190500"/>
            <a:ext cx="31496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5569-A0A4-52C0-8171-A07F7C4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</a:t>
            </a:r>
            <a:r>
              <a:rPr lang="en-GB" dirty="0"/>
              <a:t>e</a:t>
            </a:r>
            <a:r>
              <a:rPr lang="en-NO" dirty="0"/>
              <a:t>xt step: clinical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0456-EE0A-0F75-0935-6F464C8C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/>
              <a:t>EDSS correlations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952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29DB-1ED5-C417-2CF0-B34B2F26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1428-8DEA-E0F6-5BEB-0B02C3D1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Why studying regional grey matter atrophy?</a:t>
            </a:r>
          </a:p>
          <a:p>
            <a:r>
              <a:rPr lang="en-NO" dirty="0"/>
              <a:t>What does grey matter degeneration look like?</a:t>
            </a:r>
          </a:p>
          <a:p>
            <a:pPr lvl="1"/>
            <a:r>
              <a:rPr lang="en-NO" dirty="0"/>
              <a:t>During healthy ageing</a:t>
            </a:r>
          </a:p>
          <a:p>
            <a:pPr lvl="1"/>
            <a:r>
              <a:rPr lang="en-NO" dirty="0"/>
              <a:t>In MS</a:t>
            </a:r>
          </a:p>
          <a:p>
            <a:r>
              <a:rPr lang="en-NO" dirty="0"/>
              <a:t>Clinical correlates: EDSS</a:t>
            </a:r>
          </a:p>
        </p:txBody>
      </p:sp>
    </p:spTree>
    <p:extLst>
      <p:ext uri="{BB962C8B-B14F-4D97-AF65-F5344CB8AC3E}">
        <p14:creationId xmlns:p14="http://schemas.microsoft.com/office/powerpoint/2010/main" val="295933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DB0-BD2D-BB68-3996-15E40596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What we know:</a:t>
            </a:r>
          </a:p>
          <a:p>
            <a:pPr lvl="1"/>
            <a:r>
              <a:rPr lang="en-NO" dirty="0"/>
              <a:t>Brain atrophy happens </a:t>
            </a:r>
          </a:p>
          <a:p>
            <a:pPr lvl="1"/>
            <a:r>
              <a:rPr lang="en-NO" i="1" dirty="0">
                <a:solidFill>
                  <a:schemeClr val="bg1"/>
                </a:solidFill>
              </a:rPr>
              <a:t>Whole brain</a:t>
            </a:r>
            <a:r>
              <a:rPr lang="en-NO" dirty="0">
                <a:solidFill>
                  <a:schemeClr val="bg1"/>
                </a:solidFill>
              </a:rPr>
              <a:t> measures of grey matter indicate atrophy during MS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Loads of cross-sectional evidence from case-control studies</a:t>
            </a:r>
          </a:p>
          <a:p>
            <a:pPr lvl="1"/>
            <a:endParaRPr lang="en-NO" dirty="0">
              <a:solidFill>
                <a:schemeClr val="bg1"/>
              </a:solidFill>
            </a:endParaRPr>
          </a:p>
          <a:p>
            <a:r>
              <a:rPr lang="en-NO" dirty="0">
                <a:solidFill>
                  <a:schemeClr val="bg1"/>
                </a:solidFill>
              </a:rPr>
              <a:t>What we know less about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Longitudinal evidence, especially comparing cases and controls (aka complex study designs)</a:t>
            </a:r>
          </a:p>
          <a:p>
            <a:pPr lvl="1"/>
            <a:r>
              <a:rPr lang="en-NO" i="1" dirty="0">
                <a:solidFill>
                  <a:schemeClr val="bg1"/>
                </a:solidFill>
              </a:rPr>
              <a:t>Regional</a:t>
            </a:r>
            <a:r>
              <a:rPr lang="en-NO" dirty="0">
                <a:solidFill>
                  <a:schemeClr val="bg1"/>
                </a:solidFill>
              </a:rPr>
              <a:t> grey matter loss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Replicability of findings across cohorts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48823-8F37-4E9E-72ED-BB99C907D58B}"/>
              </a:ext>
            </a:extLst>
          </p:cNvPr>
          <p:cNvSpPr txBox="1"/>
          <p:nvPr/>
        </p:nvSpPr>
        <p:spPr>
          <a:xfrm>
            <a:off x="8298169" y="5893647"/>
            <a:ext cx="3055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100" dirty="0"/>
              <a:t>Bethlehem et al., 2022, Nature, 604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AC9D2-A9F6-BDBE-E94F-E46DFBAD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studying regional atrophy patterns?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4B56E-ABBB-0501-B9FE-52D9574CDBCE}"/>
              </a:ext>
            </a:extLst>
          </p:cNvPr>
          <p:cNvSpPr txBox="1"/>
          <p:nvPr/>
        </p:nvSpPr>
        <p:spPr>
          <a:xfrm>
            <a:off x="756140" y="3563674"/>
            <a:ext cx="436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C00000"/>
                </a:solidFill>
              </a:rPr>
              <a:t>Harmonised data (male blue, females red)</a:t>
            </a:r>
          </a:p>
          <a:p>
            <a:r>
              <a:rPr lang="en-NO" dirty="0">
                <a:solidFill>
                  <a:srgbClr val="C00000"/>
                </a:solidFill>
              </a:rPr>
              <a:t>N=123,984 </a:t>
            </a:r>
            <a:r>
              <a:rPr lang="en-NO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NO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F110C-B560-CA4D-B4DA-12223C5DC3D0}"/>
              </a:ext>
            </a:extLst>
          </p:cNvPr>
          <p:cNvSpPr txBox="1"/>
          <p:nvPr/>
        </p:nvSpPr>
        <p:spPr>
          <a:xfrm>
            <a:off x="756139" y="4996234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C00000"/>
                </a:solidFill>
              </a:rPr>
              <a:t>Growth curves</a:t>
            </a:r>
          </a:p>
        </p:txBody>
      </p:sp>
      <p:pic>
        <p:nvPicPr>
          <p:cNvPr id="16" name="Picture 15" descr="A graph showing a number of gray matter&#10;&#10;Description automatically generated">
            <a:extLst>
              <a:ext uri="{FF2B5EF4-FFF2-40B4-BE49-F238E27FC236}">
                <a16:creationId xmlns:a16="http://schemas.microsoft.com/office/drawing/2014/main" id="{886B5D30-4731-6961-01DD-E4B23F42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0954"/>
            <a:ext cx="2826619" cy="1664757"/>
          </a:xfrm>
          <a:prstGeom prst="rect">
            <a:avLst/>
          </a:prstGeom>
        </p:spPr>
      </p:pic>
      <p:pic>
        <p:nvPicPr>
          <p:cNvPr id="18" name="Picture 17" descr="A graph of a ventricular volume&#10;&#10;Description automatically generated">
            <a:extLst>
              <a:ext uri="{FF2B5EF4-FFF2-40B4-BE49-F238E27FC236}">
                <a16:creationId xmlns:a16="http://schemas.microsoft.com/office/drawing/2014/main" id="{820E987B-62DF-B610-02E0-6E32CA299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827" y="2054581"/>
            <a:ext cx="3128423" cy="1751130"/>
          </a:xfrm>
          <a:prstGeom prst="rect">
            <a:avLst/>
          </a:prstGeom>
        </p:spPr>
      </p:pic>
      <p:pic>
        <p:nvPicPr>
          <p:cNvPr id="20" name="Picture 19" descr="A graph of normality and birth rate&#10;&#10;Description automatically generated">
            <a:extLst>
              <a:ext uri="{FF2B5EF4-FFF2-40B4-BE49-F238E27FC236}">
                <a16:creationId xmlns:a16="http://schemas.microsoft.com/office/drawing/2014/main" id="{2E21D94F-2F7E-C2BB-DF6C-30856DEBE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940649"/>
            <a:ext cx="2968772" cy="1882636"/>
          </a:xfrm>
          <a:prstGeom prst="rect">
            <a:avLst/>
          </a:prstGeom>
        </p:spPr>
      </p:pic>
      <p:pic>
        <p:nvPicPr>
          <p:cNvPr id="22" name="Picture 21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71D8599B-AAC1-90B1-1172-82A339DB8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619" y="3844399"/>
            <a:ext cx="3182161" cy="175113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96016-FDD2-8CD0-8B99-547E30F83D65}"/>
              </a:ext>
            </a:extLst>
          </p:cNvPr>
          <p:cNvCxnSpPr/>
          <p:nvPr/>
        </p:nvCxnSpPr>
        <p:spPr>
          <a:xfrm flipV="1">
            <a:off x="2608446" y="5072514"/>
            <a:ext cx="3301466" cy="108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614D4-75BE-B98D-0FA1-39CB102F0CA1}"/>
              </a:ext>
            </a:extLst>
          </p:cNvPr>
          <p:cNvCxnSpPr>
            <a:cxnSpLocks/>
          </p:cNvCxnSpPr>
          <p:nvPr/>
        </p:nvCxnSpPr>
        <p:spPr>
          <a:xfrm flipV="1">
            <a:off x="3856598" y="3099335"/>
            <a:ext cx="2053314" cy="416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3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DB0-BD2D-BB68-3996-15E40596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What we know:</a:t>
            </a:r>
          </a:p>
          <a:p>
            <a:pPr lvl="1"/>
            <a:r>
              <a:rPr lang="en-NO" dirty="0"/>
              <a:t>Brain atrophy happens </a:t>
            </a:r>
          </a:p>
          <a:p>
            <a:pPr lvl="1"/>
            <a:r>
              <a:rPr lang="en-NO" i="1" dirty="0">
                <a:solidFill>
                  <a:schemeClr val="bg1"/>
                </a:solidFill>
              </a:rPr>
              <a:t>Whole brain</a:t>
            </a:r>
            <a:r>
              <a:rPr lang="en-NO" dirty="0">
                <a:solidFill>
                  <a:schemeClr val="bg1"/>
                </a:solidFill>
              </a:rPr>
              <a:t> measures of grey matter indicate atrophy during MS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Loads of cross-sectional evidence from case-control studies</a:t>
            </a:r>
          </a:p>
          <a:p>
            <a:pPr lvl="1"/>
            <a:endParaRPr lang="en-NO" dirty="0">
              <a:solidFill>
                <a:schemeClr val="bg1"/>
              </a:solidFill>
            </a:endParaRPr>
          </a:p>
          <a:p>
            <a:r>
              <a:rPr lang="en-NO" dirty="0">
                <a:solidFill>
                  <a:schemeClr val="bg1"/>
                </a:solidFill>
              </a:rPr>
              <a:t>What we know less about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Longitudinal evidence, especially comparing cases and controls (aka complex study designs)</a:t>
            </a:r>
          </a:p>
          <a:p>
            <a:pPr lvl="1"/>
            <a:r>
              <a:rPr lang="en-NO" i="1" dirty="0">
                <a:solidFill>
                  <a:schemeClr val="bg1"/>
                </a:solidFill>
              </a:rPr>
              <a:t>Regional</a:t>
            </a:r>
            <a:r>
              <a:rPr lang="en-NO" dirty="0">
                <a:solidFill>
                  <a:schemeClr val="bg1"/>
                </a:solidFill>
              </a:rPr>
              <a:t> grey matter loss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Replicability of findings across cohorts</a:t>
            </a:r>
          </a:p>
        </p:txBody>
      </p:sp>
      <p:pic>
        <p:nvPicPr>
          <p:cNvPr id="1030" name="Picture 6" descr="Figure 2">
            <a:extLst>
              <a:ext uri="{FF2B5EF4-FFF2-40B4-BE49-F238E27FC236}">
                <a16:creationId xmlns:a16="http://schemas.microsoft.com/office/drawing/2014/main" id="{6415C6EA-AFB7-8F78-C179-F8A7B3C73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8" y="2982434"/>
            <a:ext cx="5449903" cy="34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B3B9B-5FA3-2599-F1B2-9CAA30AB9269}"/>
              </a:ext>
            </a:extLst>
          </p:cNvPr>
          <p:cNvSpPr txBox="1"/>
          <p:nvPr/>
        </p:nvSpPr>
        <p:spPr>
          <a:xfrm>
            <a:off x="401588" y="6596390"/>
            <a:ext cx="544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Lebel &amp; Deoni et al., 2018, NeuroImage, 182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AC9D2-A9F6-BDBE-E94F-E46DFBAD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studying regional atrophy patterns?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55528-8EF5-F462-FD7C-E8252414B609}"/>
              </a:ext>
            </a:extLst>
          </p:cNvPr>
          <p:cNvSpPr/>
          <p:nvPr/>
        </p:nvSpPr>
        <p:spPr>
          <a:xfrm>
            <a:off x="1925054" y="4543124"/>
            <a:ext cx="385010" cy="1799924"/>
          </a:xfrm>
          <a:prstGeom prst="rect">
            <a:avLst/>
          </a:prstGeom>
          <a:solidFill>
            <a:schemeClr val="accent2">
              <a:alpha val="38748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A9F6E-F004-DACC-88CF-CAAAD46E45D3}"/>
              </a:ext>
            </a:extLst>
          </p:cNvPr>
          <p:cNvSpPr txBox="1"/>
          <p:nvPr/>
        </p:nvSpPr>
        <p:spPr>
          <a:xfrm>
            <a:off x="8298169" y="5893647"/>
            <a:ext cx="3055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100" dirty="0"/>
              <a:t>Bethlehem et al., 2022, Nature, 604</a:t>
            </a:r>
          </a:p>
        </p:txBody>
      </p:sp>
      <p:pic>
        <p:nvPicPr>
          <p:cNvPr id="13" name="Picture 12" descr="A graph showing a number of gray matter&#10;&#10;Description automatically generated">
            <a:extLst>
              <a:ext uri="{FF2B5EF4-FFF2-40B4-BE49-F238E27FC236}">
                <a16:creationId xmlns:a16="http://schemas.microsoft.com/office/drawing/2014/main" id="{408C8F58-6025-1FA1-044E-5B4A14EC9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0954"/>
            <a:ext cx="2826619" cy="1664757"/>
          </a:xfrm>
          <a:prstGeom prst="rect">
            <a:avLst/>
          </a:prstGeom>
        </p:spPr>
      </p:pic>
      <p:pic>
        <p:nvPicPr>
          <p:cNvPr id="14" name="Picture 13" descr="A graph of a ventricular volume&#10;&#10;Description automatically generated">
            <a:extLst>
              <a:ext uri="{FF2B5EF4-FFF2-40B4-BE49-F238E27FC236}">
                <a16:creationId xmlns:a16="http://schemas.microsoft.com/office/drawing/2014/main" id="{85C5DB27-0250-1A16-7A3F-881A33CDB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827" y="2054581"/>
            <a:ext cx="3128423" cy="1751130"/>
          </a:xfrm>
          <a:prstGeom prst="rect">
            <a:avLst/>
          </a:prstGeom>
        </p:spPr>
      </p:pic>
      <p:pic>
        <p:nvPicPr>
          <p:cNvPr id="15" name="Picture 14" descr="A graph of normality and birth rate&#10;&#10;Description automatically generated">
            <a:extLst>
              <a:ext uri="{FF2B5EF4-FFF2-40B4-BE49-F238E27FC236}">
                <a16:creationId xmlns:a16="http://schemas.microsoft.com/office/drawing/2014/main" id="{7FBDCD5E-E43D-F4FE-033F-CBE26A7EB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3940649"/>
            <a:ext cx="2968772" cy="1882636"/>
          </a:xfrm>
          <a:prstGeom prst="rect">
            <a:avLst/>
          </a:prstGeom>
        </p:spPr>
      </p:pic>
      <p:pic>
        <p:nvPicPr>
          <p:cNvPr id="16" name="Picture 15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FAB75D43-B018-7115-C75F-B58529824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619" y="3844399"/>
            <a:ext cx="3182161" cy="17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7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DB0-BD2D-BB68-3996-15E40596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What we know:</a:t>
            </a:r>
          </a:p>
          <a:p>
            <a:pPr lvl="1"/>
            <a:r>
              <a:rPr lang="en-NO" dirty="0"/>
              <a:t>Brain atrophy happens </a:t>
            </a:r>
          </a:p>
          <a:p>
            <a:pPr lvl="1"/>
            <a:r>
              <a:rPr lang="en-NO" i="1" dirty="0">
                <a:solidFill>
                  <a:schemeClr val="bg1"/>
                </a:solidFill>
              </a:rPr>
              <a:t>Whole brain</a:t>
            </a:r>
            <a:r>
              <a:rPr lang="en-NO" dirty="0">
                <a:solidFill>
                  <a:schemeClr val="bg1"/>
                </a:solidFill>
              </a:rPr>
              <a:t> measures of grey matter indicate atrophy during MS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Loads of cross-sectional evidence from case-control studies</a:t>
            </a:r>
          </a:p>
          <a:p>
            <a:pPr lvl="1"/>
            <a:endParaRPr lang="en-NO" dirty="0">
              <a:solidFill>
                <a:schemeClr val="bg1"/>
              </a:solidFill>
            </a:endParaRPr>
          </a:p>
          <a:p>
            <a:r>
              <a:rPr lang="en-NO" dirty="0">
                <a:solidFill>
                  <a:schemeClr val="bg1"/>
                </a:solidFill>
              </a:rPr>
              <a:t>What we know less about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Longitudinal evidence, especially comparing cases and controls (aka complex study designs)</a:t>
            </a:r>
          </a:p>
          <a:p>
            <a:pPr lvl="1"/>
            <a:r>
              <a:rPr lang="en-NO" i="1" dirty="0">
                <a:solidFill>
                  <a:schemeClr val="bg1"/>
                </a:solidFill>
              </a:rPr>
              <a:t>Regional</a:t>
            </a:r>
            <a:r>
              <a:rPr lang="en-NO" dirty="0">
                <a:solidFill>
                  <a:schemeClr val="bg1"/>
                </a:solidFill>
              </a:rPr>
              <a:t> grey matter loss</a:t>
            </a:r>
          </a:p>
          <a:p>
            <a:pPr lvl="1"/>
            <a:r>
              <a:rPr lang="en-NO" dirty="0">
                <a:solidFill>
                  <a:schemeClr val="bg1"/>
                </a:solidFill>
              </a:rPr>
              <a:t>Replicability of findings across cohorts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AC9D2-A9F6-BDBE-E94F-E46DFBAD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studying regional atrophy patterns?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35BE8C-E22A-A02A-2219-BAA69215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59" y="1368654"/>
            <a:ext cx="6987942" cy="514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0E4A9D-F92F-39DC-3EF5-F4B6AD9C8813}"/>
              </a:ext>
            </a:extLst>
          </p:cNvPr>
          <p:cNvSpPr/>
          <p:nvPr/>
        </p:nvSpPr>
        <p:spPr>
          <a:xfrm>
            <a:off x="7045693" y="1368653"/>
            <a:ext cx="635267" cy="2587329"/>
          </a:xfrm>
          <a:prstGeom prst="rect">
            <a:avLst/>
          </a:prstGeom>
          <a:solidFill>
            <a:schemeClr val="accent2">
              <a:alpha val="38748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E18C-0220-DC4C-C888-F52CC3E8C19E}"/>
              </a:ext>
            </a:extLst>
          </p:cNvPr>
          <p:cNvSpPr txBox="1"/>
          <p:nvPr/>
        </p:nvSpPr>
        <p:spPr>
          <a:xfrm>
            <a:off x="4718886" y="6516661"/>
            <a:ext cx="75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N=54,583 individuals; age: 4-91 years (</a:t>
            </a:r>
            <a:r>
              <a:rPr lang="en-GB" dirty="0" err="1"/>
              <a:t>Villalón</a:t>
            </a:r>
            <a:r>
              <a:rPr lang="en-GB" dirty="0"/>
              <a:t>-Reina et al., 2024, </a:t>
            </a:r>
            <a:r>
              <a:rPr lang="en-GB" dirty="0" err="1"/>
              <a:t>bioRxiv</a:t>
            </a:r>
            <a:r>
              <a:rPr lang="en-GB" dirty="0"/>
              <a:t>)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441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C9D2-A9F6-BDBE-E94F-E46DFBAD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studying regional atrophy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3DB0-BD2D-BB68-3996-15E40596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5897" cy="4351338"/>
          </a:xfrm>
        </p:spPr>
        <p:txBody>
          <a:bodyPr>
            <a:normAutofit lnSpcReduction="10000"/>
          </a:bodyPr>
          <a:lstStyle/>
          <a:p>
            <a:r>
              <a:rPr lang="en-NO" dirty="0"/>
              <a:t>What we know:</a:t>
            </a:r>
          </a:p>
          <a:p>
            <a:pPr lvl="1"/>
            <a:r>
              <a:rPr lang="en-NO" dirty="0"/>
              <a:t>Brain atrophy happens</a:t>
            </a:r>
          </a:p>
          <a:p>
            <a:pPr lvl="1"/>
            <a:r>
              <a:rPr lang="en-NO" i="1" dirty="0"/>
              <a:t>Whole brain</a:t>
            </a:r>
            <a:r>
              <a:rPr lang="en-NO" dirty="0"/>
              <a:t> measures of grey matter indicate atrophy during MS</a:t>
            </a:r>
          </a:p>
          <a:p>
            <a:pPr lvl="1"/>
            <a:r>
              <a:rPr lang="en-NO" dirty="0"/>
              <a:t>Loads of cross-sectional evidence from case-control studies</a:t>
            </a:r>
          </a:p>
          <a:p>
            <a:pPr lvl="1"/>
            <a:endParaRPr lang="en-NO" dirty="0"/>
          </a:p>
          <a:p>
            <a:r>
              <a:rPr lang="en-NO" dirty="0"/>
              <a:t>What we know less about</a:t>
            </a:r>
          </a:p>
          <a:p>
            <a:pPr lvl="1"/>
            <a:r>
              <a:rPr lang="en-NO" dirty="0"/>
              <a:t>Longitudinal evidence, especially comparing cases and controls (aka complex study designs)</a:t>
            </a:r>
          </a:p>
          <a:p>
            <a:pPr lvl="1"/>
            <a:r>
              <a:rPr lang="en-NO" i="1" dirty="0"/>
              <a:t>Regional</a:t>
            </a:r>
            <a:r>
              <a:rPr lang="en-NO" dirty="0"/>
              <a:t> grey matter loss</a:t>
            </a:r>
          </a:p>
          <a:p>
            <a:pPr lvl="1"/>
            <a:r>
              <a:rPr lang="en-NO" dirty="0"/>
              <a:t>Replicability of findings across cohorts</a:t>
            </a:r>
          </a:p>
        </p:txBody>
      </p:sp>
      <p:pic>
        <p:nvPicPr>
          <p:cNvPr id="4098" name="Picture 2" descr="Point estimates, Simpson's paradox, and nonergodicity in biological  sciences - ScienceDirect">
            <a:extLst>
              <a:ext uri="{FF2B5EF4-FFF2-40B4-BE49-F238E27FC236}">
                <a16:creationId xmlns:a16="http://schemas.microsoft.com/office/drawing/2014/main" id="{66F87459-2760-EEA5-A055-6670D79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75" y="2136806"/>
            <a:ext cx="3503595" cy="35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7C0D-A0CF-5989-1169-6B26DCE8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… let’s look at some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13FB-C987-4FA5-80E9-14EC0C14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Demographics</a:t>
            </a:r>
          </a:p>
          <a:p>
            <a:r>
              <a:rPr lang="en-GB" dirty="0"/>
              <a:t>OFAMS sample (N=85, scans=1,375):</a:t>
            </a:r>
          </a:p>
          <a:p>
            <a:pPr lvl="1"/>
            <a:r>
              <a:rPr lang="en-GB" dirty="0"/>
              <a:t>Age at baseline: 38.9 ± 8.3 years (range: 19–58)</a:t>
            </a:r>
          </a:p>
          <a:p>
            <a:pPr lvl="1"/>
            <a:r>
              <a:rPr lang="en-GB" dirty="0"/>
              <a:t>Age at final follow-up: 49.6 ± 8.6 years</a:t>
            </a:r>
          </a:p>
          <a:p>
            <a:r>
              <a:rPr lang="en-GB" dirty="0"/>
              <a:t>Oslo sample (N=165, scans=698):</a:t>
            </a:r>
          </a:p>
          <a:p>
            <a:pPr lvl="1"/>
            <a:r>
              <a:rPr lang="en-GB" dirty="0"/>
              <a:t>Age at baseline: 38.1 ± 10 years (range: 18.5–67.6)</a:t>
            </a:r>
          </a:p>
          <a:p>
            <a:pPr lvl="1"/>
            <a:r>
              <a:rPr lang="en-GB" dirty="0"/>
              <a:t>Age at final follow-up: 40 ± 10 years</a:t>
            </a:r>
          </a:p>
          <a:p>
            <a:r>
              <a:rPr lang="en-GB" dirty="0"/>
              <a:t>Healthy ageing control sample (N=1,586, scans=2,952):</a:t>
            </a:r>
          </a:p>
          <a:p>
            <a:pPr lvl="1"/>
            <a:r>
              <a:rPr lang="en-GB" dirty="0"/>
              <a:t>Age at baseline: 59.1 ± 5.2 years (range: 46.8–67.6)</a:t>
            </a:r>
          </a:p>
          <a:p>
            <a:pPr lvl="1"/>
            <a:r>
              <a:rPr lang="en-GB" dirty="0"/>
              <a:t>Age at follow-up: 61 ± 5 years</a:t>
            </a:r>
          </a:p>
          <a:p>
            <a:pPr lvl="1"/>
            <a:r>
              <a:rPr lang="en-GB" dirty="0"/>
              <a:t>Age capped to match MS sample ranges</a:t>
            </a:r>
          </a:p>
          <a:p>
            <a:r>
              <a:rPr lang="en-GB" dirty="0"/>
              <a:t>Lifespan cross-sectional sample (N=scans=65,537):</a:t>
            </a:r>
          </a:p>
          <a:p>
            <a:pPr lvl="1"/>
            <a:r>
              <a:rPr lang="en-GB" dirty="0"/>
              <a:t>Average age: 53.8 ± 22.1 years (range: 6–90.1)</a:t>
            </a:r>
          </a:p>
          <a:p>
            <a:pPr lvl="1"/>
            <a:r>
              <a:rPr lang="en-GB" dirty="0"/>
              <a:t>Assembly of 8 databases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595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4AB5-1BD7-6316-214F-52E195EA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0"/>
            <a:ext cx="3551722" cy="6858000"/>
          </a:xfrm>
        </p:spPr>
        <p:txBody>
          <a:bodyPr/>
          <a:lstStyle/>
          <a:p>
            <a:r>
              <a:rPr lang="en-NO" dirty="0"/>
              <a:t>Standardized volumetric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A83CE-BDE6-A5A1-28A9-AA42C984B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2922" y="124788"/>
            <a:ext cx="8260529" cy="6608424"/>
          </a:xfrm>
        </p:spPr>
      </p:pic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9BE3442-2AE2-7EF2-94A7-5CCB07DB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414" y="3007171"/>
            <a:ext cx="1228889" cy="1166328"/>
          </a:xfrm>
          <a:prstGeom prst="rect">
            <a:avLst/>
          </a:prstGeom>
        </p:spPr>
      </p:pic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10CA1C4-067B-EF30-F7CE-6A065C1E4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934" y="4173499"/>
            <a:ext cx="1228889" cy="11663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40015D-30E3-5147-127E-13951F0ACD81}"/>
              </a:ext>
            </a:extLst>
          </p:cNvPr>
          <p:cNvSpPr/>
          <p:nvPr/>
        </p:nvSpPr>
        <p:spPr>
          <a:xfrm>
            <a:off x="9336505" y="2939793"/>
            <a:ext cx="760396" cy="919938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33BB3D-FD7E-49F3-5E8D-73CFEE8FD219}"/>
              </a:ext>
            </a:extLst>
          </p:cNvPr>
          <p:cNvSpPr/>
          <p:nvPr/>
        </p:nvSpPr>
        <p:spPr>
          <a:xfrm>
            <a:off x="9336505" y="1667654"/>
            <a:ext cx="760396" cy="919938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7C705-2703-AB98-4A5E-DFD8A28BB492}"/>
              </a:ext>
            </a:extLst>
          </p:cNvPr>
          <p:cNvSpPr/>
          <p:nvPr/>
        </p:nvSpPr>
        <p:spPr>
          <a:xfrm>
            <a:off x="6249136" y="500513"/>
            <a:ext cx="1633955" cy="3185963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068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0289-AEF7-C33D-50E8-F62895F7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Let’s contrast atrophy in healthy ageing vs 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D3466-38F3-0C1F-6540-1D60583E8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43729" cy="2544356"/>
              </a:xfrm>
            </p:spPr>
            <p:txBody>
              <a:bodyPr/>
              <a:lstStyle/>
              <a:p>
                <a:r>
                  <a:rPr lang="en-NO" dirty="0"/>
                  <a:t>Faster atrophy rate in people with MS (pwMS) than in much older ”healthy controls”?</a:t>
                </a:r>
              </a:p>
              <a:p>
                <a:r>
                  <a:rPr lang="en-NO" dirty="0"/>
                  <a:t>Comparison of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O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N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NO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𝑆𝐸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NO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𝑆𝐸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NO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D3466-38F3-0C1F-6540-1D60583E8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43729" cy="2544356"/>
              </a:xfrm>
              <a:blipFill>
                <a:blip r:embed="rId3"/>
                <a:stretch>
                  <a:fillRect l="-2059" t="-3960" r="-27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134E9C9-2521-ADE6-862E-6FE3331BF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79" y="1362927"/>
            <a:ext cx="2543893" cy="2414386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501CCDD-88A0-A58F-B3F3-A0A939686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572" y="1529423"/>
            <a:ext cx="2442477" cy="2318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C4DCDB-F51C-060E-6443-3EC63573B77E}"/>
              </a:ext>
            </a:extLst>
          </p:cNvPr>
          <p:cNvSpPr txBox="1"/>
          <p:nvPr/>
        </p:nvSpPr>
        <p:spPr>
          <a:xfrm>
            <a:off x="6562023" y="145629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UKB age range: 46 - 67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B14E7-1DDF-A17F-2F19-7C707757FA12}"/>
              </a:ext>
            </a:extLst>
          </p:cNvPr>
          <p:cNvSpPr txBox="1"/>
          <p:nvPr/>
        </p:nvSpPr>
        <p:spPr>
          <a:xfrm>
            <a:off x="9495322" y="1419728"/>
            <a:ext cx="632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MS age range: 18 - 67</a:t>
            </a:r>
          </a:p>
        </p:txBody>
      </p:sp>
      <p:pic>
        <p:nvPicPr>
          <p:cNvPr id="17" name="Picture 16" descr="A group of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5AE24A36-A4E8-7F37-D79F-E9D8D6E9D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954" y="4468353"/>
            <a:ext cx="6591871" cy="22292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4CA1BE-04BB-B1D8-9B5F-D9E4AF8A1609}"/>
              </a:ext>
            </a:extLst>
          </p:cNvPr>
          <p:cNvSpPr txBox="1"/>
          <p:nvPr/>
        </p:nvSpPr>
        <p:spPr>
          <a:xfrm>
            <a:off x="838200" y="4369981"/>
            <a:ext cx="7911548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NO" dirty="0"/>
              <a:t>Based on this, pwMS age faster in frontal areas: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90FFA5-AAB2-398F-47BC-96DC8ED4B26A}"/>
              </a:ext>
            </a:extLst>
          </p:cNvPr>
          <p:cNvSpPr txBox="1"/>
          <p:nvPr/>
        </p:nvSpPr>
        <p:spPr>
          <a:xfrm>
            <a:off x="838200" y="6375432"/>
            <a:ext cx="7911548" cy="48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NO" dirty="0"/>
              <a:t>Additionally the right pallidum (not presented here)</a:t>
            </a:r>
          </a:p>
        </p:txBody>
      </p:sp>
    </p:spTree>
    <p:extLst>
      <p:ext uri="{BB962C8B-B14F-4D97-AF65-F5344CB8AC3E}">
        <p14:creationId xmlns:p14="http://schemas.microsoft.com/office/powerpoint/2010/main" val="341704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863</Words>
  <Application>Microsoft Macintosh PowerPoint</Application>
  <PresentationFormat>Widescreen</PresentationFormat>
  <Paragraphs>111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Office Theme</vt:lpstr>
      <vt:lpstr>Regional grey matter degeneration in MS</vt:lpstr>
      <vt:lpstr>Contents</vt:lpstr>
      <vt:lpstr>Why studying regional atrophy patterns?</vt:lpstr>
      <vt:lpstr>Why studying regional atrophy patterns?</vt:lpstr>
      <vt:lpstr>Why studying regional atrophy patterns?</vt:lpstr>
      <vt:lpstr>Why studying regional atrophy patterns?</vt:lpstr>
      <vt:lpstr>So … let’s look at some data.</vt:lpstr>
      <vt:lpstr>Standardized volumetric changes</vt:lpstr>
      <vt:lpstr>Let’s contrast atrophy in healthy ageing vs MS</vt:lpstr>
      <vt:lpstr>Next step: clinical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Korbmacher</dc:creator>
  <cp:lastModifiedBy>Max Korbmacher</cp:lastModifiedBy>
  <cp:revision>1</cp:revision>
  <dcterms:created xsi:type="dcterms:W3CDTF">2025-04-03T14:45:38Z</dcterms:created>
  <dcterms:modified xsi:type="dcterms:W3CDTF">2025-04-04T13:16:27Z</dcterms:modified>
</cp:coreProperties>
</file>