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60" r:id="rId5"/>
    <p:sldId id="261" r:id="rId6"/>
    <p:sldId id="259" r:id="rId7"/>
    <p:sldId id="262" r:id="rId8"/>
    <p:sldId id="271" r:id="rId9"/>
    <p:sldId id="263" r:id="rId10"/>
    <p:sldId id="264" r:id="rId11"/>
    <p:sldId id="265" r:id="rId12"/>
    <p:sldId id="270" r:id="rId13"/>
    <p:sldId id="269" r:id="rId14"/>
    <p:sldId id="268" r:id="rId15"/>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8C5B5C-E25A-894E-9003-A633B03A54FF}" v="144" dt="2025-04-08T09:34:26.6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2"/>
    <p:restoredTop sz="89670"/>
  </p:normalViewPr>
  <p:slideViewPr>
    <p:cSldViewPr snapToGrid="0">
      <p:cViewPr varScale="1">
        <p:scale>
          <a:sx n="139" d="100"/>
          <a:sy n="139" d="100"/>
        </p:scale>
        <p:origin x="184" y="368"/>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BC753-F265-9A45-A00E-7B847ECCC331}" type="datetimeFigureOut">
              <a:rPr lang="en-NO" smtClean="0"/>
              <a:t>03/04/2025</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E81C11-2681-6540-AFD2-42689136588B}" type="slidenum">
              <a:rPr lang="en-NO" smtClean="0"/>
              <a:t>‹#›</a:t>
            </a:fld>
            <a:endParaRPr lang="en-NO"/>
          </a:p>
        </p:txBody>
      </p:sp>
    </p:spTree>
    <p:extLst>
      <p:ext uri="{BB962C8B-B14F-4D97-AF65-F5344CB8AC3E}">
        <p14:creationId xmlns:p14="http://schemas.microsoft.com/office/powerpoint/2010/main" val="3458453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Let’s start by looking at what we know to understand why it is useful to look at measures of gray matter volume</a:t>
            </a:r>
          </a:p>
          <a:p>
            <a:pPr marL="171450" indent="-171450">
              <a:buFont typeface="Arial" panose="020B0604020202020204" pitchFamily="34" charset="0"/>
              <a:buChar char="•"/>
            </a:pPr>
            <a:r>
              <a:rPr lang="en-NO" dirty="0"/>
              <a:t>the neuron’s cell bodies sit in </a:t>
            </a:r>
            <a:r>
              <a:rPr lang="en-GB" dirty="0" err="1"/>
              <a:t>th</a:t>
            </a:r>
            <a:r>
              <a:rPr lang="en-NO" dirty="0"/>
              <a:t>e grey matter</a:t>
            </a:r>
          </a:p>
          <a:p>
            <a:pPr marL="171450" indent="-171450">
              <a:buFont typeface="Arial" panose="020B0604020202020204" pitchFamily="34" charset="0"/>
              <a:buChar char="•"/>
            </a:pPr>
            <a:r>
              <a:rPr lang="en-NO" dirty="0"/>
              <a:t>Grey matter can shrink and expand based on different factors</a:t>
            </a:r>
          </a:p>
          <a:p>
            <a:pPr marL="171450" indent="-171450">
              <a:buFont typeface="Arial" panose="020B0604020202020204" pitchFamily="34" charset="0"/>
              <a:buChar char="•"/>
            </a:pPr>
            <a:r>
              <a:rPr lang="en-NO" dirty="0"/>
              <a:t>When exactly such shrinkage signifies atrophy is not entirely clear but there are some very good guesses based on metabolic changes and tissue ratios</a:t>
            </a:r>
          </a:p>
          <a:p>
            <a:pPr marL="171450" indent="-171450">
              <a:buFont typeface="Arial" panose="020B0604020202020204" pitchFamily="34" charset="0"/>
              <a:buChar char="•"/>
            </a:pPr>
            <a:endParaRPr lang="en-NO" dirty="0"/>
          </a:p>
          <a:p>
            <a:pPr marL="171450" indent="-171450">
              <a:buFont typeface="Arial" panose="020B0604020202020204" pitchFamily="34" charset="0"/>
              <a:buChar char="•"/>
            </a:pPr>
            <a:r>
              <a:rPr lang="en-NO" dirty="0"/>
              <a:t>One would assume that GM starts SLOWLY degenerating in the late 20s when the celluar regeneration slows</a:t>
            </a:r>
          </a:p>
          <a:p>
            <a:pPr marL="171450" indent="-171450">
              <a:buFont typeface="Arial" panose="020B0604020202020204" pitchFamily="34" charset="0"/>
              <a:buChar char="•"/>
            </a:pPr>
            <a:r>
              <a:rPr lang="en-NO" dirty="0"/>
              <a:t>As the metabolism changes more and more over the years, degeneration acellerates towards older ages</a:t>
            </a:r>
          </a:p>
          <a:p>
            <a:pPr marL="171450" indent="-171450">
              <a:buFont typeface="Arial" panose="020B0604020202020204" pitchFamily="34" charset="0"/>
              <a:buChar char="•"/>
            </a:pPr>
            <a:r>
              <a:rPr lang="en-NO" dirty="0"/>
              <a:t>The early decrese in GM volume starting at t</a:t>
            </a:r>
            <a:r>
              <a:rPr lang="en-GB" dirty="0"/>
              <a:t>he</a:t>
            </a:r>
            <a:r>
              <a:rPr lang="en-NO" dirty="0"/>
              <a:t> age of 6 might indicate white matter differentiation.</a:t>
            </a:r>
          </a:p>
        </p:txBody>
      </p:sp>
      <p:sp>
        <p:nvSpPr>
          <p:cNvPr id="4" name="Slide Number Placeholder 3"/>
          <p:cNvSpPr>
            <a:spLocks noGrp="1"/>
          </p:cNvSpPr>
          <p:nvPr>
            <p:ph type="sldNum" sz="quarter" idx="5"/>
          </p:nvPr>
        </p:nvSpPr>
        <p:spPr/>
        <p:txBody>
          <a:bodyPr/>
          <a:lstStyle/>
          <a:p>
            <a:fld id="{F6E81C11-2681-6540-AFD2-42689136588B}" type="slidenum">
              <a:rPr lang="en-NO" smtClean="0"/>
              <a:t>3</a:t>
            </a:fld>
            <a:endParaRPr lang="en-NO"/>
          </a:p>
        </p:txBody>
      </p:sp>
    </p:spTree>
    <p:extLst>
      <p:ext uri="{BB962C8B-B14F-4D97-AF65-F5344CB8AC3E}">
        <p14:creationId xmlns:p14="http://schemas.microsoft.com/office/powerpoint/2010/main" val="2663988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We can also overlap the regions that aged fastest or “abnormaly fast” as indicated by Z-score differences between UKB and MS and </a:t>
            </a:r>
            <a:r>
              <a:rPr lang="en-GB" dirty="0" err="1"/>
              <a:t>th</a:t>
            </a:r>
            <a:r>
              <a:rPr lang="en-NO" dirty="0"/>
              <a:t>e EDSS regions</a:t>
            </a:r>
          </a:p>
          <a:p>
            <a:pPr marL="171450" indent="-171450">
              <a:buFont typeface="Arial" panose="020B0604020202020204" pitchFamily="34" charset="0"/>
              <a:buChar char="•"/>
            </a:pPr>
            <a:endParaRPr lang="en-NO" dirty="0"/>
          </a:p>
          <a:p>
            <a:pPr marL="171450" indent="-171450">
              <a:buFont typeface="Arial" panose="020B0604020202020204" pitchFamily="34" charset="0"/>
              <a:buChar char="•"/>
            </a:pPr>
            <a:endParaRPr lang="en-NO" dirty="0"/>
          </a:p>
        </p:txBody>
      </p:sp>
      <p:sp>
        <p:nvSpPr>
          <p:cNvPr id="4" name="Slide Number Placeholder 3"/>
          <p:cNvSpPr>
            <a:spLocks noGrp="1"/>
          </p:cNvSpPr>
          <p:nvPr>
            <p:ph type="sldNum" sz="quarter" idx="5"/>
          </p:nvPr>
        </p:nvSpPr>
        <p:spPr/>
        <p:txBody>
          <a:bodyPr/>
          <a:lstStyle/>
          <a:p>
            <a:fld id="{F6E81C11-2681-6540-AFD2-42689136588B}" type="slidenum">
              <a:rPr lang="en-NO" smtClean="0"/>
              <a:t>13</a:t>
            </a:fld>
            <a:endParaRPr lang="en-NO"/>
          </a:p>
        </p:txBody>
      </p:sp>
    </p:spTree>
    <p:extLst>
      <p:ext uri="{BB962C8B-B14F-4D97-AF65-F5344CB8AC3E}">
        <p14:creationId xmlns:p14="http://schemas.microsoft.com/office/powerpoint/2010/main" val="172222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Finally, </a:t>
            </a:r>
          </a:p>
        </p:txBody>
      </p:sp>
      <p:sp>
        <p:nvSpPr>
          <p:cNvPr id="4" name="Slide Number Placeholder 3"/>
          <p:cNvSpPr>
            <a:spLocks noGrp="1"/>
          </p:cNvSpPr>
          <p:nvPr>
            <p:ph type="sldNum" sz="quarter" idx="5"/>
          </p:nvPr>
        </p:nvSpPr>
        <p:spPr/>
        <p:txBody>
          <a:bodyPr/>
          <a:lstStyle/>
          <a:p>
            <a:fld id="{F6E81C11-2681-6540-AFD2-42689136588B}" type="slidenum">
              <a:rPr lang="en-NO" smtClean="0"/>
              <a:t>14</a:t>
            </a:fld>
            <a:endParaRPr lang="en-NO"/>
          </a:p>
        </p:txBody>
      </p:sp>
    </p:spTree>
    <p:extLst>
      <p:ext uri="{BB962C8B-B14F-4D97-AF65-F5344CB8AC3E}">
        <p14:creationId xmlns:p14="http://schemas.microsoft.com/office/powerpoint/2010/main" val="526354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nb-NO" dirty="0"/>
              <a:t>This is </a:t>
            </a:r>
            <a:r>
              <a:rPr lang="nb-NO" dirty="0" err="1"/>
              <a:t>the</a:t>
            </a:r>
            <a:r>
              <a:rPr lang="nb-NO" dirty="0"/>
              <a:t> part </a:t>
            </a:r>
            <a:r>
              <a:rPr lang="nb-NO" dirty="0" err="1"/>
              <a:t>that</a:t>
            </a:r>
            <a:r>
              <a:rPr lang="nb-NO" dirty="0"/>
              <a:t> is not so </a:t>
            </a:r>
            <a:r>
              <a:rPr lang="nb-NO" dirty="0" err="1"/>
              <a:t>easy</a:t>
            </a:r>
            <a:r>
              <a:rPr lang="nb-NO" dirty="0"/>
              <a:t>: </a:t>
            </a:r>
            <a:r>
              <a:rPr lang="nb-NO" dirty="0" err="1"/>
              <a:t>white</a:t>
            </a:r>
            <a:r>
              <a:rPr lang="nb-NO" dirty="0"/>
              <a:t> matter </a:t>
            </a:r>
            <a:r>
              <a:rPr lang="nb-NO" dirty="0" err="1"/>
              <a:t>differeniaties</a:t>
            </a:r>
            <a:r>
              <a:rPr lang="nb-NO" dirty="0"/>
              <a:t> and </a:t>
            </a:r>
            <a:r>
              <a:rPr lang="nb-NO" dirty="0" err="1"/>
              <a:t>takes</a:t>
            </a:r>
            <a:r>
              <a:rPr lang="nb-NO" dirty="0"/>
              <a:t> more </a:t>
            </a:r>
            <a:r>
              <a:rPr lang="nb-NO" dirty="0" err="1"/>
              <a:t>space</a:t>
            </a:r>
            <a:r>
              <a:rPr lang="nb-NO" dirty="0"/>
              <a:t> in </a:t>
            </a:r>
            <a:r>
              <a:rPr lang="nb-NO" dirty="0" err="1"/>
              <a:t>the</a:t>
            </a:r>
            <a:r>
              <a:rPr lang="nb-NO" dirty="0"/>
              <a:t> </a:t>
            </a:r>
            <a:r>
              <a:rPr lang="nb-NO" dirty="0" err="1"/>
              <a:t>cranium</a:t>
            </a:r>
            <a:r>
              <a:rPr lang="nb-NO" dirty="0"/>
              <a:t>, </a:t>
            </a:r>
            <a:r>
              <a:rPr lang="nb-NO" dirty="0" err="1"/>
              <a:t>grey</a:t>
            </a:r>
            <a:r>
              <a:rPr lang="nb-NO" dirty="0"/>
              <a:t> matter </a:t>
            </a:r>
            <a:r>
              <a:rPr lang="nb-NO" dirty="0" err="1"/>
              <a:t>volumes</a:t>
            </a:r>
            <a:r>
              <a:rPr lang="nb-NO" dirty="0"/>
              <a:t> </a:t>
            </a:r>
            <a:r>
              <a:rPr lang="nb-NO" dirty="0" err="1"/>
              <a:t>appear</a:t>
            </a:r>
            <a:r>
              <a:rPr lang="nb-NO" dirty="0"/>
              <a:t> </a:t>
            </a:r>
            <a:r>
              <a:rPr lang="nb-NO" dirty="0" err="1"/>
              <a:t>lower</a:t>
            </a:r>
            <a:endParaRPr lang="nb-NO" dirty="0"/>
          </a:p>
          <a:p>
            <a:pPr marL="171450" indent="-171450">
              <a:buFont typeface="Arial" panose="020B0604020202020204" pitchFamily="34" charset="0"/>
              <a:buChar char="•"/>
            </a:pPr>
            <a:r>
              <a:rPr lang="nb-NO" dirty="0"/>
              <a:t>So </a:t>
            </a:r>
            <a:r>
              <a:rPr lang="nb-NO" dirty="0" err="1"/>
              <a:t>when</a:t>
            </a:r>
            <a:r>
              <a:rPr lang="nb-NO" dirty="0"/>
              <a:t> </a:t>
            </a:r>
            <a:r>
              <a:rPr lang="nb-NO" dirty="0" err="1"/>
              <a:t>does</a:t>
            </a:r>
            <a:r>
              <a:rPr lang="nb-NO" dirty="0"/>
              <a:t> </a:t>
            </a:r>
            <a:r>
              <a:rPr lang="nb-NO" dirty="0" err="1"/>
              <a:t>the</a:t>
            </a:r>
            <a:r>
              <a:rPr lang="nb-NO" dirty="0"/>
              <a:t> degenerative or </a:t>
            </a:r>
            <a:r>
              <a:rPr lang="nb-NO" dirty="0" err="1"/>
              <a:t>atrophy</a:t>
            </a:r>
            <a:r>
              <a:rPr lang="nb-NO" dirty="0"/>
              <a:t> start?</a:t>
            </a:r>
            <a:endParaRPr lang="en-NO" dirty="0"/>
          </a:p>
        </p:txBody>
      </p:sp>
      <p:sp>
        <p:nvSpPr>
          <p:cNvPr id="4" name="Slide Number Placeholder 3"/>
          <p:cNvSpPr>
            <a:spLocks noGrp="1"/>
          </p:cNvSpPr>
          <p:nvPr>
            <p:ph type="sldNum" sz="quarter" idx="5"/>
          </p:nvPr>
        </p:nvSpPr>
        <p:spPr/>
        <p:txBody>
          <a:bodyPr/>
          <a:lstStyle/>
          <a:p>
            <a:fld id="{F6E81C11-2681-6540-AFD2-42689136588B}" type="slidenum">
              <a:rPr lang="en-NO" smtClean="0"/>
              <a:t>4</a:t>
            </a:fld>
            <a:endParaRPr lang="en-NO"/>
          </a:p>
        </p:txBody>
      </p:sp>
    </p:spTree>
    <p:extLst>
      <p:ext uri="{BB962C8B-B14F-4D97-AF65-F5344CB8AC3E}">
        <p14:creationId xmlns:p14="http://schemas.microsoft.com/office/powerpoint/2010/main" val="4077000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nb-NO" dirty="0" err="1"/>
              <a:t>We</a:t>
            </a:r>
            <a:r>
              <a:rPr lang="nb-NO" dirty="0"/>
              <a:t> </a:t>
            </a:r>
            <a:r>
              <a:rPr lang="nb-NO" dirty="0" err="1"/>
              <a:t>can</a:t>
            </a:r>
            <a:r>
              <a:rPr lang="nb-NO" dirty="0"/>
              <a:t> </a:t>
            </a:r>
            <a:r>
              <a:rPr lang="nb-NO" dirty="0" err="1"/>
              <a:t>also</a:t>
            </a:r>
            <a:r>
              <a:rPr lang="nb-NO" dirty="0"/>
              <a:t> </a:t>
            </a:r>
            <a:r>
              <a:rPr lang="nb-NO" dirty="0" err="1"/>
              <a:t>look</a:t>
            </a:r>
            <a:r>
              <a:rPr lang="nb-NO" dirty="0"/>
              <a:t> at </a:t>
            </a:r>
            <a:r>
              <a:rPr lang="nb-NO" dirty="0" err="1"/>
              <a:t>mesostrucural</a:t>
            </a:r>
            <a:r>
              <a:rPr lang="nb-NO" dirty="0"/>
              <a:t> parameters, </a:t>
            </a:r>
            <a:r>
              <a:rPr lang="nb-NO" dirty="0" err="1"/>
              <a:t>etc</a:t>
            </a:r>
            <a:r>
              <a:rPr lang="nb-NO" dirty="0"/>
              <a:t>, </a:t>
            </a:r>
            <a:r>
              <a:rPr lang="nb-NO" dirty="0" err="1"/>
              <a:t>indicating</a:t>
            </a:r>
            <a:r>
              <a:rPr lang="nb-NO" dirty="0"/>
              <a:t> </a:t>
            </a:r>
            <a:r>
              <a:rPr lang="nb-NO" dirty="0" err="1"/>
              <a:t>the</a:t>
            </a:r>
            <a:r>
              <a:rPr lang="nb-NO" dirty="0"/>
              <a:t> same </a:t>
            </a:r>
          </a:p>
          <a:p>
            <a:pPr marL="171450" indent="-171450">
              <a:buFont typeface="Arial" panose="020B0604020202020204" pitchFamily="34" charset="0"/>
              <a:buChar char="•"/>
            </a:pPr>
            <a:r>
              <a:rPr lang="nb-NO" dirty="0"/>
              <a:t>This is </a:t>
            </a:r>
            <a:r>
              <a:rPr lang="nb-NO" dirty="0" err="1"/>
              <a:t>fractional</a:t>
            </a:r>
            <a:r>
              <a:rPr lang="nb-NO" dirty="0"/>
              <a:t> </a:t>
            </a:r>
            <a:r>
              <a:rPr lang="nb-NO" dirty="0" err="1"/>
              <a:t>anisotropy</a:t>
            </a:r>
            <a:endParaRPr lang="en-NO" dirty="0"/>
          </a:p>
        </p:txBody>
      </p:sp>
      <p:sp>
        <p:nvSpPr>
          <p:cNvPr id="4" name="Slide Number Placeholder 3"/>
          <p:cNvSpPr>
            <a:spLocks noGrp="1"/>
          </p:cNvSpPr>
          <p:nvPr>
            <p:ph type="sldNum" sz="quarter" idx="5"/>
          </p:nvPr>
        </p:nvSpPr>
        <p:spPr/>
        <p:txBody>
          <a:bodyPr/>
          <a:lstStyle/>
          <a:p>
            <a:fld id="{F6E81C11-2681-6540-AFD2-42689136588B}" type="slidenum">
              <a:rPr lang="en-NO" smtClean="0"/>
              <a:t>5</a:t>
            </a:fld>
            <a:endParaRPr lang="en-NO"/>
          </a:p>
        </p:txBody>
      </p:sp>
    </p:spTree>
    <p:extLst>
      <p:ext uri="{BB962C8B-B14F-4D97-AF65-F5344CB8AC3E}">
        <p14:creationId xmlns:p14="http://schemas.microsoft.com/office/powerpoint/2010/main" val="1477727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Several articles say that “grey matter loss” is the most accurate atrophy indicator during MS</a:t>
            </a:r>
          </a:p>
          <a:p>
            <a:pPr marL="171450" indent="-171450">
              <a:buFont typeface="Arial" panose="020B0604020202020204" pitchFamily="34" charset="0"/>
              <a:buChar char="•"/>
            </a:pPr>
            <a:r>
              <a:rPr lang="en-NO" dirty="0"/>
              <a:t>I doubt that, since it is a macrostructure parameter and there are many more sensiutive parameters, but it means that G</a:t>
            </a:r>
            <a:r>
              <a:rPr lang="en-GB" dirty="0"/>
              <a:t>M is interesting</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Known unknowns</a:t>
            </a:r>
          </a:p>
          <a:p>
            <a:pPr marL="171450" indent="-171450">
              <a:buFont typeface="Arial" panose="020B0604020202020204" pitchFamily="34" charset="0"/>
              <a:buChar char="•"/>
            </a:pPr>
            <a:r>
              <a:rPr lang="en-GB" dirty="0"/>
              <a:t>The localisation of the atrophy patterns is unclear</a:t>
            </a:r>
          </a:p>
          <a:p>
            <a:pPr marL="171450" indent="-171450">
              <a:buFont typeface="Arial" panose="020B0604020202020204" pitchFamily="34" charset="0"/>
              <a:buChar char="•"/>
            </a:pPr>
            <a:r>
              <a:rPr lang="en-GB" dirty="0"/>
              <a:t>Lack of longitudinal studies {IMPORTANT BC OF PHENOMEN LIKE THE SIMPSON’S PARADOX}</a:t>
            </a:r>
          </a:p>
          <a:p>
            <a:pPr marL="171450" indent="-171450">
              <a:buFont typeface="Arial" panose="020B0604020202020204" pitchFamily="34" charset="0"/>
              <a:buChar char="•"/>
            </a:pPr>
            <a:r>
              <a:rPr lang="en-GB" dirty="0"/>
              <a:t>Lack of replication studies</a:t>
            </a:r>
          </a:p>
        </p:txBody>
      </p:sp>
      <p:sp>
        <p:nvSpPr>
          <p:cNvPr id="4" name="Slide Number Placeholder 3"/>
          <p:cNvSpPr>
            <a:spLocks noGrp="1"/>
          </p:cNvSpPr>
          <p:nvPr>
            <p:ph type="sldNum" sz="quarter" idx="5"/>
          </p:nvPr>
        </p:nvSpPr>
        <p:spPr/>
        <p:txBody>
          <a:bodyPr/>
          <a:lstStyle/>
          <a:p>
            <a:fld id="{F6E81C11-2681-6540-AFD2-42689136588B}" type="slidenum">
              <a:rPr lang="en-NO" smtClean="0"/>
              <a:t>6</a:t>
            </a:fld>
            <a:endParaRPr lang="en-NO"/>
          </a:p>
        </p:txBody>
      </p:sp>
    </p:spTree>
    <p:extLst>
      <p:ext uri="{BB962C8B-B14F-4D97-AF65-F5344CB8AC3E}">
        <p14:creationId xmlns:p14="http://schemas.microsoft.com/office/powerpoint/2010/main" val="52209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F6E81C11-2681-6540-AFD2-42689136588B}" type="slidenum">
              <a:rPr lang="en-NO" smtClean="0"/>
              <a:t>7</a:t>
            </a:fld>
            <a:endParaRPr lang="en-NO"/>
          </a:p>
        </p:txBody>
      </p:sp>
    </p:spTree>
    <p:extLst>
      <p:ext uri="{BB962C8B-B14F-4D97-AF65-F5344CB8AC3E}">
        <p14:creationId xmlns:p14="http://schemas.microsoft.com/office/powerpoint/2010/main" val="3064652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One can see that the MS patients have a stronger ageing effects than the UK Biobank who are up to 20 years older at the time of the first scan.</a:t>
            </a:r>
          </a:p>
          <a:p>
            <a:pPr marL="171450" indent="-171450">
              <a:buFont typeface="Arial" panose="020B0604020202020204" pitchFamily="34" charset="0"/>
              <a:buChar char="•"/>
            </a:pPr>
            <a:r>
              <a:rPr lang="en-NO" dirty="0"/>
              <a:t>MS patients also seem to have a more frontal load in cortical atrophy</a:t>
            </a:r>
          </a:p>
          <a:p>
            <a:pPr marL="628650" lvl="1" indent="-171450">
              <a:buFont typeface="Arial" panose="020B0604020202020204" pitchFamily="34" charset="0"/>
              <a:buChar char="•"/>
            </a:pPr>
            <a:r>
              <a:rPr lang="en-GB" dirty="0"/>
              <a:t>E</a:t>
            </a:r>
            <a:r>
              <a:rPr lang="en-NO" dirty="0"/>
              <a:t>specially superior frontal lobes, but also all other frontal areas</a:t>
            </a:r>
          </a:p>
        </p:txBody>
      </p:sp>
      <p:sp>
        <p:nvSpPr>
          <p:cNvPr id="4" name="Slide Number Placeholder 3"/>
          <p:cNvSpPr>
            <a:spLocks noGrp="1"/>
          </p:cNvSpPr>
          <p:nvPr>
            <p:ph type="sldNum" sz="quarter" idx="5"/>
          </p:nvPr>
        </p:nvSpPr>
        <p:spPr/>
        <p:txBody>
          <a:bodyPr/>
          <a:lstStyle/>
          <a:p>
            <a:fld id="{F6E81C11-2681-6540-AFD2-42689136588B}" type="slidenum">
              <a:rPr lang="en-NO" smtClean="0"/>
              <a:t>9</a:t>
            </a:fld>
            <a:endParaRPr lang="en-NO"/>
          </a:p>
        </p:txBody>
      </p:sp>
    </p:spTree>
    <p:extLst>
      <p:ext uri="{BB962C8B-B14F-4D97-AF65-F5344CB8AC3E}">
        <p14:creationId xmlns:p14="http://schemas.microsoft.com/office/powerpoint/2010/main" val="1082428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To compare ageing rates between older healthy controls and pwMS, one can estimate the difference between model coefficients</a:t>
            </a:r>
          </a:p>
          <a:p>
            <a:pPr marL="628650" lvl="1" indent="-171450">
              <a:buFont typeface="Arial" panose="020B0604020202020204" pitchFamily="34" charset="0"/>
              <a:buChar char="•"/>
            </a:pPr>
            <a:r>
              <a:rPr lang="en-GB" dirty="0"/>
              <a:t>S</a:t>
            </a:r>
            <a:r>
              <a:rPr lang="en-NO" dirty="0"/>
              <a:t>uperior frontal, lateral orbitofronal, frontal pole, caudal middle frontal, pars orbitalis (all Z &lt; -2)</a:t>
            </a:r>
          </a:p>
        </p:txBody>
      </p:sp>
      <p:sp>
        <p:nvSpPr>
          <p:cNvPr id="4" name="Slide Number Placeholder 3"/>
          <p:cNvSpPr>
            <a:spLocks noGrp="1"/>
          </p:cNvSpPr>
          <p:nvPr>
            <p:ph type="sldNum" sz="quarter" idx="5"/>
          </p:nvPr>
        </p:nvSpPr>
        <p:spPr/>
        <p:txBody>
          <a:bodyPr/>
          <a:lstStyle/>
          <a:p>
            <a:fld id="{F6E81C11-2681-6540-AFD2-42689136588B}" type="slidenum">
              <a:rPr lang="en-NO" smtClean="0"/>
              <a:t>10</a:t>
            </a:fld>
            <a:endParaRPr lang="en-NO"/>
          </a:p>
        </p:txBody>
      </p:sp>
    </p:spTree>
    <p:extLst>
      <p:ext uri="{BB962C8B-B14F-4D97-AF65-F5344CB8AC3E}">
        <p14:creationId xmlns:p14="http://schemas.microsoft.com/office/powerpoint/2010/main" val="3301321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When looking at how EDSS corresponds to brain volumes over time, one finds logically deep brain areas such as the Thalamus and pallidum to be strongest related to EDSS, as well as motor cortex</a:t>
            </a:r>
          </a:p>
          <a:p>
            <a:pPr marL="171450" indent="-171450">
              <a:buFont typeface="Arial" panose="020B0604020202020204" pitchFamily="34" charset="0"/>
              <a:buChar char="•"/>
            </a:pPr>
            <a:r>
              <a:rPr lang="en-GB" dirty="0"/>
              <a:t>W</a:t>
            </a:r>
            <a:r>
              <a:rPr lang="en-NO" dirty="0"/>
              <a:t>hat is interesting is the importance of the hippocampal volumes</a:t>
            </a:r>
          </a:p>
          <a:p>
            <a:pPr marL="171450" indent="-171450">
              <a:buFont typeface="Arial" panose="020B0604020202020204" pitchFamily="34" charset="0"/>
              <a:buChar char="•"/>
            </a:pPr>
            <a:r>
              <a:rPr lang="en-NO" dirty="0"/>
              <a:t>Finally, t</a:t>
            </a:r>
            <a:r>
              <a:rPr lang="en-GB" dirty="0"/>
              <a:t>h</a:t>
            </a:r>
            <a:r>
              <a:rPr lang="en-NO" dirty="0"/>
              <a:t>e pars orbitalis. precumeus and superior frontal cortex show some bilateral correlations, which is interesting, considering their not necessarily direct associated with the functions assessed with the EDSS score</a:t>
            </a:r>
          </a:p>
        </p:txBody>
      </p:sp>
      <p:sp>
        <p:nvSpPr>
          <p:cNvPr id="4" name="Slide Number Placeholder 3"/>
          <p:cNvSpPr>
            <a:spLocks noGrp="1"/>
          </p:cNvSpPr>
          <p:nvPr>
            <p:ph type="sldNum" sz="quarter" idx="5"/>
          </p:nvPr>
        </p:nvSpPr>
        <p:spPr/>
        <p:txBody>
          <a:bodyPr/>
          <a:lstStyle/>
          <a:p>
            <a:fld id="{F6E81C11-2681-6540-AFD2-42689136588B}" type="slidenum">
              <a:rPr lang="en-NO" smtClean="0"/>
              <a:t>11</a:t>
            </a:fld>
            <a:endParaRPr lang="en-NO"/>
          </a:p>
        </p:txBody>
      </p:sp>
    </p:spTree>
    <p:extLst>
      <p:ext uri="{BB962C8B-B14F-4D97-AF65-F5344CB8AC3E}">
        <p14:creationId xmlns:p14="http://schemas.microsoft.com/office/powerpoint/2010/main" val="4204335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We can now overlap the regions that degenerated significantly over time and </a:t>
            </a:r>
            <a:r>
              <a:rPr lang="en-GB" dirty="0" err="1"/>
              <a:t>th</a:t>
            </a:r>
            <a:r>
              <a:rPr lang="en-NO" dirty="0"/>
              <a:t>e significant volume-EDSS associations over tmime</a:t>
            </a:r>
          </a:p>
          <a:p>
            <a:pPr marL="171450" indent="-171450">
              <a:buFont typeface="Arial" panose="020B0604020202020204" pitchFamily="34" charset="0"/>
              <a:buChar char="•"/>
            </a:pPr>
            <a:endParaRPr lang="en-NO" dirty="0"/>
          </a:p>
          <a:p>
            <a:pPr marL="171450" indent="-171450">
              <a:buFont typeface="Arial" panose="020B0604020202020204" pitchFamily="34" charset="0"/>
              <a:buChar char="•"/>
            </a:pPr>
            <a:endParaRPr lang="en-NO" dirty="0"/>
          </a:p>
          <a:p>
            <a:pPr marL="171450" indent="-171450">
              <a:buFont typeface="Arial" panose="020B0604020202020204" pitchFamily="34" charset="0"/>
              <a:buChar char="•"/>
            </a:pPr>
            <a:endParaRPr lang="en-NO" dirty="0"/>
          </a:p>
        </p:txBody>
      </p:sp>
      <p:sp>
        <p:nvSpPr>
          <p:cNvPr id="4" name="Slide Number Placeholder 3"/>
          <p:cNvSpPr>
            <a:spLocks noGrp="1"/>
          </p:cNvSpPr>
          <p:nvPr>
            <p:ph type="sldNum" sz="quarter" idx="5"/>
          </p:nvPr>
        </p:nvSpPr>
        <p:spPr/>
        <p:txBody>
          <a:bodyPr/>
          <a:lstStyle/>
          <a:p>
            <a:fld id="{F6E81C11-2681-6540-AFD2-42689136588B}" type="slidenum">
              <a:rPr lang="en-NO" smtClean="0"/>
              <a:t>12</a:t>
            </a:fld>
            <a:endParaRPr lang="en-NO"/>
          </a:p>
        </p:txBody>
      </p:sp>
    </p:spTree>
    <p:extLst>
      <p:ext uri="{BB962C8B-B14F-4D97-AF65-F5344CB8AC3E}">
        <p14:creationId xmlns:p14="http://schemas.microsoft.com/office/powerpoint/2010/main" val="3930231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87B8-D849-0EA2-E958-EF31B3551DF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18223DE1-68C8-7A5D-5632-C603737372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35AC5C5F-660F-983C-D6BC-8B2FD32F4B17}"/>
              </a:ext>
            </a:extLst>
          </p:cNvPr>
          <p:cNvSpPr>
            <a:spLocks noGrp="1"/>
          </p:cNvSpPr>
          <p:nvPr>
            <p:ph type="dt" sz="half" idx="10"/>
          </p:nvPr>
        </p:nvSpPr>
        <p:spPr/>
        <p:txBody>
          <a:bodyPr/>
          <a:lstStyle/>
          <a:p>
            <a:fld id="{D1958C01-AC0B-3642-8950-0B48528F6767}" type="datetimeFigureOut">
              <a:rPr lang="en-NO" smtClean="0"/>
              <a:t>03/04/2025</a:t>
            </a:fld>
            <a:endParaRPr lang="en-NO"/>
          </a:p>
        </p:txBody>
      </p:sp>
      <p:sp>
        <p:nvSpPr>
          <p:cNvPr id="5" name="Footer Placeholder 4">
            <a:extLst>
              <a:ext uri="{FF2B5EF4-FFF2-40B4-BE49-F238E27FC236}">
                <a16:creationId xmlns:a16="http://schemas.microsoft.com/office/drawing/2014/main" id="{44D37F82-3A2B-6A3B-DAA3-5E41605D7FD1}"/>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BA8B0C3C-FAA8-2924-EBCE-7E7606917705}"/>
              </a:ext>
            </a:extLst>
          </p:cNvPr>
          <p:cNvSpPr>
            <a:spLocks noGrp="1"/>
          </p:cNvSpPr>
          <p:nvPr>
            <p:ph type="sldNum" sz="quarter" idx="12"/>
          </p:nvPr>
        </p:nvSpPr>
        <p:spPr/>
        <p:txBody>
          <a:bodyPr/>
          <a:lstStyle/>
          <a:p>
            <a:fld id="{4C559E86-F110-904B-989E-C7ED4312F996}" type="slidenum">
              <a:rPr lang="en-NO" smtClean="0"/>
              <a:t>‹#›</a:t>
            </a:fld>
            <a:endParaRPr lang="en-NO"/>
          </a:p>
        </p:txBody>
      </p:sp>
    </p:spTree>
    <p:extLst>
      <p:ext uri="{BB962C8B-B14F-4D97-AF65-F5344CB8AC3E}">
        <p14:creationId xmlns:p14="http://schemas.microsoft.com/office/powerpoint/2010/main" val="216752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9648-BEF1-A239-68A6-46AF8373277D}"/>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D79DBA23-397C-BC8E-2F6F-7EEDFA1510B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42A178F2-98AE-0337-EF0C-B76BDDDE044A}"/>
              </a:ext>
            </a:extLst>
          </p:cNvPr>
          <p:cNvSpPr>
            <a:spLocks noGrp="1"/>
          </p:cNvSpPr>
          <p:nvPr>
            <p:ph type="dt" sz="half" idx="10"/>
          </p:nvPr>
        </p:nvSpPr>
        <p:spPr/>
        <p:txBody>
          <a:bodyPr/>
          <a:lstStyle/>
          <a:p>
            <a:fld id="{D1958C01-AC0B-3642-8950-0B48528F6767}" type="datetimeFigureOut">
              <a:rPr lang="en-NO" smtClean="0"/>
              <a:t>03/04/2025</a:t>
            </a:fld>
            <a:endParaRPr lang="en-NO"/>
          </a:p>
        </p:txBody>
      </p:sp>
      <p:sp>
        <p:nvSpPr>
          <p:cNvPr id="5" name="Footer Placeholder 4">
            <a:extLst>
              <a:ext uri="{FF2B5EF4-FFF2-40B4-BE49-F238E27FC236}">
                <a16:creationId xmlns:a16="http://schemas.microsoft.com/office/drawing/2014/main" id="{3140585F-4F43-EFE2-9C62-30CF52A5AEBF}"/>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272E8DAE-C6DD-49D8-7031-0EECDF5D2E17}"/>
              </a:ext>
            </a:extLst>
          </p:cNvPr>
          <p:cNvSpPr>
            <a:spLocks noGrp="1"/>
          </p:cNvSpPr>
          <p:nvPr>
            <p:ph type="sldNum" sz="quarter" idx="12"/>
          </p:nvPr>
        </p:nvSpPr>
        <p:spPr/>
        <p:txBody>
          <a:bodyPr/>
          <a:lstStyle/>
          <a:p>
            <a:fld id="{4C559E86-F110-904B-989E-C7ED4312F996}" type="slidenum">
              <a:rPr lang="en-NO" smtClean="0"/>
              <a:t>‹#›</a:t>
            </a:fld>
            <a:endParaRPr lang="en-NO"/>
          </a:p>
        </p:txBody>
      </p:sp>
    </p:spTree>
    <p:extLst>
      <p:ext uri="{BB962C8B-B14F-4D97-AF65-F5344CB8AC3E}">
        <p14:creationId xmlns:p14="http://schemas.microsoft.com/office/powerpoint/2010/main" val="350787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0D0951-DB50-DAB1-92BC-FA8C17CFCB0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289FBB95-18D9-3C60-52F9-6D85658FE23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08E00B6A-FDA9-C5A9-CC23-EB1FECD1F939}"/>
              </a:ext>
            </a:extLst>
          </p:cNvPr>
          <p:cNvSpPr>
            <a:spLocks noGrp="1"/>
          </p:cNvSpPr>
          <p:nvPr>
            <p:ph type="dt" sz="half" idx="10"/>
          </p:nvPr>
        </p:nvSpPr>
        <p:spPr/>
        <p:txBody>
          <a:bodyPr/>
          <a:lstStyle/>
          <a:p>
            <a:fld id="{D1958C01-AC0B-3642-8950-0B48528F6767}" type="datetimeFigureOut">
              <a:rPr lang="en-NO" smtClean="0"/>
              <a:t>03/04/2025</a:t>
            </a:fld>
            <a:endParaRPr lang="en-NO"/>
          </a:p>
        </p:txBody>
      </p:sp>
      <p:sp>
        <p:nvSpPr>
          <p:cNvPr id="5" name="Footer Placeholder 4">
            <a:extLst>
              <a:ext uri="{FF2B5EF4-FFF2-40B4-BE49-F238E27FC236}">
                <a16:creationId xmlns:a16="http://schemas.microsoft.com/office/drawing/2014/main" id="{CA072A03-8BF3-D23C-01D2-ABF119D8E2EC}"/>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F465BBF1-B3E2-1080-7E00-9D1832319584}"/>
              </a:ext>
            </a:extLst>
          </p:cNvPr>
          <p:cNvSpPr>
            <a:spLocks noGrp="1"/>
          </p:cNvSpPr>
          <p:nvPr>
            <p:ph type="sldNum" sz="quarter" idx="12"/>
          </p:nvPr>
        </p:nvSpPr>
        <p:spPr/>
        <p:txBody>
          <a:bodyPr/>
          <a:lstStyle/>
          <a:p>
            <a:fld id="{4C559E86-F110-904B-989E-C7ED4312F996}" type="slidenum">
              <a:rPr lang="en-NO" smtClean="0"/>
              <a:t>‹#›</a:t>
            </a:fld>
            <a:endParaRPr lang="en-NO"/>
          </a:p>
        </p:txBody>
      </p:sp>
    </p:spTree>
    <p:extLst>
      <p:ext uri="{BB962C8B-B14F-4D97-AF65-F5344CB8AC3E}">
        <p14:creationId xmlns:p14="http://schemas.microsoft.com/office/powerpoint/2010/main" val="2763208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C592-0B0C-7998-25A9-FB4F12C6C215}"/>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9BA57E3A-43AE-9C63-6EC3-F604592207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DF039A7D-E3E6-4FEA-0B79-0A3DDFA76A85}"/>
              </a:ext>
            </a:extLst>
          </p:cNvPr>
          <p:cNvSpPr>
            <a:spLocks noGrp="1"/>
          </p:cNvSpPr>
          <p:nvPr>
            <p:ph type="dt" sz="half" idx="10"/>
          </p:nvPr>
        </p:nvSpPr>
        <p:spPr/>
        <p:txBody>
          <a:bodyPr/>
          <a:lstStyle/>
          <a:p>
            <a:fld id="{D1958C01-AC0B-3642-8950-0B48528F6767}" type="datetimeFigureOut">
              <a:rPr lang="en-NO" smtClean="0"/>
              <a:t>03/04/2025</a:t>
            </a:fld>
            <a:endParaRPr lang="en-NO"/>
          </a:p>
        </p:txBody>
      </p:sp>
      <p:sp>
        <p:nvSpPr>
          <p:cNvPr id="5" name="Footer Placeholder 4">
            <a:extLst>
              <a:ext uri="{FF2B5EF4-FFF2-40B4-BE49-F238E27FC236}">
                <a16:creationId xmlns:a16="http://schemas.microsoft.com/office/drawing/2014/main" id="{D4FF08BC-E36C-E75F-938A-F712B5BD5E08}"/>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9E277E15-805F-F334-2E65-F7B13F039A04}"/>
              </a:ext>
            </a:extLst>
          </p:cNvPr>
          <p:cNvSpPr>
            <a:spLocks noGrp="1"/>
          </p:cNvSpPr>
          <p:nvPr>
            <p:ph type="sldNum" sz="quarter" idx="12"/>
          </p:nvPr>
        </p:nvSpPr>
        <p:spPr/>
        <p:txBody>
          <a:bodyPr/>
          <a:lstStyle/>
          <a:p>
            <a:fld id="{4C559E86-F110-904B-989E-C7ED4312F996}" type="slidenum">
              <a:rPr lang="en-NO" smtClean="0"/>
              <a:t>‹#›</a:t>
            </a:fld>
            <a:endParaRPr lang="en-NO"/>
          </a:p>
        </p:txBody>
      </p:sp>
    </p:spTree>
    <p:extLst>
      <p:ext uri="{BB962C8B-B14F-4D97-AF65-F5344CB8AC3E}">
        <p14:creationId xmlns:p14="http://schemas.microsoft.com/office/powerpoint/2010/main" val="77507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2EFD6-790C-769A-744B-531B2CCC24E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AD05443B-CBD8-639B-51B3-8F08B1A99C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E9D42DE-B723-1AA5-2C3A-BA5FB4D10FC1}"/>
              </a:ext>
            </a:extLst>
          </p:cNvPr>
          <p:cNvSpPr>
            <a:spLocks noGrp="1"/>
          </p:cNvSpPr>
          <p:nvPr>
            <p:ph type="dt" sz="half" idx="10"/>
          </p:nvPr>
        </p:nvSpPr>
        <p:spPr/>
        <p:txBody>
          <a:bodyPr/>
          <a:lstStyle/>
          <a:p>
            <a:fld id="{D1958C01-AC0B-3642-8950-0B48528F6767}" type="datetimeFigureOut">
              <a:rPr lang="en-NO" smtClean="0"/>
              <a:t>03/04/2025</a:t>
            </a:fld>
            <a:endParaRPr lang="en-NO"/>
          </a:p>
        </p:txBody>
      </p:sp>
      <p:sp>
        <p:nvSpPr>
          <p:cNvPr id="5" name="Footer Placeholder 4">
            <a:extLst>
              <a:ext uri="{FF2B5EF4-FFF2-40B4-BE49-F238E27FC236}">
                <a16:creationId xmlns:a16="http://schemas.microsoft.com/office/drawing/2014/main" id="{D672D65C-2AB2-676A-8588-3C80AEF190D7}"/>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DDDD7E06-FB34-3142-4DD2-C750B1280A7F}"/>
              </a:ext>
            </a:extLst>
          </p:cNvPr>
          <p:cNvSpPr>
            <a:spLocks noGrp="1"/>
          </p:cNvSpPr>
          <p:nvPr>
            <p:ph type="sldNum" sz="quarter" idx="12"/>
          </p:nvPr>
        </p:nvSpPr>
        <p:spPr/>
        <p:txBody>
          <a:bodyPr/>
          <a:lstStyle/>
          <a:p>
            <a:fld id="{4C559E86-F110-904B-989E-C7ED4312F996}" type="slidenum">
              <a:rPr lang="en-NO" smtClean="0"/>
              <a:t>‹#›</a:t>
            </a:fld>
            <a:endParaRPr lang="en-NO"/>
          </a:p>
        </p:txBody>
      </p:sp>
    </p:spTree>
    <p:extLst>
      <p:ext uri="{BB962C8B-B14F-4D97-AF65-F5344CB8AC3E}">
        <p14:creationId xmlns:p14="http://schemas.microsoft.com/office/powerpoint/2010/main" val="305407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3013-25BA-597A-DF84-FB63D673F4D7}"/>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DB3A8D65-FED3-F409-B2D2-88782627BC9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20C8BCAD-FA43-722D-A0DC-91AAB682931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80E2094F-0180-D595-E71C-8FD53F9EC312}"/>
              </a:ext>
            </a:extLst>
          </p:cNvPr>
          <p:cNvSpPr>
            <a:spLocks noGrp="1"/>
          </p:cNvSpPr>
          <p:nvPr>
            <p:ph type="dt" sz="half" idx="10"/>
          </p:nvPr>
        </p:nvSpPr>
        <p:spPr/>
        <p:txBody>
          <a:bodyPr/>
          <a:lstStyle/>
          <a:p>
            <a:fld id="{D1958C01-AC0B-3642-8950-0B48528F6767}" type="datetimeFigureOut">
              <a:rPr lang="en-NO" smtClean="0"/>
              <a:t>03/04/2025</a:t>
            </a:fld>
            <a:endParaRPr lang="en-NO"/>
          </a:p>
        </p:txBody>
      </p:sp>
      <p:sp>
        <p:nvSpPr>
          <p:cNvPr id="6" name="Footer Placeholder 5">
            <a:extLst>
              <a:ext uri="{FF2B5EF4-FFF2-40B4-BE49-F238E27FC236}">
                <a16:creationId xmlns:a16="http://schemas.microsoft.com/office/drawing/2014/main" id="{DCCA63EC-4805-F115-3E16-9C627242C48F}"/>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20D03A27-0A16-5C65-7C42-391C65FADE1C}"/>
              </a:ext>
            </a:extLst>
          </p:cNvPr>
          <p:cNvSpPr>
            <a:spLocks noGrp="1"/>
          </p:cNvSpPr>
          <p:nvPr>
            <p:ph type="sldNum" sz="quarter" idx="12"/>
          </p:nvPr>
        </p:nvSpPr>
        <p:spPr/>
        <p:txBody>
          <a:bodyPr/>
          <a:lstStyle/>
          <a:p>
            <a:fld id="{4C559E86-F110-904B-989E-C7ED4312F996}" type="slidenum">
              <a:rPr lang="en-NO" smtClean="0"/>
              <a:t>‹#›</a:t>
            </a:fld>
            <a:endParaRPr lang="en-NO"/>
          </a:p>
        </p:txBody>
      </p:sp>
    </p:spTree>
    <p:extLst>
      <p:ext uri="{BB962C8B-B14F-4D97-AF65-F5344CB8AC3E}">
        <p14:creationId xmlns:p14="http://schemas.microsoft.com/office/powerpoint/2010/main" val="2656849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2BB0-CAA0-046C-6B15-8FAAFF3F5773}"/>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E5139D0C-82CA-C1FF-E626-B30DD002C8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B36C5D1-1413-6236-6E74-A39EFF121AE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6BA273AF-BBBC-BAB5-CA52-5961A4D974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D9E609E-27B1-3D5C-E01B-80EBCA0EEC2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02181B00-F889-8F47-ABE8-2C89F6B764D2}"/>
              </a:ext>
            </a:extLst>
          </p:cNvPr>
          <p:cNvSpPr>
            <a:spLocks noGrp="1"/>
          </p:cNvSpPr>
          <p:nvPr>
            <p:ph type="dt" sz="half" idx="10"/>
          </p:nvPr>
        </p:nvSpPr>
        <p:spPr/>
        <p:txBody>
          <a:bodyPr/>
          <a:lstStyle/>
          <a:p>
            <a:fld id="{D1958C01-AC0B-3642-8950-0B48528F6767}" type="datetimeFigureOut">
              <a:rPr lang="en-NO" smtClean="0"/>
              <a:t>03/04/2025</a:t>
            </a:fld>
            <a:endParaRPr lang="en-NO"/>
          </a:p>
        </p:txBody>
      </p:sp>
      <p:sp>
        <p:nvSpPr>
          <p:cNvPr id="8" name="Footer Placeholder 7">
            <a:extLst>
              <a:ext uri="{FF2B5EF4-FFF2-40B4-BE49-F238E27FC236}">
                <a16:creationId xmlns:a16="http://schemas.microsoft.com/office/drawing/2014/main" id="{91A8C380-54A4-8502-9AAF-D652C5B13933}"/>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0BC48502-9D2C-27C0-CFA7-A251287DEDF1}"/>
              </a:ext>
            </a:extLst>
          </p:cNvPr>
          <p:cNvSpPr>
            <a:spLocks noGrp="1"/>
          </p:cNvSpPr>
          <p:nvPr>
            <p:ph type="sldNum" sz="quarter" idx="12"/>
          </p:nvPr>
        </p:nvSpPr>
        <p:spPr/>
        <p:txBody>
          <a:bodyPr/>
          <a:lstStyle/>
          <a:p>
            <a:fld id="{4C559E86-F110-904B-989E-C7ED4312F996}" type="slidenum">
              <a:rPr lang="en-NO" smtClean="0"/>
              <a:t>‹#›</a:t>
            </a:fld>
            <a:endParaRPr lang="en-NO"/>
          </a:p>
        </p:txBody>
      </p:sp>
    </p:spTree>
    <p:extLst>
      <p:ext uri="{BB962C8B-B14F-4D97-AF65-F5344CB8AC3E}">
        <p14:creationId xmlns:p14="http://schemas.microsoft.com/office/powerpoint/2010/main" val="1068555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C7997-47B5-24E0-3ABB-B2F8120456C9}"/>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36CEDEDC-3205-EF98-EB41-F874CE51CC39}"/>
              </a:ext>
            </a:extLst>
          </p:cNvPr>
          <p:cNvSpPr>
            <a:spLocks noGrp="1"/>
          </p:cNvSpPr>
          <p:nvPr>
            <p:ph type="dt" sz="half" idx="10"/>
          </p:nvPr>
        </p:nvSpPr>
        <p:spPr/>
        <p:txBody>
          <a:bodyPr/>
          <a:lstStyle/>
          <a:p>
            <a:fld id="{D1958C01-AC0B-3642-8950-0B48528F6767}" type="datetimeFigureOut">
              <a:rPr lang="en-NO" smtClean="0"/>
              <a:t>03/04/2025</a:t>
            </a:fld>
            <a:endParaRPr lang="en-NO"/>
          </a:p>
        </p:txBody>
      </p:sp>
      <p:sp>
        <p:nvSpPr>
          <p:cNvPr id="4" name="Footer Placeholder 3">
            <a:extLst>
              <a:ext uri="{FF2B5EF4-FFF2-40B4-BE49-F238E27FC236}">
                <a16:creationId xmlns:a16="http://schemas.microsoft.com/office/drawing/2014/main" id="{01A1E1E8-6167-C227-BF3A-25E835F4ECF2}"/>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E8245645-C5F2-0E29-4E16-3D694673F9B3}"/>
              </a:ext>
            </a:extLst>
          </p:cNvPr>
          <p:cNvSpPr>
            <a:spLocks noGrp="1"/>
          </p:cNvSpPr>
          <p:nvPr>
            <p:ph type="sldNum" sz="quarter" idx="12"/>
          </p:nvPr>
        </p:nvSpPr>
        <p:spPr/>
        <p:txBody>
          <a:bodyPr/>
          <a:lstStyle/>
          <a:p>
            <a:fld id="{4C559E86-F110-904B-989E-C7ED4312F996}" type="slidenum">
              <a:rPr lang="en-NO" smtClean="0"/>
              <a:t>‹#›</a:t>
            </a:fld>
            <a:endParaRPr lang="en-NO"/>
          </a:p>
        </p:txBody>
      </p:sp>
    </p:spTree>
    <p:extLst>
      <p:ext uri="{BB962C8B-B14F-4D97-AF65-F5344CB8AC3E}">
        <p14:creationId xmlns:p14="http://schemas.microsoft.com/office/powerpoint/2010/main" val="2000835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B2F695-ACB4-3831-84D9-729431EA3E21}"/>
              </a:ext>
            </a:extLst>
          </p:cNvPr>
          <p:cNvSpPr>
            <a:spLocks noGrp="1"/>
          </p:cNvSpPr>
          <p:nvPr>
            <p:ph type="dt" sz="half" idx="10"/>
          </p:nvPr>
        </p:nvSpPr>
        <p:spPr/>
        <p:txBody>
          <a:bodyPr/>
          <a:lstStyle/>
          <a:p>
            <a:fld id="{D1958C01-AC0B-3642-8950-0B48528F6767}" type="datetimeFigureOut">
              <a:rPr lang="en-NO" smtClean="0"/>
              <a:t>03/04/2025</a:t>
            </a:fld>
            <a:endParaRPr lang="en-NO"/>
          </a:p>
        </p:txBody>
      </p:sp>
      <p:sp>
        <p:nvSpPr>
          <p:cNvPr id="3" name="Footer Placeholder 2">
            <a:extLst>
              <a:ext uri="{FF2B5EF4-FFF2-40B4-BE49-F238E27FC236}">
                <a16:creationId xmlns:a16="http://schemas.microsoft.com/office/drawing/2014/main" id="{571017F6-32BA-F77E-3059-534CE50A2325}"/>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9747AF5A-EBBF-69A9-6C5E-129A78372CC6}"/>
              </a:ext>
            </a:extLst>
          </p:cNvPr>
          <p:cNvSpPr>
            <a:spLocks noGrp="1"/>
          </p:cNvSpPr>
          <p:nvPr>
            <p:ph type="sldNum" sz="quarter" idx="12"/>
          </p:nvPr>
        </p:nvSpPr>
        <p:spPr/>
        <p:txBody>
          <a:bodyPr/>
          <a:lstStyle/>
          <a:p>
            <a:fld id="{4C559E86-F110-904B-989E-C7ED4312F996}" type="slidenum">
              <a:rPr lang="en-NO" smtClean="0"/>
              <a:t>‹#›</a:t>
            </a:fld>
            <a:endParaRPr lang="en-NO"/>
          </a:p>
        </p:txBody>
      </p:sp>
    </p:spTree>
    <p:extLst>
      <p:ext uri="{BB962C8B-B14F-4D97-AF65-F5344CB8AC3E}">
        <p14:creationId xmlns:p14="http://schemas.microsoft.com/office/powerpoint/2010/main" val="3614956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4DBF0-895C-3C15-2B1B-764E05E6EC4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CA6DB50C-E8DD-D918-E35D-3D71F7AC85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5E4C17A4-8A30-DEC5-B9D3-DA499588EE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23726F8-A53F-F9B9-E147-23887B59D84B}"/>
              </a:ext>
            </a:extLst>
          </p:cNvPr>
          <p:cNvSpPr>
            <a:spLocks noGrp="1"/>
          </p:cNvSpPr>
          <p:nvPr>
            <p:ph type="dt" sz="half" idx="10"/>
          </p:nvPr>
        </p:nvSpPr>
        <p:spPr/>
        <p:txBody>
          <a:bodyPr/>
          <a:lstStyle/>
          <a:p>
            <a:fld id="{D1958C01-AC0B-3642-8950-0B48528F6767}" type="datetimeFigureOut">
              <a:rPr lang="en-NO" smtClean="0"/>
              <a:t>03/04/2025</a:t>
            </a:fld>
            <a:endParaRPr lang="en-NO"/>
          </a:p>
        </p:txBody>
      </p:sp>
      <p:sp>
        <p:nvSpPr>
          <p:cNvPr id="6" name="Footer Placeholder 5">
            <a:extLst>
              <a:ext uri="{FF2B5EF4-FFF2-40B4-BE49-F238E27FC236}">
                <a16:creationId xmlns:a16="http://schemas.microsoft.com/office/drawing/2014/main" id="{EB4546CD-416C-9A9E-B1D9-FE6E13EA5134}"/>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50053131-B178-0B03-410F-DAE49DABF996}"/>
              </a:ext>
            </a:extLst>
          </p:cNvPr>
          <p:cNvSpPr>
            <a:spLocks noGrp="1"/>
          </p:cNvSpPr>
          <p:nvPr>
            <p:ph type="sldNum" sz="quarter" idx="12"/>
          </p:nvPr>
        </p:nvSpPr>
        <p:spPr/>
        <p:txBody>
          <a:bodyPr/>
          <a:lstStyle/>
          <a:p>
            <a:fld id="{4C559E86-F110-904B-989E-C7ED4312F996}" type="slidenum">
              <a:rPr lang="en-NO" smtClean="0"/>
              <a:t>‹#›</a:t>
            </a:fld>
            <a:endParaRPr lang="en-NO"/>
          </a:p>
        </p:txBody>
      </p:sp>
    </p:spTree>
    <p:extLst>
      <p:ext uri="{BB962C8B-B14F-4D97-AF65-F5344CB8AC3E}">
        <p14:creationId xmlns:p14="http://schemas.microsoft.com/office/powerpoint/2010/main" val="228083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943E-F5F1-4E86-DDFD-3BA5951B72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8207A7E8-F0D6-7351-88C6-DF96AC2C49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EE7F26EA-BF55-B87E-E350-F914B9265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49CCA26-080E-3BB6-4338-0B128205EF7B}"/>
              </a:ext>
            </a:extLst>
          </p:cNvPr>
          <p:cNvSpPr>
            <a:spLocks noGrp="1"/>
          </p:cNvSpPr>
          <p:nvPr>
            <p:ph type="dt" sz="half" idx="10"/>
          </p:nvPr>
        </p:nvSpPr>
        <p:spPr/>
        <p:txBody>
          <a:bodyPr/>
          <a:lstStyle/>
          <a:p>
            <a:fld id="{D1958C01-AC0B-3642-8950-0B48528F6767}" type="datetimeFigureOut">
              <a:rPr lang="en-NO" smtClean="0"/>
              <a:t>03/04/2025</a:t>
            </a:fld>
            <a:endParaRPr lang="en-NO"/>
          </a:p>
        </p:txBody>
      </p:sp>
      <p:sp>
        <p:nvSpPr>
          <p:cNvPr id="6" name="Footer Placeholder 5">
            <a:extLst>
              <a:ext uri="{FF2B5EF4-FFF2-40B4-BE49-F238E27FC236}">
                <a16:creationId xmlns:a16="http://schemas.microsoft.com/office/drawing/2014/main" id="{53223054-E514-CB3B-A301-409962747EBE}"/>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80D695E3-DDD0-42C1-1992-F8B76B6E791A}"/>
              </a:ext>
            </a:extLst>
          </p:cNvPr>
          <p:cNvSpPr>
            <a:spLocks noGrp="1"/>
          </p:cNvSpPr>
          <p:nvPr>
            <p:ph type="sldNum" sz="quarter" idx="12"/>
          </p:nvPr>
        </p:nvSpPr>
        <p:spPr/>
        <p:txBody>
          <a:bodyPr/>
          <a:lstStyle/>
          <a:p>
            <a:fld id="{4C559E86-F110-904B-989E-C7ED4312F996}" type="slidenum">
              <a:rPr lang="en-NO" smtClean="0"/>
              <a:t>‹#›</a:t>
            </a:fld>
            <a:endParaRPr lang="en-NO"/>
          </a:p>
        </p:txBody>
      </p:sp>
    </p:spTree>
    <p:extLst>
      <p:ext uri="{BB962C8B-B14F-4D97-AF65-F5344CB8AC3E}">
        <p14:creationId xmlns:p14="http://schemas.microsoft.com/office/powerpoint/2010/main" val="2143051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11454-796A-4F00-2861-6320D25D13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42520449-C3E0-BD6D-DDBA-0DE9731709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E2124932-D272-C43D-7186-90E871518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1958C01-AC0B-3642-8950-0B48528F6767}" type="datetimeFigureOut">
              <a:rPr lang="en-NO" smtClean="0"/>
              <a:t>03/04/2025</a:t>
            </a:fld>
            <a:endParaRPr lang="en-NO"/>
          </a:p>
        </p:txBody>
      </p:sp>
      <p:sp>
        <p:nvSpPr>
          <p:cNvPr id="5" name="Footer Placeholder 4">
            <a:extLst>
              <a:ext uri="{FF2B5EF4-FFF2-40B4-BE49-F238E27FC236}">
                <a16:creationId xmlns:a16="http://schemas.microsoft.com/office/drawing/2014/main" id="{FDDB8563-A7BA-9A07-AA95-2419C31305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O"/>
          </a:p>
        </p:txBody>
      </p:sp>
      <p:sp>
        <p:nvSpPr>
          <p:cNvPr id="6" name="Slide Number Placeholder 5">
            <a:extLst>
              <a:ext uri="{FF2B5EF4-FFF2-40B4-BE49-F238E27FC236}">
                <a16:creationId xmlns:a16="http://schemas.microsoft.com/office/drawing/2014/main" id="{7BEF1AF9-CB85-4C55-DAA4-C73F234DC6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559E86-F110-904B-989E-C7ED4312F996}" type="slidenum">
              <a:rPr lang="en-NO" smtClean="0"/>
              <a:t>‹#›</a:t>
            </a:fld>
            <a:endParaRPr lang="en-NO"/>
          </a:p>
        </p:txBody>
      </p:sp>
    </p:spTree>
    <p:extLst>
      <p:ext uri="{BB962C8B-B14F-4D97-AF65-F5344CB8AC3E}">
        <p14:creationId xmlns:p14="http://schemas.microsoft.com/office/powerpoint/2010/main" val="5265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B25D2-FD97-B306-20EA-5A62A7147C97}"/>
              </a:ext>
            </a:extLst>
          </p:cNvPr>
          <p:cNvSpPr>
            <a:spLocks noGrp="1"/>
          </p:cNvSpPr>
          <p:nvPr>
            <p:ph type="ctrTitle"/>
          </p:nvPr>
        </p:nvSpPr>
        <p:spPr>
          <a:xfrm>
            <a:off x="0" y="1122363"/>
            <a:ext cx="9144000" cy="2387600"/>
          </a:xfrm>
        </p:spPr>
        <p:txBody>
          <a:bodyPr/>
          <a:lstStyle/>
          <a:p>
            <a:r>
              <a:rPr lang="en-NO" dirty="0"/>
              <a:t>Regional grey matter degeneration in MS</a:t>
            </a:r>
          </a:p>
        </p:txBody>
      </p:sp>
      <p:sp>
        <p:nvSpPr>
          <p:cNvPr id="3" name="Subtitle 2">
            <a:extLst>
              <a:ext uri="{FF2B5EF4-FFF2-40B4-BE49-F238E27FC236}">
                <a16:creationId xmlns:a16="http://schemas.microsoft.com/office/drawing/2014/main" id="{E3183691-34D2-815E-C4E4-5DA578724D74}"/>
              </a:ext>
            </a:extLst>
          </p:cNvPr>
          <p:cNvSpPr>
            <a:spLocks noGrp="1"/>
          </p:cNvSpPr>
          <p:nvPr>
            <p:ph type="subTitle" idx="1"/>
          </p:nvPr>
        </p:nvSpPr>
        <p:spPr>
          <a:xfrm>
            <a:off x="0" y="3962400"/>
            <a:ext cx="9144000" cy="1295400"/>
          </a:xfrm>
        </p:spPr>
        <p:txBody>
          <a:bodyPr/>
          <a:lstStyle/>
          <a:p>
            <a:r>
              <a:rPr lang="en-NO" dirty="0"/>
              <a:t>Max Korbmacher, PhD</a:t>
            </a:r>
          </a:p>
          <a:p>
            <a:r>
              <a:rPr lang="en-NO" dirty="0"/>
              <a:t>10th of April 2025</a:t>
            </a:r>
          </a:p>
        </p:txBody>
      </p:sp>
      <p:pic>
        <p:nvPicPr>
          <p:cNvPr id="7" name="Picture 6" descr="A group of purple and grey objects&#10;&#10;Description automatically generated">
            <a:extLst>
              <a:ext uri="{FF2B5EF4-FFF2-40B4-BE49-F238E27FC236}">
                <a16:creationId xmlns:a16="http://schemas.microsoft.com/office/drawing/2014/main" id="{0AB1105F-37AC-4EF0-E521-713FF60B914B}"/>
              </a:ext>
            </a:extLst>
          </p:cNvPr>
          <p:cNvPicPr>
            <a:picLocks noChangeAspect="1"/>
          </p:cNvPicPr>
          <p:nvPr/>
        </p:nvPicPr>
        <p:blipFill>
          <a:blip r:embed="rId2"/>
          <a:stretch>
            <a:fillRect/>
          </a:stretch>
        </p:blipFill>
        <p:spPr>
          <a:xfrm>
            <a:off x="8565322" y="190500"/>
            <a:ext cx="3149600" cy="6667500"/>
          </a:xfrm>
          <a:prstGeom prst="rect">
            <a:avLst/>
          </a:prstGeom>
        </p:spPr>
      </p:pic>
    </p:spTree>
    <p:extLst>
      <p:ext uri="{BB962C8B-B14F-4D97-AF65-F5344CB8AC3E}">
        <p14:creationId xmlns:p14="http://schemas.microsoft.com/office/powerpoint/2010/main" val="1597085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90289-AEF7-C33D-50E8-F62895F735A6}"/>
              </a:ext>
            </a:extLst>
          </p:cNvPr>
          <p:cNvSpPr>
            <a:spLocks noGrp="1"/>
          </p:cNvSpPr>
          <p:nvPr>
            <p:ph type="title"/>
          </p:nvPr>
        </p:nvSpPr>
        <p:spPr/>
        <p:txBody>
          <a:bodyPr/>
          <a:lstStyle/>
          <a:p>
            <a:r>
              <a:rPr lang="en-NO" dirty="0"/>
              <a:t>Let’s contrast atrophy in healthy ageing vs 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66D3466-38F3-0C1F-6540-1D60583E890C}"/>
                  </a:ext>
                </a:extLst>
              </p:cNvPr>
              <p:cNvSpPr>
                <a:spLocks noGrp="1"/>
              </p:cNvSpPr>
              <p:nvPr>
                <p:ph idx="1"/>
              </p:nvPr>
            </p:nvSpPr>
            <p:spPr>
              <a:xfrm>
                <a:off x="838200" y="1825625"/>
                <a:ext cx="5543729" cy="2544356"/>
              </a:xfrm>
            </p:spPr>
            <p:txBody>
              <a:bodyPr/>
              <a:lstStyle/>
              <a:p>
                <a:r>
                  <a:rPr lang="en-NO" dirty="0"/>
                  <a:t>Faster atrophy rate in people with MS (pwMS) than in much older ”healthy controls”?</a:t>
                </a:r>
              </a:p>
              <a:p>
                <a:r>
                  <a:rPr lang="en-NO" dirty="0"/>
                  <a:t>Comparison of coefficients:</a:t>
                </a:r>
              </a:p>
              <a:p>
                <a:pPr marL="0" indent="0">
                  <a:buNone/>
                </a:pPr>
                <a14:m>
                  <m:oMathPara xmlns:m="http://schemas.openxmlformats.org/officeDocument/2006/math">
                    <m:oMathParaPr>
                      <m:jc m:val="centerGroup"/>
                    </m:oMathParaPr>
                    <m:oMath xmlns:m="http://schemas.openxmlformats.org/officeDocument/2006/math">
                      <m:f>
                        <m:fPr>
                          <m:ctrlPr>
                            <a:rPr lang="en-NO" sz="1800" i="1" kern="100" smtClean="0">
                              <a:effectLst/>
                              <a:latin typeface="Cambria Math" panose="02040503050406030204" pitchFamily="18" charset="0"/>
                              <a:ea typeface="Aptos" panose="020B0004020202020204" pitchFamily="34" charset="0"/>
                              <a:cs typeface="Times New Roman" panose="02020603050405020304" pitchFamily="18" charset="0"/>
                            </a:rPr>
                          </m:ctrlPr>
                        </m:fPr>
                        <m:num>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𝛼</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 −</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𝛽</m:t>
                          </m:r>
                        </m:num>
                        <m:den>
                          <m:rad>
                            <m:radPr>
                              <m:degHide m:val="on"/>
                              <m:ctrlPr>
                                <a:rPr lang="en-NO" sz="1800" i="1" kern="100">
                                  <a:effectLst/>
                                  <a:latin typeface="Cambria Math" panose="02040503050406030204" pitchFamily="18" charset="0"/>
                                  <a:ea typeface="Aptos" panose="020B0004020202020204" pitchFamily="34" charset="0"/>
                                  <a:cs typeface="Times New Roman" panose="02020603050405020304" pitchFamily="18" charset="0"/>
                                </a:rPr>
                              </m:ctrlPr>
                            </m:radPr>
                            <m:deg/>
                            <m:e>
                              <m:r>
                                <a:rPr lang="en-GB" sz="1800" i="1" kern="100">
                                  <a:effectLst/>
                                  <a:latin typeface="Cambria Math" panose="02040503050406030204" pitchFamily="18" charset="0"/>
                                  <a:ea typeface="Aptos" panose="020B0004020202020204" pitchFamily="34" charset="0"/>
                                  <a:cs typeface="Times New Roman" panose="02020603050405020304" pitchFamily="18" charset="0"/>
                                </a:rPr>
                                <m:t>(</m:t>
                              </m:r>
                              <m:sSup>
                                <m:sSupPr>
                                  <m:ctrlPr>
                                    <a:rPr lang="en-NO" sz="1800" i="1" kern="100">
                                      <a:effectLst/>
                                      <a:latin typeface="Cambria Math" panose="02040503050406030204" pitchFamily="18" charset="0"/>
                                      <a:ea typeface="Aptos" panose="020B0004020202020204" pitchFamily="34" charset="0"/>
                                      <a:cs typeface="Times New Roman" panose="02020603050405020304" pitchFamily="18" charset="0"/>
                                    </a:rPr>
                                  </m:ctrlPr>
                                </m:sSupPr>
                                <m:e>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𝑆𝐸</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𝛼</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m:t>
                                  </m:r>
                                </m:e>
                                <m:sup>
                                  <m:r>
                                    <a:rPr lang="en-GB" sz="1800" i="1" kern="100">
                                      <a:effectLst/>
                                      <a:latin typeface="Cambria Math" panose="02040503050406030204" pitchFamily="18" charset="0"/>
                                      <a:ea typeface="Aptos" panose="020B0004020202020204" pitchFamily="34" charset="0"/>
                                      <a:cs typeface="Times New Roman" panose="02020603050405020304" pitchFamily="18" charset="0"/>
                                    </a:rPr>
                                    <m:t>2</m:t>
                                  </m:r>
                                </m:sup>
                              </m:sSup>
                              <m:r>
                                <a:rPr lang="en-GB" sz="1800" i="1" kern="100">
                                  <a:effectLst/>
                                  <a:latin typeface="Cambria Math" panose="02040503050406030204" pitchFamily="18" charset="0"/>
                                  <a:ea typeface="Aptos" panose="020B0004020202020204" pitchFamily="34" charset="0"/>
                                  <a:cs typeface="Times New Roman" panose="02020603050405020304" pitchFamily="18" charset="0"/>
                                </a:rPr>
                                <m:t>+(</m:t>
                              </m:r>
                              <m:sSup>
                                <m:sSupPr>
                                  <m:ctrlPr>
                                    <a:rPr lang="en-NO" sz="1800" i="1" kern="100">
                                      <a:effectLst/>
                                      <a:latin typeface="Cambria Math" panose="02040503050406030204" pitchFamily="18" charset="0"/>
                                      <a:ea typeface="Aptos" panose="020B0004020202020204" pitchFamily="34" charset="0"/>
                                      <a:cs typeface="Times New Roman" panose="02020603050405020304" pitchFamily="18" charset="0"/>
                                    </a:rPr>
                                  </m:ctrlPr>
                                </m:sSupPr>
                                <m:e>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𝑆𝐸</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𝛽</m:t>
                                  </m:r>
                                  <m:r>
                                    <a:rPr lang="en-GB" sz="1800" i="1" kern="100">
                                      <a:effectLst/>
                                      <a:latin typeface="Cambria Math" panose="02040503050406030204" pitchFamily="18" charset="0"/>
                                      <a:ea typeface="Aptos" panose="020B0004020202020204" pitchFamily="34" charset="0"/>
                                      <a:cs typeface="Times New Roman" panose="02020603050405020304" pitchFamily="18" charset="0"/>
                                    </a:rPr>
                                    <m:t>)</m:t>
                                  </m:r>
                                </m:e>
                                <m:sup>
                                  <m:r>
                                    <a:rPr lang="en-GB" sz="1800" i="1" kern="100">
                                      <a:effectLst/>
                                      <a:latin typeface="Cambria Math" panose="02040503050406030204" pitchFamily="18" charset="0"/>
                                      <a:ea typeface="Aptos" panose="020B0004020202020204" pitchFamily="34" charset="0"/>
                                      <a:cs typeface="Times New Roman" panose="02020603050405020304" pitchFamily="18" charset="0"/>
                                    </a:rPr>
                                    <m:t>2</m:t>
                                  </m:r>
                                </m:sup>
                              </m:sSup>
                            </m:e>
                          </m:rad>
                        </m:den>
                      </m:f>
                    </m:oMath>
                  </m:oMathPara>
                </a14:m>
                <a:endParaRPr lang="en-NO" sz="1800" kern="100" dirty="0">
                  <a:effectLst/>
                  <a:latin typeface="Aptos" panose="020B0004020202020204" pitchFamily="34" charset="0"/>
                  <a:ea typeface="Aptos" panose="020B000402020202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266D3466-38F3-0C1F-6540-1D60583E890C}"/>
                  </a:ext>
                </a:extLst>
              </p:cNvPr>
              <p:cNvSpPr>
                <a:spLocks noGrp="1" noRot="1" noChangeAspect="1" noMove="1" noResize="1" noEditPoints="1" noAdjustHandles="1" noChangeArrowheads="1" noChangeShapeType="1" noTextEdit="1"/>
              </p:cNvSpPr>
              <p:nvPr>
                <p:ph idx="1"/>
              </p:nvPr>
            </p:nvSpPr>
            <p:spPr>
              <a:xfrm>
                <a:off x="838200" y="1825625"/>
                <a:ext cx="5543729" cy="2544356"/>
              </a:xfrm>
              <a:blipFill>
                <a:blip r:embed="rId3"/>
                <a:stretch>
                  <a:fillRect l="-2059" t="-3960" r="-2746"/>
                </a:stretch>
              </a:blipFill>
            </p:spPr>
            <p:txBody>
              <a:bodyPr/>
              <a:lstStyle/>
              <a:p>
                <a:r>
                  <a:rPr lang="en-NO">
                    <a:noFill/>
                  </a:rPr>
                  <a:t> </a:t>
                </a:r>
              </a:p>
            </p:txBody>
          </p:sp>
        </mc:Fallback>
      </mc:AlternateContent>
      <p:pic>
        <p:nvPicPr>
          <p:cNvPr id="7" name="Picture 6" descr="A graph of a number of people&#10;&#10;Description automatically generated with medium confidence">
            <a:extLst>
              <a:ext uri="{FF2B5EF4-FFF2-40B4-BE49-F238E27FC236}">
                <a16:creationId xmlns:a16="http://schemas.microsoft.com/office/drawing/2014/main" id="{6134E9C9-2521-ADE6-862E-6FE3331BFA98}"/>
              </a:ext>
            </a:extLst>
          </p:cNvPr>
          <p:cNvPicPr>
            <a:picLocks noChangeAspect="1"/>
          </p:cNvPicPr>
          <p:nvPr/>
        </p:nvPicPr>
        <p:blipFill>
          <a:blip r:embed="rId4"/>
          <a:stretch>
            <a:fillRect/>
          </a:stretch>
        </p:blipFill>
        <p:spPr>
          <a:xfrm>
            <a:off x="6666679" y="1362927"/>
            <a:ext cx="2543893" cy="2414386"/>
          </a:xfrm>
          <a:prstGeom prst="rect">
            <a:avLst/>
          </a:prstGeom>
        </p:spPr>
      </p:pic>
      <p:pic>
        <p:nvPicPr>
          <p:cNvPr id="9" name="Picture 8" descr="A graph of a number of people&#10;&#10;Description automatically generated">
            <a:extLst>
              <a:ext uri="{FF2B5EF4-FFF2-40B4-BE49-F238E27FC236}">
                <a16:creationId xmlns:a16="http://schemas.microsoft.com/office/drawing/2014/main" id="{3501CCDD-88A0-A58F-B3F3-A0A939686B41}"/>
              </a:ext>
            </a:extLst>
          </p:cNvPr>
          <p:cNvPicPr>
            <a:picLocks noChangeAspect="1"/>
          </p:cNvPicPr>
          <p:nvPr/>
        </p:nvPicPr>
        <p:blipFill>
          <a:blip r:embed="rId5"/>
          <a:stretch>
            <a:fillRect/>
          </a:stretch>
        </p:blipFill>
        <p:spPr>
          <a:xfrm>
            <a:off x="9210572" y="1529423"/>
            <a:ext cx="2442477" cy="2318133"/>
          </a:xfrm>
          <a:prstGeom prst="rect">
            <a:avLst/>
          </a:prstGeom>
        </p:spPr>
      </p:pic>
      <p:sp>
        <p:nvSpPr>
          <p:cNvPr id="11" name="TextBox 10">
            <a:extLst>
              <a:ext uri="{FF2B5EF4-FFF2-40B4-BE49-F238E27FC236}">
                <a16:creationId xmlns:a16="http://schemas.microsoft.com/office/drawing/2014/main" id="{B1C4DCDB-F51C-060E-6443-3EC63573B77E}"/>
              </a:ext>
            </a:extLst>
          </p:cNvPr>
          <p:cNvSpPr txBox="1"/>
          <p:nvPr/>
        </p:nvSpPr>
        <p:spPr>
          <a:xfrm>
            <a:off x="6562023" y="1456293"/>
            <a:ext cx="6097604" cy="369332"/>
          </a:xfrm>
          <a:prstGeom prst="rect">
            <a:avLst/>
          </a:prstGeom>
          <a:noFill/>
        </p:spPr>
        <p:txBody>
          <a:bodyPr wrap="square">
            <a:spAutoFit/>
          </a:bodyPr>
          <a:lstStyle/>
          <a:p>
            <a:r>
              <a:rPr lang="en-NO" dirty="0"/>
              <a:t>UKB age range: 46 - 67</a:t>
            </a:r>
          </a:p>
        </p:txBody>
      </p:sp>
      <p:sp>
        <p:nvSpPr>
          <p:cNvPr id="13" name="TextBox 12">
            <a:extLst>
              <a:ext uri="{FF2B5EF4-FFF2-40B4-BE49-F238E27FC236}">
                <a16:creationId xmlns:a16="http://schemas.microsoft.com/office/drawing/2014/main" id="{C5EB14E7-1DDF-A17F-2F19-7C707757FA12}"/>
              </a:ext>
            </a:extLst>
          </p:cNvPr>
          <p:cNvSpPr txBox="1"/>
          <p:nvPr/>
        </p:nvSpPr>
        <p:spPr>
          <a:xfrm>
            <a:off x="9495322" y="1419728"/>
            <a:ext cx="6328610" cy="369332"/>
          </a:xfrm>
          <a:prstGeom prst="rect">
            <a:avLst/>
          </a:prstGeom>
          <a:noFill/>
        </p:spPr>
        <p:txBody>
          <a:bodyPr wrap="square">
            <a:spAutoFit/>
          </a:bodyPr>
          <a:lstStyle/>
          <a:p>
            <a:r>
              <a:rPr lang="en-NO" dirty="0"/>
              <a:t>MS age range: 18 - 67</a:t>
            </a:r>
          </a:p>
        </p:txBody>
      </p:sp>
      <p:sp>
        <p:nvSpPr>
          <p:cNvPr id="19" name="TextBox 18">
            <a:extLst>
              <a:ext uri="{FF2B5EF4-FFF2-40B4-BE49-F238E27FC236}">
                <a16:creationId xmlns:a16="http://schemas.microsoft.com/office/drawing/2014/main" id="{614CA1BE-04BB-B1D8-9B5F-D9E4AF8A1609}"/>
              </a:ext>
            </a:extLst>
          </p:cNvPr>
          <p:cNvSpPr txBox="1"/>
          <p:nvPr/>
        </p:nvSpPr>
        <p:spPr>
          <a:xfrm>
            <a:off x="838200" y="4369981"/>
            <a:ext cx="7911548" cy="5232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NO" dirty="0"/>
              <a:t>Based on this, pwMS age faster in frontal areas:</a:t>
            </a:r>
          </a:p>
        </p:txBody>
      </p:sp>
      <p:sp>
        <p:nvSpPr>
          <p:cNvPr id="20" name="TextBox 19">
            <a:extLst>
              <a:ext uri="{FF2B5EF4-FFF2-40B4-BE49-F238E27FC236}">
                <a16:creationId xmlns:a16="http://schemas.microsoft.com/office/drawing/2014/main" id="{7390FFA5-AAB2-398F-47BC-96DC8ED4B26A}"/>
              </a:ext>
            </a:extLst>
          </p:cNvPr>
          <p:cNvSpPr txBox="1"/>
          <p:nvPr/>
        </p:nvSpPr>
        <p:spPr>
          <a:xfrm>
            <a:off x="838200" y="6375432"/>
            <a:ext cx="7911548" cy="482568"/>
          </a:xfrm>
          <a:prstGeom prst="rect">
            <a:avLst/>
          </a:prstGeom>
        </p:spPr>
        <p:txBody>
          <a:bodyPr vert="horz" lIns="91440" tIns="45720" rIns="91440" bIns="45720" rtlCol="0">
            <a:normAutofit fontScale="925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NO" dirty="0"/>
              <a:t>Additionally the right pallidum (not presented here)</a:t>
            </a:r>
          </a:p>
        </p:txBody>
      </p:sp>
      <p:pic>
        <p:nvPicPr>
          <p:cNvPr id="22" name="Picture 21">
            <a:extLst>
              <a:ext uri="{FF2B5EF4-FFF2-40B4-BE49-F238E27FC236}">
                <a16:creationId xmlns:a16="http://schemas.microsoft.com/office/drawing/2014/main" id="{DB43F354-21A0-AFDD-69C0-307ADA656F4C}"/>
              </a:ext>
            </a:extLst>
          </p:cNvPr>
          <p:cNvPicPr>
            <a:picLocks noChangeAspect="1"/>
          </p:cNvPicPr>
          <p:nvPr/>
        </p:nvPicPr>
        <p:blipFill>
          <a:blip r:embed="rId6"/>
          <a:stretch>
            <a:fillRect/>
          </a:stretch>
        </p:blipFill>
        <p:spPr>
          <a:xfrm>
            <a:off x="760393" y="3796562"/>
            <a:ext cx="8450179" cy="3520908"/>
          </a:xfrm>
          <a:prstGeom prst="rect">
            <a:avLst/>
          </a:prstGeom>
        </p:spPr>
      </p:pic>
      <p:cxnSp>
        <p:nvCxnSpPr>
          <p:cNvPr id="24" name="Straight Arrow Connector 23">
            <a:extLst>
              <a:ext uri="{FF2B5EF4-FFF2-40B4-BE49-F238E27FC236}">
                <a16:creationId xmlns:a16="http://schemas.microsoft.com/office/drawing/2014/main" id="{ADBF77CF-43BE-19D7-2C1C-60C819A6F956}"/>
              </a:ext>
            </a:extLst>
          </p:cNvPr>
          <p:cNvCxnSpPr/>
          <p:nvPr/>
        </p:nvCxnSpPr>
        <p:spPr>
          <a:xfrm flipV="1">
            <a:off x="8017844" y="4706754"/>
            <a:ext cx="2261937" cy="3753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D68E58B4-69AE-4D4C-9FDC-53743A7EEC49}"/>
              </a:ext>
            </a:extLst>
          </p:cNvPr>
          <p:cNvSpPr txBox="1"/>
          <p:nvPr/>
        </p:nvSpPr>
        <p:spPr>
          <a:xfrm>
            <a:off x="10364432" y="4284110"/>
            <a:ext cx="1628645" cy="2308324"/>
          </a:xfrm>
          <a:prstGeom prst="rect">
            <a:avLst/>
          </a:prstGeom>
          <a:noFill/>
        </p:spPr>
        <p:txBody>
          <a:bodyPr wrap="square" rtlCol="0">
            <a:spAutoFit/>
          </a:bodyPr>
          <a:lstStyle/>
          <a:p>
            <a:r>
              <a:rPr lang="en-NO" dirty="0"/>
              <a:t>Blue = faster ageing in MS than in 20 year old healthy agers (UKB), grey = no diff,. </a:t>
            </a:r>
            <a:r>
              <a:rPr lang="en-GB" dirty="0"/>
              <a:t>R</a:t>
            </a:r>
            <a:r>
              <a:rPr lang="en-NO" dirty="0"/>
              <a:t>ed = faster ageing in UKB</a:t>
            </a:r>
          </a:p>
        </p:txBody>
      </p:sp>
    </p:spTree>
    <p:extLst>
      <p:ext uri="{BB962C8B-B14F-4D97-AF65-F5344CB8AC3E}">
        <p14:creationId xmlns:p14="http://schemas.microsoft.com/office/powerpoint/2010/main" val="341704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95569-A0A4-52C0-8171-A07F7C423E0E}"/>
              </a:ext>
            </a:extLst>
          </p:cNvPr>
          <p:cNvSpPr>
            <a:spLocks noGrp="1"/>
          </p:cNvSpPr>
          <p:nvPr>
            <p:ph type="title"/>
          </p:nvPr>
        </p:nvSpPr>
        <p:spPr/>
        <p:txBody>
          <a:bodyPr/>
          <a:lstStyle/>
          <a:p>
            <a:r>
              <a:rPr lang="en-NO" dirty="0"/>
              <a:t>N</a:t>
            </a:r>
            <a:r>
              <a:rPr lang="en-GB" dirty="0"/>
              <a:t>e</a:t>
            </a:r>
            <a:r>
              <a:rPr lang="en-NO" dirty="0"/>
              <a:t>xt step: clinical significance</a:t>
            </a:r>
          </a:p>
        </p:txBody>
      </p:sp>
      <p:sp>
        <p:nvSpPr>
          <p:cNvPr id="3" name="Content Placeholder 2">
            <a:extLst>
              <a:ext uri="{FF2B5EF4-FFF2-40B4-BE49-F238E27FC236}">
                <a16:creationId xmlns:a16="http://schemas.microsoft.com/office/drawing/2014/main" id="{AAED0456-EE0A-0F75-0935-6F464C8CA46B}"/>
              </a:ext>
            </a:extLst>
          </p:cNvPr>
          <p:cNvSpPr>
            <a:spLocks noGrp="1"/>
          </p:cNvSpPr>
          <p:nvPr>
            <p:ph idx="1"/>
          </p:nvPr>
        </p:nvSpPr>
        <p:spPr/>
        <p:txBody>
          <a:bodyPr/>
          <a:lstStyle/>
          <a:p>
            <a:r>
              <a:rPr lang="en-NO" dirty="0"/>
              <a:t>EDSS correlations with brain volume over time</a:t>
            </a:r>
          </a:p>
        </p:txBody>
      </p:sp>
      <p:pic>
        <p:nvPicPr>
          <p:cNvPr id="5" name="Picture 4">
            <a:extLst>
              <a:ext uri="{FF2B5EF4-FFF2-40B4-BE49-F238E27FC236}">
                <a16:creationId xmlns:a16="http://schemas.microsoft.com/office/drawing/2014/main" id="{59C91E53-6573-DF0A-5FCA-05E7CE8EC25B}"/>
              </a:ext>
            </a:extLst>
          </p:cNvPr>
          <p:cNvPicPr>
            <a:picLocks noChangeAspect="1"/>
          </p:cNvPicPr>
          <p:nvPr/>
        </p:nvPicPr>
        <p:blipFill>
          <a:blip r:embed="rId3"/>
          <a:stretch>
            <a:fillRect/>
          </a:stretch>
        </p:blipFill>
        <p:spPr>
          <a:xfrm>
            <a:off x="558266" y="2107264"/>
            <a:ext cx="9913016" cy="2643471"/>
          </a:xfrm>
          <a:prstGeom prst="rect">
            <a:avLst/>
          </a:prstGeom>
        </p:spPr>
      </p:pic>
      <p:cxnSp>
        <p:nvCxnSpPr>
          <p:cNvPr id="6" name="Straight Arrow Connector 5">
            <a:extLst>
              <a:ext uri="{FF2B5EF4-FFF2-40B4-BE49-F238E27FC236}">
                <a16:creationId xmlns:a16="http://schemas.microsoft.com/office/drawing/2014/main" id="{71DABDDD-871A-AA2B-80DC-A2D187DA3CF3}"/>
              </a:ext>
            </a:extLst>
          </p:cNvPr>
          <p:cNvCxnSpPr>
            <a:cxnSpLocks/>
            <a:endCxn id="9" idx="0"/>
          </p:cNvCxnSpPr>
          <p:nvPr/>
        </p:nvCxnSpPr>
        <p:spPr>
          <a:xfrm>
            <a:off x="3542097" y="3927107"/>
            <a:ext cx="2731" cy="9287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6B1832C2-1CCB-9E36-1661-156C904B5A6F}"/>
              </a:ext>
            </a:extLst>
          </p:cNvPr>
          <p:cNvSpPr txBox="1"/>
          <p:nvPr/>
        </p:nvSpPr>
        <p:spPr>
          <a:xfrm>
            <a:off x="2606815" y="4855807"/>
            <a:ext cx="1876026" cy="369332"/>
          </a:xfrm>
          <a:prstGeom prst="rect">
            <a:avLst/>
          </a:prstGeom>
          <a:noFill/>
        </p:spPr>
        <p:txBody>
          <a:bodyPr wrap="none" rtlCol="0">
            <a:spAutoFit/>
          </a:bodyPr>
          <a:lstStyle/>
          <a:p>
            <a:pPr algn="ctr"/>
            <a:r>
              <a:rPr lang="en-GB" dirty="0"/>
              <a:t>E</a:t>
            </a:r>
            <a:r>
              <a:rPr lang="en-NO" dirty="0"/>
              <a:t>nthorinal cortex</a:t>
            </a:r>
          </a:p>
        </p:txBody>
      </p:sp>
      <p:cxnSp>
        <p:nvCxnSpPr>
          <p:cNvPr id="10" name="Straight Arrow Connector 9">
            <a:extLst>
              <a:ext uri="{FF2B5EF4-FFF2-40B4-BE49-F238E27FC236}">
                <a16:creationId xmlns:a16="http://schemas.microsoft.com/office/drawing/2014/main" id="{FB40F37C-7B7E-1E48-2EB6-3646643D387C}"/>
              </a:ext>
            </a:extLst>
          </p:cNvPr>
          <p:cNvCxnSpPr>
            <a:cxnSpLocks/>
            <a:endCxn id="11" idx="0"/>
          </p:cNvCxnSpPr>
          <p:nvPr/>
        </p:nvCxnSpPr>
        <p:spPr>
          <a:xfrm flipH="1">
            <a:off x="8099796" y="3836335"/>
            <a:ext cx="927097" cy="8888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DED583B7-BDCA-551A-9ED9-7A421840883E}"/>
              </a:ext>
            </a:extLst>
          </p:cNvPr>
          <p:cNvSpPr txBox="1"/>
          <p:nvPr/>
        </p:nvSpPr>
        <p:spPr>
          <a:xfrm>
            <a:off x="7299608" y="4725185"/>
            <a:ext cx="1600375" cy="369332"/>
          </a:xfrm>
          <a:prstGeom prst="rect">
            <a:avLst/>
          </a:prstGeom>
          <a:noFill/>
        </p:spPr>
        <p:txBody>
          <a:bodyPr wrap="none" rtlCol="0">
            <a:spAutoFit/>
          </a:bodyPr>
          <a:lstStyle/>
          <a:p>
            <a:pPr algn="ctr"/>
            <a:r>
              <a:rPr lang="nb-NO" dirty="0" err="1"/>
              <a:t>Hippocampus</a:t>
            </a:r>
            <a:endParaRPr lang="en-NO" dirty="0"/>
          </a:p>
        </p:txBody>
      </p:sp>
      <p:sp>
        <p:nvSpPr>
          <p:cNvPr id="12" name="TextBox 11">
            <a:extLst>
              <a:ext uri="{FF2B5EF4-FFF2-40B4-BE49-F238E27FC236}">
                <a16:creationId xmlns:a16="http://schemas.microsoft.com/office/drawing/2014/main" id="{274811F2-CBB1-5974-EBB1-5F9CBF64B522}"/>
              </a:ext>
            </a:extLst>
          </p:cNvPr>
          <p:cNvSpPr txBox="1"/>
          <p:nvPr/>
        </p:nvSpPr>
        <p:spPr>
          <a:xfrm>
            <a:off x="10056795" y="4885672"/>
            <a:ext cx="1061766" cy="369332"/>
          </a:xfrm>
          <a:prstGeom prst="rect">
            <a:avLst/>
          </a:prstGeom>
          <a:noFill/>
        </p:spPr>
        <p:txBody>
          <a:bodyPr wrap="none" rtlCol="0">
            <a:spAutoFit/>
          </a:bodyPr>
          <a:lstStyle/>
          <a:p>
            <a:pPr algn="ctr"/>
            <a:r>
              <a:rPr lang="nb-NO" dirty="0" err="1"/>
              <a:t>Pallidum</a:t>
            </a:r>
            <a:endParaRPr lang="en-NO" dirty="0"/>
          </a:p>
        </p:txBody>
      </p:sp>
      <p:cxnSp>
        <p:nvCxnSpPr>
          <p:cNvPr id="13" name="Straight Arrow Connector 12">
            <a:extLst>
              <a:ext uri="{FF2B5EF4-FFF2-40B4-BE49-F238E27FC236}">
                <a16:creationId xmlns:a16="http://schemas.microsoft.com/office/drawing/2014/main" id="{4D47D153-7ACF-859E-A774-3FD9761AF1E4}"/>
              </a:ext>
            </a:extLst>
          </p:cNvPr>
          <p:cNvCxnSpPr>
            <a:cxnSpLocks/>
            <a:endCxn id="12" idx="0"/>
          </p:cNvCxnSpPr>
          <p:nvPr/>
        </p:nvCxnSpPr>
        <p:spPr>
          <a:xfrm>
            <a:off x="9577137" y="3686476"/>
            <a:ext cx="1010541" cy="11991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4FF6147F-337C-6EBA-3BD2-078DA6C97874}"/>
              </a:ext>
            </a:extLst>
          </p:cNvPr>
          <p:cNvCxnSpPr>
            <a:cxnSpLocks/>
          </p:cNvCxnSpPr>
          <p:nvPr/>
        </p:nvCxnSpPr>
        <p:spPr>
          <a:xfrm>
            <a:off x="9174277" y="3522846"/>
            <a:ext cx="17146" cy="20435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2B7C16A6-A0A0-02F7-CDDE-2EC9F847C0E9}"/>
              </a:ext>
            </a:extLst>
          </p:cNvPr>
          <p:cNvCxnSpPr>
            <a:cxnSpLocks/>
          </p:cNvCxnSpPr>
          <p:nvPr/>
        </p:nvCxnSpPr>
        <p:spPr>
          <a:xfrm flipV="1">
            <a:off x="7011900" y="2744760"/>
            <a:ext cx="726812" cy="3208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3F9EB5F0-CAA0-A7E1-9742-3C791664AB1A}"/>
              </a:ext>
            </a:extLst>
          </p:cNvPr>
          <p:cNvSpPr txBox="1"/>
          <p:nvPr/>
        </p:nvSpPr>
        <p:spPr>
          <a:xfrm>
            <a:off x="8591425" y="5566377"/>
            <a:ext cx="1165704" cy="369332"/>
          </a:xfrm>
          <a:prstGeom prst="rect">
            <a:avLst/>
          </a:prstGeom>
          <a:noFill/>
        </p:spPr>
        <p:txBody>
          <a:bodyPr wrap="none" rtlCol="0">
            <a:spAutoFit/>
          </a:bodyPr>
          <a:lstStyle/>
          <a:p>
            <a:pPr algn="ctr"/>
            <a:r>
              <a:rPr lang="nb-NO" dirty="0"/>
              <a:t>Thalamus</a:t>
            </a:r>
            <a:endParaRPr lang="en-NO" dirty="0"/>
          </a:p>
        </p:txBody>
      </p:sp>
      <p:sp>
        <p:nvSpPr>
          <p:cNvPr id="25" name="TextBox 24">
            <a:extLst>
              <a:ext uri="{FF2B5EF4-FFF2-40B4-BE49-F238E27FC236}">
                <a16:creationId xmlns:a16="http://schemas.microsoft.com/office/drawing/2014/main" id="{09D32509-41E1-C900-0720-B1F50D6BF28A}"/>
              </a:ext>
            </a:extLst>
          </p:cNvPr>
          <p:cNvSpPr txBox="1"/>
          <p:nvPr/>
        </p:nvSpPr>
        <p:spPr>
          <a:xfrm>
            <a:off x="6539161" y="2375428"/>
            <a:ext cx="2790059" cy="369332"/>
          </a:xfrm>
          <a:prstGeom prst="rect">
            <a:avLst/>
          </a:prstGeom>
          <a:noFill/>
        </p:spPr>
        <p:txBody>
          <a:bodyPr wrap="none" rtlCol="0">
            <a:spAutoFit/>
          </a:bodyPr>
          <a:lstStyle/>
          <a:p>
            <a:pPr algn="ctr"/>
            <a:r>
              <a:rPr lang="nb-NO" dirty="0"/>
              <a:t>Motor </a:t>
            </a:r>
            <a:r>
              <a:rPr lang="nb-NO" dirty="0" err="1"/>
              <a:t>cortex</a:t>
            </a:r>
            <a:r>
              <a:rPr lang="nb-NO" dirty="0"/>
              <a:t> / </a:t>
            </a:r>
            <a:r>
              <a:rPr lang="nb-NO" dirty="0" err="1"/>
              <a:t>precent.gyr</a:t>
            </a:r>
            <a:r>
              <a:rPr lang="nb-NO" dirty="0"/>
              <a:t>.</a:t>
            </a:r>
            <a:endParaRPr lang="en-NO" dirty="0"/>
          </a:p>
        </p:txBody>
      </p:sp>
      <p:sp>
        <p:nvSpPr>
          <p:cNvPr id="26" name="TextBox 25">
            <a:extLst>
              <a:ext uri="{FF2B5EF4-FFF2-40B4-BE49-F238E27FC236}">
                <a16:creationId xmlns:a16="http://schemas.microsoft.com/office/drawing/2014/main" id="{0763AA22-29FA-EE72-8CBA-A3CF7E1B4D27}"/>
              </a:ext>
            </a:extLst>
          </p:cNvPr>
          <p:cNvSpPr txBox="1"/>
          <p:nvPr/>
        </p:nvSpPr>
        <p:spPr>
          <a:xfrm>
            <a:off x="5042386" y="2464530"/>
            <a:ext cx="1250087" cy="369332"/>
          </a:xfrm>
          <a:prstGeom prst="rect">
            <a:avLst/>
          </a:prstGeom>
          <a:noFill/>
        </p:spPr>
        <p:txBody>
          <a:bodyPr wrap="none" rtlCol="0">
            <a:spAutoFit/>
          </a:bodyPr>
          <a:lstStyle/>
          <a:p>
            <a:pPr algn="ctr"/>
            <a:r>
              <a:rPr lang="nb-NO" dirty="0" err="1"/>
              <a:t>Precuneus</a:t>
            </a:r>
            <a:endParaRPr lang="en-NO" dirty="0"/>
          </a:p>
        </p:txBody>
      </p:sp>
      <p:cxnSp>
        <p:nvCxnSpPr>
          <p:cNvPr id="27" name="Straight Arrow Connector 26">
            <a:extLst>
              <a:ext uri="{FF2B5EF4-FFF2-40B4-BE49-F238E27FC236}">
                <a16:creationId xmlns:a16="http://schemas.microsoft.com/office/drawing/2014/main" id="{07EDF152-87B6-B6D3-096C-7711B9F3E192}"/>
              </a:ext>
            </a:extLst>
          </p:cNvPr>
          <p:cNvCxnSpPr>
            <a:cxnSpLocks/>
          </p:cNvCxnSpPr>
          <p:nvPr/>
        </p:nvCxnSpPr>
        <p:spPr>
          <a:xfrm flipV="1">
            <a:off x="5537030" y="2821900"/>
            <a:ext cx="247753" cy="4403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3F6A9ED6-F33E-9886-CF15-2CFB9551F515}"/>
              </a:ext>
            </a:extLst>
          </p:cNvPr>
          <p:cNvSpPr txBox="1"/>
          <p:nvPr/>
        </p:nvSpPr>
        <p:spPr>
          <a:xfrm>
            <a:off x="3175767" y="2502577"/>
            <a:ext cx="1279004" cy="369332"/>
          </a:xfrm>
          <a:prstGeom prst="rect">
            <a:avLst/>
          </a:prstGeom>
          <a:noFill/>
        </p:spPr>
        <p:txBody>
          <a:bodyPr wrap="none" rtlCol="0">
            <a:spAutoFit/>
          </a:bodyPr>
          <a:lstStyle/>
          <a:p>
            <a:pPr algn="ctr"/>
            <a:r>
              <a:rPr lang="nb-NO" dirty="0" err="1"/>
              <a:t>Sup.frontal</a:t>
            </a:r>
            <a:endParaRPr lang="en-NO" dirty="0"/>
          </a:p>
        </p:txBody>
      </p:sp>
      <p:cxnSp>
        <p:nvCxnSpPr>
          <p:cNvPr id="30" name="Straight Arrow Connector 29">
            <a:extLst>
              <a:ext uri="{FF2B5EF4-FFF2-40B4-BE49-F238E27FC236}">
                <a16:creationId xmlns:a16="http://schemas.microsoft.com/office/drawing/2014/main" id="{2AEC49B5-78CF-5F59-0D03-415BF63584F6}"/>
              </a:ext>
            </a:extLst>
          </p:cNvPr>
          <p:cNvCxnSpPr>
            <a:cxnSpLocks/>
          </p:cNvCxnSpPr>
          <p:nvPr/>
        </p:nvCxnSpPr>
        <p:spPr>
          <a:xfrm flipV="1">
            <a:off x="3883239" y="2833862"/>
            <a:ext cx="81463" cy="4284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DC03065E-FBED-B5AD-DBE9-DF7DB84B20EA}"/>
              </a:ext>
            </a:extLst>
          </p:cNvPr>
          <p:cNvCxnSpPr>
            <a:cxnSpLocks/>
            <a:endCxn id="34" idx="0"/>
          </p:cNvCxnSpPr>
          <p:nvPr/>
        </p:nvCxnSpPr>
        <p:spPr>
          <a:xfrm>
            <a:off x="1527686" y="3516801"/>
            <a:ext cx="2732" cy="9287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43C282CA-8A9C-B44A-5742-B8C64F2932CE}"/>
              </a:ext>
            </a:extLst>
          </p:cNvPr>
          <p:cNvSpPr txBox="1"/>
          <p:nvPr/>
        </p:nvSpPr>
        <p:spPr>
          <a:xfrm>
            <a:off x="1133514" y="4445501"/>
            <a:ext cx="793807" cy="369332"/>
          </a:xfrm>
          <a:prstGeom prst="rect">
            <a:avLst/>
          </a:prstGeom>
          <a:noFill/>
        </p:spPr>
        <p:txBody>
          <a:bodyPr wrap="none" rtlCol="0">
            <a:spAutoFit/>
          </a:bodyPr>
          <a:lstStyle/>
          <a:p>
            <a:pPr algn="ctr"/>
            <a:r>
              <a:rPr lang="nb-NO" dirty="0" err="1"/>
              <a:t>Insula</a:t>
            </a:r>
            <a:endParaRPr lang="en-NO" dirty="0"/>
          </a:p>
        </p:txBody>
      </p:sp>
      <p:sp>
        <p:nvSpPr>
          <p:cNvPr id="36" name="TextBox 35">
            <a:extLst>
              <a:ext uri="{FF2B5EF4-FFF2-40B4-BE49-F238E27FC236}">
                <a16:creationId xmlns:a16="http://schemas.microsoft.com/office/drawing/2014/main" id="{341B7C53-DF58-CD3A-1844-E1736978F734}"/>
              </a:ext>
            </a:extLst>
          </p:cNvPr>
          <p:cNvSpPr txBox="1"/>
          <p:nvPr/>
        </p:nvSpPr>
        <p:spPr>
          <a:xfrm>
            <a:off x="92336" y="5032374"/>
            <a:ext cx="1597800" cy="369332"/>
          </a:xfrm>
          <a:prstGeom prst="rect">
            <a:avLst/>
          </a:prstGeom>
          <a:noFill/>
        </p:spPr>
        <p:txBody>
          <a:bodyPr wrap="square">
            <a:spAutoFit/>
          </a:bodyPr>
          <a:lstStyle/>
          <a:p>
            <a:pPr algn="ctr"/>
            <a:r>
              <a:rPr lang="en-NO" dirty="0"/>
              <a:t>Pars orbitalis</a:t>
            </a:r>
          </a:p>
        </p:txBody>
      </p:sp>
      <p:cxnSp>
        <p:nvCxnSpPr>
          <p:cNvPr id="37" name="Straight Arrow Connector 36">
            <a:extLst>
              <a:ext uri="{FF2B5EF4-FFF2-40B4-BE49-F238E27FC236}">
                <a16:creationId xmlns:a16="http://schemas.microsoft.com/office/drawing/2014/main" id="{9AAF02C2-4F9E-5C38-C3F9-92E31A6FC71D}"/>
              </a:ext>
            </a:extLst>
          </p:cNvPr>
          <p:cNvCxnSpPr>
            <a:cxnSpLocks/>
            <a:endCxn id="36" idx="0"/>
          </p:cNvCxnSpPr>
          <p:nvPr/>
        </p:nvCxnSpPr>
        <p:spPr>
          <a:xfrm flipH="1">
            <a:off x="891236" y="3686476"/>
            <a:ext cx="229522" cy="13458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A9BC4B2D-6293-5B4C-39C4-305F4E42A4AC}"/>
              </a:ext>
            </a:extLst>
          </p:cNvPr>
          <p:cNvCxnSpPr>
            <a:cxnSpLocks/>
            <a:endCxn id="42" idx="0"/>
          </p:cNvCxnSpPr>
          <p:nvPr/>
        </p:nvCxnSpPr>
        <p:spPr>
          <a:xfrm flipH="1">
            <a:off x="6363355" y="3686476"/>
            <a:ext cx="958342" cy="15041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2149E9E1-C4C6-74C4-F407-A7F6FF2E3876}"/>
              </a:ext>
            </a:extLst>
          </p:cNvPr>
          <p:cNvSpPr txBox="1"/>
          <p:nvPr/>
        </p:nvSpPr>
        <p:spPr>
          <a:xfrm>
            <a:off x="5521265" y="5190664"/>
            <a:ext cx="1684180" cy="369332"/>
          </a:xfrm>
          <a:prstGeom prst="rect">
            <a:avLst/>
          </a:prstGeom>
          <a:noFill/>
        </p:spPr>
        <p:txBody>
          <a:bodyPr wrap="none" rtlCol="0">
            <a:spAutoFit/>
          </a:bodyPr>
          <a:lstStyle/>
          <a:p>
            <a:pPr algn="ctr"/>
            <a:r>
              <a:rPr lang="nb-NO" dirty="0" err="1"/>
              <a:t>Lat.orbitofront</a:t>
            </a:r>
            <a:r>
              <a:rPr lang="nb-NO" dirty="0"/>
              <a:t>.</a:t>
            </a:r>
            <a:endParaRPr lang="en-NO" dirty="0"/>
          </a:p>
        </p:txBody>
      </p:sp>
      <p:sp>
        <p:nvSpPr>
          <p:cNvPr id="47" name="TextBox 46">
            <a:extLst>
              <a:ext uri="{FF2B5EF4-FFF2-40B4-BE49-F238E27FC236}">
                <a16:creationId xmlns:a16="http://schemas.microsoft.com/office/drawing/2014/main" id="{77C5F951-52EB-38C7-8457-1F0798BFC3E0}"/>
              </a:ext>
            </a:extLst>
          </p:cNvPr>
          <p:cNvSpPr txBox="1"/>
          <p:nvPr/>
        </p:nvSpPr>
        <p:spPr>
          <a:xfrm>
            <a:off x="198194" y="2412733"/>
            <a:ext cx="1870640" cy="369332"/>
          </a:xfrm>
          <a:prstGeom prst="rect">
            <a:avLst/>
          </a:prstGeom>
          <a:noFill/>
        </p:spPr>
        <p:txBody>
          <a:bodyPr wrap="none" rtlCol="0">
            <a:spAutoFit/>
          </a:bodyPr>
          <a:lstStyle/>
          <a:p>
            <a:pPr algn="ctr"/>
            <a:r>
              <a:rPr lang="nb-NO" dirty="0" err="1"/>
              <a:t>Rost.middl.front</a:t>
            </a:r>
            <a:r>
              <a:rPr lang="nb-NO" dirty="0"/>
              <a:t>.</a:t>
            </a:r>
            <a:endParaRPr lang="en-NO" dirty="0"/>
          </a:p>
        </p:txBody>
      </p:sp>
      <p:cxnSp>
        <p:nvCxnSpPr>
          <p:cNvPr id="48" name="Straight Arrow Connector 47">
            <a:extLst>
              <a:ext uri="{FF2B5EF4-FFF2-40B4-BE49-F238E27FC236}">
                <a16:creationId xmlns:a16="http://schemas.microsoft.com/office/drawing/2014/main" id="{A6574C4A-C573-08B0-F0AF-0C6F5F2A1F0E}"/>
              </a:ext>
            </a:extLst>
          </p:cNvPr>
          <p:cNvCxnSpPr>
            <a:cxnSpLocks/>
          </p:cNvCxnSpPr>
          <p:nvPr/>
        </p:nvCxnSpPr>
        <p:spPr>
          <a:xfrm flipH="1" flipV="1">
            <a:off x="954586" y="2782065"/>
            <a:ext cx="166172" cy="5606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95205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95569-A0A4-52C0-8171-A07F7C423E0E}"/>
              </a:ext>
            </a:extLst>
          </p:cNvPr>
          <p:cNvSpPr>
            <a:spLocks noGrp="1"/>
          </p:cNvSpPr>
          <p:nvPr>
            <p:ph type="title"/>
          </p:nvPr>
        </p:nvSpPr>
        <p:spPr/>
        <p:txBody>
          <a:bodyPr/>
          <a:lstStyle/>
          <a:p>
            <a:r>
              <a:rPr lang="nb-NO" dirty="0" err="1"/>
              <a:t>Overlap</a:t>
            </a:r>
            <a:r>
              <a:rPr lang="nb-NO" dirty="0"/>
              <a:t> regions </a:t>
            </a:r>
            <a:r>
              <a:rPr lang="nb-NO" dirty="0" err="1"/>
              <a:t>of</a:t>
            </a:r>
            <a:r>
              <a:rPr lang="nb-NO" dirty="0"/>
              <a:t> </a:t>
            </a:r>
            <a:r>
              <a:rPr lang="nb-NO" dirty="0" err="1"/>
              <a:t>significant</a:t>
            </a:r>
            <a:r>
              <a:rPr lang="nb-NO" dirty="0"/>
              <a:t> </a:t>
            </a:r>
            <a:r>
              <a:rPr lang="nb-NO" dirty="0" err="1"/>
              <a:t>volume</a:t>
            </a:r>
            <a:r>
              <a:rPr lang="nb-NO" dirty="0"/>
              <a:t>  loss &amp; EDSS </a:t>
            </a:r>
            <a:r>
              <a:rPr lang="nb-NO" dirty="0" err="1"/>
              <a:t>associations</a:t>
            </a:r>
            <a:r>
              <a:rPr lang="nb-NO" dirty="0"/>
              <a:t> over time</a:t>
            </a:r>
            <a:endParaRPr lang="en-NO" dirty="0"/>
          </a:p>
        </p:txBody>
      </p:sp>
      <p:pic>
        <p:nvPicPr>
          <p:cNvPr id="5" name="Picture 4">
            <a:extLst>
              <a:ext uri="{FF2B5EF4-FFF2-40B4-BE49-F238E27FC236}">
                <a16:creationId xmlns:a16="http://schemas.microsoft.com/office/drawing/2014/main" id="{59C91E53-6573-DF0A-5FCA-05E7CE8EC25B}"/>
              </a:ext>
            </a:extLst>
          </p:cNvPr>
          <p:cNvPicPr>
            <a:picLocks noChangeAspect="1"/>
          </p:cNvPicPr>
          <p:nvPr/>
        </p:nvPicPr>
        <p:blipFill>
          <a:blip r:embed="rId3"/>
          <a:stretch>
            <a:fillRect/>
          </a:stretch>
        </p:blipFill>
        <p:spPr>
          <a:xfrm>
            <a:off x="558266" y="2107264"/>
            <a:ext cx="9913016" cy="2643471"/>
          </a:xfrm>
          <a:prstGeom prst="rect">
            <a:avLst/>
          </a:prstGeom>
        </p:spPr>
      </p:pic>
      <p:cxnSp>
        <p:nvCxnSpPr>
          <p:cNvPr id="6" name="Straight Arrow Connector 5">
            <a:extLst>
              <a:ext uri="{FF2B5EF4-FFF2-40B4-BE49-F238E27FC236}">
                <a16:creationId xmlns:a16="http://schemas.microsoft.com/office/drawing/2014/main" id="{71DABDDD-871A-AA2B-80DC-A2D187DA3CF3}"/>
              </a:ext>
            </a:extLst>
          </p:cNvPr>
          <p:cNvCxnSpPr>
            <a:cxnSpLocks/>
            <a:endCxn id="9" idx="0"/>
          </p:cNvCxnSpPr>
          <p:nvPr/>
        </p:nvCxnSpPr>
        <p:spPr>
          <a:xfrm>
            <a:off x="3542097" y="3927107"/>
            <a:ext cx="2731" cy="928700"/>
          </a:xfrm>
          <a:prstGeom prst="straightConnector1">
            <a:avLst/>
          </a:prstGeom>
          <a:ln>
            <a:solidFill>
              <a:schemeClr val="bg1">
                <a:lumMod val="75000"/>
              </a:schemeClr>
            </a:solidFill>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6B1832C2-1CCB-9E36-1661-156C904B5A6F}"/>
              </a:ext>
            </a:extLst>
          </p:cNvPr>
          <p:cNvSpPr txBox="1"/>
          <p:nvPr/>
        </p:nvSpPr>
        <p:spPr>
          <a:xfrm>
            <a:off x="2606815" y="4855807"/>
            <a:ext cx="1876026" cy="369332"/>
          </a:xfrm>
          <a:prstGeom prst="rect">
            <a:avLst/>
          </a:prstGeom>
          <a:noFill/>
        </p:spPr>
        <p:txBody>
          <a:bodyPr wrap="none" rtlCol="0">
            <a:spAutoFit/>
          </a:bodyPr>
          <a:lstStyle>
            <a:defPPr>
              <a:defRPr lang="en-NO"/>
            </a:defPPr>
            <a:lvl1pPr algn="ctr">
              <a:defRPr>
                <a:solidFill>
                  <a:schemeClr val="bg1">
                    <a:lumMod val="75000"/>
                  </a:schemeClr>
                </a:solidFill>
              </a:defRPr>
            </a:lvl1pPr>
          </a:lstStyle>
          <a:p>
            <a:r>
              <a:rPr lang="en-GB" dirty="0"/>
              <a:t>E</a:t>
            </a:r>
            <a:r>
              <a:rPr lang="en-NO" dirty="0"/>
              <a:t>nthorinal cortex</a:t>
            </a:r>
          </a:p>
        </p:txBody>
      </p:sp>
      <p:cxnSp>
        <p:nvCxnSpPr>
          <p:cNvPr id="10" name="Straight Arrow Connector 9">
            <a:extLst>
              <a:ext uri="{FF2B5EF4-FFF2-40B4-BE49-F238E27FC236}">
                <a16:creationId xmlns:a16="http://schemas.microsoft.com/office/drawing/2014/main" id="{FB40F37C-7B7E-1E48-2EB6-3646643D387C}"/>
              </a:ext>
            </a:extLst>
          </p:cNvPr>
          <p:cNvCxnSpPr>
            <a:cxnSpLocks/>
            <a:endCxn id="11" idx="0"/>
          </p:cNvCxnSpPr>
          <p:nvPr/>
        </p:nvCxnSpPr>
        <p:spPr>
          <a:xfrm flipH="1">
            <a:off x="8099796" y="3836335"/>
            <a:ext cx="927097" cy="8888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DED583B7-BDCA-551A-9ED9-7A421840883E}"/>
              </a:ext>
            </a:extLst>
          </p:cNvPr>
          <p:cNvSpPr txBox="1"/>
          <p:nvPr/>
        </p:nvSpPr>
        <p:spPr>
          <a:xfrm>
            <a:off x="7299608" y="4725185"/>
            <a:ext cx="1600375" cy="369332"/>
          </a:xfrm>
          <a:prstGeom prst="rect">
            <a:avLst/>
          </a:prstGeom>
          <a:noFill/>
        </p:spPr>
        <p:txBody>
          <a:bodyPr wrap="none" rtlCol="0">
            <a:spAutoFit/>
          </a:bodyPr>
          <a:lstStyle/>
          <a:p>
            <a:pPr algn="ctr"/>
            <a:r>
              <a:rPr lang="nb-NO" dirty="0" err="1"/>
              <a:t>Hippocampus</a:t>
            </a:r>
            <a:endParaRPr lang="en-NO" dirty="0"/>
          </a:p>
        </p:txBody>
      </p:sp>
      <p:sp>
        <p:nvSpPr>
          <p:cNvPr id="12" name="TextBox 11">
            <a:extLst>
              <a:ext uri="{FF2B5EF4-FFF2-40B4-BE49-F238E27FC236}">
                <a16:creationId xmlns:a16="http://schemas.microsoft.com/office/drawing/2014/main" id="{274811F2-CBB1-5974-EBB1-5F9CBF64B522}"/>
              </a:ext>
            </a:extLst>
          </p:cNvPr>
          <p:cNvSpPr txBox="1"/>
          <p:nvPr/>
        </p:nvSpPr>
        <p:spPr>
          <a:xfrm>
            <a:off x="10056795" y="4885672"/>
            <a:ext cx="1061766" cy="369332"/>
          </a:xfrm>
          <a:prstGeom prst="rect">
            <a:avLst/>
          </a:prstGeom>
          <a:noFill/>
        </p:spPr>
        <p:txBody>
          <a:bodyPr wrap="none" rtlCol="0">
            <a:spAutoFit/>
          </a:bodyPr>
          <a:lstStyle/>
          <a:p>
            <a:pPr algn="ctr"/>
            <a:r>
              <a:rPr lang="nb-NO" dirty="0" err="1"/>
              <a:t>Pallidum</a:t>
            </a:r>
            <a:endParaRPr lang="en-NO" dirty="0"/>
          </a:p>
        </p:txBody>
      </p:sp>
      <p:cxnSp>
        <p:nvCxnSpPr>
          <p:cNvPr id="13" name="Straight Arrow Connector 12">
            <a:extLst>
              <a:ext uri="{FF2B5EF4-FFF2-40B4-BE49-F238E27FC236}">
                <a16:creationId xmlns:a16="http://schemas.microsoft.com/office/drawing/2014/main" id="{4D47D153-7ACF-859E-A774-3FD9761AF1E4}"/>
              </a:ext>
            </a:extLst>
          </p:cNvPr>
          <p:cNvCxnSpPr>
            <a:cxnSpLocks/>
            <a:endCxn id="12" idx="0"/>
          </p:cNvCxnSpPr>
          <p:nvPr/>
        </p:nvCxnSpPr>
        <p:spPr>
          <a:xfrm>
            <a:off x="9577137" y="3686476"/>
            <a:ext cx="1010541" cy="11991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4FF6147F-337C-6EBA-3BD2-078DA6C97874}"/>
              </a:ext>
            </a:extLst>
          </p:cNvPr>
          <p:cNvCxnSpPr>
            <a:cxnSpLocks/>
          </p:cNvCxnSpPr>
          <p:nvPr/>
        </p:nvCxnSpPr>
        <p:spPr>
          <a:xfrm>
            <a:off x="9174277" y="3522846"/>
            <a:ext cx="17146" cy="20435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2B7C16A6-A0A0-02F7-CDDE-2EC9F847C0E9}"/>
              </a:ext>
            </a:extLst>
          </p:cNvPr>
          <p:cNvCxnSpPr>
            <a:cxnSpLocks/>
          </p:cNvCxnSpPr>
          <p:nvPr/>
        </p:nvCxnSpPr>
        <p:spPr>
          <a:xfrm flipV="1">
            <a:off x="7011900" y="2744760"/>
            <a:ext cx="726812" cy="3208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3F9EB5F0-CAA0-A7E1-9742-3C791664AB1A}"/>
              </a:ext>
            </a:extLst>
          </p:cNvPr>
          <p:cNvSpPr txBox="1"/>
          <p:nvPr/>
        </p:nvSpPr>
        <p:spPr>
          <a:xfrm>
            <a:off x="8591425" y="5566377"/>
            <a:ext cx="1165704" cy="369332"/>
          </a:xfrm>
          <a:prstGeom prst="rect">
            <a:avLst/>
          </a:prstGeom>
          <a:noFill/>
        </p:spPr>
        <p:txBody>
          <a:bodyPr wrap="none" rtlCol="0">
            <a:spAutoFit/>
          </a:bodyPr>
          <a:lstStyle/>
          <a:p>
            <a:pPr algn="ctr"/>
            <a:r>
              <a:rPr lang="nb-NO" dirty="0"/>
              <a:t>Thalamus</a:t>
            </a:r>
            <a:endParaRPr lang="en-NO" dirty="0"/>
          </a:p>
        </p:txBody>
      </p:sp>
      <p:sp>
        <p:nvSpPr>
          <p:cNvPr id="25" name="TextBox 24">
            <a:extLst>
              <a:ext uri="{FF2B5EF4-FFF2-40B4-BE49-F238E27FC236}">
                <a16:creationId xmlns:a16="http://schemas.microsoft.com/office/drawing/2014/main" id="{09D32509-41E1-C900-0720-B1F50D6BF28A}"/>
              </a:ext>
            </a:extLst>
          </p:cNvPr>
          <p:cNvSpPr txBox="1"/>
          <p:nvPr/>
        </p:nvSpPr>
        <p:spPr>
          <a:xfrm>
            <a:off x="6539161" y="2375428"/>
            <a:ext cx="2790059" cy="369332"/>
          </a:xfrm>
          <a:prstGeom prst="rect">
            <a:avLst/>
          </a:prstGeom>
          <a:noFill/>
        </p:spPr>
        <p:txBody>
          <a:bodyPr wrap="none" rtlCol="0">
            <a:spAutoFit/>
          </a:bodyPr>
          <a:lstStyle/>
          <a:p>
            <a:pPr algn="ctr"/>
            <a:r>
              <a:rPr lang="nb-NO" dirty="0"/>
              <a:t>Motor </a:t>
            </a:r>
            <a:r>
              <a:rPr lang="nb-NO" dirty="0" err="1"/>
              <a:t>cortex</a:t>
            </a:r>
            <a:r>
              <a:rPr lang="nb-NO" dirty="0"/>
              <a:t> / </a:t>
            </a:r>
            <a:r>
              <a:rPr lang="nb-NO" dirty="0" err="1"/>
              <a:t>precent.gyr</a:t>
            </a:r>
            <a:r>
              <a:rPr lang="nb-NO" dirty="0"/>
              <a:t>.</a:t>
            </a:r>
            <a:endParaRPr lang="en-NO" dirty="0"/>
          </a:p>
        </p:txBody>
      </p:sp>
      <p:sp>
        <p:nvSpPr>
          <p:cNvPr id="26" name="TextBox 25">
            <a:extLst>
              <a:ext uri="{FF2B5EF4-FFF2-40B4-BE49-F238E27FC236}">
                <a16:creationId xmlns:a16="http://schemas.microsoft.com/office/drawing/2014/main" id="{0763AA22-29FA-EE72-8CBA-A3CF7E1B4D27}"/>
              </a:ext>
            </a:extLst>
          </p:cNvPr>
          <p:cNvSpPr txBox="1"/>
          <p:nvPr/>
        </p:nvSpPr>
        <p:spPr>
          <a:xfrm>
            <a:off x="5042386" y="2464530"/>
            <a:ext cx="1250087" cy="369332"/>
          </a:xfrm>
          <a:prstGeom prst="rect">
            <a:avLst/>
          </a:prstGeom>
          <a:noFill/>
        </p:spPr>
        <p:txBody>
          <a:bodyPr wrap="none" rtlCol="0">
            <a:spAutoFit/>
          </a:bodyPr>
          <a:lstStyle/>
          <a:p>
            <a:pPr algn="ctr"/>
            <a:r>
              <a:rPr lang="nb-NO" dirty="0" err="1"/>
              <a:t>Precuneus</a:t>
            </a:r>
            <a:endParaRPr lang="en-NO" dirty="0"/>
          </a:p>
        </p:txBody>
      </p:sp>
      <p:cxnSp>
        <p:nvCxnSpPr>
          <p:cNvPr id="27" name="Straight Arrow Connector 26">
            <a:extLst>
              <a:ext uri="{FF2B5EF4-FFF2-40B4-BE49-F238E27FC236}">
                <a16:creationId xmlns:a16="http://schemas.microsoft.com/office/drawing/2014/main" id="{07EDF152-87B6-B6D3-096C-7711B9F3E192}"/>
              </a:ext>
            </a:extLst>
          </p:cNvPr>
          <p:cNvCxnSpPr>
            <a:cxnSpLocks/>
          </p:cNvCxnSpPr>
          <p:nvPr/>
        </p:nvCxnSpPr>
        <p:spPr>
          <a:xfrm flipV="1">
            <a:off x="5537030" y="2821900"/>
            <a:ext cx="247753" cy="4403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3F6A9ED6-F33E-9886-CF15-2CFB9551F515}"/>
              </a:ext>
            </a:extLst>
          </p:cNvPr>
          <p:cNvSpPr txBox="1"/>
          <p:nvPr/>
        </p:nvSpPr>
        <p:spPr>
          <a:xfrm>
            <a:off x="3175767" y="2502577"/>
            <a:ext cx="1279004" cy="369332"/>
          </a:xfrm>
          <a:prstGeom prst="rect">
            <a:avLst/>
          </a:prstGeom>
          <a:noFill/>
        </p:spPr>
        <p:txBody>
          <a:bodyPr wrap="none" rtlCol="0">
            <a:spAutoFit/>
          </a:bodyPr>
          <a:lstStyle/>
          <a:p>
            <a:pPr algn="ctr"/>
            <a:r>
              <a:rPr lang="nb-NO" dirty="0" err="1"/>
              <a:t>Sup.frontal</a:t>
            </a:r>
            <a:endParaRPr lang="en-NO" dirty="0"/>
          </a:p>
        </p:txBody>
      </p:sp>
      <p:cxnSp>
        <p:nvCxnSpPr>
          <p:cNvPr id="30" name="Straight Arrow Connector 29">
            <a:extLst>
              <a:ext uri="{FF2B5EF4-FFF2-40B4-BE49-F238E27FC236}">
                <a16:creationId xmlns:a16="http://schemas.microsoft.com/office/drawing/2014/main" id="{2AEC49B5-78CF-5F59-0D03-415BF63584F6}"/>
              </a:ext>
            </a:extLst>
          </p:cNvPr>
          <p:cNvCxnSpPr>
            <a:cxnSpLocks/>
          </p:cNvCxnSpPr>
          <p:nvPr/>
        </p:nvCxnSpPr>
        <p:spPr>
          <a:xfrm flipV="1">
            <a:off x="3883239" y="2833862"/>
            <a:ext cx="81463" cy="4284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DC03065E-FBED-B5AD-DBE9-DF7DB84B20EA}"/>
              </a:ext>
            </a:extLst>
          </p:cNvPr>
          <p:cNvCxnSpPr>
            <a:cxnSpLocks/>
            <a:endCxn id="34" idx="0"/>
          </p:cNvCxnSpPr>
          <p:nvPr/>
        </p:nvCxnSpPr>
        <p:spPr>
          <a:xfrm>
            <a:off x="1527686" y="3516801"/>
            <a:ext cx="2732" cy="928700"/>
          </a:xfrm>
          <a:prstGeom prst="straightConnector1">
            <a:avLst/>
          </a:prstGeom>
          <a:ln>
            <a:solidFill>
              <a:schemeClr val="bg1">
                <a:lumMod val="75000"/>
              </a:schemeClr>
            </a:solidFill>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43C282CA-8A9C-B44A-5742-B8C64F2932CE}"/>
              </a:ext>
            </a:extLst>
          </p:cNvPr>
          <p:cNvSpPr txBox="1"/>
          <p:nvPr/>
        </p:nvSpPr>
        <p:spPr>
          <a:xfrm>
            <a:off x="1133514" y="4445501"/>
            <a:ext cx="793807" cy="369332"/>
          </a:xfrm>
          <a:prstGeom prst="rect">
            <a:avLst/>
          </a:prstGeom>
          <a:noFill/>
        </p:spPr>
        <p:txBody>
          <a:bodyPr wrap="none" rtlCol="0">
            <a:spAutoFit/>
          </a:bodyPr>
          <a:lstStyle>
            <a:defPPr>
              <a:defRPr lang="en-NO"/>
            </a:defPPr>
            <a:lvl1pPr algn="ctr">
              <a:defRPr>
                <a:solidFill>
                  <a:schemeClr val="bg1">
                    <a:lumMod val="75000"/>
                  </a:schemeClr>
                </a:solidFill>
              </a:defRPr>
            </a:lvl1pPr>
          </a:lstStyle>
          <a:p>
            <a:r>
              <a:rPr lang="nb-NO" dirty="0" err="1"/>
              <a:t>Insula</a:t>
            </a:r>
            <a:endParaRPr lang="en-NO" dirty="0"/>
          </a:p>
        </p:txBody>
      </p:sp>
      <p:sp>
        <p:nvSpPr>
          <p:cNvPr id="36" name="TextBox 35">
            <a:extLst>
              <a:ext uri="{FF2B5EF4-FFF2-40B4-BE49-F238E27FC236}">
                <a16:creationId xmlns:a16="http://schemas.microsoft.com/office/drawing/2014/main" id="{341B7C53-DF58-CD3A-1844-E1736978F734}"/>
              </a:ext>
            </a:extLst>
          </p:cNvPr>
          <p:cNvSpPr txBox="1"/>
          <p:nvPr/>
        </p:nvSpPr>
        <p:spPr>
          <a:xfrm>
            <a:off x="92336" y="5032374"/>
            <a:ext cx="1597800" cy="369332"/>
          </a:xfrm>
          <a:prstGeom prst="rect">
            <a:avLst/>
          </a:prstGeom>
          <a:noFill/>
        </p:spPr>
        <p:txBody>
          <a:bodyPr wrap="square">
            <a:spAutoFit/>
          </a:bodyPr>
          <a:lstStyle/>
          <a:p>
            <a:pPr algn="ctr"/>
            <a:r>
              <a:rPr lang="en-NO" dirty="0"/>
              <a:t>Pars orbitalis</a:t>
            </a:r>
          </a:p>
        </p:txBody>
      </p:sp>
      <p:cxnSp>
        <p:nvCxnSpPr>
          <p:cNvPr id="37" name="Straight Arrow Connector 36">
            <a:extLst>
              <a:ext uri="{FF2B5EF4-FFF2-40B4-BE49-F238E27FC236}">
                <a16:creationId xmlns:a16="http://schemas.microsoft.com/office/drawing/2014/main" id="{9AAF02C2-4F9E-5C38-C3F9-92E31A6FC71D}"/>
              </a:ext>
            </a:extLst>
          </p:cNvPr>
          <p:cNvCxnSpPr>
            <a:cxnSpLocks/>
            <a:endCxn id="36" idx="0"/>
          </p:cNvCxnSpPr>
          <p:nvPr/>
        </p:nvCxnSpPr>
        <p:spPr>
          <a:xfrm flipH="1">
            <a:off x="891236" y="3686476"/>
            <a:ext cx="229522" cy="13458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A9BC4B2D-6293-5B4C-39C4-305F4E42A4AC}"/>
              </a:ext>
            </a:extLst>
          </p:cNvPr>
          <p:cNvCxnSpPr>
            <a:cxnSpLocks/>
            <a:endCxn id="42" idx="0"/>
          </p:cNvCxnSpPr>
          <p:nvPr/>
        </p:nvCxnSpPr>
        <p:spPr>
          <a:xfrm flipH="1">
            <a:off x="6363355" y="3686476"/>
            <a:ext cx="958342" cy="15041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2149E9E1-C4C6-74C4-F407-A7F6FF2E3876}"/>
              </a:ext>
            </a:extLst>
          </p:cNvPr>
          <p:cNvSpPr txBox="1"/>
          <p:nvPr/>
        </p:nvSpPr>
        <p:spPr>
          <a:xfrm>
            <a:off x="5521265" y="5190664"/>
            <a:ext cx="1684180" cy="369332"/>
          </a:xfrm>
          <a:prstGeom prst="rect">
            <a:avLst/>
          </a:prstGeom>
          <a:noFill/>
        </p:spPr>
        <p:txBody>
          <a:bodyPr wrap="none" rtlCol="0">
            <a:spAutoFit/>
          </a:bodyPr>
          <a:lstStyle/>
          <a:p>
            <a:pPr algn="ctr"/>
            <a:r>
              <a:rPr lang="nb-NO" dirty="0" err="1"/>
              <a:t>Lat.orbitofront</a:t>
            </a:r>
            <a:r>
              <a:rPr lang="nb-NO" dirty="0"/>
              <a:t>.</a:t>
            </a:r>
            <a:endParaRPr lang="en-NO" dirty="0"/>
          </a:p>
        </p:txBody>
      </p:sp>
      <p:sp>
        <p:nvSpPr>
          <p:cNvPr id="47" name="TextBox 46">
            <a:extLst>
              <a:ext uri="{FF2B5EF4-FFF2-40B4-BE49-F238E27FC236}">
                <a16:creationId xmlns:a16="http://schemas.microsoft.com/office/drawing/2014/main" id="{77C5F951-52EB-38C7-8457-1F0798BFC3E0}"/>
              </a:ext>
            </a:extLst>
          </p:cNvPr>
          <p:cNvSpPr txBox="1"/>
          <p:nvPr/>
        </p:nvSpPr>
        <p:spPr>
          <a:xfrm>
            <a:off x="198194" y="2412733"/>
            <a:ext cx="1870640" cy="369332"/>
          </a:xfrm>
          <a:prstGeom prst="rect">
            <a:avLst/>
          </a:prstGeom>
          <a:noFill/>
        </p:spPr>
        <p:txBody>
          <a:bodyPr wrap="none" rtlCol="0">
            <a:spAutoFit/>
          </a:bodyPr>
          <a:lstStyle/>
          <a:p>
            <a:pPr algn="ctr"/>
            <a:r>
              <a:rPr lang="nb-NO" dirty="0" err="1"/>
              <a:t>Rost.middl.front</a:t>
            </a:r>
            <a:r>
              <a:rPr lang="nb-NO" dirty="0"/>
              <a:t>.</a:t>
            </a:r>
            <a:endParaRPr lang="en-NO" dirty="0"/>
          </a:p>
        </p:txBody>
      </p:sp>
      <p:cxnSp>
        <p:nvCxnSpPr>
          <p:cNvPr id="48" name="Straight Arrow Connector 47">
            <a:extLst>
              <a:ext uri="{FF2B5EF4-FFF2-40B4-BE49-F238E27FC236}">
                <a16:creationId xmlns:a16="http://schemas.microsoft.com/office/drawing/2014/main" id="{A6574C4A-C573-08B0-F0AF-0C6F5F2A1F0E}"/>
              </a:ext>
            </a:extLst>
          </p:cNvPr>
          <p:cNvCxnSpPr>
            <a:cxnSpLocks/>
          </p:cNvCxnSpPr>
          <p:nvPr/>
        </p:nvCxnSpPr>
        <p:spPr>
          <a:xfrm flipH="1" flipV="1">
            <a:off x="954586" y="2782065"/>
            <a:ext cx="166172" cy="5606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Content Placeholder 6">
            <a:extLst>
              <a:ext uri="{FF2B5EF4-FFF2-40B4-BE49-F238E27FC236}">
                <a16:creationId xmlns:a16="http://schemas.microsoft.com/office/drawing/2014/main" id="{906EF2F7-2E36-EFB5-CEAC-D054D67701DC}"/>
              </a:ext>
            </a:extLst>
          </p:cNvPr>
          <p:cNvSpPr>
            <a:spLocks noGrp="1"/>
          </p:cNvSpPr>
          <p:nvPr>
            <p:ph idx="1"/>
          </p:nvPr>
        </p:nvSpPr>
        <p:spPr/>
        <p:txBody>
          <a:bodyPr/>
          <a:lstStyle/>
          <a:p>
            <a:endParaRPr lang="en-NO"/>
          </a:p>
        </p:txBody>
      </p:sp>
    </p:spTree>
    <p:extLst>
      <p:ext uri="{BB962C8B-B14F-4D97-AF65-F5344CB8AC3E}">
        <p14:creationId xmlns:p14="http://schemas.microsoft.com/office/powerpoint/2010/main" val="275344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95569-A0A4-52C0-8171-A07F7C423E0E}"/>
              </a:ext>
            </a:extLst>
          </p:cNvPr>
          <p:cNvSpPr>
            <a:spLocks noGrp="1"/>
          </p:cNvSpPr>
          <p:nvPr>
            <p:ph type="title"/>
          </p:nvPr>
        </p:nvSpPr>
        <p:spPr/>
        <p:txBody>
          <a:bodyPr/>
          <a:lstStyle/>
          <a:p>
            <a:r>
              <a:rPr lang="nb-NO" dirty="0" err="1"/>
              <a:t>Extra</a:t>
            </a:r>
            <a:r>
              <a:rPr lang="nb-NO" dirty="0"/>
              <a:t>: </a:t>
            </a:r>
            <a:r>
              <a:rPr lang="nb-NO" dirty="0" err="1"/>
              <a:t>Overlap</a:t>
            </a:r>
            <a:r>
              <a:rPr lang="nb-NO" dirty="0"/>
              <a:t> </a:t>
            </a:r>
            <a:r>
              <a:rPr lang="nb-NO" dirty="0" err="1"/>
              <a:t>of</a:t>
            </a:r>
            <a:r>
              <a:rPr lang="nb-NO" dirty="0"/>
              <a:t> </a:t>
            </a:r>
            <a:r>
              <a:rPr lang="nb-NO" dirty="0" err="1"/>
              <a:t>accelerated</a:t>
            </a:r>
            <a:r>
              <a:rPr lang="nb-NO" dirty="0"/>
              <a:t> </a:t>
            </a:r>
            <a:r>
              <a:rPr lang="nb-NO" dirty="0" err="1"/>
              <a:t>ageing</a:t>
            </a:r>
            <a:r>
              <a:rPr lang="nb-NO" dirty="0"/>
              <a:t> &amp; EDSS </a:t>
            </a:r>
            <a:r>
              <a:rPr lang="nb-NO" dirty="0" err="1"/>
              <a:t>correlated</a:t>
            </a:r>
            <a:r>
              <a:rPr lang="nb-NO" dirty="0"/>
              <a:t> regions</a:t>
            </a:r>
            <a:endParaRPr lang="en-NO" dirty="0"/>
          </a:p>
        </p:txBody>
      </p:sp>
      <p:pic>
        <p:nvPicPr>
          <p:cNvPr id="5" name="Picture 4">
            <a:extLst>
              <a:ext uri="{FF2B5EF4-FFF2-40B4-BE49-F238E27FC236}">
                <a16:creationId xmlns:a16="http://schemas.microsoft.com/office/drawing/2014/main" id="{59C91E53-6573-DF0A-5FCA-05E7CE8EC25B}"/>
              </a:ext>
            </a:extLst>
          </p:cNvPr>
          <p:cNvPicPr>
            <a:picLocks noChangeAspect="1"/>
          </p:cNvPicPr>
          <p:nvPr/>
        </p:nvPicPr>
        <p:blipFill>
          <a:blip r:embed="rId3"/>
          <a:stretch>
            <a:fillRect/>
          </a:stretch>
        </p:blipFill>
        <p:spPr>
          <a:xfrm>
            <a:off x="558266" y="2107264"/>
            <a:ext cx="9913016" cy="2643471"/>
          </a:xfrm>
          <a:prstGeom prst="rect">
            <a:avLst/>
          </a:prstGeom>
        </p:spPr>
      </p:pic>
      <p:cxnSp>
        <p:nvCxnSpPr>
          <p:cNvPr id="6" name="Straight Arrow Connector 5">
            <a:extLst>
              <a:ext uri="{FF2B5EF4-FFF2-40B4-BE49-F238E27FC236}">
                <a16:creationId xmlns:a16="http://schemas.microsoft.com/office/drawing/2014/main" id="{71DABDDD-871A-AA2B-80DC-A2D187DA3CF3}"/>
              </a:ext>
            </a:extLst>
          </p:cNvPr>
          <p:cNvCxnSpPr>
            <a:cxnSpLocks/>
            <a:endCxn id="9" idx="0"/>
          </p:cNvCxnSpPr>
          <p:nvPr/>
        </p:nvCxnSpPr>
        <p:spPr>
          <a:xfrm>
            <a:off x="3542097" y="3927107"/>
            <a:ext cx="2731" cy="928700"/>
          </a:xfrm>
          <a:prstGeom prst="straightConnector1">
            <a:avLst/>
          </a:prstGeom>
          <a:ln>
            <a:solidFill>
              <a:schemeClr val="bg1">
                <a:lumMod val="75000"/>
              </a:schemeClr>
            </a:solidFill>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6B1832C2-1CCB-9E36-1661-156C904B5A6F}"/>
              </a:ext>
            </a:extLst>
          </p:cNvPr>
          <p:cNvSpPr txBox="1"/>
          <p:nvPr/>
        </p:nvSpPr>
        <p:spPr>
          <a:xfrm>
            <a:off x="2606815" y="4855807"/>
            <a:ext cx="1876026" cy="369332"/>
          </a:xfrm>
          <a:prstGeom prst="rect">
            <a:avLst/>
          </a:prstGeom>
          <a:noFill/>
        </p:spPr>
        <p:txBody>
          <a:bodyPr wrap="none" rtlCol="0">
            <a:spAutoFit/>
          </a:bodyPr>
          <a:lstStyle>
            <a:defPPr>
              <a:defRPr lang="en-NO"/>
            </a:defPPr>
            <a:lvl1pPr algn="ctr">
              <a:defRPr>
                <a:solidFill>
                  <a:schemeClr val="bg1">
                    <a:lumMod val="75000"/>
                  </a:schemeClr>
                </a:solidFill>
              </a:defRPr>
            </a:lvl1pPr>
          </a:lstStyle>
          <a:p>
            <a:r>
              <a:rPr lang="en-GB" dirty="0"/>
              <a:t>E</a:t>
            </a:r>
            <a:r>
              <a:rPr lang="en-NO" dirty="0"/>
              <a:t>nthorinal cortex</a:t>
            </a:r>
          </a:p>
        </p:txBody>
      </p:sp>
      <p:cxnSp>
        <p:nvCxnSpPr>
          <p:cNvPr id="10" name="Straight Arrow Connector 9">
            <a:extLst>
              <a:ext uri="{FF2B5EF4-FFF2-40B4-BE49-F238E27FC236}">
                <a16:creationId xmlns:a16="http://schemas.microsoft.com/office/drawing/2014/main" id="{FB40F37C-7B7E-1E48-2EB6-3646643D387C}"/>
              </a:ext>
            </a:extLst>
          </p:cNvPr>
          <p:cNvCxnSpPr>
            <a:cxnSpLocks/>
            <a:endCxn id="11" idx="0"/>
          </p:cNvCxnSpPr>
          <p:nvPr/>
        </p:nvCxnSpPr>
        <p:spPr>
          <a:xfrm flipH="1">
            <a:off x="8099796" y="3836335"/>
            <a:ext cx="927097" cy="888850"/>
          </a:xfrm>
          <a:prstGeom prst="straightConnector1">
            <a:avLst/>
          </a:prstGeom>
          <a:ln>
            <a:solidFill>
              <a:schemeClr val="bg1">
                <a:lumMod val="75000"/>
              </a:schemeClr>
            </a:solidFill>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DED583B7-BDCA-551A-9ED9-7A421840883E}"/>
              </a:ext>
            </a:extLst>
          </p:cNvPr>
          <p:cNvSpPr txBox="1"/>
          <p:nvPr/>
        </p:nvSpPr>
        <p:spPr>
          <a:xfrm>
            <a:off x="7299608" y="4725185"/>
            <a:ext cx="1600375" cy="369332"/>
          </a:xfrm>
          <a:prstGeom prst="rect">
            <a:avLst/>
          </a:prstGeom>
          <a:noFill/>
        </p:spPr>
        <p:txBody>
          <a:bodyPr wrap="none" rtlCol="0">
            <a:spAutoFit/>
          </a:bodyPr>
          <a:lstStyle>
            <a:defPPr>
              <a:defRPr lang="en-NO"/>
            </a:defPPr>
            <a:lvl1pPr algn="ctr">
              <a:defRPr>
                <a:solidFill>
                  <a:schemeClr val="bg1">
                    <a:lumMod val="75000"/>
                  </a:schemeClr>
                </a:solidFill>
              </a:defRPr>
            </a:lvl1pPr>
          </a:lstStyle>
          <a:p>
            <a:r>
              <a:rPr lang="nb-NO" dirty="0" err="1"/>
              <a:t>Hippocampus</a:t>
            </a:r>
            <a:endParaRPr lang="en-NO" dirty="0"/>
          </a:p>
        </p:txBody>
      </p:sp>
      <p:sp>
        <p:nvSpPr>
          <p:cNvPr id="12" name="TextBox 11">
            <a:extLst>
              <a:ext uri="{FF2B5EF4-FFF2-40B4-BE49-F238E27FC236}">
                <a16:creationId xmlns:a16="http://schemas.microsoft.com/office/drawing/2014/main" id="{274811F2-CBB1-5974-EBB1-5F9CBF64B522}"/>
              </a:ext>
            </a:extLst>
          </p:cNvPr>
          <p:cNvSpPr txBox="1"/>
          <p:nvPr/>
        </p:nvSpPr>
        <p:spPr>
          <a:xfrm>
            <a:off x="10056795" y="4885672"/>
            <a:ext cx="1061766" cy="369332"/>
          </a:xfrm>
          <a:prstGeom prst="rect">
            <a:avLst/>
          </a:prstGeom>
          <a:noFill/>
        </p:spPr>
        <p:txBody>
          <a:bodyPr wrap="none" rtlCol="0">
            <a:spAutoFit/>
          </a:bodyPr>
          <a:lstStyle/>
          <a:p>
            <a:pPr algn="ctr"/>
            <a:r>
              <a:rPr lang="nb-NO" dirty="0" err="1"/>
              <a:t>Pallidum</a:t>
            </a:r>
            <a:endParaRPr lang="en-NO" dirty="0"/>
          </a:p>
        </p:txBody>
      </p:sp>
      <p:cxnSp>
        <p:nvCxnSpPr>
          <p:cNvPr id="13" name="Straight Arrow Connector 12">
            <a:extLst>
              <a:ext uri="{FF2B5EF4-FFF2-40B4-BE49-F238E27FC236}">
                <a16:creationId xmlns:a16="http://schemas.microsoft.com/office/drawing/2014/main" id="{4D47D153-7ACF-859E-A774-3FD9761AF1E4}"/>
              </a:ext>
            </a:extLst>
          </p:cNvPr>
          <p:cNvCxnSpPr>
            <a:cxnSpLocks/>
            <a:endCxn id="12" idx="0"/>
          </p:cNvCxnSpPr>
          <p:nvPr/>
        </p:nvCxnSpPr>
        <p:spPr>
          <a:xfrm>
            <a:off x="9577137" y="3686476"/>
            <a:ext cx="1010541" cy="11991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4FF6147F-337C-6EBA-3BD2-078DA6C97874}"/>
              </a:ext>
            </a:extLst>
          </p:cNvPr>
          <p:cNvCxnSpPr>
            <a:cxnSpLocks/>
          </p:cNvCxnSpPr>
          <p:nvPr/>
        </p:nvCxnSpPr>
        <p:spPr>
          <a:xfrm>
            <a:off x="9174277" y="3522846"/>
            <a:ext cx="17146" cy="2043531"/>
          </a:xfrm>
          <a:prstGeom prst="straightConnector1">
            <a:avLst/>
          </a:prstGeom>
          <a:ln>
            <a:solidFill>
              <a:schemeClr val="bg1">
                <a:lumMod val="75000"/>
              </a:schemeClr>
            </a:solidFill>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2B7C16A6-A0A0-02F7-CDDE-2EC9F847C0E9}"/>
              </a:ext>
            </a:extLst>
          </p:cNvPr>
          <p:cNvCxnSpPr>
            <a:cxnSpLocks/>
          </p:cNvCxnSpPr>
          <p:nvPr/>
        </p:nvCxnSpPr>
        <p:spPr>
          <a:xfrm flipV="1">
            <a:off x="7011900" y="2744760"/>
            <a:ext cx="726812" cy="320886"/>
          </a:xfrm>
          <a:prstGeom prst="straightConnector1">
            <a:avLst/>
          </a:prstGeom>
          <a:ln>
            <a:solidFill>
              <a:schemeClr val="bg1">
                <a:lumMod val="75000"/>
              </a:schemeClr>
            </a:solidFill>
            <a:tailEnd type="triangle"/>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3F9EB5F0-CAA0-A7E1-9742-3C791664AB1A}"/>
              </a:ext>
            </a:extLst>
          </p:cNvPr>
          <p:cNvSpPr txBox="1"/>
          <p:nvPr/>
        </p:nvSpPr>
        <p:spPr>
          <a:xfrm>
            <a:off x="8591425" y="5566377"/>
            <a:ext cx="1165704" cy="369332"/>
          </a:xfrm>
          <a:prstGeom prst="rect">
            <a:avLst/>
          </a:prstGeom>
          <a:noFill/>
        </p:spPr>
        <p:txBody>
          <a:bodyPr wrap="none" rtlCol="0">
            <a:spAutoFit/>
          </a:bodyPr>
          <a:lstStyle>
            <a:defPPr>
              <a:defRPr lang="en-NO"/>
            </a:defPPr>
            <a:lvl1pPr algn="ctr">
              <a:defRPr>
                <a:solidFill>
                  <a:schemeClr val="bg1">
                    <a:lumMod val="75000"/>
                  </a:schemeClr>
                </a:solidFill>
              </a:defRPr>
            </a:lvl1pPr>
          </a:lstStyle>
          <a:p>
            <a:r>
              <a:rPr lang="nb-NO" dirty="0"/>
              <a:t>Thalamus</a:t>
            </a:r>
            <a:endParaRPr lang="en-NO" dirty="0"/>
          </a:p>
        </p:txBody>
      </p:sp>
      <p:sp>
        <p:nvSpPr>
          <p:cNvPr id="25" name="TextBox 24">
            <a:extLst>
              <a:ext uri="{FF2B5EF4-FFF2-40B4-BE49-F238E27FC236}">
                <a16:creationId xmlns:a16="http://schemas.microsoft.com/office/drawing/2014/main" id="{09D32509-41E1-C900-0720-B1F50D6BF28A}"/>
              </a:ext>
            </a:extLst>
          </p:cNvPr>
          <p:cNvSpPr txBox="1"/>
          <p:nvPr/>
        </p:nvSpPr>
        <p:spPr>
          <a:xfrm>
            <a:off x="6539161" y="2375428"/>
            <a:ext cx="2790059" cy="369332"/>
          </a:xfrm>
          <a:prstGeom prst="rect">
            <a:avLst/>
          </a:prstGeom>
          <a:noFill/>
        </p:spPr>
        <p:txBody>
          <a:bodyPr wrap="none" rtlCol="0">
            <a:spAutoFit/>
          </a:bodyPr>
          <a:lstStyle>
            <a:defPPr>
              <a:defRPr lang="en-NO"/>
            </a:defPPr>
            <a:lvl1pPr algn="ctr">
              <a:defRPr>
                <a:solidFill>
                  <a:schemeClr val="bg1">
                    <a:lumMod val="75000"/>
                  </a:schemeClr>
                </a:solidFill>
              </a:defRPr>
            </a:lvl1pPr>
          </a:lstStyle>
          <a:p>
            <a:r>
              <a:rPr lang="nb-NO" dirty="0"/>
              <a:t>Motor </a:t>
            </a:r>
            <a:r>
              <a:rPr lang="nb-NO" dirty="0" err="1"/>
              <a:t>cortex</a:t>
            </a:r>
            <a:r>
              <a:rPr lang="nb-NO" dirty="0"/>
              <a:t> / </a:t>
            </a:r>
            <a:r>
              <a:rPr lang="nb-NO" dirty="0" err="1"/>
              <a:t>precent.gyr</a:t>
            </a:r>
            <a:r>
              <a:rPr lang="nb-NO" dirty="0"/>
              <a:t>.</a:t>
            </a:r>
            <a:endParaRPr lang="en-NO" dirty="0"/>
          </a:p>
        </p:txBody>
      </p:sp>
      <p:sp>
        <p:nvSpPr>
          <p:cNvPr id="26" name="TextBox 25">
            <a:extLst>
              <a:ext uri="{FF2B5EF4-FFF2-40B4-BE49-F238E27FC236}">
                <a16:creationId xmlns:a16="http://schemas.microsoft.com/office/drawing/2014/main" id="{0763AA22-29FA-EE72-8CBA-A3CF7E1B4D27}"/>
              </a:ext>
            </a:extLst>
          </p:cNvPr>
          <p:cNvSpPr txBox="1"/>
          <p:nvPr/>
        </p:nvSpPr>
        <p:spPr>
          <a:xfrm>
            <a:off x="5042386" y="2464530"/>
            <a:ext cx="1250087" cy="369332"/>
          </a:xfrm>
          <a:prstGeom prst="rect">
            <a:avLst/>
          </a:prstGeom>
          <a:noFill/>
        </p:spPr>
        <p:txBody>
          <a:bodyPr wrap="none" rtlCol="0">
            <a:spAutoFit/>
          </a:bodyPr>
          <a:lstStyle>
            <a:defPPr>
              <a:defRPr lang="en-NO"/>
            </a:defPPr>
            <a:lvl1pPr algn="ctr">
              <a:defRPr>
                <a:solidFill>
                  <a:schemeClr val="bg1">
                    <a:lumMod val="75000"/>
                  </a:schemeClr>
                </a:solidFill>
              </a:defRPr>
            </a:lvl1pPr>
          </a:lstStyle>
          <a:p>
            <a:r>
              <a:rPr lang="nb-NO" dirty="0" err="1"/>
              <a:t>Precuneus</a:t>
            </a:r>
            <a:endParaRPr lang="en-NO" dirty="0"/>
          </a:p>
        </p:txBody>
      </p:sp>
      <p:cxnSp>
        <p:nvCxnSpPr>
          <p:cNvPr id="27" name="Straight Arrow Connector 26">
            <a:extLst>
              <a:ext uri="{FF2B5EF4-FFF2-40B4-BE49-F238E27FC236}">
                <a16:creationId xmlns:a16="http://schemas.microsoft.com/office/drawing/2014/main" id="{07EDF152-87B6-B6D3-096C-7711B9F3E192}"/>
              </a:ext>
            </a:extLst>
          </p:cNvPr>
          <p:cNvCxnSpPr>
            <a:cxnSpLocks/>
          </p:cNvCxnSpPr>
          <p:nvPr/>
        </p:nvCxnSpPr>
        <p:spPr>
          <a:xfrm flipV="1">
            <a:off x="5537030" y="2821900"/>
            <a:ext cx="247753" cy="440386"/>
          </a:xfrm>
          <a:prstGeom prst="straightConnector1">
            <a:avLst/>
          </a:prstGeom>
          <a:ln>
            <a:solidFill>
              <a:schemeClr val="bg1">
                <a:lumMod val="75000"/>
              </a:schemeClr>
            </a:solidFill>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3F6A9ED6-F33E-9886-CF15-2CFB9551F515}"/>
              </a:ext>
            </a:extLst>
          </p:cNvPr>
          <p:cNvSpPr txBox="1"/>
          <p:nvPr/>
        </p:nvSpPr>
        <p:spPr>
          <a:xfrm>
            <a:off x="3175767" y="2502577"/>
            <a:ext cx="1279004" cy="369332"/>
          </a:xfrm>
          <a:prstGeom prst="rect">
            <a:avLst/>
          </a:prstGeom>
          <a:noFill/>
        </p:spPr>
        <p:txBody>
          <a:bodyPr wrap="none" rtlCol="0">
            <a:spAutoFit/>
          </a:bodyPr>
          <a:lstStyle/>
          <a:p>
            <a:pPr algn="ctr"/>
            <a:r>
              <a:rPr lang="nb-NO" dirty="0" err="1"/>
              <a:t>Sup.frontal</a:t>
            </a:r>
            <a:endParaRPr lang="en-NO" dirty="0"/>
          </a:p>
        </p:txBody>
      </p:sp>
      <p:cxnSp>
        <p:nvCxnSpPr>
          <p:cNvPr id="30" name="Straight Arrow Connector 29">
            <a:extLst>
              <a:ext uri="{FF2B5EF4-FFF2-40B4-BE49-F238E27FC236}">
                <a16:creationId xmlns:a16="http://schemas.microsoft.com/office/drawing/2014/main" id="{2AEC49B5-78CF-5F59-0D03-415BF63584F6}"/>
              </a:ext>
            </a:extLst>
          </p:cNvPr>
          <p:cNvCxnSpPr>
            <a:cxnSpLocks/>
          </p:cNvCxnSpPr>
          <p:nvPr/>
        </p:nvCxnSpPr>
        <p:spPr>
          <a:xfrm flipV="1">
            <a:off x="3883239" y="2833862"/>
            <a:ext cx="81463" cy="4284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DC03065E-FBED-B5AD-DBE9-DF7DB84B20EA}"/>
              </a:ext>
            </a:extLst>
          </p:cNvPr>
          <p:cNvCxnSpPr>
            <a:cxnSpLocks/>
            <a:endCxn id="34" idx="0"/>
          </p:cNvCxnSpPr>
          <p:nvPr/>
        </p:nvCxnSpPr>
        <p:spPr>
          <a:xfrm>
            <a:off x="1527686" y="3516801"/>
            <a:ext cx="2732" cy="928700"/>
          </a:xfrm>
          <a:prstGeom prst="straightConnector1">
            <a:avLst/>
          </a:prstGeom>
          <a:ln>
            <a:solidFill>
              <a:schemeClr val="bg1">
                <a:lumMod val="75000"/>
              </a:schemeClr>
            </a:solidFill>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43C282CA-8A9C-B44A-5742-B8C64F2932CE}"/>
              </a:ext>
            </a:extLst>
          </p:cNvPr>
          <p:cNvSpPr txBox="1"/>
          <p:nvPr/>
        </p:nvSpPr>
        <p:spPr>
          <a:xfrm>
            <a:off x="1133514" y="4445501"/>
            <a:ext cx="793807" cy="369332"/>
          </a:xfrm>
          <a:prstGeom prst="rect">
            <a:avLst/>
          </a:prstGeom>
          <a:noFill/>
        </p:spPr>
        <p:txBody>
          <a:bodyPr wrap="none" rtlCol="0">
            <a:spAutoFit/>
          </a:bodyPr>
          <a:lstStyle/>
          <a:p>
            <a:pPr algn="ctr"/>
            <a:r>
              <a:rPr lang="nb-NO" dirty="0" err="1">
                <a:solidFill>
                  <a:schemeClr val="bg1">
                    <a:lumMod val="75000"/>
                  </a:schemeClr>
                </a:solidFill>
              </a:rPr>
              <a:t>Insula</a:t>
            </a:r>
            <a:endParaRPr lang="en-NO" dirty="0">
              <a:solidFill>
                <a:schemeClr val="bg1">
                  <a:lumMod val="75000"/>
                </a:schemeClr>
              </a:solidFill>
            </a:endParaRPr>
          </a:p>
        </p:txBody>
      </p:sp>
      <p:sp>
        <p:nvSpPr>
          <p:cNvPr id="36" name="TextBox 35">
            <a:extLst>
              <a:ext uri="{FF2B5EF4-FFF2-40B4-BE49-F238E27FC236}">
                <a16:creationId xmlns:a16="http://schemas.microsoft.com/office/drawing/2014/main" id="{341B7C53-DF58-CD3A-1844-E1736978F734}"/>
              </a:ext>
            </a:extLst>
          </p:cNvPr>
          <p:cNvSpPr txBox="1"/>
          <p:nvPr/>
        </p:nvSpPr>
        <p:spPr>
          <a:xfrm>
            <a:off x="92336" y="5032374"/>
            <a:ext cx="1597800" cy="369332"/>
          </a:xfrm>
          <a:prstGeom prst="rect">
            <a:avLst/>
          </a:prstGeom>
          <a:noFill/>
        </p:spPr>
        <p:txBody>
          <a:bodyPr wrap="square">
            <a:spAutoFit/>
          </a:bodyPr>
          <a:lstStyle/>
          <a:p>
            <a:pPr algn="ctr"/>
            <a:r>
              <a:rPr lang="en-NO" dirty="0"/>
              <a:t>Pars orbitalis</a:t>
            </a:r>
          </a:p>
        </p:txBody>
      </p:sp>
      <p:cxnSp>
        <p:nvCxnSpPr>
          <p:cNvPr id="37" name="Straight Arrow Connector 36">
            <a:extLst>
              <a:ext uri="{FF2B5EF4-FFF2-40B4-BE49-F238E27FC236}">
                <a16:creationId xmlns:a16="http://schemas.microsoft.com/office/drawing/2014/main" id="{9AAF02C2-4F9E-5C38-C3F9-92E31A6FC71D}"/>
              </a:ext>
            </a:extLst>
          </p:cNvPr>
          <p:cNvCxnSpPr>
            <a:cxnSpLocks/>
            <a:endCxn id="36" idx="0"/>
          </p:cNvCxnSpPr>
          <p:nvPr/>
        </p:nvCxnSpPr>
        <p:spPr>
          <a:xfrm flipH="1">
            <a:off x="891236" y="3686476"/>
            <a:ext cx="229522" cy="13458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A9BC4B2D-6293-5B4C-39C4-305F4E42A4AC}"/>
              </a:ext>
            </a:extLst>
          </p:cNvPr>
          <p:cNvCxnSpPr>
            <a:cxnSpLocks/>
            <a:endCxn id="42" idx="0"/>
          </p:cNvCxnSpPr>
          <p:nvPr/>
        </p:nvCxnSpPr>
        <p:spPr>
          <a:xfrm flipH="1">
            <a:off x="6363355" y="3686476"/>
            <a:ext cx="958342" cy="15041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2149E9E1-C4C6-74C4-F407-A7F6FF2E3876}"/>
              </a:ext>
            </a:extLst>
          </p:cNvPr>
          <p:cNvSpPr txBox="1"/>
          <p:nvPr/>
        </p:nvSpPr>
        <p:spPr>
          <a:xfrm>
            <a:off x="5521265" y="5190664"/>
            <a:ext cx="1684180" cy="369332"/>
          </a:xfrm>
          <a:prstGeom prst="rect">
            <a:avLst/>
          </a:prstGeom>
          <a:noFill/>
        </p:spPr>
        <p:txBody>
          <a:bodyPr wrap="none" rtlCol="0">
            <a:spAutoFit/>
          </a:bodyPr>
          <a:lstStyle/>
          <a:p>
            <a:pPr algn="ctr"/>
            <a:r>
              <a:rPr lang="nb-NO" dirty="0" err="1"/>
              <a:t>Lat.orbitofront</a:t>
            </a:r>
            <a:r>
              <a:rPr lang="nb-NO" dirty="0"/>
              <a:t>.</a:t>
            </a:r>
            <a:endParaRPr lang="en-NO" dirty="0"/>
          </a:p>
        </p:txBody>
      </p:sp>
      <p:sp>
        <p:nvSpPr>
          <p:cNvPr id="47" name="TextBox 46">
            <a:extLst>
              <a:ext uri="{FF2B5EF4-FFF2-40B4-BE49-F238E27FC236}">
                <a16:creationId xmlns:a16="http://schemas.microsoft.com/office/drawing/2014/main" id="{77C5F951-52EB-38C7-8457-1F0798BFC3E0}"/>
              </a:ext>
            </a:extLst>
          </p:cNvPr>
          <p:cNvSpPr txBox="1"/>
          <p:nvPr/>
        </p:nvSpPr>
        <p:spPr>
          <a:xfrm>
            <a:off x="198194" y="2412733"/>
            <a:ext cx="1870640" cy="369332"/>
          </a:xfrm>
          <a:prstGeom prst="rect">
            <a:avLst/>
          </a:prstGeom>
          <a:noFill/>
        </p:spPr>
        <p:txBody>
          <a:bodyPr wrap="none" rtlCol="0">
            <a:spAutoFit/>
          </a:bodyPr>
          <a:lstStyle>
            <a:defPPr>
              <a:defRPr lang="en-NO"/>
            </a:defPPr>
            <a:lvl1pPr algn="ctr">
              <a:defRPr>
                <a:solidFill>
                  <a:schemeClr val="bg1">
                    <a:lumMod val="75000"/>
                  </a:schemeClr>
                </a:solidFill>
              </a:defRPr>
            </a:lvl1pPr>
          </a:lstStyle>
          <a:p>
            <a:r>
              <a:rPr lang="nb-NO" dirty="0" err="1"/>
              <a:t>Rost.middl.front</a:t>
            </a:r>
            <a:r>
              <a:rPr lang="nb-NO" dirty="0"/>
              <a:t>.</a:t>
            </a:r>
            <a:endParaRPr lang="en-NO" dirty="0"/>
          </a:p>
        </p:txBody>
      </p:sp>
      <p:cxnSp>
        <p:nvCxnSpPr>
          <p:cNvPr id="48" name="Straight Arrow Connector 47">
            <a:extLst>
              <a:ext uri="{FF2B5EF4-FFF2-40B4-BE49-F238E27FC236}">
                <a16:creationId xmlns:a16="http://schemas.microsoft.com/office/drawing/2014/main" id="{A6574C4A-C573-08B0-F0AF-0C6F5F2A1F0E}"/>
              </a:ext>
            </a:extLst>
          </p:cNvPr>
          <p:cNvCxnSpPr>
            <a:cxnSpLocks/>
          </p:cNvCxnSpPr>
          <p:nvPr/>
        </p:nvCxnSpPr>
        <p:spPr>
          <a:xfrm flipH="1" flipV="1">
            <a:off x="954586" y="2782065"/>
            <a:ext cx="166172" cy="560629"/>
          </a:xfrm>
          <a:prstGeom prst="straightConnector1">
            <a:avLst/>
          </a:prstGeom>
          <a:ln>
            <a:solidFill>
              <a:schemeClr val="bg1">
                <a:lumMod val="75000"/>
              </a:schemeClr>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77959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A022-EDAD-9A00-69A5-94518CB59FB4}"/>
              </a:ext>
            </a:extLst>
          </p:cNvPr>
          <p:cNvSpPr>
            <a:spLocks noGrp="1"/>
          </p:cNvSpPr>
          <p:nvPr>
            <p:ph type="title"/>
          </p:nvPr>
        </p:nvSpPr>
        <p:spPr/>
        <p:txBody>
          <a:bodyPr/>
          <a:lstStyle/>
          <a:p>
            <a:r>
              <a:rPr lang="en-NO" dirty="0"/>
              <a:t>Normative modelling of regions of interst</a:t>
            </a:r>
          </a:p>
        </p:txBody>
      </p:sp>
      <p:sp>
        <p:nvSpPr>
          <p:cNvPr id="3" name="Content Placeholder 2">
            <a:extLst>
              <a:ext uri="{FF2B5EF4-FFF2-40B4-BE49-F238E27FC236}">
                <a16:creationId xmlns:a16="http://schemas.microsoft.com/office/drawing/2014/main" id="{F93083E2-CB91-A3A3-8630-99D76FAFF0D4}"/>
              </a:ext>
            </a:extLst>
          </p:cNvPr>
          <p:cNvSpPr>
            <a:spLocks noGrp="1"/>
          </p:cNvSpPr>
          <p:nvPr>
            <p:ph idx="1"/>
          </p:nvPr>
        </p:nvSpPr>
        <p:spPr/>
        <p:txBody>
          <a:bodyPr/>
          <a:lstStyle/>
          <a:p>
            <a:r>
              <a:rPr lang="en-NO" dirty="0"/>
              <a:t>How can we translate this into a potentially useful clinical tool?</a:t>
            </a:r>
          </a:p>
          <a:p>
            <a:r>
              <a:rPr lang="en-NO" dirty="0"/>
              <a:t>To generalise the findings, we use normative models</a:t>
            </a:r>
          </a:p>
          <a:p>
            <a:r>
              <a:rPr lang="en-NO" dirty="0"/>
              <a:t>This answers the question of whether one can identify MS trajectories across time based on volumetric deviations in the different regions</a:t>
            </a:r>
          </a:p>
        </p:txBody>
      </p:sp>
    </p:spTree>
    <p:extLst>
      <p:ext uri="{BB962C8B-B14F-4D97-AF65-F5344CB8AC3E}">
        <p14:creationId xmlns:p14="http://schemas.microsoft.com/office/powerpoint/2010/main" val="235307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29DB-1ED5-C417-2CF0-B34B2F26781B}"/>
              </a:ext>
            </a:extLst>
          </p:cNvPr>
          <p:cNvSpPr>
            <a:spLocks noGrp="1"/>
          </p:cNvSpPr>
          <p:nvPr>
            <p:ph type="title"/>
          </p:nvPr>
        </p:nvSpPr>
        <p:spPr/>
        <p:txBody>
          <a:bodyPr/>
          <a:lstStyle/>
          <a:p>
            <a:r>
              <a:rPr lang="en-NO" dirty="0"/>
              <a:t>Contents</a:t>
            </a:r>
          </a:p>
        </p:txBody>
      </p:sp>
      <p:sp>
        <p:nvSpPr>
          <p:cNvPr id="3" name="Content Placeholder 2">
            <a:extLst>
              <a:ext uri="{FF2B5EF4-FFF2-40B4-BE49-F238E27FC236}">
                <a16:creationId xmlns:a16="http://schemas.microsoft.com/office/drawing/2014/main" id="{8A411428-8DEA-E0F6-5BEB-0B02C3D10CD2}"/>
              </a:ext>
            </a:extLst>
          </p:cNvPr>
          <p:cNvSpPr>
            <a:spLocks noGrp="1"/>
          </p:cNvSpPr>
          <p:nvPr>
            <p:ph idx="1"/>
          </p:nvPr>
        </p:nvSpPr>
        <p:spPr/>
        <p:txBody>
          <a:bodyPr/>
          <a:lstStyle/>
          <a:p>
            <a:r>
              <a:rPr lang="en-NO" dirty="0"/>
              <a:t>Why studying regional grey matter atrophy?</a:t>
            </a:r>
          </a:p>
          <a:p>
            <a:r>
              <a:rPr lang="en-NO" dirty="0"/>
              <a:t>What does grey matter degeneration look like?</a:t>
            </a:r>
          </a:p>
          <a:p>
            <a:pPr lvl="1"/>
            <a:r>
              <a:rPr lang="en-NO" dirty="0"/>
              <a:t>During healthy ageing</a:t>
            </a:r>
          </a:p>
          <a:p>
            <a:pPr lvl="1"/>
            <a:r>
              <a:rPr lang="en-NO" dirty="0"/>
              <a:t>In MS</a:t>
            </a:r>
          </a:p>
          <a:p>
            <a:r>
              <a:rPr lang="en-NO" dirty="0"/>
              <a:t>Clinical correlates: EDSS</a:t>
            </a:r>
          </a:p>
        </p:txBody>
      </p:sp>
    </p:spTree>
    <p:extLst>
      <p:ext uri="{BB962C8B-B14F-4D97-AF65-F5344CB8AC3E}">
        <p14:creationId xmlns:p14="http://schemas.microsoft.com/office/powerpoint/2010/main" val="2959332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C3DB0-BD2D-BB68-3996-15E405962937}"/>
              </a:ext>
            </a:extLst>
          </p:cNvPr>
          <p:cNvSpPr>
            <a:spLocks noGrp="1"/>
          </p:cNvSpPr>
          <p:nvPr>
            <p:ph idx="1"/>
          </p:nvPr>
        </p:nvSpPr>
        <p:spPr/>
        <p:txBody>
          <a:bodyPr/>
          <a:lstStyle/>
          <a:p>
            <a:r>
              <a:rPr lang="en-NO" dirty="0"/>
              <a:t>What we know:</a:t>
            </a:r>
          </a:p>
          <a:p>
            <a:pPr lvl="1"/>
            <a:r>
              <a:rPr lang="en-NO" dirty="0"/>
              <a:t>Brain atrophy happens </a:t>
            </a:r>
          </a:p>
          <a:p>
            <a:pPr lvl="1"/>
            <a:r>
              <a:rPr lang="en-NO" i="1" dirty="0">
                <a:solidFill>
                  <a:schemeClr val="bg1"/>
                </a:solidFill>
              </a:rPr>
              <a:t>Whole brain</a:t>
            </a:r>
            <a:r>
              <a:rPr lang="en-NO" dirty="0">
                <a:solidFill>
                  <a:schemeClr val="bg1"/>
                </a:solidFill>
              </a:rPr>
              <a:t> measures of grey matter indicate atrophy during MS</a:t>
            </a:r>
          </a:p>
          <a:p>
            <a:pPr lvl="1"/>
            <a:r>
              <a:rPr lang="en-NO" dirty="0">
                <a:solidFill>
                  <a:schemeClr val="bg1"/>
                </a:solidFill>
              </a:rPr>
              <a:t>Loads of cross-sectional evidence from case-control studies</a:t>
            </a:r>
          </a:p>
          <a:p>
            <a:pPr lvl="1"/>
            <a:endParaRPr lang="en-NO" dirty="0">
              <a:solidFill>
                <a:schemeClr val="bg1"/>
              </a:solidFill>
            </a:endParaRPr>
          </a:p>
          <a:p>
            <a:r>
              <a:rPr lang="en-NO" dirty="0">
                <a:solidFill>
                  <a:schemeClr val="bg1"/>
                </a:solidFill>
              </a:rPr>
              <a:t>What we know less about</a:t>
            </a:r>
          </a:p>
          <a:p>
            <a:pPr lvl="1"/>
            <a:r>
              <a:rPr lang="en-NO" dirty="0">
                <a:solidFill>
                  <a:schemeClr val="bg1"/>
                </a:solidFill>
              </a:rPr>
              <a:t>Longitudinal evidence, especially comparing cases and controls (aka complex study designs)</a:t>
            </a:r>
          </a:p>
          <a:p>
            <a:pPr lvl="1"/>
            <a:r>
              <a:rPr lang="en-NO" i="1" dirty="0">
                <a:solidFill>
                  <a:schemeClr val="bg1"/>
                </a:solidFill>
              </a:rPr>
              <a:t>Regional</a:t>
            </a:r>
            <a:r>
              <a:rPr lang="en-NO" dirty="0">
                <a:solidFill>
                  <a:schemeClr val="bg1"/>
                </a:solidFill>
              </a:rPr>
              <a:t> grey matter loss</a:t>
            </a:r>
          </a:p>
          <a:p>
            <a:pPr lvl="1"/>
            <a:r>
              <a:rPr lang="en-NO" dirty="0">
                <a:solidFill>
                  <a:schemeClr val="bg1"/>
                </a:solidFill>
              </a:rPr>
              <a:t>Replicability of findings across cohorts</a:t>
            </a:r>
          </a:p>
        </p:txBody>
      </p:sp>
      <p:sp>
        <p:nvSpPr>
          <p:cNvPr id="8" name="TextBox 7">
            <a:extLst>
              <a:ext uri="{FF2B5EF4-FFF2-40B4-BE49-F238E27FC236}">
                <a16:creationId xmlns:a16="http://schemas.microsoft.com/office/drawing/2014/main" id="{93148823-8F37-4E9E-72ED-BB99C907D58B}"/>
              </a:ext>
            </a:extLst>
          </p:cNvPr>
          <p:cNvSpPr txBox="1"/>
          <p:nvPr/>
        </p:nvSpPr>
        <p:spPr>
          <a:xfrm>
            <a:off x="8298169" y="5893647"/>
            <a:ext cx="3055631" cy="261610"/>
          </a:xfrm>
          <a:prstGeom prst="rect">
            <a:avLst/>
          </a:prstGeom>
          <a:noFill/>
        </p:spPr>
        <p:txBody>
          <a:bodyPr wrap="square" rtlCol="0">
            <a:spAutoFit/>
          </a:bodyPr>
          <a:lstStyle/>
          <a:p>
            <a:r>
              <a:rPr lang="en-NO" sz="1100" dirty="0"/>
              <a:t>Bethlehem et al., 2022, Nature, 604</a:t>
            </a:r>
          </a:p>
        </p:txBody>
      </p:sp>
      <p:sp>
        <p:nvSpPr>
          <p:cNvPr id="2" name="Title 1">
            <a:extLst>
              <a:ext uri="{FF2B5EF4-FFF2-40B4-BE49-F238E27FC236}">
                <a16:creationId xmlns:a16="http://schemas.microsoft.com/office/drawing/2014/main" id="{3BCAC9D2-A9F6-BDBE-E94F-E46DFBADF54B}"/>
              </a:ext>
            </a:extLst>
          </p:cNvPr>
          <p:cNvSpPr>
            <a:spLocks noGrp="1"/>
          </p:cNvSpPr>
          <p:nvPr>
            <p:ph type="title"/>
          </p:nvPr>
        </p:nvSpPr>
        <p:spPr/>
        <p:txBody>
          <a:bodyPr/>
          <a:lstStyle/>
          <a:p>
            <a:r>
              <a:rPr lang="en-NO" dirty="0"/>
              <a:t>Why studying regional atrophy patterns?</a:t>
            </a:r>
          </a:p>
        </p:txBody>
      </p:sp>
      <p:sp>
        <p:nvSpPr>
          <p:cNvPr id="13" name="TextBox 12">
            <a:extLst>
              <a:ext uri="{FF2B5EF4-FFF2-40B4-BE49-F238E27FC236}">
                <a16:creationId xmlns:a16="http://schemas.microsoft.com/office/drawing/2014/main" id="{7C24B56E-ABBB-0501-B9FE-52D9574CDBCE}"/>
              </a:ext>
            </a:extLst>
          </p:cNvPr>
          <p:cNvSpPr txBox="1"/>
          <p:nvPr/>
        </p:nvSpPr>
        <p:spPr>
          <a:xfrm>
            <a:off x="756140" y="3563674"/>
            <a:ext cx="4360489" cy="646331"/>
          </a:xfrm>
          <a:prstGeom prst="rect">
            <a:avLst/>
          </a:prstGeom>
          <a:noFill/>
        </p:spPr>
        <p:txBody>
          <a:bodyPr wrap="none" rtlCol="0">
            <a:spAutoFit/>
          </a:bodyPr>
          <a:lstStyle/>
          <a:p>
            <a:r>
              <a:rPr lang="en-NO" dirty="0">
                <a:solidFill>
                  <a:srgbClr val="C00000"/>
                </a:solidFill>
              </a:rPr>
              <a:t>Harmonised data (male blue, females red)</a:t>
            </a:r>
          </a:p>
          <a:p>
            <a:r>
              <a:rPr lang="en-NO" dirty="0">
                <a:solidFill>
                  <a:srgbClr val="C00000"/>
                </a:solidFill>
              </a:rPr>
              <a:t>N=123,984 </a:t>
            </a:r>
            <a:r>
              <a:rPr lang="en-NO" dirty="0">
                <a:solidFill>
                  <a:srgbClr val="C00000"/>
                </a:solidFill>
                <a:sym typeface="Wingdings" pitchFamily="2" charset="2"/>
              </a:rPr>
              <a:t></a:t>
            </a:r>
            <a:endParaRPr lang="en-NO" dirty="0">
              <a:solidFill>
                <a:srgbClr val="C00000"/>
              </a:solidFill>
            </a:endParaRPr>
          </a:p>
        </p:txBody>
      </p:sp>
      <p:sp>
        <p:nvSpPr>
          <p:cNvPr id="14" name="TextBox 13">
            <a:extLst>
              <a:ext uri="{FF2B5EF4-FFF2-40B4-BE49-F238E27FC236}">
                <a16:creationId xmlns:a16="http://schemas.microsoft.com/office/drawing/2014/main" id="{006F110C-B560-CA4D-B4DA-12223C5DC3D0}"/>
              </a:ext>
            </a:extLst>
          </p:cNvPr>
          <p:cNvSpPr txBox="1"/>
          <p:nvPr/>
        </p:nvSpPr>
        <p:spPr>
          <a:xfrm>
            <a:off x="756139" y="4996234"/>
            <a:ext cx="1675652" cy="369332"/>
          </a:xfrm>
          <a:prstGeom prst="rect">
            <a:avLst/>
          </a:prstGeom>
          <a:noFill/>
        </p:spPr>
        <p:txBody>
          <a:bodyPr wrap="none" rtlCol="0">
            <a:spAutoFit/>
          </a:bodyPr>
          <a:lstStyle/>
          <a:p>
            <a:r>
              <a:rPr lang="en-NO" dirty="0">
                <a:solidFill>
                  <a:srgbClr val="C00000"/>
                </a:solidFill>
              </a:rPr>
              <a:t>Growth curves</a:t>
            </a:r>
          </a:p>
        </p:txBody>
      </p:sp>
      <p:pic>
        <p:nvPicPr>
          <p:cNvPr id="16" name="Picture 15" descr="A graph showing a number of gray matter&#10;&#10;Description automatically generated">
            <a:extLst>
              <a:ext uri="{FF2B5EF4-FFF2-40B4-BE49-F238E27FC236}">
                <a16:creationId xmlns:a16="http://schemas.microsoft.com/office/drawing/2014/main" id="{886B5D30-4731-6961-01DD-E4B23F42FD09}"/>
              </a:ext>
            </a:extLst>
          </p:cNvPr>
          <p:cNvPicPr>
            <a:picLocks noChangeAspect="1"/>
          </p:cNvPicPr>
          <p:nvPr/>
        </p:nvPicPr>
        <p:blipFill>
          <a:blip r:embed="rId3"/>
          <a:stretch>
            <a:fillRect/>
          </a:stretch>
        </p:blipFill>
        <p:spPr>
          <a:xfrm>
            <a:off x="6096000" y="2140954"/>
            <a:ext cx="2826619" cy="1664757"/>
          </a:xfrm>
          <a:prstGeom prst="rect">
            <a:avLst/>
          </a:prstGeom>
        </p:spPr>
      </p:pic>
      <p:pic>
        <p:nvPicPr>
          <p:cNvPr id="18" name="Picture 17" descr="A graph of a ventricular volume&#10;&#10;Description automatically generated">
            <a:extLst>
              <a:ext uri="{FF2B5EF4-FFF2-40B4-BE49-F238E27FC236}">
                <a16:creationId xmlns:a16="http://schemas.microsoft.com/office/drawing/2014/main" id="{820E987B-62DF-B610-02E0-6E32CA2996C5}"/>
              </a:ext>
            </a:extLst>
          </p:cNvPr>
          <p:cNvPicPr>
            <a:picLocks noChangeAspect="1"/>
          </p:cNvPicPr>
          <p:nvPr/>
        </p:nvPicPr>
        <p:blipFill>
          <a:blip r:embed="rId4"/>
          <a:stretch>
            <a:fillRect/>
          </a:stretch>
        </p:blipFill>
        <p:spPr>
          <a:xfrm>
            <a:off x="8849827" y="2054581"/>
            <a:ext cx="3128423" cy="1751130"/>
          </a:xfrm>
          <a:prstGeom prst="rect">
            <a:avLst/>
          </a:prstGeom>
        </p:spPr>
      </p:pic>
      <p:pic>
        <p:nvPicPr>
          <p:cNvPr id="20" name="Picture 19" descr="A graph of normality and birth rate&#10;&#10;Description automatically generated">
            <a:extLst>
              <a:ext uri="{FF2B5EF4-FFF2-40B4-BE49-F238E27FC236}">
                <a16:creationId xmlns:a16="http://schemas.microsoft.com/office/drawing/2014/main" id="{2E21D94F-2F7E-C2BB-DF6C-30856DEBE8A2}"/>
              </a:ext>
            </a:extLst>
          </p:cNvPr>
          <p:cNvPicPr>
            <a:picLocks noChangeAspect="1"/>
          </p:cNvPicPr>
          <p:nvPr/>
        </p:nvPicPr>
        <p:blipFill>
          <a:blip r:embed="rId5"/>
          <a:stretch>
            <a:fillRect/>
          </a:stretch>
        </p:blipFill>
        <p:spPr>
          <a:xfrm>
            <a:off x="6096001" y="3940649"/>
            <a:ext cx="2968772" cy="1882636"/>
          </a:xfrm>
          <a:prstGeom prst="rect">
            <a:avLst/>
          </a:prstGeom>
        </p:spPr>
      </p:pic>
      <p:pic>
        <p:nvPicPr>
          <p:cNvPr id="22" name="Picture 21" descr="A graph of a number of years&#10;&#10;Description automatically generated with medium confidence">
            <a:extLst>
              <a:ext uri="{FF2B5EF4-FFF2-40B4-BE49-F238E27FC236}">
                <a16:creationId xmlns:a16="http://schemas.microsoft.com/office/drawing/2014/main" id="{71D8599B-AAC1-90B1-1172-82A339DB83ED}"/>
              </a:ext>
            </a:extLst>
          </p:cNvPr>
          <p:cNvPicPr>
            <a:picLocks noChangeAspect="1"/>
          </p:cNvPicPr>
          <p:nvPr/>
        </p:nvPicPr>
        <p:blipFill>
          <a:blip r:embed="rId6"/>
          <a:stretch>
            <a:fillRect/>
          </a:stretch>
        </p:blipFill>
        <p:spPr>
          <a:xfrm>
            <a:off x="8922619" y="3844399"/>
            <a:ext cx="3182161" cy="1751130"/>
          </a:xfrm>
          <a:prstGeom prst="rect">
            <a:avLst/>
          </a:prstGeom>
        </p:spPr>
      </p:pic>
      <p:cxnSp>
        <p:nvCxnSpPr>
          <p:cNvPr id="24" name="Straight Arrow Connector 23">
            <a:extLst>
              <a:ext uri="{FF2B5EF4-FFF2-40B4-BE49-F238E27FC236}">
                <a16:creationId xmlns:a16="http://schemas.microsoft.com/office/drawing/2014/main" id="{1D296016-FDD2-8CD0-8B99-547E30F83D65}"/>
              </a:ext>
            </a:extLst>
          </p:cNvPr>
          <p:cNvCxnSpPr/>
          <p:nvPr/>
        </p:nvCxnSpPr>
        <p:spPr>
          <a:xfrm flipV="1">
            <a:off x="2608446" y="5072514"/>
            <a:ext cx="3301466" cy="10838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B28614D4-75BE-B98D-0FA1-39CB102F0CA1}"/>
              </a:ext>
            </a:extLst>
          </p:cNvPr>
          <p:cNvCxnSpPr>
            <a:cxnSpLocks/>
          </p:cNvCxnSpPr>
          <p:nvPr/>
        </p:nvCxnSpPr>
        <p:spPr>
          <a:xfrm flipV="1">
            <a:off x="3856598" y="3099335"/>
            <a:ext cx="2053314" cy="41621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953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C3DB0-BD2D-BB68-3996-15E405962937}"/>
              </a:ext>
            </a:extLst>
          </p:cNvPr>
          <p:cNvSpPr>
            <a:spLocks noGrp="1"/>
          </p:cNvSpPr>
          <p:nvPr>
            <p:ph idx="1"/>
          </p:nvPr>
        </p:nvSpPr>
        <p:spPr/>
        <p:txBody>
          <a:bodyPr/>
          <a:lstStyle/>
          <a:p>
            <a:r>
              <a:rPr lang="en-NO" dirty="0"/>
              <a:t>What we know:</a:t>
            </a:r>
          </a:p>
          <a:p>
            <a:pPr lvl="1"/>
            <a:r>
              <a:rPr lang="en-NO" dirty="0"/>
              <a:t>Brain atrophy happens </a:t>
            </a:r>
          </a:p>
          <a:p>
            <a:pPr lvl="1"/>
            <a:r>
              <a:rPr lang="en-NO" i="1" dirty="0">
                <a:solidFill>
                  <a:schemeClr val="bg1"/>
                </a:solidFill>
              </a:rPr>
              <a:t>Whole brain</a:t>
            </a:r>
            <a:r>
              <a:rPr lang="en-NO" dirty="0">
                <a:solidFill>
                  <a:schemeClr val="bg1"/>
                </a:solidFill>
              </a:rPr>
              <a:t> measures of grey matter indicate atrophy during MS</a:t>
            </a:r>
          </a:p>
          <a:p>
            <a:pPr lvl="1"/>
            <a:r>
              <a:rPr lang="en-NO" dirty="0">
                <a:solidFill>
                  <a:schemeClr val="bg1"/>
                </a:solidFill>
              </a:rPr>
              <a:t>Loads of cross-sectional evidence from case-control studies</a:t>
            </a:r>
          </a:p>
          <a:p>
            <a:pPr lvl="1"/>
            <a:endParaRPr lang="en-NO" dirty="0">
              <a:solidFill>
                <a:schemeClr val="bg1"/>
              </a:solidFill>
            </a:endParaRPr>
          </a:p>
          <a:p>
            <a:r>
              <a:rPr lang="en-NO" dirty="0">
                <a:solidFill>
                  <a:schemeClr val="bg1"/>
                </a:solidFill>
              </a:rPr>
              <a:t>What we know less about</a:t>
            </a:r>
          </a:p>
          <a:p>
            <a:pPr lvl="1"/>
            <a:r>
              <a:rPr lang="en-NO" dirty="0">
                <a:solidFill>
                  <a:schemeClr val="bg1"/>
                </a:solidFill>
              </a:rPr>
              <a:t>Longitudinal evidence, especially comparing cases and controls (aka complex study designs)</a:t>
            </a:r>
          </a:p>
          <a:p>
            <a:pPr lvl="1"/>
            <a:r>
              <a:rPr lang="en-NO" i="1" dirty="0">
                <a:solidFill>
                  <a:schemeClr val="bg1"/>
                </a:solidFill>
              </a:rPr>
              <a:t>Regional</a:t>
            </a:r>
            <a:r>
              <a:rPr lang="en-NO" dirty="0">
                <a:solidFill>
                  <a:schemeClr val="bg1"/>
                </a:solidFill>
              </a:rPr>
              <a:t> grey matter loss</a:t>
            </a:r>
          </a:p>
          <a:p>
            <a:pPr lvl="1"/>
            <a:r>
              <a:rPr lang="en-NO" dirty="0">
                <a:solidFill>
                  <a:schemeClr val="bg1"/>
                </a:solidFill>
              </a:rPr>
              <a:t>Replicability of findings across cohorts</a:t>
            </a:r>
          </a:p>
        </p:txBody>
      </p:sp>
      <p:pic>
        <p:nvPicPr>
          <p:cNvPr id="1030" name="Picture 6" descr="Figure 2">
            <a:extLst>
              <a:ext uri="{FF2B5EF4-FFF2-40B4-BE49-F238E27FC236}">
                <a16:creationId xmlns:a16="http://schemas.microsoft.com/office/drawing/2014/main" id="{6415C6EA-AFB7-8F78-C179-F8A7B3C73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588" y="2982434"/>
            <a:ext cx="5449903" cy="34334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27B3B9B-5FA3-2599-F1B2-9CAA30AB9269}"/>
              </a:ext>
            </a:extLst>
          </p:cNvPr>
          <p:cNvSpPr txBox="1"/>
          <p:nvPr/>
        </p:nvSpPr>
        <p:spPr>
          <a:xfrm>
            <a:off x="401588" y="6596390"/>
            <a:ext cx="5449903" cy="261610"/>
          </a:xfrm>
          <a:prstGeom prst="rect">
            <a:avLst/>
          </a:prstGeom>
          <a:noFill/>
        </p:spPr>
        <p:txBody>
          <a:bodyPr wrap="square" rtlCol="0">
            <a:spAutoFit/>
          </a:bodyPr>
          <a:lstStyle/>
          <a:p>
            <a:pPr algn="ctr"/>
            <a:r>
              <a:rPr lang="en-NO" sz="1100" dirty="0"/>
              <a:t>Lebel &amp; Deoni et al., 2018, NeuroImage, 182</a:t>
            </a:r>
          </a:p>
        </p:txBody>
      </p:sp>
      <p:sp>
        <p:nvSpPr>
          <p:cNvPr id="2" name="Title 1">
            <a:extLst>
              <a:ext uri="{FF2B5EF4-FFF2-40B4-BE49-F238E27FC236}">
                <a16:creationId xmlns:a16="http://schemas.microsoft.com/office/drawing/2014/main" id="{3BCAC9D2-A9F6-BDBE-E94F-E46DFBADF54B}"/>
              </a:ext>
            </a:extLst>
          </p:cNvPr>
          <p:cNvSpPr>
            <a:spLocks noGrp="1"/>
          </p:cNvSpPr>
          <p:nvPr>
            <p:ph type="title"/>
          </p:nvPr>
        </p:nvSpPr>
        <p:spPr/>
        <p:txBody>
          <a:bodyPr/>
          <a:lstStyle/>
          <a:p>
            <a:r>
              <a:rPr lang="en-NO" dirty="0"/>
              <a:t>Why studying regional atrophy patterns?</a:t>
            </a:r>
          </a:p>
        </p:txBody>
      </p:sp>
      <p:sp>
        <p:nvSpPr>
          <p:cNvPr id="11" name="Rectangle 10">
            <a:extLst>
              <a:ext uri="{FF2B5EF4-FFF2-40B4-BE49-F238E27FC236}">
                <a16:creationId xmlns:a16="http://schemas.microsoft.com/office/drawing/2014/main" id="{CA255528-8EF5-F462-FD7C-E8252414B609}"/>
              </a:ext>
            </a:extLst>
          </p:cNvPr>
          <p:cNvSpPr/>
          <p:nvPr/>
        </p:nvSpPr>
        <p:spPr>
          <a:xfrm>
            <a:off x="1925054" y="4543124"/>
            <a:ext cx="385010" cy="1799924"/>
          </a:xfrm>
          <a:prstGeom prst="rect">
            <a:avLst/>
          </a:prstGeom>
          <a:solidFill>
            <a:schemeClr val="accent2">
              <a:alpha val="38748"/>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NO" dirty="0"/>
          </a:p>
        </p:txBody>
      </p:sp>
      <p:sp>
        <p:nvSpPr>
          <p:cNvPr id="12" name="TextBox 11">
            <a:extLst>
              <a:ext uri="{FF2B5EF4-FFF2-40B4-BE49-F238E27FC236}">
                <a16:creationId xmlns:a16="http://schemas.microsoft.com/office/drawing/2014/main" id="{26FA9F6E-F004-DACC-88CF-CAAAD46E45D3}"/>
              </a:ext>
            </a:extLst>
          </p:cNvPr>
          <p:cNvSpPr txBox="1"/>
          <p:nvPr/>
        </p:nvSpPr>
        <p:spPr>
          <a:xfrm>
            <a:off x="8298169" y="5893647"/>
            <a:ext cx="3055631" cy="261610"/>
          </a:xfrm>
          <a:prstGeom prst="rect">
            <a:avLst/>
          </a:prstGeom>
          <a:noFill/>
        </p:spPr>
        <p:txBody>
          <a:bodyPr wrap="square" rtlCol="0">
            <a:spAutoFit/>
          </a:bodyPr>
          <a:lstStyle/>
          <a:p>
            <a:r>
              <a:rPr lang="en-NO" sz="1100" dirty="0"/>
              <a:t>Bethlehem et al., 2022, Nature, 604</a:t>
            </a:r>
          </a:p>
        </p:txBody>
      </p:sp>
      <p:pic>
        <p:nvPicPr>
          <p:cNvPr id="13" name="Picture 12" descr="A graph showing a number of gray matter&#10;&#10;Description automatically generated">
            <a:extLst>
              <a:ext uri="{FF2B5EF4-FFF2-40B4-BE49-F238E27FC236}">
                <a16:creationId xmlns:a16="http://schemas.microsoft.com/office/drawing/2014/main" id="{408C8F58-6025-1FA1-044E-5B4A14EC9375}"/>
              </a:ext>
            </a:extLst>
          </p:cNvPr>
          <p:cNvPicPr>
            <a:picLocks noChangeAspect="1"/>
          </p:cNvPicPr>
          <p:nvPr/>
        </p:nvPicPr>
        <p:blipFill>
          <a:blip r:embed="rId4"/>
          <a:stretch>
            <a:fillRect/>
          </a:stretch>
        </p:blipFill>
        <p:spPr>
          <a:xfrm>
            <a:off x="6096000" y="2140954"/>
            <a:ext cx="2826619" cy="1664757"/>
          </a:xfrm>
          <a:prstGeom prst="rect">
            <a:avLst/>
          </a:prstGeom>
        </p:spPr>
      </p:pic>
      <p:pic>
        <p:nvPicPr>
          <p:cNvPr id="14" name="Picture 13" descr="A graph of a ventricular volume&#10;&#10;Description automatically generated">
            <a:extLst>
              <a:ext uri="{FF2B5EF4-FFF2-40B4-BE49-F238E27FC236}">
                <a16:creationId xmlns:a16="http://schemas.microsoft.com/office/drawing/2014/main" id="{85C5DB27-0250-1A16-7A3F-881A33CDB3B2}"/>
              </a:ext>
            </a:extLst>
          </p:cNvPr>
          <p:cNvPicPr>
            <a:picLocks noChangeAspect="1"/>
          </p:cNvPicPr>
          <p:nvPr/>
        </p:nvPicPr>
        <p:blipFill>
          <a:blip r:embed="rId5"/>
          <a:stretch>
            <a:fillRect/>
          </a:stretch>
        </p:blipFill>
        <p:spPr>
          <a:xfrm>
            <a:off x="8849827" y="2054581"/>
            <a:ext cx="3128423" cy="1751130"/>
          </a:xfrm>
          <a:prstGeom prst="rect">
            <a:avLst/>
          </a:prstGeom>
        </p:spPr>
      </p:pic>
      <p:pic>
        <p:nvPicPr>
          <p:cNvPr id="15" name="Picture 14" descr="A graph of normality and birth rate&#10;&#10;Description automatically generated">
            <a:extLst>
              <a:ext uri="{FF2B5EF4-FFF2-40B4-BE49-F238E27FC236}">
                <a16:creationId xmlns:a16="http://schemas.microsoft.com/office/drawing/2014/main" id="{7FBDCD5E-E43D-F4FE-033F-CBE26A7EB500}"/>
              </a:ext>
            </a:extLst>
          </p:cNvPr>
          <p:cNvPicPr>
            <a:picLocks noChangeAspect="1"/>
          </p:cNvPicPr>
          <p:nvPr/>
        </p:nvPicPr>
        <p:blipFill>
          <a:blip r:embed="rId6"/>
          <a:stretch>
            <a:fillRect/>
          </a:stretch>
        </p:blipFill>
        <p:spPr>
          <a:xfrm>
            <a:off x="6096001" y="3940649"/>
            <a:ext cx="2968772" cy="1882636"/>
          </a:xfrm>
          <a:prstGeom prst="rect">
            <a:avLst/>
          </a:prstGeom>
        </p:spPr>
      </p:pic>
      <p:pic>
        <p:nvPicPr>
          <p:cNvPr id="16" name="Picture 15" descr="A graph of a number of years&#10;&#10;Description automatically generated with medium confidence">
            <a:extLst>
              <a:ext uri="{FF2B5EF4-FFF2-40B4-BE49-F238E27FC236}">
                <a16:creationId xmlns:a16="http://schemas.microsoft.com/office/drawing/2014/main" id="{FAB75D43-B018-7115-C75F-B58529824AF4}"/>
              </a:ext>
            </a:extLst>
          </p:cNvPr>
          <p:cNvPicPr>
            <a:picLocks noChangeAspect="1"/>
          </p:cNvPicPr>
          <p:nvPr/>
        </p:nvPicPr>
        <p:blipFill>
          <a:blip r:embed="rId7"/>
          <a:stretch>
            <a:fillRect/>
          </a:stretch>
        </p:blipFill>
        <p:spPr>
          <a:xfrm>
            <a:off x="8922619" y="3844399"/>
            <a:ext cx="3182161" cy="1751130"/>
          </a:xfrm>
          <a:prstGeom prst="rect">
            <a:avLst/>
          </a:prstGeom>
        </p:spPr>
      </p:pic>
    </p:spTree>
    <p:extLst>
      <p:ext uri="{BB962C8B-B14F-4D97-AF65-F5344CB8AC3E}">
        <p14:creationId xmlns:p14="http://schemas.microsoft.com/office/powerpoint/2010/main" val="3082570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C3DB0-BD2D-BB68-3996-15E405962937}"/>
              </a:ext>
            </a:extLst>
          </p:cNvPr>
          <p:cNvSpPr>
            <a:spLocks noGrp="1"/>
          </p:cNvSpPr>
          <p:nvPr>
            <p:ph idx="1"/>
          </p:nvPr>
        </p:nvSpPr>
        <p:spPr/>
        <p:txBody>
          <a:bodyPr/>
          <a:lstStyle/>
          <a:p>
            <a:r>
              <a:rPr lang="en-NO" dirty="0"/>
              <a:t>What we know:</a:t>
            </a:r>
          </a:p>
          <a:p>
            <a:pPr lvl="1"/>
            <a:r>
              <a:rPr lang="en-NO" dirty="0"/>
              <a:t>Brain atrophy happens </a:t>
            </a:r>
          </a:p>
          <a:p>
            <a:pPr lvl="1"/>
            <a:r>
              <a:rPr lang="en-NO" i="1" dirty="0">
                <a:solidFill>
                  <a:schemeClr val="bg1"/>
                </a:solidFill>
              </a:rPr>
              <a:t>Whole brain</a:t>
            </a:r>
            <a:r>
              <a:rPr lang="en-NO" dirty="0">
                <a:solidFill>
                  <a:schemeClr val="bg1"/>
                </a:solidFill>
              </a:rPr>
              <a:t> measures of grey matter indicate atrophy during MS</a:t>
            </a:r>
          </a:p>
          <a:p>
            <a:pPr lvl="1"/>
            <a:r>
              <a:rPr lang="en-NO" dirty="0">
                <a:solidFill>
                  <a:schemeClr val="bg1"/>
                </a:solidFill>
              </a:rPr>
              <a:t>Loads of cross-sectional evidence from case-control studies</a:t>
            </a:r>
          </a:p>
          <a:p>
            <a:pPr lvl="1"/>
            <a:endParaRPr lang="en-NO" dirty="0">
              <a:solidFill>
                <a:schemeClr val="bg1"/>
              </a:solidFill>
            </a:endParaRPr>
          </a:p>
          <a:p>
            <a:r>
              <a:rPr lang="en-NO" dirty="0">
                <a:solidFill>
                  <a:schemeClr val="bg1"/>
                </a:solidFill>
              </a:rPr>
              <a:t>What we know less about</a:t>
            </a:r>
          </a:p>
          <a:p>
            <a:pPr lvl="1"/>
            <a:r>
              <a:rPr lang="en-NO" dirty="0">
                <a:solidFill>
                  <a:schemeClr val="bg1"/>
                </a:solidFill>
              </a:rPr>
              <a:t>Longitudinal evidence, especially comparing cases and controls (aka complex study designs)</a:t>
            </a:r>
          </a:p>
          <a:p>
            <a:pPr lvl="1"/>
            <a:r>
              <a:rPr lang="en-NO" i="1" dirty="0">
                <a:solidFill>
                  <a:schemeClr val="bg1"/>
                </a:solidFill>
              </a:rPr>
              <a:t>Regional</a:t>
            </a:r>
            <a:r>
              <a:rPr lang="en-NO" dirty="0">
                <a:solidFill>
                  <a:schemeClr val="bg1"/>
                </a:solidFill>
              </a:rPr>
              <a:t> grey matter loss</a:t>
            </a:r>
          </a:p>
          <a:p>
            <a:pPr lvl="1"/>
            <a:r>
              <a:rPr lang="en-NO" dirty="0">
                <a:solidFill>
                  <a:schemeClr val="bg1"/>
                </a:solidFill>
              </a:rPr>
              <a:t>Replicability of findings across cohorts</a:t>
            </a:r>
          </a:p>
        </p:txBody>
      </p:sp>
      <p:sp>
        <p:nvSpPr>
          <p:cNvPr id="2" name="Title 1">
            <a:extLst>
              <a:ext uri="{FF2B5EF4-FFF2-40B4-BE49-F238E27FC236}">
                <a16:creationId xmlns:a16="http://schemas.microsoft.com/office/drawing/2014/main" id="{3BCAC9D2-A9F6-BDBE-E94F-E46DFBADF54B}"/>
              </a:ext>
            </a:extLst>
          </p:cNvPr>
          <p:cNvSpPr>
            <a:spLocks noGrp="1"/>
          </p:cNvSpPr>
          <p:nvPr>
            <p:ph type="title"/>
          </p:nvPr>
        </p:nvSpPr>
        <p:spPr/>
        <p:txBody>
          <a:bodyPr/>
          <a:lstStyle/>
          <a:p>
            <a:r>
              <a:rPr lang="en-NO" dirty="0"/>
              <a:t>Why studying regional atrophy patterns?</a:t>
            </a:r>
          </a:p>
        </p:txBody>
      </p:sp>
      <p:pic>
        <p:nvPicPr>
          <p:cNvPr id="3074" name="Picture 2">
            <a:extLst>
              <a:ext uri="{FF2B5EF4-FFF2-40B4-BE49-F238E27FC236}">
                <a16:creationId xmlns:a16="http://schemas.microsoft.com/office/drawing/2014/main" id="{AA35BE8C-E22A-A02A-2219-BAA692154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759" y="1368654"/>
            <a:ext cx="6987942" cy="51480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C0E4A9D-F92F-39DC-3EF5-F4B6AD9C8813}"/>
              </a:ext>
            </a:extLst>
          </p:cNvPr>
          <p:cNvSpPr/>
          <p:nvPr/>
        </p:nvSpPr>
        <p:spPr>
          <a:xfrm>
            <a:off x="7045693" y="1368653"/>
            <a:ext cx="635267" cy="2587329"/>
          </a:xfrm>
          <a:prstGeom prst="rect">
            <a:avLst/>
          </a:prstGeom>
          <a:solidFill>
            <a:schemeClr val="accent2">
              <a:alpha val="38748"/>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NO" dirty="0"/>
          </a:p>
        </p:txBody>
      </p:sp>
      <p:sp>
        <p:nvSpPr>
          <p:cNvPr id="6" name="TextBox 5">
            <a:extLst>
              <a:ext uri="{FF2B5EF4-FFF2-40B4-BE49-F238E27FC236}">
                <a16:creationId xmlns:a16="http://schemas.microsoft.com/office/drawing/2014/main" id="{6DCDE18C-0220-DC4C-C888-F52CC3E8C19E}"/>
              </a:ext>
            </a:extLst>
          </p:cNvPr>
          <p:cNvSpPr txBox="1"/>
          <p:nvPr/>
        </p:nvSpPr>
        <p:spPr>
          <a:xfrm>
            <a:off x="4718886" y="6516661"/>
            <a:ext cx="7562950" cy="369332"/>
          </a:xfrm>
          <a:prstGeom prst="rect">
            <a:avLst/>
          </a:prstGeom>
          <a:noFill/>
        </p:spPr>
        <p:txBody>
          <a:bodyPr wrap="square" rtlCol="0">
            <a:spAutoFit/>
          </a:bodyPr>
          <a:lstStyle/>
          <a:p>
            <a:pPr algn="ctr"/>
            <a:r>
              <a:rPr lang="en-GB" dirty="0"/>
              <a:t>N=54,583 individuals; age: 4-91 years (</a:t>
            </a:r>
            <a:r>
              <a:rPr lang="en-GB" dirty="0" err="1"/>
              <a:t>Villalón</a:t>
            </a:r>
            <a:r>
              <a:rPr lang="en-GB" dirty="0"/>
              <a:t>-Reina et al., 2024, </a:t>
            </a:r>
            <a:r>
              <a:rPr lang="en-GB" dirty="0" err="1"/>
              <a:t>bioRxiv</a:t>
            </a:r>
            <a:r>
              <a:rPr lang="en-GB" dirty="0"/>
              <a:t>)</a:t>
            </a:r>
            <a:endParaRPr lang="en-NO" dirty="0"/>
          </a:p>
        </p:txBody>
      </p:sp>
    </p:spTree>
    <p:extLst>
      <p:ext uri="{BB962C8B-B14F-4D97-AF65-F5344CB8AC3E}">
        <p14:creationId xmlns:p14="http://schemas.microsoft.com/office/powerpoint/2010/main" val="294419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AC9D2-A9F6-BDBE-E94F-E46DFBADF54B}"/>
              </a:ext>
            </a:extLst>
          </p:cNvPr>
          <p:cNvSpPr>
            <a:spLocks noGrp="1"/>
          </p:cNvSpPr>
          <p:nvPr>
            <p:ph type="title"/>
          </p:nvPr>
        </p:nvSpPr>
        <p:spPr/>
        <p:txBody>
          <a:bodyPr/>
          <a:lstStyle/>
          <a:p>
            <a:r>
              <a:rPr lang="en-NO" dirty="0"/>
              <a:t>Why studying regional atrophy patterns?</a:t>
            </a:r>
          </a:p>
        </p:txBody>
      </p:sp>
      <p:sp>
        <p:nvSpPr>
          <p:cNvPr id="3" name="Content Placeholder 2">
            <a:extLst>
              <a:ext uri="{FF2B5EF4-FFF2-40B4-BE49-F238E27FC236}">
                <a16:creationId xmlns:a16="http://schemas.microsoft.com/office/drawing/2014/main" id="{46AC3DB0-BD2D-BB68-3996-15E405962937}"/>
              </a:ext>
            </a:extLst>
          </p:cNvPr>
          <p:cNvSpPr>
            <a:spLocks noGrp="1"/>
          </p:cNvSpPr>
          <p:nvPr>
            <p:ph idx="1"/>
          </p:nvPr>
        </p:nvSpPr>
        <p:spPr>
          <a:xfrm>
            <a:off x="838200" y="1825625"/>
            <a:ext cx="7275897" cy="4351338"/>
          </a:xfrm>
        </p:spPr>
        <p:txBody>
          <a:bodyPr>
            <a:normAutofit lnSpcReduction="10000"/>
          </a:bodyPr>
          <a:lstStyle/>
          <a:p>
            <a:r>
              <a:rPr lang="en-NO" dirty="0"/>
              <a:t>What we know:</a:t>
            </a:r>
          </a:p>
          <a:p>
            <a:pPr lvl="1"/>
            <a:r>
              <a:rPr lang="en-NO" dirty="0"/>
              <a:t>Brain atrophy happens</a:t>
            </a:r>
          </a:p>
          <a:p>
            <a:pPr lvl="1"/>
            <a:r>
              <a:rPr lang="en-NO" i="1" dirty="0"/>
              <a:t>Whole brain</a:t>
            </a:r>
            <a:r>
              <a:rPr lang="en-NO" dirty="0"/>
              <a:t> measures of grey matter indicate atrophy during MS</a:t>
            </a:r>
          </a:p>
          <a:p>
            <a:pPr lvl="1"/>
            <a:r>
              <a:rPr lang="en-NO" dirty="0"/>
              <a:t>Loads of cross-sectional evidence from case-control studies</a:t>
            </a:r>
          </a:p>
          <a:p>
            <a:pPr lvl="1"/>
            <a:endParaRPr lang="en-NO" dirty="0"/>
          </a:p>
          <a:p>
            <a:r>
              <a:rPr lang="en-NO" dirty="0"/>
              <a:t>What we know less about</a:t>
            </a:r>
          </a:p>
          <a:p>
            <a:pPr lvl="1"/>
            <a:r>
              <a:rPr lang="en-NO" dirty="0"/>
              <a:t>Longitudinal evidence, especially comparing cases and controls (aka complex study designs)</a:t>
            </a:r>
          </a:p>
          <a:p>
            <a:pPr lvl="1"/>
            <a:r>
              <a:rPr lang="en-NO" i="1" dirty="0"/>
              <a:t>Regional</a:t>
            </a:r>
            <a:r>
              <a:rPr lang="en-NO" dirty="0"/>
              <a:t> grey matter loss</a:t>
            </a:r>
          </a:p>
          <a:p>
            <a:pPr lvl="1"/>
            <a:r>
              <a:rPr lang="en-NO" dirty="0"/>
              <a:t>Replicability of findings across cohorts</a:t>
            </a:r>
          </a:p>
        </p:txBody>
      </p:sp>
      <p:pic>
        <p:nvPicPr>
          <p:cNvPr id="4098" name="Picture 2" descr="Point estimates, Simpson's paradox, and nonergodicity in biological  sciences - ScienceDirect">
            <a:extLst>
              <a:ext uri="{FF2B5EF4-FFF2-40B4-BE49-F238E27FC236}">
                <a16:creationId xmlns:a16="http://schemas.microsoft.com/office/drawing/2014/main" id="{66F87459-2760-EEA5-A055-6670D798D3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9975" y="2136806"/>
            <a:ext cx="3503595" cy="3586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87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7C0D-A0CF-5989-1169-6B26DCE81F5B}"/>
              </a:ext>
            </a:extLst>
          </p:cNvPr>
          <p:cNvSpPr>
            <a:spLocks noGrp="1"/>
          </p:cNvSpPr>
          <p:nvPr>
            <p:ph type="title"/>
          </p:nvPr>
        </p:nvSpPr>
        <p:spPr/>
        <p:txBody>
          <a:bodyPr/>
          <a:lstStyle/>
          <a:p>
            <a:r>
              <a:rPr lang="en-NO" dirty="0"/>
              <a:t>So … let’s look at some data.</a:t>
            </a:r>
          </a:p>
        </p:txBody>
      </p:sp>
      <p:sp>
        <p:nvSpPr>
          <p:cNvPr id="3" name="Content Placeholder 2">
            <a:extLst>
              <a:ext uri="{FF2B5EF4-FFF2-40B4-BE49-F238E27FC236}">
                <a16:creationId xmlns:a16="http://schemas.microsoft.com/office/drawing/2014/main" id="{FDFE13FB-C987-4FA5-80E9-14EC0C143A3E}"/>
              </a:ext>
            </a:extLst>
          </p:cNvPr>
          <p:cNvSpPr>
            <a:spLocks noGrp="1"/>
          </p:cNvSpPr>
          <p:nvPr>
            <p:ph idx="1"/>
          </p:nvPr>
        </p:nvSpPr>
        <p:spPr/>
        <p:txBody>
          <a:bodyPr>
            <a:normAutofit fontScale="77500" lnSpcReduction="20000"/>
          </a:bodyPr>
          <a:lstStyle/>
          <a:p>
            <a:pPr marL="0" indent="0">
              <a:buNone/>
            </a:pPr>
            <a:r>
              <a:rPr lang="en-GB" b="1" dirty="0"/>
              <a:t>Demographics</a:t>
            </a:r>
          </a:p>
          <a:p>
            <a:r>
              <a:rPr lang="en-GB" dirty="0"/>
              <a:t>OFAMS sample (N=85, scans=244):</a:t>
            </a:r>
          </a:p>
          <a:p>
            <a:pPr lvl="1"/>
            <a:r>
              <a:rPr lang="en-GB" dirty="0"/>
              <a:t>Age at baseline: 38.9 ± 8.3 years (range: 19–58)</a:t>
            </a:r>
          </a:p>
          <a:p>
            <a:pPr lvl="1"/>
            <a:r>
              <a:rPr lang="en-GB" dirty="0"/>
              <a:t>Age at final follow-up: 49.6 ± 8.6 years</a:t>
            </a:r>
          </a:p>
          <a:p>
            <a:r>
              <a:rPr lang="en-GB" dirty="0"/>
              <a:t>Oslo sample (N=165, scans=698):</a:t>
            </a:r>
          </a:p>
          <a:p>
            <a:pPr lvl="1"/>
            <a:r>
              <a:rPr lang="en-GB" dirty="0"/>
              <a:t>Age at baseline: 38.1 ± 10 years (range: 18.5–67.6)</a:t>
            </a:r>
          </a:p>
          <a:p>
            <a:pPr lvl="1"/>
            <a:r>
              <a:rPr lang="en-GB" dirty="0"/>
              <a:t>Age at final follow-up: 40 ± 10 years</a:t>
            </a:r>
          </a:p>
          <a:p>
            <a:r>
              <a:rPr lang="en-GB" dirty="0"/>
              <a:t>Healthy ageing control sample (N=1,586, scans=2,952):</a:t>
            </a:r>
          </a:p>
          <a:p>
            <a:pPr lvl="1"/>
            <a:r>
              <a:rPr lang="en-GB" dirty="0"/>
              <a:t>Age at baseline: 59.1 ± 5.2 years (range: 46.8–67.6)</a:t>
            </a:r>
          </a:p>
          <a:p>
            <a:pPr lvl="1"/>
            <a:r>
              <a:rPr lang="en-GB" dirty="0"/>
              <a:t>Age at follow-up: 61 ± 5 years</a:t>
            </a:r>
          </a:p>
          <a:p>
            <a:pPr lvl="1"/>
            <a:r>
              <a:rPr lang="en-GB" dirty="0"/>
              <a:t>Age capped to match MS sample ranges</a:t>
            </a:r>
          </a:p>
          <a:p>
            <a:r>
              <a:rPr lang="en-GB" dirty="0"/>
              <a:t>Age-matched lifespan cross-sectional sample (N=scans=31,427):</a:t>
            </a:r>
          </a:p>
          <a:p>
            <a:pPr lvl="1"/>
            <a:r>
              <a:rPr lang="en-GB" dirty="0"/>
              <a:t>Average age: 57.6 ± 9.24 years (range: 18.5–67.63)</a:t>
            </a:r>
          </a:p>
          <a:p>
            <a:pPr lvl="1"/>
            <a:r>
              <a:rPr lang="en-GB" dirty="0"/>
              <a:t>Assembly of 8 databases</a:t>
            </a:r>
          </a:p>
          <a:p>
            <a:endParaRPr lang="en-NO" dirty="0"/>
          </a:p>
        </p:txBody>
      </p:sp>
    </p:spTree>
    <p:extLst>
      <p:ext uri="{BB962C8B-B14F-4D97-AF65-F5344CB8AC3E}">
        <p14:creationId xmlns:p14="http://schemas.microsoft.com/office/powerpoint/2010/main" val="175952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21AF-1997-0DD6-F5FC-83BF64D10E7B}"/>
              </a:ext>
            </a:extLst>
          </p:cNvPr>
          <p:cNvSpPr>
            <a:spLocks noGrp="1"/>
          </p:cNvSpPr>
          <p:nvPr>
            <p:ph type="title"/>
          </p:nvPr>
        </p:nvSpPr>
        <p:spPr>
          <a:xfrm>
            <a:off x="838200" y="-276591"/>
            <a:ext cx="10515600" cy="1325563"/>
          </a:xfrm>
        </p:spPr>
        <p:txBody>
          <a:bodyPr/>
          <a:lstStyle/>
          <a:p>
            <a:r>
              <a:rPr lang="en-NO" dirty="0"/>
              <a:t>Overview of what is going on</a:t>
            </a:r>
          </a:p>
        </p:txBody>
      </p:sp>
      <p:grpSp>
        <p:nvGrpSpPr>
          <p:cNvPr id="43" name="Group 42">
            <a:extLst>
              <a:ext uri="{FF2B5EF4-FFF2-40B4-BE49-F238E27FC236}">
                <a16:creationId xmlns:a16="http://schemas.microsoft.com/office/drawing/2014/main" id="{E41D379E-79F8-EB46-03AE-888CD1394D74}"/>
              </a:ext>
            </a:extLst>
          </p:cNvPr>
          <p:cNvGrpSpPr/>
          <p:nvPr/>
        </p:nvGrpSpPr>
        <p:grpSpPr>
          <a:xfrm>
            <a:off x="2892203" y="3183080"/>
            <a:ext cx="283811" cy="2550145"/>
            <a:chOff x="2889549" y="2263393"/>
            <a:chExt cx="837398" cy="3436227"/>
          </a:xfrm>
        </p:grpSpPr>
        <p:cxnSp>
          <p:nvCxnSpPr>
            <p:cNvPr id="37" name="Straight Arrow Connector 36">
              <a:extLst>
                <a:ext uri="{FF2B5EF4-FFF2-40B4-BE49-F238E27FC236}">
                  <a16:creationId xmlns:a16="http://schemas.microsoft.com/office/drawing/2014/main" id="{7A2A8D09-BE86-2AFB-0FAD-1CFE813EA913}"/>
                </a:ext>
              </a:extLst>
            </p:cNvPr>
            <p:cNvCxnSpPr>
              <a:cxnSpLocks/>
            </p:cNvCxnSpPr>
            <p:nvPr/>
          </p:nvCxnSpPr>
          <p:spPr>
            <a:xfrm flipH="1">
              <a:off x="2889549" y="2263393"/>
              <a:ext cx="837398" cy="0"/>
            </a:xfrm>
            <a:prstGeom prst="straightConnector1">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440B08EE-A175-9BA7-0A9E-D286EF3C91F4}"/>
                </a:ext>
              </a:extLst>
            </p:cNvPr>
            <p:cNvCxnSpPr>
              <a:cxnSpLocks/>
            </p:cNvCxnSpPr>
            <p:nvPr/>
          </p:nvCxnSpPr>
          <p:spPr>
            <a:xfrm flipH="1">
              <a:off x="2889549" y="5699620"/>
              <a:ext cx="837398" cy="0"/>
            </a:xfrm>
            <a:prstGeom prst="straightConnector1">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Straight Connector 41">
              <a:extLst>
                <a:ext uri="{FF2B5EF4-FFF2-40B4-BE49-F238E27FC236}">
                  <a16:creationId xmlns:a16="http://schemas.microsoft.com/office/drawing/2014/main" id="{AB5CC985-BBDC-8CA7-DF4A-3CDACEFA0478}"/>
                </a:ext>
              </a:extLst>
            </p:cNvPr>
            <p:cNvCxnSpPr/>
            <p:nvPr/>
          </p:nvCxnSpPr>
          <p:spPr>
            <a:xfrm>
              <a:off x="3726947" y="2263393"/>
              <a:ext cx="0" cy="3436227"/>
            </a:xfrm>
            <a:prstGeom prst="line">
              <a:avLst/>
            </a:prstGeom>
            <a:ln w="1905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81" name="Group 80">
            <a:extLst>
              <a:ext uri="{FF2B5EF4-FFF2-40B4-BE49-F238E27FC236}">
                <a16:creationId xmlns:a16="http://schemas.microsoft.com/office/drawing/2014/main" id="{CB986E9D-2913-327A-A052-52FA5768300A}"/>
              </a:ext>
            </a:extLst>
          </p:cNvPr>
          <p:cNvGrpSpPr/>
          <p:nvPr/>
        </p:nvGrpSpPr>
        <p:grpSpPr>
          <a:xfrm>
            <a:off x="914059" y="2994761"/>
            <a:ext cx="3784514" cy="3068839"/>
            <a:chOff x="941491" y="3285328"/>
            <a:chExt cx="3784514" cy="3207547"/>
          </a:xfrm>
        </p:grpSpPr>
        <p:grpSp>
          <p:nvGrpSpPr>
            <p:cNvPr id="65" name="Group 64">
              <a:extLst>
                <a:ext uri="{FF2B5EF4-FFF2-40B4-BE49-F238E27FC236}">
                  <a16:creationId xmlns:a16="http://schemas.microsoft.com/office/drawing/2014/main" id="{51D2F724-933D-977F-00D6-C4020FFD1A8A}"/>
                </a:ext>
              </a:extLst>
            </p:cNvPr>
            <p:cNvGrpSpPr/>
            <p:nvPr/>
          </p:nvGrpSpPr>
          <p:grpSpPr>
            <a:xfrm>
              <a:off x="4344831" y="4828920"/>
              <a:ext cx="381174" cy="1663955"/>
              <a:chOff x="2889549" y="2549352"/>
              <a:chExt cx="618900" cy="3150268"/>
            </a:xfrm>
          </p:grpSpPr>
          <p:cxnSp>
            <p:nvCxnSpPr>
              <p:cNvPr id="67" name="Straight Arrow Connector 66">
                <a:extLst>
                  <a:ext uri="{FF2B5EF4-FFF2-40B4-BE49-F238E27FC236}">
                    <a16:creationId xmlns:a16="http://schemas.microsoft.com/office/drawing/2014/main" id="{B55EF090-9288-D8AF-2BD7-4E4FC1FD9B24}"/>
                  </a:ext>
                </a:extLst>
              </p:cNvPr>
              <p:cNvCxnSpPr>
                <a:cxnSpLocks/>
              </p:cNvCxnSpPr>
              <p:nvPr/>
            </p:nvCxnSpPr>
            <p:spPr>
              <a:xfrm flipH="1">
                <a:off x="2889549" y="5699620"/>
                <a:ext cx="618900" cy="0"/>
              </a:xfrm>
              <a:prstGeom prst="straightConnector1">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Straight Connector 67">
                <a:extLst>
                  <a:ext uri="{FF2B5EF4-FFF2-40B4-BE49-F238E27FC236}">
                    <a16:creationId xmlns:a16="http://schemas.microsoft.com/office/drawing/2014/main" id="{6A77A3A8-FD38-CAE4-E633-1C7D36268D90}"/>
                  </a:ext>
                </a:extLst>
              </p:cNvPr>
              <p:cNvCxnSpPr>
                <a:cxnSpLocks/>
              </p:cNvCxnSpPr>
              <p:nvPr/>
            </p:nvCxnSpPr>
            <p:spPr>
              <a:xfrm>
                <a:off x="3508449" y="2549352"/>
                <a:ext cx="0" cy="3150268"/>
              </a:xfrm>
              <a:prstGeom prst="line">
                <a:avLst/>
              </a:prstGeom>
              <a:ln w="1905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69" name="Straight Connector 68">
              <a:extLst>
                <a:ext uri="{FF2B5EF4-FFF2-40B4-BE49-F238E27FC236}">
                  <a16:creationId xmlns:a16="http://schemas.microsoft.com/office/drawing/2014/main" id="{2108BEC7-C385-0A86-7582-968344045542}"/>
                </a:ext>
              </a:extLst>
            </p:cNvPr>
            <p:cNvCxnSpPr>
              <a:cxnSpLocks/>
            </p:cNvCxnSpPr>
            <p:nvPr/>
          </p:nvCxnSpPr>
          <p:spPr>
            <a:xfrm>
              <a:off x="943275" y="4828920"/>
              <a:ext cx="3782730" cy="0"/>
            </a:xfrm>
            <a:prstGeom prst="line">
              <a:avLst/>
            </a:prstGeom>
            <a:ln w="1905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2" name="Straight Connector 71">
              <a:extLst>
                <a:ext uri="{FF2B5EF4-FFF2-40B4-BE49-F238E27FC236}">
                  <a16:creationId xmlns:a16="http://schemas.microsoft.com/office/drawing/2014/main" id="{A623E1BD-148C-60C5-94F8-F766E784A1F3}"/>
                </a:ext>
              </a:extLst>
            </p:cNvPr>
            <p:cNvCxnSpPr>
              <a:cxnSpLocks/>
            </p:cNvCxnSpPr>
            <p:nvPr/>
          </p:nvCxnSpPr>
          <p:spPr>
            <a:xfrm>
              <a:off x="941491" y="3285328"/>
              <a:ext cx="0" cy="1550354"/>
            </a:xfrm>
            <a:prstGeom prst="line">
              <a:avLst/>
            </a:prstGeom>
            <a:ln w="1905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D05351EB-66A0-3A91-A7EC-579C5D696C9D}"/>
                </a:ext>
              </a:extLst>
            </p:cNvPr>
            <p:cNvCxnSpPr>
              <a:cxnSpLocks/>
            </p:cNvCxnSpPr>
            <p:nvPr/>
          </p:nvCxnSpPr>
          <p:spPr>
            <a:xfrm>
              <a:off x="941491" y="3285328"/>
              <a:ext cx="531174" cy="0"/>
            </a:xfrm>
            <a:prstGeom prst="straightConnector1">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82" name="Group 81">
            <a:extLst>
              <a:ext uri="{FF2B5EF4-FFF2-40B4-BE49-F238E27FC236}">
                <a16:creationId xmlns:a16="http://schemas.microsoft.com/office/drawing/2014/main" id="{DE296834-8920-976F-32EA-10702BE646A5}"/>
              </a:ext>
            </a:extLst>
          </p:cNvPr>
          <p:cNvGrpSpPr/>
          <p:nvPr/>
        </p:nvGrpSpPr>
        <p:grpSpPr>
          <a:xfrm>
            <a:off x="1273356" y="4545750"/>
            <a:ext cx="5436891" cy="1734473"/>
            <a:chOff x="1300788" y="5014495"/>
            <a:chExt cx="5436891" cy="1734473"/>
          </a:xfrm>
        </p:grpSpPr>
        <p:pic>
          <p:nvPicPr>
            <p:cNvPr id="78" name="Picture 77" descr="A grey and purple brain&#10;&#10;Description automatically generated">
              <a:extLst>
                <a:ext uri="{FF2B5EF4-FFF2-40B4-BE49-F238E27FC236}">
                  <a16:creationId xmlns:a16="http://schemas.microsoft.com/office/drawing/2014/main" id="{6D68771D-D8AA-C590-5071-C3C4841A312C}"/>
                </a:ext>
              </a:extLst>
            </p:cNvPr>
            <p:cNvPicPr>
              <a:picLocks noChangeAspect="1"/>
            </p:cNvPicPr>
            <p:nvPr/>
          </p:nvPicPr>
          <p:blipFill>
            <a:blip r:embed="rId2"/>
            <a:stretch>
              <a:fillRect/>
            </a:stretch>
          </p:blipFill>
          <p:spPr>
            <a:xfrm>
              <a:off x="5932260" y="6117766"/>
              <a:ext cx="706729" cy="546109"/>
            </a:xfrm>
            <a:prstGeom prst="rect">
              <a:avLst/>
            </a:prstGeom>
          </p:spPr>
        </p:pic>
        <p:pic>
          <p:nvPicPr>
            <p:cNvPr id="57" name="Picture 56" descr="A purple brain with black lines&#10;&#10;Description automatically generated">
              <a:extLst>
                <a:ext uri="{FF2B5EF4-FFF2-40B4-BE49-F238E27FC236}">
                  <a16:creationId xmlns:a16="http://schemas.microsoft.com/office/drawing/2014/main" id="{3A9D42A3-639A-46B4-EA36-E3AFCF0EF0B4}"/>
                </a:ext>
              </a:extLst>
            </p:cNvPr>
            <p:cNvPicPr>
              <a:picLocks noChangeAspect="1"/>
            </p:cNvPicPr>
            <p:nvPr/>
          </p:nvPicPr>
          <p:blipFill>
            <a:blip r:embed="rId3"/>
            <a:stretch>
              <a:fillRect/>
            </a:stretch>
          </p:blipFill>
          <p:spPr>
            <a:xfrm>
              <a:off x="2235132" y="5536755"/>
              <a:ext cx="612434" cy="427649"/>
            </a:xfrm>
            <a:prstGeom prst="rect">
              <a:avLst/>
            </a:prstGeom>
          </p:spPr>
        </p:pic>
        <p:pic>
          <p:nvPicPr>
            <p:cNvPr id="55" name="Picture 54" descr="A colorful brain with different colors&#10;&#10;Description automatically generated">
              <a:extLst>
                <a:ext uri="{FF2B5EF4-FFF2-40B4-BE49-F238E27FC236}">
                  <a16:creationId xmlns:a16="http://schemas.microsoft.com/office/drawing/2014/main" id="{8B0709BB-6F1B-9454-041C-CA1CE0100BDF}"/>
                </a:ext>
              </a:extLst>
            </p:cNvPr>
            <p:cNvPicPr>
              <a:picLocks noChangeAspect="1"/>
            </p:cNvPicPr>
            <p:nvPr/>
          </p:nvPicPr>
          <p:blipFill>
            <a:blip r:embed="rId4"/>
            <a:stretch>
              <a:fillRect/>
            </a:stretch>
          </p:blipFill>
          <p:spPr>
            <a:xfrm>
              <a:off x="3516070" y="6180295"/>
              <a:ext cx="709670" cy="483580"/>
            </a:xfrm>
            <a:prstGeom prst="rect">
              <a:avLst/>
            </a:prstGeom>
          </p:spPr>
        </p:pic>
        <p:grpSp>
          <p:nvGrpSpPr>
            <p:cNvPr id="29" name="Group 28">
              <a:extLst>
                <a:ext uri="{FF2B5EF4-FFF2-40B4-BE49-F238E27FC236}">
                  <a16:creationId xmlns:a16="http://schemas.microsoft.com/office/drawing/2014/main" id="{5E178969-5597-F458-F4BF-C009E3580055}"/>
                </a:ext>
              </a:extLst>
            </p:cNvPr>
            <p:cNvGrpSpPr/>
            <p:nvPr/>
          </p:nvGrpSpPr>
          <p:grpSpPr>
            <a:xfrm>
              <a:off x="1547940" y="5288536"/>
              <a:ext cx="1341609" cy="1357043"/>
              <a:chOff x="1547940" y="5288536"/>
              <a:chExt cx="1341609" cy="1357043"/>
            </a:xfrm>
          </p:grpSpPr>
          <p:cxnSp>
            <p:nvCxnSpPr>
              <p:cNvPr id="24" name="Straight Arrow Connector 23">
                <a:extLst>
                  <a:ext uri="{FF2B5EF4-FFF2-40B4-BE49-F238E27FC236}">
                    <a16:creationId xmlns:a16="http://schemas.microsoft.com/office/drawing/2014/main" id="{CE923D85-00EF-271C-0A91-161354F17A60}"/>
                  </a:ext>
                </a:extLst>
              </p:cNvPr>
              <p:cNvCxnSpPr>
                <a:cxnSpLocks/>
              </p:cNvCxnSpPr>
              <p:nvPr/>
            </p:nvCxnSpPr>
            <p:spPr>
              <a:xfrm flipV="1">
                <a:off x="1809549" y="5288536"/>
                <a:ext cx="0" cy="1080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B6FBB8BC-0E62-4CB5-5E3A-1E45202C0D7B}"/>
                  </a:ext>
                </a:extLst>
              </p:cNvPr>
              <p:cNvCxnSpPr>
                <a:cxnSpLocks/>
              </p:cNvCxnSpPr>
              <p:nvPr/>
            </p:nvCxnSpPr>
            <p:spPr>
              <a:xfrm>
                <a:off x="1809549" y="6366566"/>
                <a:ext cx="1080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8831AA9B-A415-D868-1E2F-484B99527F63}"/>
                  </a:ext>
                </a:extLst>
              </p:cNvPr>
              <p:cNvCxnSpPr/>
              <p:nvPr/>
            </p:nvCxnSpPr>
            <p:spPr>
              <a:xfrm>
                <a:off x="1926037" y="5592717"/>
                <a:ext cx="693019" cy="625642"/>
              </a:xfrm>
              <a:prstGeom prst="line">
                <a:avLst/>
              </a:prstGeom>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44BC072C-AD76-6B71-F2B1-E94A7652AF43}"/>
                  </a:ext>
                </a:extLst>
              </p:cNvPr>
              <p:cNvSpPr txBox="1"/>
              <p:nvPr/>
            </p:nvSpPr>
            <p:spPr>
              <a:xfrm>
                <a:off x="1809548" y="6383969"/>
                <a:ext cx="1010641" cy="261610"/>
              </a:xfrm>
              <a:prstGeom prst="rect">
                <a:avLst/>
              </a:prstGeom>
              <a:noFill/>
            </p:spPr>
            <p:txBody>
              <a:bodyPr wrap="square" rtlCol="0">
                <a:spAutoFit/>
              </a:bodyPr>
              <a:lstStyle/>
              <a:p>
                <a:pPr algn="ctr"/>
                <a:r>
                  <a:rPr lang="en-NO" sz="1100" dirty="0"/>
                  <a:t>Time</a:t>
                </a:r>
              </a:p>
            </p:txBody>
          </p:sp>
          <p:sp>
            <p:nvSpPr>
              <p:cNvPr id="28" name="TextBox 27">
                <a:extLst>
                  <a:ext uri="{FF2B5EF4-FFF2-40B4-BE49-F238E27FC236}">
                    <a16:creationId xmlns:a16="http://schemas.microsoft.com/office/drawing/2014/main" id="{6B9CC0A5-D2D4-B40D-78B8-789903C5269D}"/>
                  </a:ext>
                </a:extLst>
              </p:cNvPr>
              <p:cNvSpPr txBox="1"/>
              <p:nvPr/>
            </p:nvSpPr>
            <p:spPr>
              <a:xfrm rot="16200000">
                <a:off x="1173420" y="5730436"/>
                <a:ext cx="1010649" cy="261610"/>
              </a:xfrm>
              <a:prstGeom prst="rect">
                <a:avLst/>
              </a:prstGeom>
              <a:noFill/>
            </p:spPr>
            <p:txBody>
              <a:bodyPr wrap="square" rtlCol="0">
                <a:spAutoFit/>
              </a:bodyPr>
              <a:lstStyle/>
              <a:p>
                <a:pPr algn="ctr"/>
                <a:r>
                  <a:rPr lang="en-NO" sz="1100" dirty="0"/>
                  <a:t>Volume</a:t>
                </a:r>
              </a:p>
            </p:txBody>
          </p:sp>
        </p:grpSp>
        <p:sp>
          <p:nvSpPr>
            <p:cNvPr id="30" name="TextBox 29">
              <a:extLst>
                <a:ext uri="{FF2B5EF4-FFF2-40B4-BE49-F238E27FC236}">
                  <a16:creationId xmlns:a16="http://schemas.microsoft.com/office/drawing/2014/main" id="{18C37870-C6DA-2F45-01DD-5040ED87B312}"/>
                </a:ext>
              </a:extLst>
            </p:cNvPr>
            <p:cNvSpPr txBox="1"/>
            <p:nvPr/>
          </p:nvSpPr>
          <p:spPr>
            <a:xfrm>
              <a:off x="3304368" y="5132940"/>
              <a:ext cx="1414928" cy="954107"/>
            </a:xfrm>
            <a:prstGeom prst="rect">
              <a:avLst/>
            </a:prstGeom>
            <a:noFill/>
          </p:spPr>
          <p:txBody>
            <a:bodyPr wrap="square" rtlCol="0">
              <a:spAutoFit/>
            </a:bodyPr>
            <a:lstStyle/>
            <a:p>
              <a:r>
                <a:rPr lang="en-NO" sz="1400" dirty="0"/>
                <a:t>Ageing comparison: MS vs healthy agers</a:t>
              </a:r>
            </a:p>
          </p:txBody>
        </p:sp>
        <p:sp>
          <p:nvSpPr>
            <p:cNvPr id="64" name="Rectangle 63">
              <a:extLst>
                <a:ext uri="{FF2B5EF4-FFF2-40B4-BE49-F238E27FC236}">
                  <a16:creationId xmlns:a16="http://schemas.microsoft.com/office/drawing/2014/main" id="{389139F2-D0C4-0126-E132-675B0059F0D9}"/>
                </a:ext>
              </a:extLst>
            </p:cNvPr>
            <p:cNvSpPr/>
            <p:nvPr/>
          </p:nvSpPr>
          <p:spPr>
            <a:xfrm>
              <a:off x="1300788" y="5014495"/>
              <a:ext cx="5436891" cy="1734473"/>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NO"/>
            </a:p>
          </p:txBody>
        </p:sp>
        <p:sp>
          <p:nvSpPr>
            <p:cNvPr id="76" name="TextBox 75">
              <a:extLst>
                <a:ext uri="{FF2B5EF4-FFF2-40B4-BE49-F238E27FC236}">
                  <a16:creationId xmlns:a16="http://schemas.microsoft.com/office/drawing/2014/main" id="{16E3070E-064A-8472-0B24-0C7BE17CFD56}"/>
                </a:ext>
              </a:extLst>
            </p:cNvPr>
            <p:cNvSpPr txBox="1"/>
            <p:nvPr/>
          </p:nvSpPr>
          <p:spPr>
            <a:xfrm>
              <a:off x="4845551" y="5128762"/>
              <a:ext cx="1414928" cy="1384995"/>
            </a:xfrm>
            <a:prstGeom prst="rect">
              <a:avLst/>
            </a:prstGeom>
            <a:noFill/>
          </p:spPr>
          <p:txBody>
            <a:bodyPr wrap="square" rtlCol="0">
              <a:spAutoFit/>
            </a:bodyPr>
            <a:lstStyle/>
            <a:p>
              <a:r>
                <a:rPr lang="en-NO" sz="1400" dirty="0"/>
                <a:t>Overlap between faster ageing in MS and EDSS association localisation</a:t>
              </a:r>
            </a:p>
          </p:txBody>
        </p:sp>
      </p:grpSp>
      <p:grpSp>
        <p:nvGrpSpPr>
          <p:cNvPr id="83" name="Group 82">
            <a:extLst>
              <a:ext uri="{FF2B5EF4-FFF2-40B4-BE49-F238E27FC236}">
                <a16:creationId xmlns:a16="http://schemas.microsoft.com/office/drawing/2014/main" id="{F6DF6B70-5BB3-8977-564E-6E5A9DE2D89D}"/>
              </a:ext>
            </a:extLst>
          </p:cNvPr>
          <p:cNvGrpSpPr/>
          <p:nvPr/>
        </p:nvGrpSpPr>
        <p:grpSpPr>
          <a:xfrm>
            <a:off x="1273356" y="788503"/>
            <a:ext cx="3799838" cy="3086117"/>
            <a:chOff x="1300790" y="1303776"/>
            <a:chExt cx="3799838" cy="3086117"/>
          </a:xfrm>
        </p:grpSpPr>
        <p:grpSp>
          <p:nvGrpSpPr>
            <p:cNvPr id="59" name="Group 58">
              <a:extLst>
                <a:ext uri="{FF2B5EF4-FFF2-40B4-BE49-F238E27FC236}">
                  <a16:creationId xmlns:a16="http://schemas.microsoft.com/office/drawing/2014/main" id="{0F1ED02E-88CF-AE31-F88A-4187FA85D131}"/>
                </a:ext>
              </a:extLst>
            </p:cNvPr>
            <p:cNvGrpSpPr/>
            <p:nvPr/>
          </p:nvGrpSpPr>
          <p:grpSpPr>
            <a:xfrm>
              <a:off x="1549062" y="2933743"/>
              <a:ext cx="1341610" cy="1357043"/>
              <a:chOff x="1547940" y="1690688"/>
              <a:chExt cx="1341610" cy="1357043"/>
            </a:xfrm>
          </p:grpSpPr>
          <p:pic>
            <p:nvPicPr>
              <p:cNvPr id="49" name="Picture 48" descr="A purple brain with a grey strip&#10;&#10;Description automatically generated with medium confidence">
                <a:extLst>
                  <a:ext uri="{FF2B5EF4-FFF2-40B4-BE49-F238E27FC236}">
                    <a16:creationId xmlns:a16="http://schemas.microsoft.com/office/drawing/2014/main" id="{1AD6D8BE-4AC4-18C7-B945-3292F7E1EB6B}"/>
                  </a:ext>
                </a:extLst>
              </p:cNvPr>
              <p:cNvPicPr>
                <a:picLocks noChangeAspect="1"/>
              </p:cNvPicPr>
              <p:nvPr/>
            </p:nvPicPr>
            <p:blipFill>
              <a:blip r:embed="rId5"/>
              <a:stretch>
                <a:fillRect/>
              </a:stretch>
            </p:blipFill>
            <p:spPr>
              <a:xfrm>
                <a:off x="2193149" y="1783991"/>
                <a:ext cx="696401" cy="482988"/>
              </a:xfrm>
              <a:prstGeom prst="rect">
                <a:avLst/>
              </a:prstGeom>
            </p:spPr>
          </p:pic>
          <p:cxnSp>
            <p:nvCxnSpPr>
              <p:cNvPr id="4" name="Straight Arrow Connector 3">
                <a:extLst>
                  <a:ext uri="{FF2B5EF4-FFF2-40B4-BE49-F238E27FC236}">
                    <a16:creationId xmlns:a16="http://schemas.microsoft.com/office/drawing/2014/main" id="{3A31ADBB-4EC7-DD99-C19C-A2318884D855}"/>
                  </a:ext>
                </a:extLst>
              </p:cNvPr>
              <p:cNvCxnSpPr>
                <a:cxnSpLocks/>
              </p:cNvCxnSpPr>
              <p:nvPr/>
            </p:nvCxnSpPr>
            <p:spPr>
              <a:xfrm flipV="1">
                <a:off x="1809549" y="1690688"/>
                <a:ext cx="0" cy="1080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55C36F09-CEC7-3DB5-5EF9-BA66FEA5D7A5}"/>
                  </a:ext>
                </a:extLst>
              </p:cNvPr>
              <p:cNvCxnSpPr>
                <a:cxnSpLocks/>
              </p:cNvCxnSpPr>
              <p:nvPr/>
            </p:nvCxnSpPr>
            <p:spPr>
              <a:xfrm>
                <a:off x="1809549" y="2768718"/>
                <a:ext cx="1080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AEA27DA0-E740-36F4-2603-707CED096F1E}"/>
                  </a:ext>
                </a:extLst>
              </p:cNvPr>
              <p:cNvCxnSpPr/>
              <p:nvPr/>
            </p:nvCxnSpPr>
            <p:spPr>
              <a:xfrm>
                <a:off x="1926037" y="1994869"/>
                <a:ext cx="693019" cy="625642"/>
              </a:xfrm>
              <a:prstGeom prst="line">
                <a:avLst/>
              </a:prstGeom>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BCBA185D-905A-0207-5EA4-A9DFC876A034}"/>
                  </a:ext>
                </a:extLst>
              </p:cNvPr>
              <p:cNvSpPr txBox="1"/>
              <p:nvPr/>
            </p:nvSpPr>
            <p:spPr>
              <a:xfrm>
                <a:off x="1809548" y="2786121"/>
                <a:ext cx="1010641" cy="261610"/>
              </a:xfrm>
              <a:prstGeom prst="rect">
                <a:avLst/>
              </a:prstGeom>
              <a:noFill/>
            </p:spPr>
            <p:txBody>
              <a:bodyPr wrap="square" rtlCol="0">
                <a:spAutoFit/>
              </a:bodyPr>
              <a:lstStyle/>
              <a:p>
                <a:pPr algn="ctr"/>
                <a:r>
                  <a:rPr lang="en-NO" sz="1100" dirty="0"/>
                  <a:t>Time</a:t>
                </a:r>
              </a:p>
            </p:txBody>
          </p:sp>
          <p:sp>
            <p:nvSpPr>
              <p:cNvPr id="20" name="TextBox 19">
                <a:extLst>
                  <a:ext uri="{FF2B5EF4-FFF2-40B4-BE49-F238E27FC236}">
                    <a16:creationId xmlns:a16="http://schemas.microsoft.com/office/drawing/2014/main" id="{E5159DCB-7FE4-F227-A793-2B50FC16F484}"/>
                  </a:ext>
                </a:extLst>
              </p:cNvPr>
              <p:cNvSpPr txBox="1"/>
              <p:nvPr/>
            </p:nvSpPr>
            <p:spPr>
              <a:xfrm rot="16200000">
                <a:off x="1173420" y="2132588"/>
                <a:ext cx="1010649" cy="261610"/>
              </a:xfrm>
              <a:prstGeom prst="rect">
                <a:avLst/>
              </a:prstGeom>
              <a:noFill/>
            </p:spPr>
            <p:txBody>
              <a:bodyPr wrap="square" rtlCol="0">
                <a:spAutoFit/>
              </a:bodyPr>
              <a:lstStyle/>
              <a:p>
                <a:pPr algn="ctr"/>
                <a:r>
                  <a:rPr lang="en-NO" sz="1100" dirty="0"/>
                  <a:t>Volume</a:t>
                </a:r>
              </a:p>
            </p:txBody>
          </p:sp>
        </p:grpSp>
        <p:grpSp>
          <p:nvGrpSpPr>
            <p:cNvPr id="60" name="Group 59">
              <a:extLst>
                <a:ext uri="{FF2B5EF4-FFF2-40B4-BE49-F238E27FC236}">
                  <a16:creationId xmlns:a16="http://schemas.microsoft.com/office/drawing/2014/main" id="{FBA20BB3-4D4F-ADFF-962B-AE16184D0EE0}"/>
                </a:ext>
              </a:extLst>
            </p:cNvPr>
            <p:cNvGrpSpPr/>
            <p:nvPr/>
          </p:nvGrpSpPr>
          <p:grpSpPr>
            <a:xfrm>
              <a:off x="1547939" y="1561269"/>
              <a:ext cx="1341610" cy="1357042"/>
              <a:chOff x="1547939" y="3181619"/>
              <a:chExt cx="1341610" cy="1357042"/>
            </a:xfrm>
          </p:grpSpPr>
          <p:grpSp>
            <p:nvGrpSpPr>
              <p:cNvPr id="58" name="Group 57">
                <a:extLst>
                  <a:ext uri="{FF2B5EF4-FFF2-40B4-BE49-F238E27FC236}">
                    <a16:creationId xmlns:a16="http://schemas.microsoft.com/office/drawing/2014/main" id="{A00599A6-29C9-436E-45B6-18F870864CC1}"/>
                  </a:ext>
                </a:extLst>
              </p:cNvPr>
              <p:cNvGrpSpPr/>
              <p:nvPr/>
            </p:nvGrpSpPr>
            <p:grpSpPr>
              <a:xfrm>
                <a:off x="1547939" y="3181619"/>
                <a:ext cx="1341610" cy="1095428"/>
                <a:chOff x="1547939" y="3181619"/>
                <a:chExt cx="1341610" cy="1095428"/>
              </a:xfrm>
            </p:grpSpPr>
            <p:pic>
              <p:nvPicPr>
                <p:cNvPr id="53" name="Picture 52" descr="A grey and purple brain&#10;&#10;Description automatically generated">
                  <a:extLst>
                    <a:ext uri="{FF2B5EF4-FFF2-40B4-BE49-F238E27FC236}">
                      <a16:creationId xmlns:a16="http://schemas.microsoft.com/office/drawing/2014/main" id="{D85D9B9B-99C4-DC3A-924E-F519674D5A51}"/>
                    </a:ext>
                  </a:extLst>
                </p:cNvPr>
                <p:cNvPicPr>
                  <a:picLocks noChangeAspect="1"/>
                </p:cNvPicPr>
                <p:nvPr/>
              </p:nvPicPr>
              <p:blipFill>
                <a:blip r:embed="rId6"/>
                <a:stretch>
                  <a:fillRect/>
                </a:stretch>
              </p:blipFill>
              <p:spPr>
                <a:xfrm>
                  <a:off x="2219867" y="3279228"/>
                  <a:ext cx="669677" cy="476617"/>
                </a:xfrm>
                <a:prstGeom prst="rect">
                  <a:avLst/>
                </a:prstGeom>
              </p:spPr>
            </p:pic>
            <p:cxnSp>
              <p:nvCxnSpPr>
                <p:cNvPr id="11" name="Straight Arrow Connector 10">
                  <a:extLst>
                    <a:ext uri="{FF2B5EF4-FFF2-40B4-BE49-F238E27FC236}">
                      <a16:creationId xmlns:a16="http://schemas.microsoft.com/office/drawing/2014/main" id="{D4211192-7649-15D6-46BF-FF35D35B3E3C}"/>
                    </a:ext>
                  </a:extLst>
                </p:cNvPr>
                <p:cNvCxnSpPr>
                  <a:cxnSpLocks/>
                </p:cNvCxnSpPr>
                <p:nvPr/>
              </p:nvCxnSpPr>
              <p:spPr>
                <a:xfrm flipV="1">
                  <a:off x="1809549" y="3181619"/>
                  <a:ext cx="0" cy="1080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AE51B568-900D-28F2-2AF0-A64D1D8C9094}"/>
                    </a:ext>
                  </a:extLst>
                </p:cNvPr>
                <p:cNvCxnSpPr>
                  <a:cxnSpLocks/>
                </p:cNvCxnSpPr>
                <p:nvPr/>
              </p:nvCxnSpPr>
              <p:spPr>
                <a:xfrm>
                  <a:off x="1809549" y="4259649"/>
                  <a:ext cx="1080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A118DFA0-BD16-86EF-81B7-4AE861858501}"/>
                    </a:ext>
                  </a:extLst>
                </p:cNvPr>
                <p:cNvCxnSpPr>
                  <a:cxnSpLocks/>
                </p:cNvCxnSpPr>
                <p:nvPr/>
              </p:nvCxnSpPr>
              <p:spPr>
                <a:xfrm>
                  <a:off x="1926037" y="3489934"/>
                  <a:ext cx="769037" cy="514952"/>
                </a:xfrm>
                <a:prstGeom prst="line">
                  <a:avLst/>
                </a:prstGeom>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99E0E317-84D0-0288-4CB2-C4E68CC3023E}"/>
                    </a:ext>
                  </a:extLst>
                </p:cNvPr>
                <p:cNvSpPr txBox="1"/>
                <p:nvPr/>
              </p:nvSpPr>
              <p:spPr>
                <a:xfrm rot="16200000">
                  <a:off x="1173420" y="3640918"/>
                  <a:ext cx="1010648" cy="261610"/>
                </a:xfrm>
                <a:prstGeom prst="rect">
                  <a:avLst/>
                </a:prstGeom>
                <a:noFill/>
              </p:spPr>
              <p:txBody>
                <a:bodyPr wrap="square" rtlCol="0">
                  <a:spAutoFit/>
                </a:bodyPr>
                <a:lstStyle/>
                <a:p>
                  <a:pPr algn="ctr"/>
                  <a:r>
                    <a:rPr lang="en-NO" sz="1100" dirty="0"/>
                    <a:t>EDSS</a:t>
                  </a:r>
                </a:p>
              </p:txBody>
            </p:sp>
          </p:grpSp>
          <p:sp>
            <p:nvSpPr>
              <p:cNvPr id="21" name="TextBox 20">
                <a:extLst>
                  <a:ext uri="{FF2B5EF4-FFF2-40B4-BE49-F238E27FC236}">
                    <a16:creationId xmlns:a16="http://schemas.microsoft.com/office/drawing/2014/main" id="{C08F568D-091F-6FBC-55C3-61D83B4DC932}"/>
                  </a:ext>
                </a:extLst>
              </p:cNvPr>
              <p:cNvSpPr txBox="1"/>
              <p:nvPr/>
            </p:nvSpPr>
            <p:spPr>
              <a:xfrm>
                <a:off x="1767225" y="4277051"/>
                <a:ext cx="1010641" cy="261610"/>
              </a:xfrm>
              <a:prstGeom prst="rect">
                <a:avLst/>
              </a:prstGeom>
              <a:noFill/>
            </p:spPr>
            <p:txBody>
              <a:bodyPr wrap="square" rtlCol="0">
                <a:spAutoFit/>
              </a:bodyPr>
              <a:lstStyle/>
              <a:p>
                <a:pPr algn="ctr"/>
                <a:r>
                  <a:rPr lang="en-NO" sz="1100" dirty="0"/>
                  <a:t>Time</a:t>
                </a:r>
              </a:p>
            </p:txBody>
          </p:sp>
        </p:grpSp>
        <p:grpSp>
          <p:nvGrpSpPr>
            <p:cNvPr id="44" name="Group 43">
              <a:extLst>
                <a:ext uri="{FF2B5EF4-FFF2-40B4-BE49-F238E27FC236}">
                  <a16:creationId xmlns:a16="http://schemas.microsoft.com/office/drawing/2014/main" id="{93F8BDE5-9A0F-745A-7CDB-55CC9EB5F3B6}"/>
                </a:ext>
              </a:extLst>
            </p:cNvPr>
            <p:cNvGrpSpPr/>
            <p:nvPr/>
          </p:nvGrpSpPr>
          <p:grpSpPr>
            <a:xfrm>
              <a:off x="2914008" y="1869585"/>
              <a:ext cx="421538" cy="1468620"/>
              <a:chOff x="2889549" y="2263393"/>
              <a:chExt cx="837398" cy="3807067"/>
            </a:xfrm>
          </p:grpSpPr>
          <p:cxnSp>
            <p:nvCxnSpPr>
              <p:cNvPr id="45" name="Straight Arrow Connector 44">
                <a:extLst>
                  <a:ext uri="{FF2B5EF4-FFF2-40B4-BE49-F238E27FC236}">
                    <a16:creationId xmlns:a16="http://schemas.microsoft.com/office/drawing/2014/main" id="{6CBA1F10-7D8C-81E0-058C-4778B8159422}"/>
                  </a:ext>
                </a:extLst>
              </p:cNvPr>
              <p:cNvCxnSpPr>
                <a:cxnSpLocks/>
              </p:cNvCxnSpPr>
              <p:nvPr/>
            </p:nvCxnSpPr>
            <p:spPr>
              <a:xfrm flipH="1">
                <a:off x="2889549" y="2263393"/>
                <a:ext cx="83739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B8A2AE96-4F50-0515-0903-75BA995B477A}"/>
                  </a:ext>
                </a:extLst>
              </p:cNvPr>
              <p:cNvCxnSpPr>
                <a:cxnSpLocks/>
              </p:cNvCxnSpPr>
              <p:nvPr/>
            </p:nvCxnSpPr>
            <p:spPr>
              <a:xfrm flipH="1">
                <a:off x="2889549" y="6055176"/>
                <a:ext cx="83739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422EDE12-B318-C9A3-AE0A-0334966DB59C}"/>
                  </a:ext>
                </a:extLst>
              </p:cNvPr>
              <p:cNvCxnSpPr>
                <a:cxnSpLocks/>
              </p:cNvCxnSpPr>
              <p:nvPr/>
            </p:nvCxnSpPr>
            <p:spPr>
              <a:xfrm flipH="1">
                <a:off x="3715735" y="2263393"/>
                <a:ext cx="11212" cy="3807067"/>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61" name="TextBox 60">
              <a:extLst>
                <a:ext uri="{FF2B5EF4-FFF2-40B4-BE49-F238E27FC236}">
                  <a16:creationId xmlns:a16="http://schemas.microsoft.com/office/drawing/2014/main" id="{45627D54-69D5-DA52-B49D-C8FC96C50462}"/>
                </a:ext>
              </a:extLst>
            </p:cNvPr>
            <p:cNvSpPr txBox="1"/>
            <p:nvPr/>
          </p:nvSpPr>
          <p:spPr>
            <a:xfrm>
              <a:off x="3341177" y="2206696"/>
              <a:ext cx="1759451" cy="738664"/>
            </a:xfrm>
            <a:prstGeom prst="rect">
              <a:avLst/>
            </a:prstGeom>
            <a:noFill/>
          </p:spPr>
          <p:txBody>
            <a:bodyPr wrap="square" rtlCol="0">
              <a:spAutoFit/>
            </a:bodyPr>
            <a:lstStyle/>
            <a:p>
              <a:r>
                <a:rPr lang="en-NO" sz="1400" dirty="0"/>
                <a:t>Overlap between age and EDSS correlations</a:t>
              </a:r>
            </a:p>
          </p:txBody>
        </p:sp>
        <p:sp>
          <p:nvSpPr>
            <p:cNvPr id="63" name="Rectangle 62">
              <a:extLst>
                <a:ext uri="{FF2B5EF4-FFF2-40B4-BE49-F238E27FC236}">
                  <a16:creationId xmlns:a16="http://schemas.microsoft.com/office/drawing/2014/main" id="{761C69F6-307F-14A2-D904-845B1A9262D6}"/>
                </a:ext>
              </a:extLst>
            </p:cNvPr>
            <p:cNvSpPr/>
            <p:nvPr/>
          </p:nvSpPr>
          <p:spPr>
            <a:xfrm>
              <a:off x="1300790" y="1303776"/>
              <a:ext cx="3556220" cy="308611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NO"/>
            </a:p>
          </p:txBody>
        </p:sp>
        <p:pic>
          <p:nvPicPr>
            <p:cNvPr id="80" name="Picture 79" descr="A grey and purple brain&#10;&#10;Description automatically generated">
              <a:extLst>
                <a:ext uri="{FF2B5EF4-FFF2-40B4-BE49-F238E27FC236}">
                  <a16:creationId xmlns:a16="http://schemas.microsoft.com/office/drawing/2014/main" id="{06469715-6272-B9A5-68FB-A9BD6BA6BB28}"/>
                </a:ext>
              </a:extLst>
            </p:cNvPr>
            <p:cNvPicPr>
              <a:picLocks noChangeAspect="1"/>
            </p:cNvPicPr>
            <p:nvPr/>
          </p:nvPicPr>
          <p:blipFill>
            <a:blip r:embed="rId7"/>
            <a:stretch>
              <a:fillRect/>
            </a:stretch>
          </p:blipFill>
          <p:spPr>
            <a:xfrm>
              <a:off x="3594271" y="2921275"/>
              <a:ext cx="863600" cy="622300"/>
            </a:xfrm>
            <a:prstGeom prst="rect">
              <a:avLst/>
            </a:prstGeom>
          </p:spPr>
        </p:pic>
      </p:grpSp>
      <p:cxnSp>
        <p:nvCxnSpPr>
          <p:cNvPr id="90" name="Straight Arrow Connector 89">
            <a:extLst>
              <a:ext uri="{FF2B5EF4-FFF2-40B4-BE49-F238E27FC236}">
                <a16:creationId xmlns:a16="http://schemas.microsoft.com/office/drawing/2014/main" id="{62844038-9E5E-3799-3B92-30232142C14E}"/>
              </a:ext>
            </a:extLst>
          </p:cNvPr>
          <p:cNvCxnSpPr>
            <a:cxnSpLocks/>
          </p:cNvCxnSpPr>
          <p:nvPr/>
        </p:nvCxnSpPr>
        <p:spPr>
          <a:xfrm>
            <a:off x="4831343" y="2454782"/>
            <a:ext cx="542985"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2" name="Rectangle 91">
            <a:extLst>
              <a:ext uri="{FF2B5EF4-FFF2-40B4-BE49-F238E27FC236}">
                <a16:creationId xmlns:a16="http://schemas.microsoft.com/office/drawing/2014/main" id="{F814C31D-2ECE-C4B2-187E-7CEFE3026635}"/>
              </a:ext>
            </a:extLst>
          </p:cNvPr>
          <p:cNvSpPr/>
          <p:nvPr/>
        </p:nvSpPr>
        <p:spPr>
          <a:xfrm>
            <a:off x="5374328" y="757777"/>
            <a:ext cx="3552676" cy="3110864"/>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NO"/>
          </a:p>
        </p:txBody>
      </p:sp>
      <p:sp>
        <p:nvSpPr>
          <p:cNvPr id="93" name="TextBox 92">
            <a:extLst>
              <a:ext uri="{FF2B5EF4-FFF2-40B4-BE49-F238E27FC236}">
                <a16:creationId xmlns:a16="http://schemas.microsoft.com/office/drawing/2014/main" id="{705ED99D-9771-24A3-FD00-2A46567CA19E}"/>
              </a:ext>
            </a:extLst>
          </p:cNvPr>
          <p:cNvSpPr txBox="1"/>
          <p:nvPr/>
        </p:nvSpPr>
        <p:spPr>
          <a:xfrm>
            <a:off x="1273357" y="6252312"/>
            <a:ext cx="5436883" cy="523220"/>
          </a:xfrm>
          <a:prstGeom prst="rect">
            <a:avLst/>
          </a:prstGeom>
          <a:solidFill>
            <a:schemeClr val="bg1"/>
          </a:solidFill>
          <a:ln w="19050">
            <a:solidFill>
              <a:schemeClr val="dk1"/>
            </a:solidFill>
          </a:ln>
        </p:spPr>
        <p:txBody>
          <a:bodyPr wrap="square" rtlCol="0">
            <a:spAutoFit/>
          </a:bodyPr>
          <a:lstStyle>
            <a:defPPr>
              <a:defRPr lang="en-NO"/>
            </a:defPPr>
            <a:lvl1pPr>
              <a:defRPr sz="1400"/>
            </a:lvl1pPr>
          </a:lstStyle>
          <a:p>
            <a:r>
              <a:rPr lang="en-NO" dirty="0"/>
              <a:t>Do brains of people with MS age faster than those of older “healthy agers”? </a:t>
            </a:r>
          </a:p>
        </p:txBody>
      </p:sp>
      <p:sp>
        <p:nvSpPr>
          <p:cNvPr id="94" name="TextBox 93">
            <a:extLst>
              <a:ext uri="{FF2B5EF4-FFF2-40B4-BE49-F238E27FC236}">
                <a16:creationId xmlns:a16="http://schemas.microsoft.com/office/drawing/2014/main" id="{7F5F0D98-F059-49E6-80BC-BB5875E47F67}"/>
              </a:ext>
            </a:extLst>
          </p:cNvPr>
          <p:cNvSpPr txBox="1"/>
          <p:nvPr/>
        </p:nvSpPr>
        <p:spPr>
          <a:xfrm>
            <a:off x="1271589" y="3871649"/>
            <a:ext cx="3556215" cy="523220"/>
          </a:xfrm>
          <a:prstGeom prst="rect">
            <a:avLst/>
          </a:prstGeom>
          <a:solidFill>
            <a:schemeClr val="bg1"/>
          </a:solidFill>
          <a:ln w="19050">
            <a:solidFill>
              <a:schemeClr val="dk1"/>
            </a:solidFill>
          </a:ln>
        </p:spPr>
        <p:txBody>
          <a:bodyPr wrap="square" rtlCol="0">
            <a:spAutoFit/>
          </a:bodyPr>
          <a:lstStyle/>
          <a:p>
            <a:r>
              <a:rPr lang="en-NO" sz="1400" dirty="0"/>
              <a:t>What are the brain ageing patterns in MS and their overlap with functional loss?</a:t>
            </a:r>
          </a:p>
        </p:txBody>
      </p:sp>
      <p:sp>
        <p:nvSpPr>
          <p:cNvPr id="97" name="TextBox 96">
            <a:extLst>
              <a:ext uri="{FF2B5EF4-FFF2-40B4-BE49-F238E27FC236}">
                <a16:creationId xmlns:a16="http://schemas.microsoft.com/office/drawing/2014/main" id="{5F2E5487-FDB4-08C6-BF66-89CD9D5FE807}"/>
              </a:ext>
            </a:extLst>
          </p:cNvPr>
          <p:cNvSpPr txBox="1"/>
          <p:nvPr/>
        </p:nvSpPr>
        <p:spPr>
          <a:xfrm>
            <a:off x="5370789" y="3868641"/>
            <a:ext cx="3556215" cy="523220"/>
          </a:xfrm>
          <a:prstGeom prst="rect">
            <a:avLst/>
          </a:prstGeom>
          <a:solidFill>
            <a:schemeClr val="bg1"/>
          </a:solidFill>
          <a:ln w="19050">
            <a:solidFill>
              <a:schemeClr val="dk1"/>
            </a:solidFill>
          </a:ln>
        </p:spPr>
        <p:txBody>
          <a:bodyPr wrap="square" rtlCol="0">
            <a:spAutoFit/>
          </a:bodyPr>
          <a:lstStyle/>
          <a:p>
            <a:r>
              <a:rPr lang="en-GB" sz="1400" dirty="0"/>
              <a:t>C</a:t>
            </a:r>
            <a:r>
              <a:rPr lang="en-NO" sz="1400" dirty="0"/>
              <a:t>an normative models for these regions distinguish individual trajectories?</a:t>
            </a:r>
          </a:p>
        </p:txBody>
      </p:sp>
      <p:pic>
        <p:nvPicPr>
          <p:cNvPr id="103" name="Picture 102">
            <a:extLst>
              <a:ext uri="{FF2B5EF4-FFF2-40B4-BE49-F238E27FC236}">
                <a16:creationId xmlns:a16="http://schemas.microsoft.com/office/drawing/2014/main" id="{FD79134E-93E1-0F51-1D19-16FF252D2D97}"/>
              </a:ext>
            </a:extLst>
          </p:cNvPr>
          <p:cNvPicPr>
            <a:picLocks noChangeAspect="1"/>
          </p:cNvPicPr>
          <p:nvPr/>
        </p:nvPicPr>
        <p:blipFill>
          <a:blip r:embed="rId8"/>
          <a:stretch>
            <a:fillRect/>
          </a:stretch>
        </p:blipFill>
        <p:spPr>
          <a:xfrm>
            <a:off x="5672091" y="812988"/>
            <a:ext cx="3063353" cy="1531677"/>
          </a:xfrm>
          <a:prstGeom prst="rect">
            <a:avLst/>
          </a:prstGeom>
        </p:spPr>
      </p:pic>
      <p:cxnSp>
        <p:nvCxnSpPr>
          <p:cNvPr id="104" name="Straight Arrow Connector 103">
            <a:extLst>
              <a:ext uri="{FF2B5EF4-FFF2-40B4-BE49-F238E27FC236}">
                <a16:creationId xmlns:a16="http://schemas.microsoft.com/office/drawing/2014/main" id="{EC39D005-C3B2-6856-ED00-0C6F49041E9F}"/>
              </a:ext>
            </a:extLst>
          </p:cNvPr>
          <p:cNvCxnSpPr>
            <a:cxnSpLocks/>
          </p:cNvCxnSpPr>
          <p:nvPr/>
        </p:nvCxnSpPr>
        <p:spPr>
          <a:xfrm flipV="1">
            <a:off x="5947152" y="2440976"/>
            <a:ext cx="0" cy="1080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5" name="Straight Arrow Connector 104">
            <a:extLst>
              <a:ext uri="{FF2B5EF4-FFF2-40B4-BE49-F238E27FC236}">
                <a16:creationId xmlns:a16="http://schemas.microsoft.com/office/drawing/2014/main" id="{822C7994-C8CD-277B-A04B-2A604C4EE27E}"/>
              </a:ext>
            </a:extLst>
          </p:cNvPr>
          <p:cNvCxnSpPr>
            <a:cxnSpLocks/>
          </p:cNvCxnSpPr>
          <p:nvPr/>
        </p:nvCxnSpPr>
        <p:spPr>
          <a:xfrm>
            <a:off x="5947152" y="3519006"/>
            <a:ext cx="1080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6" name="Straight Connector 105">
            <a:extLst>
              <a:ext uri="{FF2B5EF4-FFF2-40B4-BE49-F238E27FC236}">
                <a16:creationId xmlns:a16="http://schemas.microsoft.com/office/drawing/2014/main" id="{911D38E8-0C5E-CE11-EA42-622B57B16CEF}"/>
              </a:ext>
            </a:extLst>
          </p:cNvPr>
          <p:cNvCxnSpPr>
            <a:cxnSpLocks/>
          </p:cNvCxnSpPr>
          <p:nvPr/>
        </p:nvCxnSpPr>
        <p:spPr>
          <a:xfrm flipV="1">
            <a:off x="6102633" y="2755534"/>
            <a:ext cx="692895" cy="474909"/>
          </a:xfrm>
          <a:prstGeom prst="line">
            <a:avLst/>
          </a:prstGeom>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AC1E2566-A87C-CCED-9C9A-38141ECC2D7A}"/>
              </a:ext>
            </a:extLst>
          </p:cNvPr>
          <p:cNvSpPr txBox="1"/>
          <p:nvPr/>
        </p:nvSpPr>
        <p:spPr>
          <a:xfrm rot="16200000">
            <a:off x="5311023" y="2900275"/>
            <a:ext cx="1010648" cy="261610"/>
          </a:xfrm>
          <a:prstGeom prst="rect">
            <a:avLst/>
          </a:prstGeom>
          <a:noFill/>
        </p:spPr>
        <p:txBody>
          <a:bodyPr wrap="square" rtlCol="0">
            <a:spAutoFit/>
          </a:bodyPr>
          <a:lstStyle/>
          <a:p>
            <a:pPr algn="ctr"/>
            <a:r>
              <a:rPr lang="en-NO" sz="1100" dirty="0"/>
              <a:t>EDSS</a:t>
            </a:r>
          </a:p>
        </p:txBody>
      </p:sp>
      <p:sp>
        <p:nvSpPr>
          <p:cNvPr id="108" name="TextBox 107">
            <a:extLst>
              <a:ext uri="{FF2B5EF4-FFF2-40B4-BE49-F238E27FC236}">
                <a16:creationId xmlns:a16="http://schemas.microsoft.com/office/drawing/2014/main" id="{750C2D71-F0D6-9A51-6335-8D37B0820D15}"/>
              </a:ext>
            </a:extLst>
          </p:cNvPr>
          <p:cNvSpPr txBox="1"/>
          <p:nvPr/>
        </p:nvSpPr>
        <p:spPr>
          <a:xfrm>
            <a:off x="5904828" y="3536408"/>
            <a:ext cx="1010641" cy="261610"/>
          </a:xfrm>
          <a:prstGeom prst="rect">
            <a:avLst/>
          </a:prstGeom>
          <a:noFill/>
        </p:spPr>
        <p:txBody>
          <a:bodyPr wrap="square" rtlCol="0">
            <a:spAutoFit/>
          </a:bodyPr>
          <a:lstStyle/>
          <a:p>
            <a:pPr algn="ctr"/>
            <a:r>
              <a:rPr lang="en-NO" sz="1100" dirty="0"/>
              <a:t>Deviation</a:t>
            </a:r>
          </a:p>
        </p:txBody>
      </p:sp>
      <p:pic>
        <p:nvPicPr>
          <p:cNvPr id="111" name="Picture 110" descr="A grey and purple brain&#10;&#10;Description automatically generated">
            <a:extLst>
              <a:ext uri="{FF2B5EF4-FFF2-40B4-BE49-F238E27FC236}">
                <a16:creationId xmlns:a16="http://schemas.microsoft.com/office/drawing/2014/main" id="{585C4652-61B2-4905-475E-1E59ECA94AF4}"/>
              </a:ext>
            </a:extLst>
          </p:cNvPr>
          <p:cNvPicPr>
            <a:picLocks noChangeAspect="1"/>
          </p:cNvPicPr>
          <p:nvPr/>
        </p:nvPicPr>
        <p:blipFill>
          <a:blip r:embed="rId7"/>
          <a:stretch>
            <a:fillRect/>
          </a:stretch>
        </p:blipFill>
        <p:spPr>
          <a:xfrm>
            <a:off x="7195090" y="2647320"/>
            <a:ext cx="863600" cy="622300"/>
          </a:xfrm>
          <a:prstGeom prst="rect">
            <a:avLst/>
          </a:prstGeom>
        </p:spPr>
      </p:pic>
    </p:spTree>
    <p:extLst>
      <p:ext uri="{BB962C8B-B14F-4D97-AF65-F5344CB8AC3E}">
        <p14:creationId xmlns:p14="http://schemas.microsoft.com/office/powerpoint/2010/main" val="2124802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4AB5-1BD7-6316-214F-52E195EAE2DB}"/>
              </a:ext>
            </a:extLst>
          </p:cNvPr>
          <p:cNvSpPr>
            <a:spLocks noGrp="1"/>
          </p:cNvSpPr>
          <p:nvPr>
            <p:ph type="title"/>
          </p:nvPr>
        </p:nvSpPr>
        <p:spPr>
          <a:xfrm>
            <a:off x="77002" y="0"/>
            <a:ext cx="3551722" cy="6858000"/>
          </a:xfrm>
        </p:spPr>
        <p:txBody>
          <a:bodyPr/>
          <a:lstStyle/>
          <a:p>
            <a:r>
              <a:rPr lang="en-NO" dirty="0"/>
              <a:t>Standardized volumetric changes</a:t>
            </a:r>
          </a:p>
        </p:txBody>
      </p:sp>
      <p:pic>
        <p:nvPicPr>
          <p:cNvPr id="5" name="Content Placeholder 4">
            <a:extLst>
              <a:ext uri="{FF2B5EF4-FFF2-40B4-BE49-F238E27FC236}">
                <a16:creationId xmlns:a16="http://schemas.microsoft.com/office/drawing/2014/main" id="{7B9A83CE-BDE6-A5A1-28A9-AA42C984B5B9}"/>
              </a:ext>
            </a:extLst>
          </p:cNvPr>
          <p:cNvPicPr>
            <a:picLocks noGrp="1" noChangeAspect="1"/>
          </p:cNvPicPr>
          <p:nvPr>
            <p:ph idx="1"/>
          </p:nvPr>
        </p:nvPicPr>
        <p:blipFill>
          <a:blip r:embed="rId3"/>
          <a:stretch>
            <a:fillRect/>
          </a:stretch>
        </p:blipFill>
        <p:spPr>
          <a:xfrm>
            <a:off x="3722922" y="124788"/>
            <a:ext cx="8260529" cy="6608424"/>
          </a:xfrm>
        </p:spPr>
      </p:pic>
      <p:pic>
        <p:nvPicPr>
          <p:cNvPr id="6" name="Picture 5" descr="A graph of a number of people&#10;&#10;Description automatically generated with medium confidence">
            <a:extLst>
              <a:ext uri="{FF2B5EF4-FFF2-40B4-BE49-F238E27FC236}">
                <a16:creationId xmlns:a16="http://schemas.microsoft.com/office/drawing/2014/main" id="{C9BE3442-2AE2-7EF2-94A7-5CCB07DB6CB8}"/>
              </a:ext>
            </a:extLst>
          </p:cNvPr>
          <p:cNvPicPr>
            <a:picLocks noChangeAspect="1"/>
          </p:cNvPicPr>
          <p:nvPr/>
        </p:nvPicPr>
        <p:blipFill>
          <a:blip r:embed="rId4"/>
          <a:stretch>
            <a:fillRect/>
          </a:stretch>
        </p:blipFill>
        <p:spPr>
          <a:xfrm>
            <a:off x="2697414" y="3007171"/>
            <a:ext cx="1228889" cy="1166328"/>
          </a:xfrm>
          <a:prstGeom prst="rect">
            <a:avLst/>
          </a:prstGeom>
        </p:spPr>
      </p:pic>
      <p:pic>
        <p:nvPicPr>
          <p:cNvPr id="7" name="Picture 6" descr="A graph of a number of people&#10;&#10;Description automatically generated">
            <a:extLst>
              <a:ext uri="{FF2B5EF4-FFF2-40B4-BE49-F238E27FC236}">
                <a16:creationId xmlns:a16="http://schemas.microsoft.com/office/drawing/2014/main" id="{310CA1C4-067B-EF30-F7CE-6A065C1E4AC3}"/>
              </a:ext>
            </a:extLst>
          </p:cNvPr>
          <p:cNvPicPr>
            <a:picLocks noChangeAspect="1"/>
          </p:cNvPicPr>
          <p:nvPr/>
        </p:nvPicPr>
        <p:blipFill>
          <a:blip r:embed="rId5"/>
          <a:stretch>
            <a:fillRect/>
          </a:stretch>
        </p:blipFill>
        <p:spPr>
          <a:xfrm>
            <a:off x="2446934" y="4173499"/>
            <a:ext cx="1228889" cy="1166328"/>
          </a:xfrm>
          <a:prstGeom prst="rect">
            <a:avLst/>
          </a:prstGeom>
        </p:spPr>
      </p:pic>
      <p:sp>
        <p:nvSpPr>
          <p:cNvPr id="8" name="Oval 7">
            <a:extLst>
              <a:ext uri="{FF2B5EF4-FFF2-40B4-BE49-F238E27FC236}">
                <a16:creationId xmlns:a16="http://schemas.microsoft.com/office/drawing/2014/main" id="{C040015D-30E3-5147-127E-13951F0ACD81}"/>
              </a:ext>
            </a:extLst>
          </p:cNvPr>
          <p:cNvSpPr/>
          <p:nvPr/>
        </p:nvSpPr>
        <p:spPr>
          <a:xfrm>
            <a:off x="9336505" y="2939793"/>
            <a:ext cx="760396" cy="919938"/>
          </a:xfrm>
          <a:prstGeom prst="ellipse">
            <a:avLst/>
          </a:prstGeom>
          <a:solidFill>
            <a:schemeClr val="accent1">
              <a:alpha val="0"/>
            </a:schemeClr>
          </a:solidFill>
          <a:ln w="444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9" name="Oval 8">
            <a:extLst>
              <a:ext uri="{FF2B5EF4-FFF2-40B4-BE49-F238E27FC236}">
                <a16:creationId xmlns:a16="http://schemas.microsoft.com/office/drawing/2014/main" id="{6033BB3D-FD7E-49F3-5E8D-73CFEE8FD219}"/>
              </a:ext>
            </a:extLst>
          </p:cNvPr>
          <p:cNvSpPr/>
          <p:nvPr/>
        </p:nvSpPr>
        <p:spPr>
          <a:xfrm>
            <a:off x="9336505" y="1667654"/>
            <a:ext cx="760396" cy="919938"/>
          </a:xfrm>
          <a:prstGeom prst="ellipse">
            <a:avLst/>
          </a:prstGeom>
          <a:solidFill>
            <a:schemeClr val="accent1">
              <a:alpha val="0"/>
            </a:schemeClr>
          </a:solidFill>
          <a:ln w="444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2" name="Rectangle 11">
            <a:extLst>
              <a:ext uri="{FF2B5EF4-FFF2-40B4-BE49-F238E27FC236}">
                <a16:creationId xmlns:a16="http://schemas.microsoft.com/office/drawing/2014/main" id="{C747C705-2703-AB98-4A5E-DFD8A28BB492}"/>
              </a:ext>
            </a:extLst>
          </p:cNvPr>
          <p:cNvSpPr/>
          <p:nvPr/>
        </p:nvSpPr>
        <p:spPr>
          <a:xfrm>
            <a:off x="6249136" y="500513"/>
            <a:ext cx="1633955" cy="3185963"/>
          </a:xfrm>
          <a:prstGeom prst="rect">
            <a:avLst/>
          </a:prstGeom>
          <a:solidFill>
            <a:schemeClr val="accent1">
              <a:alpha val="0"/>
            </a:schemeClr>
          </a:solidFill>
          <a:ln w="444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Tree>
    <p:extLst>
      <p:ext uri="{BB962C8B-B14F-4D97-AF65-F5344CB8AC3E}">
        <p14:creationId xmlns:p14="http://schemas.microsoft.com/office/powerpoint/2010/main" val="3630682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9773</TotalTime>
  <Words>1306</Words>
  <Application>Microsoft Macintosh PowerPoint</Application>
  <PresentationFormat>Widescreen</PresentationFormat>
  <Paragraphs>179</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Cambria Math</vt:lpstr>
      <vt:lpstr>Wingdings</vt:lpstr>
      <vt:lpstr>Office Theme</vt:lpstr>
      <vt:lpstr>Regional grey matter degeneration in MS</vt:lpstr>
      <vt:lpstr>Contents</vt:lpstr>
      <vt:lpstr>Why studying regional atrophy patterns?</vt:lpstr>
      <vt:lpstr>Why studying regional atrophy patterns?</vt:lpstr>
      <vt:lpstr>Why studying regional atrophy patterns?</vt:lpstr>
      <vt:lpstr>Why studying regional atrophy patterns?</vt:lpstr>
      <vt:lpstr>So … let’s look at some data.</vt:lpstr>
      <vt:lpstr>Overview of what is going on</vt:lpstr>
      <vt:lpstr>Standardized volumetric changes</vt:lpstr>
      <vt:lpstr>Let’s contrast atrophy in healthy ageing vs MS</vt:lpstr>
      <vt:lpstr>Next step: clinical significance</vt:lpstr>
      <vt:lpstr>Overlap regions of significant volume  loss &amp; EDSS associations over time</vt:lpstr>
      <vt:lpstr>Extra: Overlap of accelerated ageing &amp; EDSS correlated regions</vt:lpstr>
      <vt:lpstr>Normative modelling of regions of interst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 Korbmacher</dc:creator>
  <cp:lastModifiedBy>Max Korbmacher</cp:lastModifiedBy>
  <cp:revision>1</cp:revision>
  <dcterms:created xsi:type="dcterms:W3CDTF">2025-04-03T14:45:38Z</dcterms:created>
  <dcterms:modified xsi:type="dcterms:W3CDTF">2025-04-10T09:38:41Z</dcterms:modified>
</cp:coreProperties>
</file>