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 id="2147483685" r:id="rId2"/>
  </p:sldMasterIdLst>
  <p:notesMasterIdLst>
    <p:notesMasterId r:id="rId63"/>
  </p:notesMasterIdLst>
  <p:sldIdLst>
    <p:sldId id="257" r:id="rId3"/>
    <p:sldId id="304" r:id="rId4"/>
    <p:sldId id="258" r:id="rId5"/>
    <p:sldId id="259" r:id="rId6"/>
    <p:sldId id="260" r:id="rId7"/>
    <p:sldId id="261" r:id="rId8"/>
    <p:sldId id="262" r:id="rId9"/>
    <p:sldId id="305" r:id="rId10"/>
    <p:sldId id="306" r:id="rId11"/>
    <p:sldId id="263" r:id="rId12"/>
    <p:sldId id="264" r:id="rId13"/>
    <p:sldId id="265" r:id="rId14"/>
    <p:sldId id="266" r:id="rId15"/>
    <p:sldId id="267" r:id="rId16"/>
    <p:sldId id="268" r:id="rId17"/>
    <p:sldId id="307" r:id="rId18"/>
    <p:sldId id="269" r:id="rId19"/>
    <p:sldId id="270" r:id="rId20"/>
    <p:sldId id="308" r:id="rId21"/>
    <p:sldId id="314" r:id="rId22"/>
    <p:sldId id="315" r:id="rId23"/>
    <p:sldId id="311"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312" r:id="rId48"/>
    <p:sldId id="316" r:id="rId49"/>
    <p:sldId id="317" r:id="rId50"/>
    <p:sldId id="313" r:id="rId51"/>
    <p:sldId id="294" r:id="rId52"/>
    <p:sldId id="295" r:id="rId53"/>
    <p:sldId id="296" r:id="rId54"/>
    <p:sldId id="297" r:id="rId55"/>
    <p:sldId id="298" r:id="rId56"/>
    <p:sldId id="299" r:id="rId57"/>
    <p:sldId id="300" r:id="rId58"/>
    <p:sldId id="318" r:id="rId59"/>
    <p:sldId id="301" r:id="rId60"/>
    <p:sldId id="302" r:id="rId61"/>
    <p:sldId id="303" r:id="rId62"/>
  </p:sldIdLst>
  <p:sldSz cx="9144000" cy="5143500" type="screen16x9"/>
  <p:notesSz cx="6858000" cy="9144000"/>
  <p:embeddedFontLst>
    <p:embeddedFont>
      <p:font typeface="Century Schoolbook" panose="02040604050505020304" pitchFamily="18" charset="0"/>
      <p:regular r:id="rId64"/>
      <p:bold r:id="rId65"/>
      <p:italic r:id="rId66"/>
      <p:boldItalic r:id="rId67"/>
    </p:embeddedFont>
    <p:embeddedFont>
      <p:font typeface="Roboto" panose="02000000000000000000" pitchFamily="2" charset="0"/>
      <p:regular r:id="rId68"/>
      <p:bold r:id="rId69"/>
      <p:italic r:id="rId70"/>
      <p:boldItalic r:id="rId7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1347511-E3E9-4207-B1ED-34B16DDF7915}">
  <a:tblStyle styleId="{C1347511-E3E9-4207-B1ED-34B16DDF791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58708"/>
  </p:normalViewPr>
  <p:slideViewPr>
    <p:cSldViewPr snapToGrid="0">
      <p:cViewPr varScale="1">
        <p:scale>
          <a:sx n="93" d="100"/>
          <a:sy n="93" d="100"/>
        </p:scale>
        <p:origin x="2440" y="192"/>
      </p:cViewPr>
      <p:guideLst>
        <p:guide orient="horz" pos="1620"/>
        <p:guide pos="2880"/>
      </p:guideLst>
    </p:cSldViewPr>
  </p:slideViewPr>
  <p:notesTextViewPr>
    <p:cViewPr>
      <p:scale>
        <a:sx n="110" d="100"/>
        <a:sy n="11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notesMaster" Target="notesMasters/notesMaster1.xml"/><Relationship Id="rId68" Type="http://schemas.openxmlformats.org/officeDocument/2006/relationships/font" Target="fonts/font5.fntdata"/><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3.fntdata"/><Relationship Id="rId74"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1.fntdata"/><Relationship Id="rId69" Type="http://schemas.openxmlformats.org/officeDocument/2006/relationships/font" Target="fonts/font6.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4.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font" Target="fonts/font7.fntdata"/><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2.fntdata"/><Relationship Id="rId73"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lakens.github.io/statistical_inferences/17-replication.html" TargetMode="External"/><Relationship Id="rId3" Type="http://schemas.openxmlformats.org/officeDocument/2006/relationships/hyperlink" Target="https://doi.org/10.1146/annurev-psych-020821-114157" TargetMode="External"/><Relationship Id="rId7" Type="http://schemas.openxmlformats.org/officeDocument/2006/relationships/hyperlink" Target="https://github.com/forrtproject/FReD/issues/4#issuecomment-2191826842"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oi.org/10.1126/science.aaf0918" TargetMode="External"/><Relationship Id="rId5" Type="http://schemas.openxmlformats.org/officeDocument/2006/relationships/hyperlink" Target="https://doi.org/10.7554/eLife.71601" TargetMode="External"/><Relationship Id="rId4" Type="http://schemas.openxmlformats.org/officeDocument/2006/relationships/hyperlink" Target="https://doi.org/10.1073%2Fpnas.2208863120"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doi.org/10.1111/lang.12286" TargetMode="External"/><Relationship Id="rId13" Type="http://schemas.openxmlformats.org/officeDocument/2006/relationships/hyperlink" Target="https://doi.org/10.1086/506236" TargetMode="External"/><Relationship Id="rId3" Type="http://schemas.openxmlformats.org/officeDocument/2006/relationships/hyperlink" Target="https://doi.org/10.1016/j.jebo.2023.05.009" TargetMode="External"/><Relationship Id="rId7" Type="http://schemas.openxmlformats.org/officeDocument/2006/relationships/hyperlink" Target="https://doi.org/10.1016/j.respol.2018.07.019" TargetMode="External"/><Relationship Id="rId12" Type="http://schemas.openxmlformats.org/officeDocument/2006/relationships/hyperlink" Target="https://doi.org/10.1177/1745691612460688"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doi.org/10.7717/peerj.7654" TargetMode="External"/><Relationship Id="rId11" Type="http://schemas.openxmlformats.org/officeDocument/2006/relationships/hyperlink" Target="https://doi.org/10.3102/0013189X14545513" TargetMode="External"/><Relationship Id="rId5" Type="http://schemas.openxmlformats.org/officeDocument/2006/relationships/hyperlink" Target="https://doi.org/10.1177/1745691620979806" TargetMode="External"/><Relationship Id="rId10" Type="http://schemas.openxmlformats.org/officeDocument/2006/relationships/hyperlink" Target="https://doi.org/10.1177/1477370815578197" TargetMode="External"/><Relationship Id="rId4" Type="http://schemas.openxmlformats.org/officeDocument/2006/relationships/hyperlink" Target="https://doi.org/10.5070/G6011135" TargetMode="External"/><Relationship Id="rId9" Type="http://schemas.openxmlformats.org/officeDocument/2006/relationships/hyperlink" Target="https://doi.org/10.1177/0741932516646083" TargetMode="External"/><Relationship Id="rId14" Type="http://schemas.openxmlformats.org/officeDocument/2006/relationships/hyperlink" Target="http://mgto.org/2022glasgow"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doi.org/10.1038/s44271-023-00003-2"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lookerstudio.google.com/reporting/95aff8ff-7ec6-4363-bf05-f81f61215bd3/page/IGhqB?s=jM4JLSJb80o"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s://www.cos.io/initiatives/registered-reports"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nwo.nl/en/researchprogrammes/replication-studies" TargetMode="External"/><Relationship Id="rId7" Type="http://schemas.openxmlformats.org/officeDocument/2006/relationships/hyperlink" Target="https://www.cos.io/score"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i4replication.org/" TargetMode="External"/><Relationship Id="rId5" Type="http://schemas.openxmlformats.org/officeDocument/2006/relationships/hyperlink" Target="https://www.coll.mpg.de/162052/dfg-priority-program" TargetMode="External"/><Relationship Id="rId4" Type="http://schemas.openxmlformats.org/officeDocument/2006/relationships/hyperlink" Target="https://www.meta-rep.uni-muenchen.de/index.html" TargetMode="Externa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forrt.org/replication-hub/" TargetMode="External"/><Relationship Id="rId7" Type="http://schemas.openxmlformats.org/officeDocument/2006/relationships/hyperlink" Target="https://openmkt.org/research/replications-of-marketing-studies/" TargetMode="External"/><Relationship Id="rId2" Type="http://schemas.openxmlformats.org/officeDocument/2006/relationships/slide" Target="../slides/slide33.xml"/><Relationship Id="rId1" Type="http://schemas.openxmlformats.org/officeDocument/2006/relationships/notesMaster" Target="../notesMasters/notesMaster1.xml"/><Relationship Id="rId6" Type="http://schemas.openxmlformats.org/officeDocument/2006/relationships/hyperlink" Target="https://forrt.org/reversals/" TargetMode="External"/><Relationship Id="rId5" Type="http://schemas.openxmlformats.org/officeDocument/2006/relationships/hyperlink" Target="https://docs.google.com/document/d/1GayDFTFAHhNl0klTS2GLkac6mKrBzGtw/edit" TargetMode="External"/><Relationship Id="rId4" Type="http://schemas.openxmlformats.org/officeDocument/2006/relationships/hyperlink" Target="https://osf.io/f3w26" TargetMode="Externa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oi.org/10.1162/qss_a_00272"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oi.org/10.15626/MP.2023.4020"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codecheck.org.uk/"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i.org/10.1016/j.jesp.2024.104619"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replicationindex.com/2024/06/24/rr24-evohumbeh/"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oi.org/10.1038/s41467-022-31347-8" TargetMode="External"/><Relationship Id="rId2" Type="http://schemas.openxmlformats.org/officeDocument/2006/relationships/slide" Target="../slides/slide42.xml"/><Relationship Id="rId1" Type="http://schemas.openxmlformats.org/officeDocument/2006/relationships/notesMaster" Target="../notesMasters/notesMaster1.xml"/><Relationship Id="rId6" Type="http://schemas.openxmlformats.org/officeDocument/2006/relationships/hyperlink" Target="https://doi.org/10.1038/s41586-020-2314-9" TargetMode="External"/><Relationship Id="rId5" Type="http://schemas.openxmlformats.org/officeDocument/2006/relationships/hyperlink" Target="https://doi.org/10.1073/pnas.2203150119" TargetMode="External"/><Relationship Id="rId4" Type="http://schemas.openxmlformats.org/officeDocument/2006/relationships/hyperlink" Target="https://osf.io/4zvst/" TargetMode="External"/></Relationships>
</file>

<file path=ppt/notesSlides/_rels/notesSlide43.xml.rels><?xml version="1.0" encoding="UTF-8" standalone="yes"?>
<Relationships xmlns="http://schemas.openxmlformats.org/package/2006/relationships"><Relationship Id="rId3" Type="http://schemas.openxmlformats.org/officeDocument/2006/relationships/hyperlink" Target="https://doi.org/10.1038/s41562-023-01749-9"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error.reviews/"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77b2095a28_2_11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g277b2095a28_2_114: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900" dirty="0"/>
              <a:t>Hi there everybody, my name is Max. I work at different hospitals unis in Norway as something like a post-doc. I am a neuroscientists and work currently on biomarkers for electroconvulsive treatment (mainly depression patients) and multiple sclerosis.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GB" sz="1900" b="0" strike="noStrike" dirty="0">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GB" sz="1900" b="0" strike="noStrike" dirty="0">
                <a:latin typeface="Arial"/>
                <a:ea typeface="Arial"/>
                <a:cs typeface="Arial"/>
                <a:sym typeface="Arial"/>
              </a:rPr>
              <a:t>I will hold this first introductory part and then come back later in the course. I thought of having 3x45mins with you where we have time in the end of each of these 45 minute blocks to discuss  the contents we went through. However, please interrupt me and ask questions underway unless you don’t want to be recorded. Then, it is best to rather wait until a moment we do not record or stream. Also, if there is anything you want to let me know about after the lectures you can of course email me.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nb-NO" sz="1900" b="0" strike="noStrike" dirty="0">
              <a:latin typeface="Arial"/>
              <a:ea typeface="Arial"/>
              <a:cs typeface="Arial"/>
              <a:sym typeface="Arial"/>
            </a:endParaRPr>
          </a:p>
        </p:txBody>
      </p:sp>
      <p:sp>
        <p:nvSpPr>
          <p:cNvPr id="261" name="Google Shape;261;g277b2095a28_2_114: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277ea572683_0_9: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 name="Google Shape;310;g277ea572683_0_9: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spcBef>
                <a:spcPts val="0"/>
              </a:spcBef>
              <a:spcAft>
                <a:spcPts val="0"/>
              </a:spcAft>
              <a:buSzPts val="1200"/>
              <a:buNone/>
            </a:pPr>
            <a:r>
              <a:rPr lang="en" sz="1200" dirty="0">
                <a:solidFill>
                  <a:schemeClr val="dk1"/>
                </a:solidFill>
              </a:rPr>
              <a:t>Going back to the study example from the beginning: seeing the future by </a:t>
            </a:r>
            <a:r>
              <a:rPr lang="en" sz="1200" dirty="0" err="1">
                <a:solidFill>
                  <a:schemeClr val="dk1"/>
                </a:solidFill>
              </a:rPr>
              <a:t>Bem</a:t>
            </a:r>
            <a:r>
              <a:rPr lang="en" sz="1200" dirty="0">
                <a:solidFill>
                  <a:schemeClr val="dk1"/>
                </a:solidFill>
              </a:rPr>
              <a:t>.</a:t>
            </a:r>
          </a:p>
          <a:p>
            <a:pPr marL="0" lvl="0" indent="0" algn="l" rtl="0">
              <a:spcBef>
                <a:spcPts val="0"/>
              </a:spcBef>
              <a:spcAft>
                <a:spcPts val="0"/>
              </a:spcAft>
              <a:buSzPts val="1200"/>
              <a:buNone/>
            </a:pPr>
            <a:endParaRPr lang="en" sz="1200" dirty="0">
              <a:solidFill>
                <a:schemeClr val="dk1"/>
              </a:solidFill>
            </a:endParaRPr>
          </a:p>
          <a:p>
            <a:pPr marL="0" lvl="0" indent="0" algn="l" rtl="0">
              <a:spcBef>
                <a:spcPts val="0"/>
              </a:spcBef>
              <a:spcAft>
                <a:spcPts val="0"/>
              </a:spcAft>
              <a:buSzPts val="1200"/>
              <a:buNone/>
            </a:pPr>
            <a:r>
              <a:rPr lang="en" sz="1200" dirty="0">
                <a:solidFill>
                  <a:schemeClr val="dk1"/>
                </a:solidFill>
              </a:rPr>
              <a:t>Studies like </a:t>
            </a:r>
            <a:r>
              <a:rPr lang="en" sz="1200" dirty="0" err="1">
                <a:solidFill>
                  <a:schemeClr val="dk1"/>
                </a:solidFill>
              </a:rPr>
              <a:t>Bem’s</a:t>
            </a:r>
            <a:r>
              <a:rPr lang="en" sz="1200" dirty="0">
                <a:solidFill>
                  <a:schemeClr val="dk1"/>
                </a:solidFill>
              </a:rPr>
              <a:t> caused controversy and it was not clear anymore whether it was possible to trust psychological findings. It was however also not clear how to verify findings, as replication studies were not welcomed by most journals. You might guess why. They were not novel.</a:t>
            </a:r>
            <a:endParaRPr sz="1200" dirty="0">
              <a:solidFill>
                <a:schemeClr val="dk1"/>
              </a:solidFill>
            </a:endParaRPr>
          </a:p>
          <a:p>
            <a:pPr marL="0" lvl="0" indent="0" algn="l" rtl="0">
              <a:spcBef>
                <a:spcPts val="0"/>
              </a:spcBef>
              <a:spcAft>
                <a:spcPts val="0"/>
              </a:spcAft>
              <a:buSzPts val="1200"/>
              <a:buNone/>
            </a:pPr>
            <a:endParaRPr sz="1200" dirty="0">
              <a:solidFill>
                <a:schemeClr val="dk1"/>
              </a:solidFill>
            </a:endParaRPr>
          </a:p>
          <a:p>
            <a:pPr marL="0" lvl="0" indent="0" algn="l" rtl="0">
              <a:spcBef>
                <a:spcPts val="0"/>
              </a:spcBef>
              <a:spcAft>
                <a:spcPts val="0"/>
              </a:spcAft>
              <a:buClr>
                <a:schemeClr val="dk1"/>
              </a:buClr>
              <a:buSzPts val="1200"/>
              <a:buFont typeface="Arial"/>
              <a:buNone/>
            </a:pPr>
            <a:r>
              <a:rPr lang="en" sz="1200" dirty="0">
                <a:solidFill>
                  <a:schemeClr val="dk1"/>
                </a:solidFill>
              </a:rPr>
              <a:t>Replication studies refer to testing a previously reported effect in a different sample. This can be done conceptually (more loosely) by capturing the effect in a different way to that originally reported (i.e., using different </a:t>
            </a:r>
            <a:r>
              <a:rPr lang="en" sz="1200" dirty="0" err="1">
                <a:solidFill>
                  <a:schemeClr val="dk1"/>
                </a:solidFill>
              </a:rPr>
              <a:t>operationalisations</a:t>
            </a:r>
            <a:r>
              <a:rPr lang="en" sz="1200" dirty="0">
                <a:solidFill>
                  <a:schemeClr val="dk1"/>
                </a:solidFill>
              </a:rPr>
              <a:t>, data processing and statistical approaches and/or different constructs; </a:t>
            </a:r>
            <a:r>
              <a:rPr lang="en" sz="1200" dirty="0" err="1">
                <a:solidFill>
                  <a:schemeClr val="dk1"/>
                </a:solidFill>
              </a:rPr>
              <a:t>LeBel</a:t>
            </a:r>
            <a:r>
              <a:rPr lang="en" sz="1200" dirty="0">
                <a:solidFill>
                  <a:schemeClr val="dk1"/>
                </a:solidFill>
              </a:rPr>
              <a:t> et al., 2018). Alternatively, replications are done as close to the original study as possible. There are ongoing discussions on how close replications can be to the original, and how to interpret them.</a:t>
            </a:r>
            <a:endParaRPr sz="1200" dirty="0">
              <a:solidFill>
                <a:schemeClr val="dk1"/>
              </a:solidFill>
            </a:endParaRPr>
          </a:p>
          <a:p>
            <a:pPr marL="0" lvl="0" indent="0" algn="l" rtl="0">
              <a:lnSpc>
                <a:spcPct val="100000"/>
              </a:lnSpc>
              <a:spcBef>
                <a:spcPts val="0"/>
              </a:spcBef>
              <a:spcAft>
                <a:spcPts val="0"/>
              </a:spcAft>
              <a:buSzPts val="1200"/>
              <a:buNone/>
            </a:pPr>
            <a:endParaRPr sz="1200" dirty="0"/>
          </a:p>
          <a:p>
            <a:pPr marL="0" lvl="0" indent="0" algn="l" rtl="0">
              <a:lnSpc>
                <a:spcPct val="100000"/>
              </a:lnSpc>
              <a:spcBef>
                <a:spcPts val="0"/>
              </a:spcBef>
              <a:spcAft>
                <a:spcPts val="0"/>
              </a:spcAft>
              <a:buSzPts val="1200"/>
              <a:buNone/>
            </a:pPr>
            <a:r>
              <a:rPr lang="en" sz="1200" dirty="0"/>
              <a:t>However, at the time, replications were sparse and offered an opportunity to assess the state of psychological science. The Open Science Collaboration (2015) provided for the first time an overview of replications of 100 highly cited study with results which suggested that many effects would not replicate the way one would have imagined.</a:t>
            </a:r>
            <a:endParaRPr sz="1200" dirty="0"/>
          </a:p>
          <a:p>
            <a:pPr marL="0" lvl="0" indent="0" algn="l" rtl="0">
              <a:lnSpc>
                <a:spcPct val="100000"/>
              </a:lnSpc>
              <a:spcBef>
                <a:spcPts val="0"/>
              </a:spcBef>
              <a:spcAft>
                <a:spcPts val="0"/>
              </a:spcAft>
              <a:buSzPts val="1200"/>
              <a:buNone/>
            </a:pPr>
            <a:endParaRPr sz="1200" dirty="0"/>
          </a:p>
          <a:p>
            <a:pPr marL="0" lvl="0" indent="0" algn="l" rtl="0">
              <a:lnSpc>
                <a:spcPct val="100000"/>
              </a:lnSpc>
              <a:spcBef>
                <a:spcPts val="0"/>
              </a:spcBef>
              <a:spcAft>
                <a:spcPts val="0"/>
              </a:spcAft>
              <a:buSzPts val="1200"/>
              <a:buNone/>
            </a:pPr>
            <a:r>
              <a:rPr lang="en" sz="1200" dirty="0"/>
              <a:t>Now, there was much discussion on whether this is a replication crisis or better described in another way. Yet, it was overall clear that the practices and circumstances which had lead up to this situation were sub-optimal, and there were several well-embedded problems to be addressed.</a:t>
            </a:r>
            <a:endParaRPr sz="1200" dirty="0"/>
          </a:p>
        </p:txBody>
      </p:sp>
      <p:sp>
        <p:nvSpPr>
          <p:cNvPr id="311" name="Google Shape;311;g277ea572683_0_9: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10</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9e600576f1_1_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8" name="Google Shape;318;g29e600576f1_1_0: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SzPts val="1200"/>
              <a:buNone/>
            </a:pPr>
            <a:r>
              <a:rPr lang="en" sz="1200" dirty="0"/>
              <a:t>As there are often confusion appearing about the terminology, here the difference between two key terms: replication and reproduction.</a:t>
            </a:r>
            <a:endParaRPr sz="1200" dirty="0"/>
          </a:p>
          <a:p>
            <a:pPr marL="0" lvl="0" indent="0" algn="l" rtl="0">
              <a:lnSpc>
                <a:spcPct val="100000"/>
              </a:lnSpc>
              <a:spcBef>
                <a:spcPts val="0"/>
              </a:spcBef>
              <a:spcAft>
                <a:spcPts val="0"/>
              </a:spcAft>
              <a:buSzPts val="1200"/>
              <a:buNone/>
            </a:pPr>
            <a:endParaRPr sz="1200" dirty="0"/>
          </a:p>
          <a:p>
            <a:pPr marL="0" lvl="0" indent="0" algn="l" rtl="0">
              <a:lnSpc>
                <a:spcPct val="100000"/>
              </a:lnSpc>
              <a:spcBef>
                <a:spcPts val="0"/>
              </a:spcBef>
              <a:spcAft>
                <a:spcPts val="0"/>
              </a:spcAft>
              <a:buSzPts val="1200"/>
              <a:buNone/>
            </a:pPr>
            <a:r>
              <a:rPr lang="en" sz="1200" dirty="0"/>
              <a:t>Replication = repeating the experiment or study to obtain new, independent data with the goal of reaching the same or similar conclusions. </a:t>
            </a:r>
            <a:endParaRPr sz="1200" dirty="0"/>
          </a:p>
          <a:p>
            <a:pPr marL="0" lvl="0" indent="0" algn="l" rtl="0">
              <a:lnSpc>
                <a:spcPct val="100000"/>
              </a:lnSpc>
              <a:spcBef>
                <a:spcPts val="0"/>
              </a:spcBef>
              <a:spcAft>
                <a:spcPts val="0"/>
              </a:spcAft>
              <a:buSzPts val="1200"/>
              <a:buNone/>
            </a:pPr>
            <a:endParaRPr sz="1200" dirty="0"/>
          </a:p>
          <a:p>
            <a:pPr marL="0" lvl="0" indent="0" algn="l" rtl="0">
              <a:lnSpc>
                <a:spcPct val="100000"/>
              </a:lnSpc>
              <a:spcBef>
                <a:spcPts val="0"/>
              </a:spcBef>
              <a:spcAft>
                <a:spcPts val="0"/>
              </a:spcAft>
              <a:buClr>
                <a:srgbClr val="000000"/>
              </a:buClr>
              <a:buSzPts val="1200"/>
              <a:buFont typeface="Arial"/>
              <a:buNone/>
            </a:pPr>
            <a:r>
              <a:rPr lang="en" sz="1200" dirty="0"/>
              <a:t>Reproduction (computational reproducibility) = Ability to recreate the same results as the original study (including tables, figures, and quantitative findings), using the same input data, computational methods, and conditions of analysis. </a:t>
            </a:r>
            <a:endParaRPr sz="1200" dirty="0"/>
          </a:p>
          <a:p>
            <a:pPr marL="0" lvl="0" indent="0" algn="l" rtl="0">
              <a:lnSpc>
                <a:spcPct val="100000"/>
              </a:lnSpc>
              <a:spcBef>
                <a:spcPts val="0"/>
              </a:spcBef>
              <a:spcAft>
                <a:spcPts val="0"/>
              </a:spcAft>
              <a:buClr>
                <a:srgbClr val="000000"/>
              </a:buClr>
              <a:buSzPts val="1200"/>
              <a:buFont typeface="Arial"/>
              <a:buNone/>
            </a:pPr>
            <a:endParaRPr sz="1200" dirty="0"/>
          </a:p>
          <a:p>
            <a:pPr marL="0" lvl="0" indent="0" algn="l" rtl="0">
              <a:lnSpc>
                <a:spcPct val="100000"/>
              </a:lnSpc>
              <a:spcBef>
                <a:spcPts val="0"/>
              </a:spcBef>
              <a:spcAft>
                <a:spcPts val="0"/>
              </a:spcAft>
              <a:buClr>
                <a:srgbClr val="000000"/>
              </a:buClr>
              <a:buSzPts val="1200"/>
              <a:buFont typeface="Arial"/>
              <a:buNone/>
            </a:pPr>
            <a:r>
              <a:rPr lang="en" sz="1200" dirty="0"/>
              <a:t>Reference: </a:t>
            </a:r>
            <a:r>
              <a:rPr lang="en" sz="1200" dirty="0">
                <a:solidFill>
                  <a:schemeClr val="dk1"/>
                </a:solidFill>
              </a:rPr>
              <a:t>Parsons, S., Azevedo, F., </a:t>
            </a:r>
            <a:r>
              <a:rPr lang="en" sz="1200" dirty="0" err="1">
                <a:solidFill>
                  <a:schemeClr val="dk1"/>
                </a:solidFill>
              </a:rPr>
              <a:t>Elsherif</a:t>
            </a:r>
            <a:r>
              <a:rPr lang="en" sz="1200" dirty="0">
                <a:solidFill>
                  <a:schemeClr val="dk1"/>
                </a:solidFill>
              </a:rPr>
              <a:t>, M. M., </a:t>
            </a:r>
            <a:r>
              <a:rPr lang="en" sz="1200" dirty="0" err="1">
                <a:solidFill>
                  <a:schemeClr val="dk1"/>
                </a:solidFill>
              </a:rPr>
              <a:t>Guay</a:t>
            </a:r>
            <a:r>
              <a:rPr lang="en" sz="1200" dirty="0">
                <a:solidFill>
                  <a:schemeClr val="dk1"/>
                </a:solidFill>
              </a:rPr>
              <a:t>, S., </a:t>
            </a:r>
            <a:r>
              <a:rPr lang="en" sz="1200" dirty="0" err="1">
                <a:solidFill>
                  <a:schemeClr val="dk1"/>
                </a:solidFill>
              </a:rPr>
              <a:t>Shahim</a:t>
            </a:r>
            <a:r>
              <a:rPr lang="en" sz="1200" dirty="0">
                <a:solidFill>
                  <a:schemeClr val="dk1"/>
                </a:solidFill>
              </a:rPr>
              <a:t>, O. N., </a:t>
            </a:r>
            <a:r>
              <a:rPr lang="en" sz="1200" dirty="0" err="1">
                <a:solidFill>
                  <a:schemeClr val="dk1"/>
                </a:solidFill>
              </a:rPr>
              <a:t>Govaart</a:t>
            </a:r>
            <a:r>
              <a:rPr lang="en" sz="1200" dirty="0">
                <a:solidFill>
                  <a:schemeClr val="dk1"/>
                </a:solidFill>
              </a:rPr>
              <a:t>, G. H., ... &amp; </a:t>
            </a:r>
            <a:r>
              <a:rPr lang="en" sz="1200" dirty="0" err="1">
                <a:solidFill>
                  <a:schemeClr val="dk1"/>
                </a:solidFill>
              </a:rPr>
              <a:t>Aczel</a:t>
            </a:r>
            <a:r>
              <a:rPr lang="en" sz="1200" dirty="0">
                <a:solidFill>
                  <a:schemeClr val="dk1"/>
                </a:solidFill>
              </a:rPr>
              <a:t>, B. (2022). A community-sourced glossary of open scholarship terms. </a:t>
            </a:r>
            <a:r>
              <a:rPr lang="en" sz="1200" i="1" dirty="0">
                <a:solidFill>
                  <a:schemeClr val="dk1"/>
                </a:solidFill>
              </a:rPr>
              <a:t>Nature human </a:t>
            </a:r>
            <a:r>
              <a:rPr lang="en" sz="1200" i="1" dirty="0" err="1">
                <a:solidFill>
                  <a:schemeClr val="dk1"/>
                </a:solidFill>
              </a:rPr>
              <a:t>behaviour</a:t>
            </a:r>
            <a:r>
              <a:rPr lang="en" sz="1200" dirty="0">
                <a:solidFill>
                  <a:schemeClr val="dk1"/>
                </a:solidFill>
              </a:rPr>
              <a:t>, </a:t>
            </a:r>
            <a:r>
              <a:rPr lang="en" sz="1200" i="1" dirty="0">
                <a:solidFill>
                  <a:schemeClr val="dk1"/>
                </a:solidFill>
              </a:rPr>
              <a:t>6</a:t>
            </a:r>
            <a:r>
              <a:rPr lang="en" sz="1200" dirty="0">
                <a:solidFill>
                  <a:schemeClr val="dk1"/>
                </a:solidFill>
              </a:rPr>
              <a:t>(3), 312-318.</a:t>
            </a:r>
            <a:endParaRPr sz="1200" dirty="0"/>
          </a:p>
        </p:txBody>
      </p:sp>
      <p:sp>
        <p:nvSpPr>
          <p:cNvPr id="319" name="Google Shape;319;g29e600576f1_1_0: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11</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77ea572683_0_2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6" name="Google Shape;326;g277ea572683_0_20: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spcBef>
                <a:spcPts val="0"/>
              </a:spcBef>
              <a:spcAft>
                <a:spcPts val="0"/>
              </a:spcAft>
              <a:buSzPts val="1200"/>
              <a:buNone/>
            </a:pPr>
            <a:r>
              <a:rPr lang="en" sz="1200">
                <a:solidFill>
                  <a:schemeClr val="dk1"/>
                </a:solidFill>
              </a:rPr>
              <a:t>Now, we started talking about the replication crisis in psychology, but many, perhaps most fields show replication problems. Of course, the same practices and incentive/publication system apply to other fields than psychology.</a:t>
            </a:r>
            <a:endParaRPr sz="1200">
              <a:solidFill>
                <a:schemeClr val="dk1"/>
              </a:solidFill>
            </a:endParaRPr>
          </a:p>
          <a:p>
            <a:pPr marL="0" lvl="0" indent="0" algn="l" rtl="0">
              <a:spcBef>
                <a:spcPts val="0"/>
              </a:spcBef>
              <a:spcAft>
                <a:spcPts val="0"/>
              </a:spcAft>
              <a:buSzPts val="1200"/>
              <a:buNone/>
            </a:pPr>
            <a:endParaRPr sz="1200">
              <a:solidFill>
                <a:schemeClr val="dk1"/>
              </a:solidFill>
            </a:endParaRPr>
          </a:p>
          <a:p>
            <a:pPr marL="0" lvl="0" indent="0" algn="l" rtl="0">
              <a:spcBef>
                <a:spcPts val="0"/>
              </a:spcBef>
              <a:spcAft>
                <a:spcPts val="0"/>
              </a:spcAft>
              <a:buSzPts val="1200"/>
              <a:buNone/>
            </a:pPr>
            <a:r>
              <a:rPr lang="en" sz="1200">
                <a:solidFill>
                  <a:schemeClr val="dk1"/>
                </a:solidFill>
              </a:rPr>
              <a:t>Since the large-scale replication effort in 2015 by the Open Science Collaboration, many more replications were done showing differential patterns across disciplines. This has even been demonstrated in areas considered more aligned to scientific study e.g., cancer biology.</a:t>
            </a:r>
            <a:endParaRPr sz="1200">
              <a:solidFill>
                <a:schemeClr val="dk1"/>
              </a:solidFill>
            </a:endParaRPr>
          </a:p>
          <a:p>
            <a:pPr marL="0" lvl="0" indent="0" algn="l" rtl="0">
              <a:spcBef>
                <a:spcPts val="0"/>
              </a:spcBef>
              <a:spcAft>
                <a:spcPts val="0"/>
              </a:spcAft>
              <a:buSzPts val="1200"/>
              <a:buNone/>
            </a:pPr>
            <a:endParaRPr sz="1200">
              <a:solidFill>
                <a:schemeClr val="dk1"/>
              </a:solidFill>
            </a:endParaRPr>
          </a:p>
        </p:txBody>
      </p:sp>
      <p:sp>
        <p:nvSpPr>
          <p:cNvPr id="327" name="Google Shape;327;g277ea572683_0_20: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12</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a7fea71b1e_0_8: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4" name="Google Shape;334;g2a7fea71b1e_0_8: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spcBef>
                <a:spcPts val="0"/>
              </a:spcBef>
              <a:spcAft>
                <a:spcPts val="0"/>
              </a:spcAft>
              <a:buSzPts val="1200"/>
              <a:buNone/>
            </a:pPr>
            <a:r>
              <a:rPr lang="en" sz="1200" dirty="0">
                <a:solidFill>
                  <a:schemeClr val="dk1"/>
                </a:solidFill>
              </a:rPr>
              <a:t>Replication rates refer to subjectively labelled replication “success” or outcomes. This translates usually to a binary of successful and unsuccessful. However, there are many dimensions to replication outcomes. For example, an effect might reproduce, but be much weaker. Is the replication successful? (Usually, the answer would be yes.). What if the study can be only be partially be reproduced (only some effects or only in specific samples or under specific conditions)? </a:t>
            </a:r>
            <a:endParaRPr sz="1200" dirty="0">
              <a:solidFill>
                <a:schemeClr val="dk1"/>
              </a:solidFill>
            </a:endParaRPr>
          </a:p>
          <a:p>
            <a:pPr marL="0" lvl="0" indent="0" algn="l" rtl="0">
              <a:spcBef>
                <a:spcPts val="0"/>
              </a:spcBef>
              <a:spcAft>
                <a:spcPts val="0"/>
              </a:spcAft>
              <a:buSzPts val="1200"/>
              <a:buNone/>
            </a:pPr>
            <a:endParaRPr sz="1200" dirty="0">
              <a:solidFill>
                <a:schemeClr val="dk1"/>
              </a:solidFill>
            </a:endParaRPr>
          </a:p>
          <a:p>
            <a:pPr marL="0" lvl="0" indent="0" algn="l" rtl="0">
              <a:spcBef>
                <a:spcPts val="0"/>
              </a:spcBef>
              <a:spcAft>
                <a:spcPts val="0"/>
              </a:spcAft>
              <a:buSzPts val="1200"/>
              <a:buNone/>
            </a:pPr>
            <a:r>
              <a:rPr lang="en" sz="1200" dirty="0">
                <a:solidFill>
                  <a:schemeClr val="dk1"/>
                </a:solidFill>
              </a:rPr>
              <a:t>There are several larger replication projects:</a:t>
            </a:r>
            <a:endParaRPr sz="1200" dirty="0">
              <a:solidFill>
                <a:schemeClr val="dk1"/>
              </a:solidFill>
            </a:endParaRPr>
          </a:p>
          <a:p>
            <a:pPr marL="0" lvl="0" indent="0" algn="l" rtl="0">
              <a:spcBef>
                <a:spcPts val="0"/>
              </a:spcBef>
              <a:spcAft>
                <a:spcPts val="0"/>
              </a:spcAft>
              <a:buSzPts val="1200"/>
              <a:buNone/>
            </a:pPr>
            <a:r>
              <a:rPr lang="en" sz="1200" dirty="0">
                <a:solidFill>
                  <a:schemeClr val="dk1"/>
                </a:solidFill>
              </a:rPr>
              <a:t>Psychology (</a:t>
            </a:r>
            <a:r>
              <a:rPr lang="en" sz="1200" dirty="0" err="1">
                <a:solidFill>
                  <a:schemeClr val="dk1"/>
                </a:solidFill>
              </a:rPr>
              <a:t>Nosek</a:t>
            </a:r>
            <a:r>
              <a:rPr lang="en" sz="1200" dirty="0">
                <a:solidFill>
                  <a:schemeClr val="dk1"/>
                </a:solidFill>
              </a:rPr>
              <a:t> et al., 2023; </a:t>
            </a:r>
            <a:r>
              <a:rPr lang="en" sz="1200" u="sng" dirty="0">
                <a:solidFill>
                  <a:schemeClr val="hlink"/>
                </a:solidFill>
                <a:hlinkClick r:id="rId3"/>
              </a:rPr>
              <a:t>https://doi.org/10.1146/annurev-psych-020821-114157</a:t>
            </a:r>
            <a:r>
              <a:rPr lang="en" sz="1200" dirty="0">
                <a:solidFill>
                  <a:schemeClr val="dk1"/>
                </a:solidFill>
              </a:rPr>
              <a:t>; </a:t>
            </a:r>
            <a:r>
              <a:rPr lang="en" sz="1200" dirty="0" err="1">
                <a:solidFill>
                  <a:schemeClr val="dk1"/>
                </a:solidFill>
              </a:rPr>
              <a:t>Youyou</a:t>
            </a:r>
            <a:r>
              <a:rPr lang="en" sz="1200" dirty="0">
                <a:solidFill>
                  <a:schemeClr val="dk1"/>
                </a:solidFill>
              </a:rPr>
              <a:t> et al., 2023; </a:t>
            </a:r>
            <a:r>
              <a:rPr lang="en" sz="1200" u="sng" dirty="0">
                <a:solidFill>
                  <a:schemeClr val="hlink"/>
                </a:solidFill>
                <a:hlinkClick r:id="rId4"/>
              </a:rPr>
              <a:t>https://doi.org/10.1073%2Fpnas.2208863120</a:t>
            </a:r>
            <a:r>
              <a:rPr lang="en" sz="1200" dirty="0">
                <a:solidFill>
                  <a:schemeClr val="dk1"/>
                </a:solidFill>
              </a:rPr>
              <a:t>)</a:t>
            </a:r>
            <a:endParaRPr sz="1200" dirty="0">
              <a:solidFill>
                <a:schemeClr val="dk1"/>
              </a:solidFill>
            </a:endParaRPr>
          </a:p>
          <a:p>
            <a:pPr marL="0" lvl="0" indent="0" algn="l" rtl="0">
              <a:spcBef>
                <a:spcPts val="0"/>
              </a:spcBef>
              <a:spcAft>
                <a:spcPts val="0"/>
              </a:spcAft>
              <a:buSzPts val="1200"/>
              <a:buNone/>
            </a:pPr>
            <a:endParaRPr sz="1200" dirty="0">
              <a:solidFill>
                <a:schemeClr val="dk1"/>
              </a:solidFill>
            </a:endParaRPr>
          </a:p>
          <a:p>
            <a:pPr marL="0" lvl="0" indent="0" algn="l" rtl="0">
              <a:spcBef>
                <a:spcPts val="0"/>
              </a:spcBef>
              <a:spcAft>
                <a:spcPts val="0"/>
              </a:spcAft>
              <a:buSzPts val="1200"/>
              <a:buNone/>
            </a:pPr>
            <a:r>
              <a:rPr lang="en" sz="1200" dirty="0">
                <a:solidFill>
                  <a:schemeClr val="dk1"/>
                </a:solidFill>
              </a:rPr>
              <a:t>Cancer biology (Errington et al., 2021, </a:t>
            </a:r>
            <a:r>
              <a:rPr lang="en" sz="1200" u="sng" dirty="0">
                <a:solidFill>
                  <a:schemeClr val="hlink"/>
                </a:solidFill>
                <a:hlinkClick r:id="rId5"/>
              </a:rPr>
              <a:t>https://doi.org/10.7554/eLife.71601</a:t>
            </a:r>
            <a:r>
              <a:rPr lang="en" sz="1200" dirty="0">
                <a:solidFill>
                  <a:schemeClr val="dk1"/>
                </a:solidFill>
              </a:rPr>
              <a:t>)</a:t>
            </a:r>
            <a:endParaRPr sz="1200" dirty="0">
              <a:solidFill>
                <a:schemeClr val="dk1"/>
              </a:solidFill>
            </a:endParaRPr>
          </a:p>
          <a:p>
            <a:pPr marL="0" lvl="0" indent="0" algn="l" rtl="0">
              <a:spcBef>
                <a:spcPts val="0"/>
              </a:spcBef>
              <a:spcAft>
                <a:spcPts val="0"/>
              </a:spcAft>
              <a:buSzPts val="1200"/>
              <a:buNone/>
            </a:pPr>
            <a:r>
              <a:rPr lang="en" sz="1200" dirty="0">
                <a:solidFill>
                  <a:schemeClr val="dk1"/>
                </a:solidFill>
              </a:rPr>
              <a:t>Economy (</a:t>
            </a:r>
            <a:r>
              <a:rPr lang="en" sz="1200" u="sng" dirty="0">
                <a:solidFill>
                  <a:schemeClr val="hlink"/>
                </a:solidFill>
                <a:hlinkClick r:id="rId6"/>
              </a:rPr>
              <a:t>https://doi.org/10.1126/science.aaf0918</a:t>
            </a:r>
            <a:r>
              <a:rPr lang="en" sz="1200" dirty="0">
                <a:solidFill>
                  <a:schemeClr val="dk1"/>
                </a:solidFill>
              </a:rPr>
              <a:t>)</a:t>
            </a:r>
            <a:endParaRPr sz="1200" dirty="0">
              <a:solidFill>
                <a:schemeClr val="dk1"/>
              </a:solidFill>
            </a:endParaRPr>
          </a:p>
          <a:p>
            <a:pPr marL="0" lvl="0" indent="0" algn="l" rtl="0">
              <a:spcBef>
                <a:spcPts val="0"/>
              </a:spcBef>
              <a:spcAft>
                <a:spcPts val="0"/>
              </a:spcAft>
              <a:buSzPts val="1200"/>
              <a:buNone/>
            </a:pPr>
            <a:endParaRPr sz="1200" dirty="0">
              <a:solidFill>
                <a:schemeClr val="dk1"/>
              </a:solidFill>
            </a:endParaRPr>
          </a:p>
          <a:p>
            <a:pPr marL="0" lvl="0" indent="0" algn="l" rtl="0">
              <a:spcBef>
                <a:spcPts val="0"/>
              </a:spcBef>
              <a:spcAft>
                <a:spcPts val="0"/>
              </a:spcAft>
              <a:buSzPts val="1200"/>
              <a:buNone/>
            </a:pPr>
            <a:r>
              <a:rPr lang="en" sz="1200" dirty="0">
                <a:solidFill>
                  <a:schemeClr val="dk1"/>
                </a:solidFill>
              </a:rPr>
              <a:t>And we could go on and on with such replication projects, showing similar trends of a certain proportion of findings not replicating. So, the replication crisis is absolutely not unique to psychology or even the social sciences (see cancer biology example).</a:t>
            </a:r>
            <a:endParaRPr sz="1200" dirty="0">
              <a:solidFill>
                <a:schemeClr val="dk1"/>
              </a:solidFill>
            </a:endParaRPr>
          </a:p>
          <a:p>
            <a:pPr marL="0" lvl="0" indent="0" algn="l" rtl="0">
              <a:spcBef>
                <a:spcPts val="0"/>
              </a:spcBef>
              <a:spcAft>
                <a:spcPts val="0"/>
              </a:spcAft>
              <a:buClr>
                <a:schemeClr val="dk1"/>
              </a:buClr>
              <a:buSzPts val="1200"/>
              <a:buFont typeface="Arial"/>
              <a:buNone/>
            </a:pPr>
            <a:endParaRPr sz="1200" dirty="0">
              <a:solidFill>
                <a:schemeClr val="dk1"/>
              </a:solidFill>
            </a:endParaRPr>
          </a:p>
          <a:p>
            <a:pPr marL="0" lvl="0" indent="0" algn="l" rtl="0">
              <a:spcBef>
                <a:spcPts val="0"/>
              </a:spcBef>
              <a:spcAft>
                <a:spcPts val="0"/>
              </a:spcAft>
              <a:buClr>
                <a:schemeClr val="dk1"/>
              </a:buClr>
              <a:buSzPts val="1200"/>
              <a:buFont typeface="Arial"/>
              <a:buNone/>
            </a:pPr>
            <a:r>
              <a:rPr lang="en" sz="1200" dirty="0">
                <a:solidFill>
                  <a:schemeClr val="dk1"/>
                </a:solidFill>
              </a:rPr>
              <a:t>Now, let’s jump to 2023.</a:t>
            </a:r>
            <a:endParaRPr sz="1200" dirty="0">
              <a:solidFill>
                <a:schemeClr val="dk1"/>
              </a:solidFill>
            </a:endParaRPr>
          </a:p>
          <a:p>
            <a:pPr marL="0" lvl="0" indent="0" algn="l" rtl="0">
              <a:spcBef>
                <a:spcPts val="0"/>
              </a:spcBef>
              <a:spcAft>
                <a:spcPts val="0"/>
              </a:spcAft>
              <a:buClr>
                <a:schemeClr val="dk1"/>
              </a:buClr>
              <a:buSzPts val="1200"/>
              <a:buFont typeface="Arial"/>
              <a:buNone/>
            </a:pPr>
            <a:endParaRPr sz="1200" dirty="0">
              <a:solidFill>
                <a:schemeClr val="dk1"/>
              </a:solidFill>
            </a:endParaRPr>
          </a:p>
          <a:p>
            <a:pPr marL="0" lvl="0" indent="0" algn="l" rtl="0">
              <a:spcBef>
                <a:spcPts val="0"/>
              </a:spcBef>
              <a:spcAft>
                <a:spcPts val="0"/>
              </a:spcAft>
              <a:buClr>
                <a:schemeClr val="dk1"/>
              </a:buClr>
              <a:buSzPts val="1200"/>
              <a:buFont typeface="Arial"/>
              <a:buNone/>
            </a:pPr>
            <a:endParaRPr sz="1200" dirty="0">
              <a:solidFill>
                <a:schemeClr val="dk1"/>
              </a:solidFill>
            </a:endParaRPr>
          </a:p>
          <a:p>
            <a:pPr marL="0" lvl="0" indent="0" algn="l" rtl="0">
              <a:spcBef>
                <a:spcPts val="0"/>
              </a:spcBef>
              <a:spcAft>
                <a:spcPts val="0"/>
              </a:spcAft>
              <a:buClr>
                <a:schemeClr val="dk1"/>
              </a:buClr>
              <a:buSzPts val="1200"/>
              <a:buFont typeface="Arial"/>
              <a:buNone/>
            </a:pPr>
            <a:r>
              <a:rPr lang="en" sz="1200" dirty="0">
                <a:solidFill>
                  <a:schemeClr val="dk1"/>
                </a:solidFill>
              </a:rPr>
              <a:t>For a more nuanced discussion of “replication success” see, for example:</a:t>
            </a:r>
            <a:endParaRPr sz="1200" dirty="0">
              <a:solidFill>
                <a:schemeClr val="dk1"/>
              </a:solidFill>
            </a:endParaRPr>
          </a:p>
          <a:p>
            <a:pPr marL="457200" lvl="0" indent="-304800" algn="l" rtl="0">
              <a:spcBef>
                <a:spcPts val="0"/>
              </a:spcBef>
              <a:spcAft>
                <a:spcPts val="0"/>
              </a:spcAft>
              <a:buSzPts val="1200"/>
              <a:buChar char="●"/>
            </a:pPr>
            <a:r>
              <a:rPr lang="en" sz="1200" u="sng" dirty="0">
                <a:solidFill>
                  <a:schemeClr val="hlink"/>
                </a:solidFill>
                <a:hlinkClick r:id="rId7"/>
              </a:rPr>
              <a:t>https://github.com/forrtproject/FReD/issues/4#issuecomment-2191826842</a:t>
            </a:r>
            <a:endParaRPr sz="1200" dirty="0">
              <a:solidFill>
                <a:schemeClr val="dk1"/>
              </a:solidFill>
            </a:endParaRPr>
          </a:p>
          <a:p>
            <a:pPr marL="457200" lvl="0" indent="-298450" algn="l" rtl="0">
              <a:spcBef>
                <a:spcPts val="0"/>
              </a:spcBef>
              <a:spcAft>
                <a:spcPts val="0"/>
              </a:spcAft>
              <a:buSzPts val="1100"/>
              <a:buChar char="●"/>
            </a:pPr>
            <a:r>
              <a:rPr lang="en" u="sng" dirty="0">
                <a:solidFill>
                  <a:schemeClr val="hlink"/>
                </a:solidFill>
                <a:hlinkClick r:id="rId8"/>
              </a:rPr>
              <a:t>https://lakens.github.io/statistical_inferences/17-replication.html</a:t>
            </a:r>
            <a:endParaRPr sz="1200" dirty="0">
              <a:solidFill>
                <a:schemeClr val="dk1"/>
              </a:solidFill>
            </a:endParaRPr>
          </a:p>
        </p:txBody>
      </p:sp>
      <p:sp>
        <p:nvSpPr>
          <p:cNvPr id="335" name="Google Shape;335;g2a7fea71b1e_0_8: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13</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80e38c8086_0_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2" name="Google Shape;342;g280e38c8086_0_0: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457200" lvl="0" indent="-304800" algn="l" rtl="0">
              <a:spcBef>
                <a:spcPts val="0"/>
              </a:spcBef>
              <a:spcAft>
                <a:spcPts val="0"/>
              </a:spcAft>
              <a:buClr>
                <a:schemeClr val="dk1"/>
              </a:buClr>
              <a:buSzPts val="1200"/>
              <a:buChar char="-"/>
            </a:pPr>
            <a:r>
              <a:rPr lang="en" sz="1200" dirty="0">
                <a:solidFill>
                  <a:schemeClr val="dk1"/>
                </a:solidFill>
              </a:rPr>
              <a:t>While we see that replication study results often diverge from original study results (especially in terms of effect size shrinkage), executing replication studies is </a:t>
            </a:r>
            <a:r>
              <a:rPr lang="en" sz="1200" b="1" dirty="0">
                <a:solidFill>
                  <a:schemeClr val="dk1"/>
                </a:solidFill>
              </a:rPr>
              <a:t>not</a:t>
            </a:r>
            <a:r>
              <a:rPr lang="en" sz="1200" dirty="0">
                <a:solidFill>
                  <a:schemeClr val="dk1"/>
                </a:solidFill>
              </a:rPr>
              <a:t> a common practice.</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This does not only apply to psychology but (to our knowledge) most scientific fields (see examples on the slide). </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Estimates for the share of replication studies among all published studies are hence fairly low (usually below 1%).</a:t>
            </a:r>
            <a:endParaRPr sz="1200" dirty="0">
              <a:solidFill>
                <a:schemeClr val="dk1"/>
              </a:solidFill>
            </a:endParaRPr>
          </a:p>
          <a:p>
            <a:pPr marL="457200" lvl="0" indent="-304800" algn="l" rtl="0">
              <a:spcBef>
                <a:spcPts val="0"/>
              </a:spcBef>
              <a:spcAft>
                <a:spcPts val="0"/>
              </a:spcAft>
              <a:buClr>
                <a:schemeClr val="dk1"/>
              </a:buClr>
              <a:buSzPts val="1200"/>
              <a:buChar char="-"/>
            </a:pPr>
            <a:r>
              <a:rPr lang="en" sz="1200" dirty="0">
                <a:solidFill>
                  <a:schemeClr val="dk1"/>
                </a:solidFill>
              </a:rPr>
              <a:t>Here are a few investigations assessing the current situation of replication practice in different fields. </a:t>
            </a:r>
            <a:endParaRPr sz="1200" dirty="0">
              <a:solidFill>
                <a:schemeClr val="dk1"/>
              </a:solidFill>
            </a:endParaRPr>
          </a:p>
          <a:p>
            <a:pPr marL="0" lvl="0" indent="0" algn="l" rtl="0">
              <a:spcBef>
                <a:spcPts val="0"/>
              </a:spcBef>
              <a:spcAft>
                <a:spcPts val="0"/>
              </a:spcAft>
              <a:buSzPts val="1200"/>
              <a:buNone/>
            </a:pPr>
            <a:endParaRPr sz="1200" dirty="0">
              <a:solidFill>
                <a:schemeClr val="dk1"/>
              </a:solidFill>
            </a:endParaRPr>
          </a:p>
          <a:p>
            <a:pPr marL="0" lvl="0" indent="0" algn="l" rtl="0">
              <a:spcBef>
                <a:spcPts val="0"/>
              </a:spcBef>
              <a:spcAft>
                <a:spcPts val="0"/>
              </a:spcAft>
              <a:buSzPts val="1200"/>
              <a:buNone/>
            </a:pPr>
            <a:r>
              <a:rPr lang="en" sz="1200" b="1" dirty="0">
                <a:solidFill>
                  <a:schemeClr val="dk1"/>
                </a:solidFill>
              </a:rPr>
              <a:t>Sources for the single estimates/studies:</a:t>
            </a:r>
            <a:endParaRPr sz="1200" b="1" dirty="0">
              <a:solidFill>
                <a:schemeClr val="dk1"/>
              </a:solidFill>
            </a:endParaRPr>
          </a:p>
          <a:p>
            <a:pPr marL="0" lvl="0" indent="0" algn="l" rtl="0">
              <a:spcBef>
                <a:spcPts val="0"/>
              </a:spcBef>
              <a:spcAft>
                <a:spcPts val="0"/>
              </a:spcAft>
              <a:buSzPts val="1200"/>
              <a:buNone/>
            </a:pPr>
            <a:r>
              <a:rPr lang="en" sz="1200" dirty="0">
                <a:solidFill>
                  <a:schemeClr val="dk1"/>
                </a:solidFill>
              </a:rPr>
              <a:t>Ankle-Peters et al. (2023): </a:t>
            </a:r>
            <a:r>
              <a:rPr lang="en" sz="1200" u="sng" dirty="0">
                <a:solidFill>
                  <a:schemeClr val="hlink"/>
                </a:solidFill>
                <a:hlinkClick r:id="rId3"/>
              </a:rPr>
              <a:t>https://doi.org/10.1016/j.jebo.2023.05.009</a:t>
            </a:r>
            <a:endParaRPr sz="1200" dirty="0">
              <a:solidFill>
                <a:schemeClr val="dk1"/>
              </a:solidFill>
            </a:endParaRPr>
          </a:p>
          <a:p>
            <a:pPr marL="0" lvl="0" indent="0" algn="l" rtl="0">
              <a:lnSpc>
                <a:spcPct val="115000"/>
              </a:lnSpc>
              <a:spcBef>
                <a:spcPts val="0"/>
              </a:spcBef>
              <a:spcAft>
                <a:spcPts val="0"/>
              </a:spcAft>
              <a:buSzPts val="1100"/>
              <a:buNone/>
            </a:pPr>
            <a:r>
              <a:rPr lang="en" sz="1200" dirty="0" err="1">
                <a:solidFill>
                  <a:schemeClr val="dk1"/>
                </a:solidFill>
              </a:rPr>
              <a:t>Kobrock</a:t>
            </a:r>
            <a:r>
              <a:rPr lang="en" sz="1200" dirty="0">
                <a:solidFill>
                  <a:schemeClr val="dk1"/>
                </a:solidFill>
              </a:rPr>
              <a:t> &amp; </a:t>
            </a:r>
            <a:r>
              <a:rPr lang="en" sz="1200" dirty="0" err="1">
                <a:solidFill>
                  <a:schemeClr val="dk1"/>
                </a:solidFill>
              </a:rPr>
              <a:t>Roettger</a:t>
            </a:r>
            <a:r>
              <a:rPr lang="en" sz="1200" dirty="0">
                <a:solidFill>
                  <a:schemeClr val="dk1"/>
                </a:solidFill>
              </a:rPr>
              <a:t> (2022): </a:t>
            </a:r>
            <a:r>
              <a:rPr lang="en" sz="1200" u="sng" dirty="0">
                <a:solidFill>
                  <a:schemeClr val="hlink"/>
                </a:solidFill>
                <a:hlinkClick r:id="rId4"/>
              </a:rPr>
              <a:t>https://doi.org/10.5070/G6011135</a:t>
            </a:r>
            <a:r>
              <a:rPr lang="en" sz="1200" dirty="0">
                <a:solidFill>
                  <a:schemeClr val="dk1"/>
                </a:solidFill>
              </a:rPr>
              <a:t> </a:t>
            </a:r>
            <a:endParaRPr sz="1200" dirty="0">
              <a:solidFill>
                <a:schemeClr val="dk1"/>
              </a:solidFill>
            </a:endParaRPr>
          </a:p>
          <a:p>
            <a:pPr marL="0" lvl="0" indent="0" algn="l" rtl="0">
              <a:lnSpc>
                <a:spcPct val="115000"/>
              </a:lnSpc>
              <a:spcBef>
                <a:spcPts val="0"/>
              </a:spcBef>
              <a:spcAft>
                <a:spcPts val="0"/>
              </a:spcAft>
              <a:buSzPts val="1100"/>
              <a:buNone/>
            </a:pPr>
            <a:r>
              <a:rPr lang="en" sz="1200" dirty="0">
                <a:solidFill>
                  <a:schemeClr val="dk1"/>
                </a:solidFill>
              </a:rPr>
              <a:t>Hardwicke et al. (2021): </a:t>
            </a:r>
            <a:r>
              <a:rPr lang="en" sz="1200" u="sng" dirty="0">
                <a:solidFill>
                  <a:schemeClr val="hlink"/>
                </a:solidFill>
                <a:hlinkClick r:id="rId5"/>
              </a:rPr>
              <a:t>https://doi.org/10.1177/1745691620979806</a:t>
            </a:r>
            <a:r>
              <a:rPr lang="en" sz="1200" dirty="0">
                <a:solidFill>
                  <a:schemeClr val="dk1"/>
                </a:solidFill>
              </a:rPr>
              <a:t> </a:t>
            </a:r>
            <a:endParaRPr sz="1200" dirty="0">
              <a:solidFill>
                <a:schemeClr val="dk1"/>
              </a:solidFill>
            </a:endParaRPr>
          </a:p>
          <a:p>
            <a:pPr marL="0" lvl="0" indent="0" algn="l" rtl="0">
              <a:lnSpc>
                <a:spcPct val="115000"/>
              </a:lnSpc>
              <a:spcBef>
                <a:spcPts val="0"/>
              </a:spcBef>
              <a:spcAft>
                <a:spcPts val="0"/>
              </a:spcAft>
              <a:buSzPts val="1100"/>
              <a:buNone/>
            </a:pPr>
            <a:r>
              <a:rPr lang="en" sz="1200" dirty="0">
                <a:solidFill>
                  <a:schemeClr val="dk1"/>
                </a:solidFill>
              </a:rPr>
              <a:t>Kelly (2019): </a:t>
            </a:r>
            <a:r>
              <a:rPr lang="en" sz="1200" u="sng" dirty="0">
                <a:solidFill>
                  <a:schemeClr val="hlink"/>
                </a:solidFill>
                <a:hlinkClick r:id="rId6"/>
              </a:rPr>
              <a:t>https://doi.org/10.7717/peerj.7654</a:t>
            </a:r>
            <a:r>
              <a:rPr lang="en" sz="1200" dirty="0">
                <a:solidFill>
                  <a:schemeClr val="dk1"/>
                </a:solidFill>
              </a:rPr>
              <a:t> </a:t>
            </a:r>
            <a:endParaRPr sz="1200" dirty="0">
              <a:solidFill>
                <a:schemeClr val="dk1"/>
              </a:solidFill>
            </a:endParaRPr>
          </a:p>
          <a:p>
            <a:pPr marL="0" lvl="0" indent="0" algn="l" rtl="0">
              <a:lnSpc>
                <a:spcPct val="115000"/>
              </a:lnSpc>
              <a:spcBef>
                <a:spcPts val="0"/>
              </a:spcBef>
              <a:spcAft>
                <a:spcPts val="0"/>
              </a:spcAft>
              <a:buSzPts val="1100"/>
              <a:buNone/>
            </a:pPr>
            <a:r>
              <a:rPr lang="en" sz="1200" dirty="0">
                <a:solidFill>
                  <a:schemeClr val="dk1"/>
                </a:solidFill>
              </a:rPr>
              <a:t>Mueller-Langer et al. (2019): </a:t>
            </a:r>
            <a:r>
              <a:rPr lang="en" sz="1200" u="sng" dirty="0">
                <a:solidFill>
                  <a:schemeClr val="hlink"/>
                </a:solidFill>
                <a:hlinkClick r:id="rId7"/>
              </a:rPr>
              <a:t>https://doi.org/10.1016/j.respol.2018.07.019</a:t>
            </a:r>
            <a:r>
              <a:rPr lang="en" sz="1200" dirty="0">
                <a:solidFill>
                  <a:schemeClr val="dk1"/>
                </a:solidFill>
              </a:rPr>
              <a:t> </a:t>
            </a:r>
            <a:endParaRPr sz="1200" dirty="0">
              <a:solidFill>
                <a:schemeClr val="dk1"/>
              </a:solidFill>
            </a:endParaRPr>
          </a:p>
          <a:p>
            <a:pPr marL="0" lvl="0" indent="0" algn="l" rtl="0">
              <a:lnSpc>
                <a:spcPct val="115000"/>
              </a:lnSpc>
              <a:spcBef>
                <a:spcPts val="0"/>
              </a:spcBef>
              <a:spcAft>
                <a:spcPts val="0"/>
              </a:spcAft>
              <a:buSzPts val="1100"/>
              <a:buNone/>
            </a:pPr>
            <a:r>
              <a:rPr lang="en" sz="1200" dirty="0">
                <a:solidFill>
                  <a:schemeClr val="dk1"/>
                </a:solidFill>
              </a:rPr>
              <a:t>Marsden et al. (2018):</a:t>
            </a:r>
            <a:r>
              <a:rPr lang="en" sz="1200" u="sng" dirty="0">
                <a:solidFill>
                  <a:schemeClr val="hlink"/>
                </a:solidFill>
                <a:hlinkClick r:id="rId8"/>
              </a:rPr>
              <a:t>https://doi.org/10.1111/lang.12286</a:t>
            </a:r>
            <a:r>
              <a:rPr lang="en" sz="1200" dirty="0">
                <a:solidFill>
                  <a:schemeClr val="dk1"/>
                </a:solidFill>
              </a:rPr>
              <a:t> </a:t>
            </a:r>
            <a:endParaRPr sz="1200" dirty="0">
              <a:solidFill>
                <a:schemeClr val="dk1"/>
              </a:solidFill>
            </a:endParaRPr>
          </a:p>
          <a:p>
            <a:pPr marL="0" lvl="0" indent="0" algn="l" rtl="0">
              <a:lnSpc>
                <a:spcPct val="115000"/>
              </a:lnSpc>
              <a:spcBef>
                <a:spcPts val="0"/>
              </a:spcBef>
              <a:spcAft>
                <a:spcPts val="0"/>
              </a:spcAft>
              <a:buSzPts val="1100"/>
              <a:buNone/>
            </a:pPr>
            <a:r>
              <a:rPr lang="en" sz="1200" dirty="0" err="1">
                <a:solidFill>
                  <a:schemeClr val="dk1"/>
                </a:solidFill>
              </a:rPr>
              <a:t>Makel</a:t>
            </a:r>
            <a:r>
              <a:rPr lang="en" sz="1200" dirty="0">
                <a:solidFill>
                  <a:schemeClr val="dk1"/>
                </a:solidFill>
              </a:rPr>
              <a:t> et al. (2016): </a:t>
            </a:r>
            <a:r>
              <a:rPr lang="en" sz="1200" u="sng" dirty="0">
                <a:solidFill>
                  <a:schemeClr val="hlink"/>
                </a:solidFill>
                <a:hlinkClick r:id="rId9"/>
              </a:rPr>
              <a:t>https://doi.org/10.1177/0741932516646083</a:t>
            </a:r>
            <a:r>
              <a:rPr lang="en" sz="1200" dirty="0">
                <a:solidFill>
                  <a:schemeClr val="dk1"/>
                </a:solidFill>
              </a:rPr>
              <a:t> </a:t>
            </a:r>
            <a:endParaRPr sz="1200" dirty="0">
              <a:solidFill>
                <a:schemeClr val="dk1"/>
              </a:solidFill>
            </a:endParaRPr>
          </a:p>
          <a:p>
            <a:pPr marL="0" lvl="0" indent="0" algn="l" rtl="0">
              <a:lnSpc>
                <a:spcPct val="115000"/>
              </a:lnSpc>
              <a:spcBef>
                <a:spcPts val="0"/>
              </a:spcBef>
              <a:spcAft>
                <a:spcPts val="0"/>
              </a:spcAft>
              <a:buSzPts val="1100"/>
              <a:buNone/>
            </a:pPr>
            <a:r>
              <a:rPr lang="en" sz="1200" dirty="0" err="1">
                <a:solidFill>
                  <a:schemeClr val="dk1"/>
                </a:solidFill>
              </a:rPr>
              <a:t>McNeeley</a:t>
            </a:r>
            <a:r>
              <a:rPr lang="en" sz="1200" dirty="0">
                <a:solidFill>
                  <a:schemeClr val="dk1"/>
                </a:solidFill>
              </a:rPr>
              <a:t> &amp; Warner (2015):</a:t>
            </a:r>
            <a:r>
              <a:rPr lang="en" sz="1200" u="sng" dirty="0">
                <a:solidFill>
                  <a:schemeClr val="hlink"/>
                </a:solidFill>
                <a:hlinkClick r:id="rId10"/>
              </a:rPr>
              <a:t>https://doi.org/10.1177/1477370815578197</a:t>
            </a:r>
            <a:r>
              <a:rPr lang="en" sz="1200" dirty="0">
                <a:solidFill>
                  <a:schemeClr val="dk1"/>
                </a:solidFill>
              </a:rPr>
              <a:t> </a:t>
            </a:r>
            <a:endParaRPr sz="1200" dirty="0">
              <a:solidFill>
                <a:schemeClr val="dk1"/>
              </a:solidFill>
            </a:endParaRPr>
          </a:p>
          <a:p>
            <a:pPr marL="0" lvl="0" indent="0" algn="l" rtl="0">
              <a:lnSpc>
                <a:spcPct val="115000"/>
              </a:lnSpc>
              <a:spcBef>
                <a:spcPts val="0"/>
              </a:spcBef>
              <a:spcAft>
                <a:spcPts val="0"/>
              </a:spcAft>
              <a:buSzPts val="1100"/>
              <a:buNone/>
            </a:pPr>
            <a:r>
              <a:rPr lang="en" sz="1200" dirty="0" err="1">
                <a:solidFill>
                  <a:schemeClr val="dk1"/>
                </a:solidFill>
              </a:rPr>
              <a:t>Makel</a:t>
            </a:r>
            <a:r>
              <a:rPr lang="en" sz="1200" dirty="0">
                <a:solidFill>
                  <a:schemeClr val="dk1"/>
                </a:solidFill>
              </a:rPr>
              <a:t> et al. (2014): </a:t>
            </a:r>
            <a:r>
              <a:rPr lang="en" sz="1200" u="sng" dirty="0">
                <a:solidFill>
                  <a:schemeClr val="hlink"/>
                </a:solidFill>
                <a:hlinkClick r:id="rId11"/>
              </a:rPr>
              <a:t>https://doi.org/10.3102/0013189X14545513</a:t>
            </a:r>
            <a:r>
              <a:rPr lang="en" sz="1200" dirty="0">
                <a:solidFill>
                  <a:schemeClr val="dk1"/>
                </a:solidFill>
              </a:rPr>
              <a:t> </a:t>
            </a:r>
            <a:endParaRPr sz="1200" dirty="0">
              <a:solidFill>
                <a:schemeClr val="dk1"/>
              </a:solidFill>
            </a:endParaRPr>
          </a:p>
          <a:p>
            <a:pPr marL="0" lvl="0" indent="0" algn="l" rtl="0">
              <a:lnSpc>
                <a:spcPct val="115000"/>
              </a:lnSpc>
              <a:spcBef>
                <a:spcPts val="0"/>
              </a:spcBef>
              <a:spcAft>
                <a:spcPts val="0"/>
              </a:spcAft>
              <a:buSzPts val="1100"/>
              <a:buNone/>
            </a:pPr>
            <a:r>
              <a:rPr lang="en" sz="1200" dirty="0" err="1">
                <a:solidFill>
                  <a:schemeClr val="dk1"/>
                </a:solidFill>
              </a:rPr>
              <a:t>Makel</a:t>
            </a:r>
            <a:r>
              <a:rPr lang="en" sz="1200" dirty="0">
                <a:solidFill>
                  <a:schemeClr val="dk1"/>
                </a:solidFill>
              </a:rPr>
              <a:t> et al. (2012): </a:t>
            </a:r>
            <a:r>
              <a:rPr lang="en" sz="1200" u="sng" dirty="0">
                <a:solidFill>
                  <a:schemeClr val="hlink"/>
                </a:solidFill>
                <a:hlinkClick r:id="rId12"/>
              </a:rPr>
              <a:t>https://doi.org/10.1177/1745691612460688</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dirty="0">
                <a:solidFill>
                  <a:schemeClr val="dk1"/>
                </a:solidFill>
              </a:rPr>
              <a:t>Kelly (2006): </a:t>
            </a:r>
            <a:r>
              <a:rPr lang="en" sz="1200" u="sng" dirty="0">
                <a:solidFill>
                  <a:schemeClr val="hlink"/>
                </a:solidFill>
                <a:hlinkClick r:id="rId13"/>
              </a:rPr>
              <a:t>https://doi.org/10.1086/506236</a:t>
            </a:r>
            <a:r>
              <a:rPr lang="en" sz="1200" dirty="0">
                <a:solidFill>
                  <a:schemeClr val="dk1"/>
                </a:solidFill>
              </a:rPr>
              <a:t> </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endParaRPr>
          </a:p>
          <a:p>
            <a:pPr marL="0" lvl="0" indent="0" algn="l" rtl="0">
              <a:spcBef>
                <a:spcPts val="0"/>
              </a:spcBef>
              <a:spcAft>
                <a:spcPts val="0"/>
              </a:spcAft>
              <a:buClr>
                <a:schemeClr val="dk1"/>
              </a:buClr>
              <a:buSzPts val="1200"/>
              <a:buFont typeface="Arial"/>
              <a:buNone/>
            </a:pPr>
            <a:r>
              <a:rPr lang="en" sz="1200" b="1" dirty="0">
                <a:solidFill>
                  <a:schemeClr val="dk1"/>
                </a:solidFill>
              </a:rPr>
              <a:t>Original source of the overview Gilad Feldman’s slides:</a:t>
            </a:r>
            <a:endParaRPr sz="1200" b="1" dirty="0">
              <a:solidFill>
                <a:schemeClr val="dk1"/>
              </a:solidFill>
            </a:endParaRPr>
          </a:p>
          <a:p>
            <a:pPr marL="0" lvl="0" indent="0" algn="l" rtl="0">
              <a:spcBef>
                <a:spcPts val="0"/>
              </a:spcBef>
              <a:spcAft>
                <a:spcPts val="0"/>
              </a:spcAft>
              <a:buClr>
                <a:schemeClr val="dk1"/>
              </a:buClr>
              <a:buSzPts val="1200"/>
              <a:buFont typeface="Arial"/>
              <a:buNone/>
            </a:pPr>
            <a:r>
              <a:rPr lang="en" sz="1200" u="sng" dirty="0">
                <a:solidFill>
                  <a:schemeClr val="hlink"/>
                </a:solidFill>
                <a:hlinkClick r:id="rId14"/>
              </a:rPr>
              <a:t>http://mgto.org/2022glasgow</a:t>
            </a:r>
            <a:endParaRPr sz="1200" dirty="0">
              <a:solidFill>
                <a:schemeClr val="dk1"/>
              </a:solidFill>
            </a:endParaRPr>
          </a:p>
          <a:p>
            <a:pPr marL="0" lvl="0" indent="0" algn="l" rtl="0">
              <a:spcBef>
                <a:spcPts val="0"/>
              </a:spcBef>
              <a:spcAft>
                <a:spcPts val="0"/>
              </a:spcAft>
              <a:buClr>
                <a:schemeClr val="dk1"/>
              </a:buClr>
              <a:buSzPts val="1200"/>
              <a:buFont typeface="Arial"/>
              <a:buNone/>
            </a:pPr>
            <a:endParaRPr sz="1200" dirty="0">
              <a:solidFill>
                <a:schemeClr val="dk1"/>
              </a:solidFill>
            </a:endParaRPr>
          </a:p>
        </p:txBody>
      </p:sp>
      <p:sp>
        <p:nvSpPr>
          <p:cNvPr id="343" name="Google Shape;343;g280e38c8086_0_0: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14</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77b2095a28_0_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1" name="Google Shape;351;g277b2095a28_0_0: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Clr>
                <a:srgbClr val="000000"/>
              </a:buClr>
              <a:buSzPts val="1200"/>
              <a:buFont typeface="Calibri"/>
              <a:buNone/>
            </a:pPr>
            <a:r>
              <a:rPr lang="en" sz="1200" dirty="0">
                <a:latin typeface="Calibri"/>
                <a:ea typeface="Calibri"/>
                <a:cs typeface="Calibri"/>
                <a:sym typeface="Calibri"/>
              </a:rPr>
              <a:t>We have seen that replication studies produced different results, dependent on the study and field. Overall, replication rates were lower than expected which subsequently led events to be labelled a replication crisis.</a:t>
            </a:r>
            <a:endParaRPr sz="1200" dirty="0">
              <a:latin typeface="Calibri"/>
              <a:ea typeface="Calibri"/>
              <a:cs typeface="Calibri"/>
              <a:sym typeface="Calibri"/>
            </a:endParaRPr>
          </a:p>
          <a:p>
            <a:pPr marL="0" lvl="0" indent="0" algn="l" rtl="0">
              <a:lnSpc>
                <a:spcPct val="100000"/>
              </a:lnSpc>
              <a:spcBef>
                <a:spcPts val="0"/>
              </a:spcBef>
              <a:spcAft>
                <a:spcPts val="0"/>
              </a:spcAft>
              <a:buClr>
                <a:srgbClr val="000000"/>
              </a:buClr>
              <a:buSzPts val="1200"/>
              <a:buFont typeface="Calibri"/>
              <a:buNone/>
            </a:pPr>
            <a:endParaRPr sz="1200" dirty="0">
              <a:latin typeface="Calibri"/>
              <a:ea typeface="Calibri"/>
              <a:cs typeface="Calibri"/>
              <a:sym typeface="Calibri"/>
            </a:endParaRPr>
          </a:p>
          <a:p>
            <a:pPr marL="0" lvl="0" indent="0" algn="l" rtl="0">
              <a:lnSpc>
                <a:spcPct val="100000"/>
              </a:lnSpc>
              <a:spcBef>
                <a:spcPts val="0"/>
              </a:spcBef>
              <a:spcAft>
                <a:spcPts val="0"/>
              </a:spcAft>
              <a:buClr>
                <a:srgbClr val="000000"/>
              </a:buClr>
              <a:buSzPts val="1200"/>
              <a:buFont typeface="Calibri"/>
              <a:buNone/>
            </a:pPr>
            <a:r>
              <a:rPr lang="en" sz="1200" dirty="0">
                <a:latin typeface="Calibri"/>
                <a:ea typeface="Calibri"/>
                <a:cs typeface="Calibri"/>
                <a:sym typeface="Calibri"/>
              </a:rPr>
              <a:t>Yet, the share of replication studies of the total volume of studies is very low. It is hence yet still important to find ways to replicate studies (as well as to validate findings in other ways). So there is room for improvement here.</a:t>
            </a:r>
            <a:endParaRPr sz="1200" dirty="0">
              <a:latin typeface="Calibri"/>
              <a:ea typeface="Calibri"/>
              <a:cs typeface="Calibri"/>
              <a:sym typeface="Calibri"/>
            </a:endParaRPr>
          </a:p>
          <a:p>
            <a:pPr marL="0" lvl="0" indent="0" algn="l" rtl="0">
              <a:lnSpc>
                <a:spcPct val="100000"/>
              </a:lnSpc>
              <a:spcBef>
                <a:spcPts val="0"/>
              </a:spcBef>
              <a:spcAft>
                <a:spcPts val="0"/>
              </a:spcAft>
              <a:buClr>
                <a:srgbClr val="000000"/>
              </a:buClr>
              <a:buSzPts val="1200"/>
              <a:buFont typeface="Calibri"/>
              <a:buNone/>
            </a:pPr>
            <a:endParaRPr sz="1200" dirty="0">
              <a:latin typeface="Calibri"/>
              <a:ea typeface="Calibri"/>
              <a:cs typeface="Calibri"/>
              <a:sym typeface="Calibri"/>
            </a:endParaRPr>
          </a:p>
          <a:p>
            <a:pPr marL="0" lvl="0" indent="0" algn="l" rtl="0">
              <a:lnSpc>
                <a:spcPct val="100000"/>
              </a:lnSpc>
              <a:spcBef>
                <a:spcPts val="0"/>
              </a:spcBef>
              <a:spcAft>
                <a:spcPts val="0"/>
              </a:spcAft>
              <a:buClr>
                <a:srgbClr val="000000"/>
              </a:buClr>
              <a:buSzPts val="1200"/>
              <a:buFont typeface="Calibri"/>
              <a:buNone/>
            </a:pPr>
            <a:r>
              <a:rPr lang="en" sz="1200" dirty="0">
                <a:latin typeface="Calibri"/>
                <a:ea typeface="Calibri"/>
                <a:cs typeface="Calibri"/>
                <a:sym typeface="Calibri"/>
              </a:rPr>
              <a:t>The field’s (psychological science) logical reaction to low replicability estimates of many key findings was to identify how we got there. Many questionable research practices and unhealthy structures (for example within the publishing system) were identified.</a:t>
            </a:r>
          </a:p>
          <a:p>
            <a:pPr marL="0" lvl="0" indent="0" algn="l" rtl="0">
              <a:lnSpc>
                <a:spcPct val="100000"/>
              </a:lnSpc>
              <a:spcBef>
                <a:spcPts val="0"/>
              </a:spcBef>
              <a:spcAft>
                <a:spcPts val="0"/>
              </a:spcAft>
              <a:buClr>
                <a:srgbClr val="000000"/>
              </a:buClr>
              <a:buSzPts val="1200"/>
              <a:buFont typeface="Calibri"/>
              <a:buNone/>
            </a:pPr>
            <a:endParaRPr lang="en" sz="1200" dirty="0">
              <a:latin typeface="Calibri"/>
              <a:ea typeface="Calibri"/>
              <a:cs typeface="Calibri"/>
              <a:sym typeface="Calibri"/>
            </a:endParaRPr>
          </a:p>
          <a:p>
            <a:pPr marL="0" lvl="0" indent="0" algn="l" rtl="0">
              <a:lnSpc>
                <a:spcPct val="100000"/>
              </a:lnSpc>
              <a:spcBef>
                <a:spcPts val="0"/>
              </a:spcBef>
              <a:spcAft>
                <a:spcPts val="0"/>
              </a:spcAft>
              <a:buClr>
                <a:srgbClr val="000000"/>
              </a:buClr>
              <a:buSzPts val="1200"/>
              <a:buFont typeface="Calibri"/>
              <a:buNone/>
            </a:pPr>
            <a:r>
              <a:rPr lang="en" sz="1200" dirty="0">
                <a:latin typeface="Calibri"/>
                <a:ea typeface="Calibri"/>
                <a:cs typeface="Calibri"/>
                <a:sym typeface="Calibri"/>
              </a:rPr>
              <a:t>Just to give some examples of questionable research practices:</a:t>
            </a:r>
          </a:p>
          <a:p>
            <a:pPr marL="0" marR="0" lvl="0" indent="0" algn="l" defTabSz="914400" rtl="0" eaLnBrk="1" fontAlgn="auto" latinLnBrk="0" hangingPunct="1">
              <a:lnSpc>
                <a:spcPct val="100000"/>
              </a:lnSpc>
              <a:spcBef>
                <a:spcPts val="0"/>
              </a:spcBef>
              <a:spcAft>
                <a:spcPts val="0"/>
              </a:spcAft>
              <a:buClr>
                <a:srgbClr val="000000"/>
              </a:buClr>
              <a:buSzPts val="1200"/>
              <a:buFont typeface="Calibri"/>
              <a:buNone/>
              <a:tabLst/>
              <a:defRPr/>
            </a:pPr>
            <a:r>
              <a:rPr lang="en-GB" sz="1200" dirty="0">
                <a:latin typeface="Calibri"/>
                <a:ea typeface="Calibri"/>
                <a:cs typeface="Calibri"/>
                <a:sym typeface="Calibri"/>
              </a:rPr>
              <a:t>- Data manipulation, augmentation, faking</a:t>
            </a:r>
            <a:endParaRPr lang="en" sz="1200" dirty="0">
              <a:latin typeface="Calibri"/>
              <a:ea typeface="Calibri"/>
              <a:cs typeface="Calibri"/>
              <a:sym typeface="Calibri"/>
            </a:endParaRPr>
          </a:p>
          <a:p>
            <a:pPr marL="171450" lvl="0" indent="-171450" algn="l" rtl="0">
              <a:lnSpc>
                <a:spcPct val="100000"/>
              </a:lnSpc>
              <a:spcBef>
                <a:spcPts val="0"/>
              </a:spcBef>
              <a:spcAft>
                <a:spcPts val="0"/>
              </a:spcAft>
              <a:buClr>
                <a:srgbClr val="000000"/>
              </a:buClr>
              <a:buSzPts val="1200"/>
              <a:buFontTx/>
              <a:buChar char="-"/>
            </a:pPr>
            <a:r>
              <a:rPr lang="en-GB" sz="1200" dirty="0">
                <a:latin typeface="Calibri"/>
                <a:ea typeface="Calibri"/>
                <a:cs typeface="Calibri"/>
                <a:sym typeface="Calibri"/>
              </a:rPr>
              <a:t>HARKING: H</a:t>
            </a:r>
            <a:r>
              <a:rPr lang="en" sz="1200" dirty="0" err="1">
                <a:latin typeface="Calibri"/>
                <a:ea typeface="Calibri"/>
                <a:cs typeface="Calibri"/>
                <a:sym typeface="Calibri"/>
              </a:rPr>
              <a:t>ypothesising</a:t>
            </a:r>
            <a:r>
              <a:rPr lang="en" sz="1200" dirty="0">
                <a:latin typeface="Calibri"/>
                <a:ea typeface="Calibri"/>
                <a:cs typeface="Calibri"/>
                <a:sym typeface="Calibri"/>
              </a:rPr>
              <a:t> after results are known</a:t>
            </a:r>
          </a:p>
          <a:p>
            <a:pPr marL="171450" lvl="0" indent="-171450" algn="l" rtl="0">
              <a:lnSpc>
                <a:spcPct val="100000"/>
              </a:lnSpc>
              <a:spcBef>
                <a:spcPts val="0"/>
              </a:spcBef>
              <a:spcAft>
                <a:spcPts val="0"/>
              </a:spcAft>
              <a:buClr>
                <a:srgbClr val="000000"/>
              </a:buClr>
              <a:buSzPts val="1200"/>
              <a:buFontTx/>
              <a:buChar char="-"/>
            </a:pPr>
            <a:r>
              <a:rPr lang="en-GB" sz="1200" dirty="0">
                <a:latin typeface="Calibri"/>
                <a:ea typeface="Calibri"/>
                <a:cs typeface="Calibri"/>
                <a:sym typeface="Calibri"/>
              </a:rPr>
              <a:t>P</a:t>
            </a:r>
            <a:r>
              <a:rPr lang="en" sz="1200" dirty="0">
                <a:latin typeface="Calibri"/>
                <a:ea typeface="Calibri"/>
                <a:cs typeface="Calibri"/>
                <a:sym typeface="Calibri"/>
              </a:rPr>
              <a:t>-hacking (e.g., exclusions to obtain significant results)</a:t>
            </a:r>
          </a:p>
          <a:p>
            <a:pPr marL="171450" lvl="0" indent="-171450" algn="l" rtl="0">
              <a:lnSpc>
                <a:spcPct val="100000"/>
              </a:lnSpc>
              <a:spcBef>
                <a:spcPts val="0"/>
              </a:spcBef>
              <a:spcAft>
                <a:spcPts val="0"/>
              </a:spcAft>
              <a:buClr>
                <a:srgbClr val="000000"/>
              </a:buClr>
              <a:buSzPts val="1200"/>
              <a:buFontTx/>
              <a:buChar char="-"/>
            </a:pPr>
            <a:r>
              <a:rPr lang="en-GB" sz="1200" dirty="0">
                <a:latin typeface="Calibri"/>
                <a:ea typeface="Calibri"/>
                <a:cs typeface="Calibri"/>
                <a:sym typeface="Calibri"/>
              </a:rPr>
              <a:t>O</a:t>
            </a:r>
            <a:r>
              <a:rPr lang="en" sz="1200" dirty="0">
                <a:latin typeface="Calibri"/>
                <a:ea typeface="Calibri"/>
                <a:cs typeface="Calibri"/>
                <a:sym typeface="Calibri"/>
              </a:rPr>
              <a:t>mitting of results and highlighting of others</a:t>
            </a:r>
          </a:p>
          <a:p>
            <a:pPr marL="171450" lvl="0" indent="-171450" algn="l" rtl="0">
              <a:lnSpc>
                <a:spcPct val="100000"/>
              </a:lnSpc>
              <a:spcBef>
                <a:spcPts val="0"/>
              </a:spcBef>
              <a:spcAft>
                <a:spcPts val="0"/>
              </a:spcAft>
              <a:buClr>
                <a:srgbClr val="000000"/>
              </a:buClr>
              <a:buSzPts val="1200"/>
              <a:buFontTx/>
              <a:buChar char="-"/>
            </a:pPr>
            <a:r>
              <a:rPr lang="en-GB" sz="1200" dirty="0">
                <a:latin typeface="Calibri"/>
                <a:ea typeface="Calibri"/>
                <a:cs typeface="Calibri"/>
                <a:sym typeface="Calibri"/>
              </a:rPr>
              <a:t>S</a:t>
            </a:r>
            <a:r>
              <a:rPr lang="en" sz="1200" dirty="0">
                <a:latin typeface="Calibri"/>
                <a:ea typeface="Calibri"/>
                <a:cs typeface="Calibri"/>
                <a:sym typeface="Calibri"/>
              </a:rPr>
              <a:t>electively reporting dependent variables</a:t>
            </a:r>
          </a:p>
          <a:p>
            <a:pPr marL="171450" lvl="0" indent="-171450" algn="l" rtl="0">
              <a:lnSpc>
                <a:spcPct val="100000"/>
              </a:lnSpc>
              <a:spcBef>
                <a:spcPts val="0"/>
              </a:spcBef>
              <a:spcAft>
                <a:spcPts val="0"/>
              </a:spcAft>
              <a:buClr>
                <a:srgbClr val="000000"/>
              </a:buClr>
              <a:buSzPts val="1200"/>
              <a:buFontTx/>
              <a:buChar char="-"/>
            </a:pPr>
            <a:r>
              <a:rPr lang="en-GB" sz="1200" dirty="0">
                <a:latin typeface="Calibri"/>
                <a:ea typeface="Calibri"/>
                <a:cs typeface="Calibri"/>
                <a:sym typeface="Calibri"/>
              </a:rPr>
              <a:t>M</a:t>
            </a:r>
            <a:r>
              <a:rPr lang="en" sz="1200" dirty="0" err="1">
                <a:latin typeface="Calibri"/>
                <a:ea typeface="Calibri"/>
                <a:cs typeface="Calibri"/>
                <a:sym typeface="Calibri"/>
              </a:rPr>
              <a:t>anipulating</a:t>
            </a:r>
            <a:r>
              <a:rPr lang="en" sz="1200" dirty="0">
                <a:latin typeface="Calibri"/>
                <a:ea typeface="Calibri"/>
                <a:cs typeface="Calibri"/>
                <a:sym typeface="Calibri"/>
              </a:rPr>
              <a:t> the data collection processes by stopping or continuing data collection based on the desired outcome</a:t>
            </a:r>
          </a:p>
          <a:p>
            <a:pPr marL="171450" lvl="0" indent="-171450" algn="l" rtl="0">
              <a:lnSpc>
                <a:spcPct val="100000"/>
              </a:lnSpc>
              <a:spcBef>
                <a:spcPts val="0"/>
              </a:spcBef>
              <a:spcAft>
                <a:spcPts val="0"/>
              </a:spcAft>
              <a:buClr>
                <a:srgbClr val="000000"/>
              </a:buClr>
              <a:buSzPts val="1200"/>
              <a:buFontTx/>
              <a:buChar char="-"/>
            </a:pPr>
            <a:r>
              <a:rPr lang="en" sz="1200" dirty="0">
                <a:latin typeface="Calibri"/>
                <a:ea typeface="Calibri"/>
                <a:cs typeface="Calibri"/>
                <a:sym typeface="Calibri"/>
              </a:rPr>
              <a:t>Failing to disclose experimental conditions</a:t>
            </a:r>
          </a:p>
          <a:p>
            <a:pPr marL="171450" lvl="0" indent="-171450" algn="l" rtl="0">
              <a:lnSpc>
                <a:spcPct val="100000"/>
              </a:lnSpc>
              <a:spcBef>
                <a:spcPts val="0"/>
              </a:spcBef>
              <a:spcAft>
                <a:spcPts val="0"/>
              </a:spcAft>
              <a:buClr>
                <a:srgbClr val="000000"/>
              </a:buClr>
              <a:buSzPts val="1200"/>
              <a:buFontTx/>
              <a:buChar char="-"/>
            </a:pPr>
            <a:r>
              <a:rPr lang="en" sz="1200" dirty="0">
                <a:latin typeface="Calibri"/>
                <a:ea typeface="Calibri"/>
                <a:cs typeface="Calibri"/>
                <a:sym typeface="Calibri"/>
              </a:rPr>
              <a:t>False claims about the results of tests (rounding p = 0.054 down and saying it is significant )</a:t>
            </a:r>
          </a:p>
          <a:p>
            <a:pPr marL="171450" lvl="0" indent="-171450" algn="l" rtl="0">
              <a:lnSpc>
                <a:spcPct val="100000"/>
              </a:lnSpc>
              <a:spcBef>
                <a:spcPts val="0"/>
              </a:spcBef>
              <a:spcAft>
                <a:spcPts val="0"/>
              </a:spcAft>
              <a:buClr>
                <a:srgbClr val="000000"/>
              </a:buClr>
              <a:buSzPts val="1200"/>
              <a:buFontTx/>
              <a:buChar char="-"/>
            </a:pPr>
            <a:r>
              <a:rPr lang="en" sz="1200" dirty="0">
                <a:latin typeface="Calibri"/>
                <a:ea typeface="Calibri"/>
                <a:cs typeface="Calibri"/>
                <a:sym typeface="Calibri"/>
              </a:rPr>
              <a:t>Selectively reporting only the studies that showed desirable results</a:t>
            </a:r>
          </a:p>
          <a:p>
            <a:pPr marL="171450" lvl="0" indent="-171450" algn="l" rtl="0">
              <a:lnSpc>
                <a:spcPct val="100000"/>
              </a:lnSpc>
              <a:spcBef>
                <a:spcPts val="0"/>
              </a:spcBef>
              <a:spcAft>
                <a:spcPts val="0"/>
              </a:spcAft>
              <a:buClr>
                <a:srgbClr val="000000"/>
              </a:buClr>
              <a:buSzPts val="1200"/>
              <a:buFontTx/>
              <a:buChar char="-"/>
            </a:pPr>
            <a:r>
              <a:rPr lang="en-GB" sz="1200" dirty="0">
                <a:latin typeface="Calibri"/>
                <a:ea typeface="Calibri"/>
                <a:cs typeface="Calibri"/>
                <a:sym typeface="Calibri"/>
              </a:rPr>
              <a:t>E</a:t>
            </a:r>
            <a:r>
              <a:rPr lang="en" sz="1200" dirty="0" err="1">
                <a:latin typeface="Calibri"/>
                <a:ea typeface="Calibri"/>
                <a:cs typeface="Calibri"/>
                <a:sym typeface="Calibri"/>
              </a:rPr>
              <a:t>tc</a:t>
            </a:r>
            <a:r>
              <a:rPr lang="en" sz="1200" dirty="0">
                <a:latin typeface="Calibri"/>
                <a:ea typeface="Calibri"/>
                <a:cs typeface="Calibri"/>
                <a:sym typeface="Calibri"/>
              </a:rPr>
              <a:t>.!</a:t>
            </a:r>
          </a:p>
          <a:p>
            <a:pPr marL="171450" lvl="0" indent="-171450" algn="l" rtl="0">
              <a:lnSpc>
                <a:spcPct val="100000"/>
              </a:lnSpc>
              <a:spcBef>
                <a:spcPts val="0"/>
              </a:spcBef>
              <a:spcAft>
                <a:spcPts val="0"/>
              </a:spcAft>
              <a:buClr>
                <a:srgbClr val="000000"/>
              </a:buClr>
              <a:buSzPts val="1200"/>
              <a:buFontTx/>
              <a:buChar char="-"/>
            </a:pPr>
            <a:r>
              <a:rPr lang="en" sz="1200" dirty="0">
                <a:latin typeface="Calibri"/>
                <a:ea typeface="Calibri"/>
                <a:cs typeface="Calibri"/>
                <a:sym typeface="Calibri"/>
              </a:rPr>
              <a:t>The list is long!</a:t>
            </a:r>
          </a:p>
        </p:txBody>
      </p:sp>
      <p:sp>
        <p:nvSpPr>
          <p:cNvPr id="352" name="Google Shape;352;g277b2095a28_0_0: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15</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77b2095a28_0_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1" name="Google Shape;351;g277b2095a28_0_0: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Clr>
                <a:srgbClr val="000000"/>
              </a:buClr>
              <a:buSzPts val="1200"/>
              <a:buFont typeface="Calibri"/>
              <a:buNone/>
            </a:pPr>
            <a:r>
              <a:rPr lang="en" sz="1200" dirty="0">
                <a:latin typeface="Calibri"/>
                <a:ea typeface="Calibri"/>
                <a:cs typeface="Calibri"/>
                <a:sym typeface="Calibri"/>
              </a:rPr>
              <a:t>Unfortunately, the discussion often ends on the things one is not allowed to do. Or in other words, mistakes and shortcomings others learned.</a:t>
            </a:r>
            <a:endParaRPr sz="1200" dirty="0">
              <a:latin typeface="Calibri"/>
              <a:ea typeface="Calibri"/>
              <a:cs typeface="Calibri"/>
              <a:sym typeface="Calibri"/>
            </a:endParaRPr>
          </a:p>
          <a:p>
            <a:pPr marL="0" lvl="0" indent="0" algn="l" rtl="0">
              <a:lnSpc>
                <a:spcPct val="100000"/>
              </a:lnSpc>
              <a:spcBef>
                <a:spcPts val="0"/>
              </a:spcBef>
              <a:spcAft>
                <a:spcPts val="0"/>
              </a:spcAft>
              <a:buClr>
                <a:srgbClr val="000000"/>
              </a:buClr>
              <a:buSzPts val="1200"/>
              <a:buFont typeface="Calibri"/>
              <a:buNone/>
            </a:pPr>
            <a:endParaRPr sz="1200" dirty="0">
              <a:latin typeface="Calibri"/>
              <a:ea typeface="Calibri"/>
              <a:cs typeface="Calibri"/>
              <a:sym typeface="Calibri"/>
            </a:endParaRPr>
          </a:p>
          <a:p>
            <a:pPr marL="0" lvl="0" indent="0" algn="l" rtl="0">
              <a:lnSpc>
                <a:spcPct val="100000"/>
              </a:lnSpc>
              <a:spcBef>
                <a:spcPts val="0"/>
              </a:spcBef>
              <a:spcAft>
                <a:spcPts val="0"/>
              </a:spcAft>
              <a:buClr>
                <a:srgbClr val="000000"/>
              </a:buClr>
              <a:buSzPts val="1200"/>
              <a:buFont typeface="Calibri"/>
              <a:buNone/>
            </a:pPr>
            <a:r>
              <a:rPr lang="en" sz="1200" dirty="0">
                <a:latin typeface="Calibri"/>
                <a:ea typeface="Calibri"/>
                <a:cs typeface="Calibri"/>
                <a:sym typeface="Calibri"/>
              </a:rPr>
              <a:t>These mistakes and shortcomings are incredibly important to inform future choices and learning, and they need to be acknowledged. However, also the positive change, all that has happened and resulted in feasible, practically applicable solutions needs acknowledging. </a:t>
            </a:r>
            <a:endParaRPr sz="1200" b="0" strike="noStrike" dirty="0">
              <a:latin typeface="Arial"/>
              <a:ea typeface="Arial"/>
              <a:cs typeface="Arial"/>
              <a:sym typeface="Arial"/>
            </a:endParaRPr>
          </a:p>
        </p:txBody>
      </p:sp>
      <p:sp>
        <p:nvSpPr>
          <p:cNvPr id="352" name="Google Shape;352;g277b2095a28_0_0: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16</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12907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277b2095a28_2_22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g277b2095a28_2_224: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a:t>Here, just some of the most prominent papers on the replication crisis illustrating the point: the focus has been on outlining the problem(s). This was necessary at the time as the field needed to understand that change is required.</a:t>
            </a:r>
            <a:endParaRPr sz="1200"/>
          </a:p>
          <a:p>
            <a:pPr marL="431800" lvl="0" indent="-215900" algn="l" rtl="0">
              <a:lnSpc>
                <a:spcPct val="100000"/>
              </a:lnSpc>
              <a:spcBef>
                <a:spcPts val="0"/>
              </a:spcBef>
              <a:spcAft>
                <a:spcPts val="0"/>
              </a:spcAft>
              <a:buSzPts val="1200"/>
              <a:buNone/>
            </a:pPr>
            <a:endParaRPr sz="1200"/>
          </a:p>
          <a:p>
            <a:pPr marL="0" lvl="0" indent="0" algn="l" rtl="0">
              <a:lnSpc>
                <a:spcPct val="100000"/>
              </a:lnSpc>
              <a:spcBef>
                <a:spcPts val="0"/>
              </a:spcBef>
              <a:spcAft>
                <a:spcPts val="0"/>
              </a:spcAft>
              <a:buSzPts val="1200"/>
              <a:buNone/>
            </a:pPr>
            <a:r>
              <a:rPr lang="en" sz="1200"/>
              <a:t>However, the way towards solving the crisis and doing so in a sustainable fashion certainly needs attention too. This is where the paper “The replication crisis has led to positive structural, procedural, and community changes” comes in. </a:t>
            </a:r>
            <a:endParaRPr sz="1200"/>
          </a:p>
        </p:txBody>
      </p:sp>
      <p:sp>
        <p:nvSpPr>
          <p:cNvPr id="360" name="Google Shape;360;g277b2095a28_2_224: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17</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77b2095a28_2_23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g277b2095a28_2_233: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SzPts val="1100"/>
              <a:buNone/>
            </a:pPr>
            <a:r>
              <a:rPr lang="en" sz="1200"/>
              <a:t>It seems logical to see the replication crisis as a great learning opportunity and a chance to improve upon (considering all the suggestions on how to improve scientific practice as a result of the crisis).</a:t>
            </a:r>
            <a:endParaRPr sz="1200"/>
          </a:p>
          <a:p>
            <a:pPr marL="0" lvl="0" indent="0" algn="l" rtl="0">
              <a:lnSpc>
                <a:spcPct val="100000"/>
              </a:lnSpc>
              <a:spcBef>
                <a:spcPts val="0"/>
              </a:spcBef>
              <a:spcAft>
                <a:spcPts val="0"/>
              </a:spcAft>
              <a:buSzPts val="1100"/>
              <a:buNone/>
            </a:pPr>
            <a:endParaRPr sz="1200"/>
          </a:p>
          <a:p>
            <a:pPr marL="0" lvl="0" indent="0" algn="l" rtl="0">
              <a:lnSpc>
                <a:spcPct val="100000"/>
              </a:lnSpc>
              <a:spcBef>
                <a:spcPts val="0"/>
              </a:spcBef>
              <a:spcAft>
                <a:spcPts val="0"/>
              </a:spcAft>
              <a:buSzPts val="1100"/>
              <a:buNone/>
            </a:pPr>
            <a:r>
              <a:rPr lang="en" sz="1200"/>
              <a:t>Within this framework of thinking, Simine Vazire came up with a potentially more helpful term describing the replication crisis: a </a:t>
            </a:r>
            <a:r>
              <a:rPr lang="en" sz="1200" i="1"/>
              <a:t>credibility revolution</a:t>
            </a:r>
            <a:r>
              <a:rPr lang="en" sz="1200"/>
              <a:t>. This term contains first of all the hope to being able to revolutionise some outdated practices and structures and replacing them with new and better alternatives. Secondly, the term refers to credibility which suffered across scientists and even influenced the perceptions of the general population. In short, the term invokes hope.</a:t>
            </a:r>
            <a:endParaRPr sz="1200"/>
          </a:p>
          <a:p>
            <a:pPr marL="0" lvl="0" indent="0" algn="l" rtl="0">
              <a:lnSpc>
                <a:spcPct val="100000"/>
              </a:lnSpc>
              <a:spcBef>
                <a:spcPts val="0"/>
              </a:spcBef>
              <a:spcAft>
                <a:spcPts val="0"/>
              </a:spcAft>
              <a:buSzPts val="1100"/>
              <a:buNone/>
            </a:pPr>
            <a:endParaRPr sz="1200"/>
          </a:p>
          <a:p>
            <a:pPr marL="0" lvl="0" indent="0" algn="l" rtl="0">
              <a:lnSpc>
                <a:spcPct val="100000"/>
              </a:lnSpc>
              <a:spcBef>
                <a:spcPts val="0"/>
              </a:spcBef>
              <a:spcAft>
                <a:spcPts val="0"/>
              </a:spcAft>
              <a:buSzPts val="1100"/>
              <a:buNone/>
            </a:pPr>
            <a:r>
              <a:rPr lang="en" sz="1200"/>
              <a:t>Vazire further suggest various key concepts which characterised the credibility revolution so far (2018):</a:t>
            </a:r>
            <a:endParaRPr sz="1200"/>
          </a:p>
          <a:p>
            <a:pPr marL="457200" lvl="0" indent="-304800" algn="l" rtl="0">
              <a:lnSpc>
                <a:spcPct val="100000"/>
              </a:lnSpc>
              <a:spcBef>
                <a:spcPts val="0"/>
              </a:spcBef>
              <a:spcAft>
                <a:spcPts val="0"/>
              </a:spcAft>
              <a:buSzPts val="1200"/>
              <a:buChar char="-"/>
            </a:pPr>
            <a:r>
              <a:rPr lang="en" sz="1200"/>
              <a:t>greater emphasis on transparency and openness </a:t>
            </a:r>
            <a:endParaRPr sz="1200"/>
          </a:p>
          <a:p>
            <a:pPr marL="457200" lvl="0" indent="-304800" algn="l" rtl="0">
              <a:lnSpc>
                <a:spcPct val="100000"/>
              </a:lnSpc>
              <a:spcBef>
                <a:spcPts val="0"/>
              </a:spcBef>
              <a:spcAft>
                <a:spcPts val="0"/>
              </a:spcAft>
              <a:buSzPts val="1200"/>
              <a:buChar char="-"/>
            </a:pPr>
            <a:r>
              <a:rPr lang="en" sz="1200"/>
              <a:t>a move toward preregistration of research </a:t>
            </a:r>
            <a:endParaRPr sz="1200"/>
          </a:p>
          <a:p>
            <a:pPr marL="457200" lvl="0" indent="-304800" algn="l" rtl="0">
              <a:lnSpc>
                <a:spcPct val="100000"/>
              </a:lnSpc>
              <a:spcBef>
                <a:spcPts val="0"/>
              </a:spcBef>
              <a:spcAft>
                <a:spcPts val="0"/>
              </a:spcAft>
              <a:buSzPts val="1200"/>
              <a:buChar char="-"/>
            </a:pPr>
            <a:r>
              <a:rPr lang="en" sz="1200"/>
              <a:t>more direct-replication studies </a:t>
            </a:r>
            <a:endParaRPr sz="1200"/>
          </a:p>
          <a:p>
            <a:pPr marL="457200" lvl="0" indent="-304800" algn="l" rtl="0">
              <a:lnSpc>
                <a:spcPct val="100000"/>
              </a:lnSpc>
              <a:spcBef>
                <a:spcPts val="0"/>
              </a:spcBef>
              <a:spcAft>
                <a:spcPts val="0"/>
              </a:spcAft>
              <a:buSzPts val="1200"/>
              <a:buChar char="-"/>
            </a:pPr>
            <a:r>
              <a:rPr lang="en" sz="1200"/>
              <a:t>higher standards for the quality and quantity of evidence needed to make strong scientific claims</a:t>
            </a:r>
            <a:endParaRPr sz="1200"/>
          </a:p>
        </p:txBody>
      </p:sp>
      <p:sp>
        <p:nvSpPr>
          <p:cNvPr id="371" name="Google Shape;371;g277b2095a28_2_233: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18</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77b2095a28_2_23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g277b2095a28_2_233: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SzPts val="1100"/>
              <a:buNone/>
            </a:pPr>
            <a:endParaRPr sz="1200" dirty="0"/>
          </a:p>
        </p:txBody>
      </p:sp>
      <p:sp>
        <p:nvSpPr>
          <p:cNvPr id="371" name="Google Shape;371;g277b2095a28_2_233: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19</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542620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77b2095a28_2_11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g277b2095a28_2_114: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spcBef>
                <a:spcPts val="0"/>
              </a:spcBef>
              <a:spcAft>
                <a:spcPts val="0"/>
              </a:spcAft>
              <a:buNone/>
            </a:pPr>
            <a:r>
              <a:rPr lang="nb-NO" sz="1900" b="0" strike="noStrike" dirty="0" err="1">
                <a:latin typeface="Arial"/>
                <a:ea typeface="Arial"/>
                <a:cs typeface="Arial"/>
                <a:sym typeface="Arial"/>
              </a:rPr>
              <a:t>Now</a:t>
            </a:r>
            <a:r>
              <a:rPr lang="nb-NO" sz="1900" b="0" strike="noStrike" dirty="0">
                <a:latin typeface="Arial"/>
                <a:ea typeface="Arial"/>
                <a:cs typeface="Arial"/>
                <a:sym typeface="Arial"/>
              </a:rPr>
              <a:t>, a </a:t>
            </a:r>
            <a:r>
              <a:rPr lang="nb-NO" sz="1900" b="0" strike="noStrike" dirty="0" err="1">
                <a:latin typeface="Arial"/>
                <a:ea typeface="Arial"/>
                <a:cs typeface="Arial"/>
                <a:sym typeface="Arial"/>
              </a:rPr>
              <a:t>little</a:t>
            </a:r>
            <a:r>
              <a:rPr lang="nb-NO" sz="1900" b="0" strike="noStrike" dirty="0">
                <a:latin typeface="Arial"/>
                <a:ea typeface="Arial"/>
                <a:cs typeface="Arial"/>
                <a:sym typeface="Arial"/>
              </a:rPr>
              <a:t> bit </a:t>
            </a:r>
            <a:r>
              <a:rPr lang="nb-NO" sz="1900" b="0" strike="noStrike" dirty="0" err="1">
                <a:latin typeface="Arial"/>
                <a:ea typeface="Arial"/>
                <a:cs typeface="Arial"/>
                <a:sym typeface="Arial"/>
              </a:rPr>
              <a:t>on</a:t>
            </a:r>
            <a:r>
              <a:rPr lang="nb-NO" sz="1900" b="0" strike="noStrike" dirty="0">
                <a:latin typeface="Arial"/>
                <a:ea typeface="Arial"/>
                <a:cs typeface="Arial"/>
                <a:sym typeface="Arial"/>
              </a:rPr>
              <a:t> my </a:t>
            </a:r>
            <a:r>
              <a:rPr lang="nb-NO" sz="1900" b="0" strike="noStrike" dirty="0" err="1">
                <a:latin typeface="Arial"/>
                <a:ea typeface="Arial"/>
                <a:cs typeface="Arial"/>
                <a:sym typeface="Arial"/>
              </a:rPr>
              <a:t>open</a:t>
            </a:r>
            <a:r>
              <a:rPr lang="nb-NO" sz="1900" b="0" strike="noStrike" dirty="0">
                <a:latin typeface="Arial"/>
                <a:ea typeface="Arial"/>
                <a:cs typeface="Arial"/>
                <a:sym typeface="Arial"/>
              </a:rPr>
              <a:t> science </a:t>
            </a:r>
            <a:r>
              <a:rPr lang="nb-NO" sz="1900" b="0" strike="noStrike" dirty="0" err="1">
                <a:latin typeface="Arial"/>
                <a:ea typeface="Arial"/>
                <a:cs typeface="Arial"/>
                <a:sym typeface="Arial"/>
              </a:rPr>
              <a:t>journey</a:t>
            </a:r>
            <a:r>
              <a:rPr lang="nb-NO" sz="1900" b="0" strike="noStrike" dirty="0">
                <a:latin typeface="Arial"/>
                <a:ea typeface="Arial"/>
                <a:cs typeface="Arial"/>
                <a:sym typeface="Arial"/>
              </a:rPr>
              <a:t>:</a:t>
            </a:r>
          </a:p>
          <a:p>
            <a:pPr marL="0" lvl="0" indent="0" algn="l" rtl="0">
              <a:spcBef>
                <a:spcPts val="0"/>
              </a:spcBef>
              <a:spcAft>
                <a:spcPts val="0"/>
              </a:spcAft>
              <a:buNone/>
            </a:pPr>
            <a:endParaRPr lang="nb-NO" sz="1900" b="0" strike="noStrike" dirty="0">
              <a:latin typeface="Arial"/>
              <a:ea typeface="Arial"/>
              <a:cs typeface="Arial"/>
              <a:sym typeface="Arial"/>
            </a:endParaRPr>
          </a:p>
          <a:p>
            <a:pPr marL="0" lvl="0" indent="0" algn="l" rtl="0">
              <a:spcBef>
                <a:spcPts val="0"/>
              </a:spcBef>
              <a:spcAft>
                <a:spcPts val="0"/>
              </a:spcAft>
              <a:buNone/>
            </a:pPr>
            <a:r>
              <a:rPr lang="nb-NO" sz="1900" b="0" strike="noStrike" dirty="0" err="1">
                <a:latin typeface="Arial"/>
                <a:ea typeface="Arial"/>
                <a:cs typeface="Arial"/>
                <a:sym typeface="Arial"/>
              </a:rPr>
              <a:t>Pretty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early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on</a:t>
            </a:r>
            <a:r>
              <a:rPr lang="nb-NO" sz="1900" b="0" strike="noStrike" dirty="0">
                <a:latin typeface="Arial"/>
                <a:ea typeface="Arial"/>
                <a:cs typeface="Arial"/>
                <a:sym typeface="Arial"/>
              </a:rPr>
              <a:t> during my </a:t>
            </a:r>
            <a:r>
              <a:rPr lang="nb-NO" sz="1900" b="0" strike="noStrike" dirty="0" err="1">
                <a:latin typeface="Arial"/>
                <a:ea typeface="Arial"/>
                <a:cs typeface="Arial"/>
                <a:sym typeface="Arial"/>
              </a:rPr>
              <a:t>psychology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Bachelor’s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degree</a:t>
            </a:r>
            <a:r>
              <a:rPr lang="nb-NO" sz="1900" b="0" strike="noStrike" dirty="0">
                <a:latin typeface="Arial"/>
                <a:ea typeface="Arial"/>
                <a:cs typeface="Arial"/>
                <a:sym typeface="Arial"/>
              </a:rPr>
              <a:t> I </a:t>
            </a:r>
            <a:r>
              <a:rPr lang="nb-NO" sz="1900" b="0" strike="noStrike" dirty="0" err="1">
                <a:latin typeface="Arial"/>
                <a:ea typeface="Arial"/>
                <a:cs typeface="Arial"/>
                <a:sym typeface="Arial"/>
              </a:rPr>
              <a:t>was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lucky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enough</a:t>
            </a:r>
            <a:r>
              <a:rPr lang="nb-NO" sz="1900" b="0" strike="noStrike" dirty="0">
                <a:latin typeface="Arial"/>
                <a:ea typeface="Arial"/>
                <a:cs typeface="Arial"/>
                <a:sym typeface="Arial"/>
              </a:rPr>
              <a:t> to have a </a:t>
            </a:r>
            <a:r>
              <a:rPr lang="nb-NO" sz="1900" b="0" strike="noStrike" dirty="0" err="1">
                <a:latin typeface="Arial"/>
                <a:ea typeface="Arial"/>
                <a:cs typeface="Arial"/>
                <a:sym typeface="Arial"/>
              </a:rPr>
              <a:t>lecturer</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how</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talked</a:t>
            </a:r>
            <a:r>
              <a:rPr lang="nb-NO" sz="1900" b="0" strike="noStrike" dirty="0">
                <a:latin typeface="Arial"/>
                <a:ea typeface="Arial"/>
                <a:cs typeface="Arial"/>
                <a:sym typeface="Arial"/>
              </a:rPr>
              <a:t> to </a:t>
            </a:r>
            <a:r>
              <a:rPr lang="nb-NO" sz="1900" b="0" strike="noStrike" dirty="0" err="1">
                <a:latin typeface="Arial"/>
                <a:ea typeface="Arial"/>
                <a:cs typeface="Arial"/>
                <a:sym typeface="Arial"/>
              </a:rPr>
              <a:t>us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about</a:t>
            </a:r>
            <a:r>
              <a:rPr lang="nb-NO" sz="1900" b="0" strike="noStrike" dirty="0">
                <a:latin typeface="Arial"/>
                <a:ea typeface="Arial"/>
                <a:cs typeface="Arial"/>
                <a:sym typeface="Arial"/>
              </a:rPr>
              <a:t> a </a:t>
            </a:r>
            <a:r>
              <a:rPr lang="nb-NO" sz="1900" b="0" strike="noStrike" dirty="0" err="1">
                <a:latin typeface="Arial"/>
                <a:ea typeface="Arial"/>
                <a:cs typeface="Arial"/>
                <a:sym typeface="Arial"/>
              </a:rPr>
              <a:t>replication</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study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was</a:t>
            </a:r>
            <a:r>
              <a:rPr lang="nb-NO" sz="1900" b="0" strike="noStrike" dirty="0">
                <a:latin typeface="Arial"/>
                <a:ea typeface="Arial"/>
                <a:cs typeface="Arial"/>
                <a:sym typeface="Arial"/>
              </a:rPr>
              <a:t> crazy </a:t>
            </a:r>
            <a:r>
              <a:rPr lang="nb-NO" sz="1900" b="0" strike="noStrike" dirty="0" err="1">
                <a:latin typeface="Arial"/>
                <a:ea typeface="Arial"/>
                <a:cs typeface="Arial"/>
                <a:sym typeface="Arial"/>
              </a:rPr>
              <a:t>enough</a:t>
            </a:r>
            <a:r>
              <a:rPr lang="nb-NO" sz="1900" b="0" strike="noStrike" dirty="0">
                <a:latin typeface="Arial"/>
                <a:ea typeface="Arial"/>
                <a:cs typeface="Arial"/>
                <a:sym typeface="Arial"/>
              </a:rPr>
              <a:t> to </a:t>
            </a:r>
            <a:r>
              <a:rPr lang="nb-NO" sz="1900" b="0" strike="noStrike" dirty="0" err="1">
                <a:latin typeface="Arial"/>
                <a:ea typeface="Arial"/>
                <a:cs typeface="Arial"/>
                <a:sym typeface="Arial"/>
              </a:rPr>
              <a:t>conduct</a:t>
            </a:r>
            <a:r>
              <a:rPr lang="nb-NO" sz="1900" b="0" strike="noStrike" dirty="0">
                <a:latin typeface="Arial"/>
                <a:ea typeface="Arial"/>
                <a:cs typeface="Arial"/>
                <a:sym typeface="Arial"/>
              </a:rPr>
              <a:t> during his </a:t>
            </a:r>
            <a:r>
              <a:rPr lang="nb-NO" sz="1900" b="0" strike="noStrike" dirty="0" err="1">
                <a:latin typeface="Arial"/>
                <a:ea typeface="Arial"/>
                <a:cs typeface="Arial"/>
                <a:sym typeface="Arial"/>
              </a:rPr>
              <a:t>PhD</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Although</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was</a:t>
            </a:r>
            <a:r>
              <a:rPr lang="nb-NO" sz="1900" b="0" strike="noStrike" dirty="0">
                <a:latin typeface="Arial"/>
                <a:ea typeface="Arial"/>
                <a:cs typeface="Arial"/>
                <a:sym typeface="Arial"/>
              </a:rPr>
              <a:t> a </a:t>
            </a:r>
            <a:r>
              <a:rPr lang="nb-NO" sz="1900" b="0" strike="noStrike" dirty="0" err="1">
                <a:latin typeface="Arial"/>
                <a:ea typeface="Arial"/>
                <a:cs typeface="Arial"/>
                <a:sym typeface="Arial"/>
              </a:rPr>
              <a:t>lucky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one</a:t>
            </a:r>
            <a:r>
              <a:rPr lang="nb-NO" sz="1900" b="0" strike="noStrike" dirty="0">
                <a:latin typeface="Arial"/>
                <a:ea typeface="Arial"/>
                <a:cs typeface="Arial"/>
                <a:sym typeface="Arial"/>
              </a:rPr>
              <a:t> and </a:t>
            </a:r>
            <a:r>
              <a:rPr lang="nb-NO" sz="1900" b="0" strike="noStrike" dirty="0" err="1">
                <a:latin typeface="Arial"/>
                <a:ea typeface="Arial"/>
                <a:cs typeface="Arial"/>
                <a:sym typeface="Arial"/>
              </a:rPr>
              <a:t>could</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both</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replicate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original </a:t>
            </a:r>
            <a:r>
              <a:rPr lang="nb-NO" sz="1900" b="0" strike="noStrike" dirty="0" err="1">
                <a:latin typeface="Arial"/>
                <a:ea typeface="Arial"/>
                <a:cs typeface="Arial"/>
                <a:sym typeface="Arial"/>
              </a:rPr>
              <a:t>findings</a:t>
            </a:r>
            <a:r>
              <a:rPr lang="nb-NO" sz="1900" b="0" strike="noStrike" dirty="0">
                <a:latin typeface="Arial"/>
                <a:ea typeface="Arial"/>
                <a:cs typeface="Arial"/>
                <a:sym typeface="Arial"/>
              </a:rPr>
              <a:t> AND </a:t>
            </a:r>
            <a:r>
              <a:rPr lang="nb-NO" sz="1900" b="0" strike="noStrike" dirty="0" err="1">
                <a:latin typeface="Arial"/>
                <a:ea typeface="Arial"/>
                <a:cs typeface="Arial"/>
                <a:sym typeface="Arial"/>
              </a:rPr>
              <a:t>get</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study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published</a:t>
            </a:r>
            <a:r>
              <a:rPr lang="nb-NO" sz="1900" b="0" strike="noStrike" dirty="0">
                <a:latin typeface="Arial"/>
                <a:ea typeface="Arial"/>
                <a:cs typeface="Arial"/>
                <a:sym typeface="Arial"/>
              </a:rPr>
              <a:t>. He </a:t>
            </a:r>
            <a:r>
              <a:rPr lang="nb-NO" sz="1900" b="0" strike="noStrike" dirty="0" err="1">
                <a:latin typeface="Arial"/>
                <a:ea typeface="Arial"/>
                <a:cs typeface="Arial"/>
                <a:sym typeface="Arial"/>
              </a:rPr>
              <a:t>told</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us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that</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this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painful</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process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made</a:t>
            </a:r>
            <a:r>
              <a:rPr lang="nb-NO" sz="1900" b="0" strike="noStrike" dirty="0">
                <a:latin typeface="Arial"/>
                <a:ea typeface="Arial"/>
                <a:cs typeface="Arial"/>
                <a:sym typeface="Arial"/>
              </a:rPr>
              <a:t> him </a:t>
            </a:r>
            <a:r>
              <a:rPr lang="nb-NO" sz="1900" b="0" strike="noStrike" dirty="0" err="1">
                <a:latin typeface="Arial"/>
                <a:ea typeface="Arial"/>
                <a:cs typeface="Arial"/>
                <a:sym typeface="Arial"/>
              </a:rPr>
              <a:t>also</a:t>
            </a:r>
            <a:r>
              <a:rPr lang="nb-NO" sz="1900" b="0" strike="noStrike" dirty="0">
                <a:latin typeface="Arial"/>
                <a:ea typeface="Arial"/>
                <a:cs typeface="Arial"/>
                <a:sym typeface="Arial"/>
              </a:rPr>
              <a:t> more </a:t>
            </a:r>
            <a:r>
              <a:rPr lang="nb-NO" sz="1900" b="0" strike="noStrike" dirty="0" err="1">
                <a:latin typeface="Arial"/>
                <a:ea typeface="Arial"/>
                <a:cs typeface="Arial"/>
                <a:sym typeface="Arial"/>
              </a:rPr>
              <a:t>attentive</a:t>
            </a:r>
            <a:r>
              <a:rPr lang="nb-NO" sz="1900" b="0" strike="noStrike" dirty="0">
                <a:latin typeface="Arial"/>
                <a:ea typeface="Arial"/>
                <a:cs typeface="Arial"/>
                <a:sym typeface="Arial"/>
              </a:rPr>
              <a:t> to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quality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of</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evidence</a:t>
            </a:r>
            <a:r>
              <a:rPr lang="nb-NO" sz="1900" b="0" strike="noStrike" dirty="0">
                <a:latin typeface="Arial"/>
                <a:ea typeface="Arial"/>
                <a:cs typeface="Arial"/>
                <a:sym typeface="Arial"/>
              </a:rPr>
              <a:t> in </a:t>
            </a:r>
            <a:r>
              <a:rPr lang="nb-NO" sz="1900" b="0" strike="noStrike" dirty="0" err="1">
                <a:latin typeface="Arial"/>
                <a:ea typeface="Arial"/>
                <a:cs typeface="Arial"/>
                <a:sym typeface="Arial"/>
              </a:rPr>
              <a:t>many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of</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studies and </a:t>
            </a:r>
            <a:r>
              <a:rPr lang="nb-NO" sz="1900" b="0" strike="noStrike" dirty="0" err="1">
                <a:latin typeface="Arial"/>
                <a:ea typeface="Arial"/>
                <a:cs typeface="Arial"/>
                <a:sym typeface="Arial"/>
              </a:rPr>
              <a:t>claims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are</a:t>
            </a:r>
            <a:r>
              <a:rPr lang="nb-NO" sz="1900" b="0" strike="noStrike" dirty="0">
                <a:latin typeface="Arial"/>
                <a:ea typeface="Arial"/>
                <a:cs typeface="Arial"/>
                <a:sym typeface="Arial"/>
              </a:rPr>
              <a:t> taking for </a:t>
            </a:r>
            <a:r>
              <a:rPr lang="nb-NO" sz="1900" b="0" strike="noStrike" dirty="0" err="1">
                <a:latin typeface="Arial"/>
                <a:ea typeface="Arial"/>
                <a:cs typeface="Arial"/>
                <a:sym typeface="Arial"/>
              </a:rPr>
              <a:t>granted</a:t>
            </a:r>
            <a:r>
              <a:rPr lang="nb-NO" sz="1900" b="0" strike="noStrike" dirty="0">
                <a:latin typeface="Arial"/>
                <a:ea typeface="Arial"/>
                <a:cs typeface="Arial"/>
                <a:sym typeface="Arial"/>
              </a:rPr>
              <a:t>. </a:t>
            </a:r>
          </a:p>
          <a:p>
            <a:pPr marL="0" lvl="0" indent="0" algn="l" rtl="0">
              <a:spcBef>
                <a:spcPts val="0"/>
              </a:spcBef>
              <a:spcAft>
                <a:spcPts val="0"/>
              </a:spcAft>
              <a:buNone/>
            </a:pPr>
            <a:endParaRPr lang="nb-NO" sz="1900" b="0" strike="noStrike" dirty="0">
              <a:latin typeface="Arial"/>
              <a:ea typeface="Arial"/>
              <a:cs typeface="Arial"/>
              <a:sym typeface="Arial"/>
            </a:endParaRPr>
          </a:p>
          <a:p>
            <a:pPr marL="0" lvl="0" indent="0" algn="l" rtl="0">
              <a:spcBef>
                <a:spcPts val="0"/>
              </a:spcBef>
              <a:spcAft>
                <a:spcPts val="0"/>
              </a:spcAft>
              <a:buNone/>
            </a:pPr>
            <a:r>
              <a:rPr lang="nb-NO" sz="1900" b="0" strike="noStrike" dirty="0">
                <a:latin typeface="Arial"/>
                <a:ea typeface="Arial"/>
                <a:cs typeface="Arial"/>
                <a:sym typeface="Arial"/>
              </a:rPr>
              <a:t>I </a:t>
            </a:r>
            <a:r>
              <a:rPr lang="nb-NO" sz="1900" b="0" strike="noStrike" dirty="0" err="1">
                <a:latin typeface="Arial"/>
                <a:ea typeface="Arial"/>
                <a:cs typeface="Arial"/>
                <a:sym typeface="Arial"/>
              </a:rPr>
              <a:t>left</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that</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day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quite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disappointed</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wondering</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about</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point</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of</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learning</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about</a:t>
            </a:r>
            <a:r>
              <a:rPr lang="nb-NO" sz="1900" b="0" strike="noStrike" dirty="0">
                <a:latin typeface="Arial"/>
                <a:ea typeface="Arial"/>
                <a:cs typeface="Arial"/>
                <a:sym typeface="Arial"/>
              </a:rPr>
              <a:t> all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different </a:t>
            </a:r>
            <a:r>
              <a:rPr lang="nb-NO" sz="1900" b="0" strike="noStrike" dirty="0" err="1">
                <a:latin typeface="Arial"/>
                <a:ea typeface="Arial"/>
                <a:cs typeface="Arial"/>
                <a:sym typeface="Arial"/>
              </a:rPr>
              <a:t>research</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findings</a:t>
            </a:r>
            <a:r>
              <a:rPr lang="nb-NO" sz="1900" b="0" strike="noStrike" dirty="0">
                <a:latin typeface="Arial"/>
                <a:ea typeface="Arial"/>
                <a:cs typeface="Arial"/>
                <a:sym typeface="Arial"/>
              </a:rPr>
              <a:t> in </a:t>
            </a:r>
            <a:r>
              <a:rPr lang="nb-NO" sz="1900" b="0" strike="noStrike" dirty="0" err="1">
                <a:latin typeface="Arial"/>
                <a:ea typeface="Arial"/>
                <a:cs typeface="Arial"/>
                <a:sym typeface="Arial"/>
              </a:rPr>
              <a:t>social</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psychology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which</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might</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then</a:t>
            </a:r>
            <a:r>
              <a:rPr lang="nb-NO" sz="1900" b="0" strike="noStrike" dirty="0">
                <a:latin typeface="Arial"/>
                <a:ea typeface="Arial"/>
                <a:cs typeface="Arial"/>
                <a:sym typeface="Arial"/>
              </a:rPr>
              <a:t> turn </a:t>
            </a:r>
            <a:r>
              <a:rPr lang="nb-NO" sz="1900" b="0" strike="noStrike" dirty="0" err="1">
                <a:latin typeface="Arial"/>
                <a:ea typeface="Arial"/>
                <a:cs typeface="Arial"/>
                <a:sym typeface="Arial"/>
              </a:rPr>
              <a:t>out</a:t>
            </a:r>
            <a:r>
              <a:rPr lang="nb-NO" sz="1900" b="0" strike="noStrike" dirty="0">
                <a:latin typeface="Arial"/>
                <a:ea typeface="Arial"/>
                <a:cs typeface="Arial"/>
                <a:sym typeface="Arial"/>
              </a:rPr>
              <a:t> to stand </a:t>
            </a:r>
            <a:r>
              <a:rPr lang="nb-NO" sz="1900" b="0" strike="noStrike" dirty="0" err="1">
                <a:latin typeface="Arial"/>
                <a:ea typeface="Arial"/>
                <a:cs typeface="Arial"/>
                <a:sym typeface="Arial"/>
              </a:rPr>
              <a:t>on</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shaky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grounds</a:t>
            </a:r>
            <a:r>
              <a:rPr lang="nb-NO" sz="1900" b="0" strike="noStrike" dirty="0">
                <a:latin typeface="Arial"/>
                <a:ea typeface="Arial"/>
                <a:cs typeface="Arial"/>
                <a:sym typeface="Arial"/>
              </a:rPr>
              <a:t>.</a:t>
            </a:r>
          </a:p>
          <a:p>
            <a:pPr marL="0" lvl="0" indent="0" algn="l" rtl="0">
              <a:spcBef>
                <a:spcPts val="0"/>
              </a:spcBef>
              <a:spcAft>
                <a:spcPts val="0"/>
              </a:spcAft>
              <a:buNone/>
            </a:pPr>
            <a:r>
              <a:rPr lang="nb-NO" sz="1900" b="0" strike="noStrike" dirty="0">
                <a:latin typeface="Arial"/>
                <a:ea typeface="Arial"/>
                <a:cs typeface="Arial"/>
                <a:sym typeface="Arial"/>
              </a:rPr>
              <a:t>At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same time, I </a:t>
            </a:r>
            <a:r>
              <a:rPr lang="nb-NO" sz="1900" b="0" strike="noStrike" dirty="0" err="1">
                <a:latin typeface="Arial"/>
                <a:ea typeface="Arial"/>
                <a:cs typeface="Arial"/>
                <a:sym typeface="Arial"/>
              </a:rPr>
              <a:t>didn't</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want</a:t>
            </a:r>
            <a:r>
              <a:rPr lang="nb-NO" sz="1900" b="0" strike="noStrike" dirty="0">
                <a:latin typeface="Arial"/>
                <a:ea typeface="Arial"/>
                <a:cs typeface="Arial"/>
                <a:sym typeface="Arial"/>
              </a:rPr>
              <a:t> to </a:t>
            </a:r>
            <a:r>
              <a:rPr lang="nb-NO" sz="1900" b="0" strike="noStrike" dirty="0" err="1">
                <a:latin typeface="Arial"/>
                <a:ea typeface="Arial"/>
                <a:cs typeface="Arial"/>
                <a:sym typeface="Arial"/>
              </a:rPr>
              <a:t>get</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disheartened</a:t>
            </a:r>
            <a:r>
              <a:rPr lang="nb-NO" sz="1900" b="0" strike="noStrike" dirty="0">
                <a:latin typeface="Arial"/>
                <a:ea typeface="Arial"/>
                <a:cs typeface="Arial"/>
                <a:sym typeface="Arial"/>
              </a:rPr>
              <a:t> by </a:t>
            </a:r>
            <a:r>
              <a:rPr lang="nb-NO" sz="1900" b="0" strike="noStrike" dirty="0" err="1">
                <a:latin typeface="Arial"/>
                <a:ea typeface="Arial"/>
                <a:cs typeface="Arial"/>
                <a:sym typeface="Arial"/>
              </a:rPr>
              <a:t>this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insight</a:t>
            </a:r>
            <a:r>
              <a:rPr lang="nb-NO" sz="1900" b="0" strike="noStrike" dirty="0">
                <a:latin typeface="Arial"/>
                <a:ea typeface="Arial"/>
                <a:cs typeface="Arial"/>
                <a:sym typeface="Arial"/>
              </a:rPr>
              <a:t> and </a:t>
            </a:r>
            <a:r>
              <a:rPr lang="nb-NO" sz="1900" b="0" strike="noStrike" dirty="0" err="1">
                <a:latin typeface="Arial"/>
                <a:ea typeface="Arial"/>
                <a:cs typeface="Arial"/>
                <a:sym typeface="Arial"/>
              </a:rPr>
              <a:t>decided</a:t>
            </a:r>
            <a:r>
              <a:rPr lang="nb-NO" sz="1900" b="0" strike="noStrike" dirty="0">
                <a:latin typeface="Arial"/>
                <a:ea typeface="Arial"/>
                <a:cs typeface="Arial"/>
                <a:sym typeface="Arial"/>
              </a:rPr>
              <a:t> to </a:t>
            </a:r>
            <a:r>
              <a:rPr lang="nb-NO" sz="1900" b="0" strike="noStrike" dirty="0" err="1">
                <a:latin typeface="Arial"/>
                <a:ea typeface="Arial"/>
                <a:cs typeface="Arial"/>
                <a:sym typeface="Arial"/>
              </a:rPr>
              <a:t>learn</a:t>
            </a:r>
            <a:r>
              <a:rPr lang="nb-NO" sz="1900" b="0" strike="noStrike" dirty="0">
                <a:latin typeface="Arial"/>
                <a:ea typeface="Arial"/>
                <a:cs typeface="Arial"/>
                <a:sym typeface="Arial"/>
              </a:rPr>
              <a:t> more </a:t>
            </a:r>
            <a:r>
              <a:rPr lang="nb-NO" sz="1900" b="0" strike="noStrike" dirty="0" err="1">
                <a:latin typeface="Arial"/>
                <a:ea typeface="Arial"/>
                <a:cs typeface="Arial"/>
                <a:sym typeface="Arial"/>
              </a:rPr>
              <a:t>about</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what</a:t>
            </a:r>
            <a:r>
              <a:rPr lang="nb-NO" sz="1900" b="0" strike="noStrike" dirty="0">
                <a:latin typeface="Arial"/>
                <a:ea typeface="Arial"/>
                <a:cs typeface="Arial"/>
                <a:sym typeface="Arial"/>
              </a:rPr>
              <a:t> makes a </a:t>
            </a:r>
            <a:r>
              <a:rPr lang="nb-NO" sz="1900" b="0" strike="noStrike" dirty="0" err="1">
                <a:latin typeface="Arial"/>
                <a:ea typeface="Arial"/>
                <a:cs typeface="Arial"/>
                <a:sym typeface="Arial"/>
              </a:rPr>
              <a:t>good</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study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what</a:t>
            </a:r>
            <a:r>
              <a:rPr lang="nb-NO" sz="1900" b="0" strike="noStrike" dirty="0">
                <a:latin typeface="Arial"/>
                <a:ea typeface="Arial"/>
                <a:cs typeface="Arial"/>
                <a:sym typeface="Arial"/>
              </a:rPr>
              <a:t> makes a bad </a:t>
            </a:r>
            <a:r>
              <a:rPr lang="nb-NO" sz="1900" b="0" strike="noStrike" dirty="0" err="1">
                <a:latin typeface="Arial"/>
                <a:ea typeface="Arial"/>
                <a:cs typeface="Arial"/>
                <a:sym typeface="Arial"/>
              </a:rPr>
              <a:t>one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how</a:t>
            </a:r>
            <a:r>
              <a:rPr lang="nb-NO" sz="1900" b="0" strike="noStrike" dirty="0">
                <a:latin typeface="Arial"/>
                <a:ea typeface="Arial"/>
                <a:cs typeface="Arial"/>
                <a:sym typeface="Arial"/>
              </a:rPr>
              <a:t> to do </a:t>
            </a:r>
            <a:r>
              <a:rPr lang="nb-NO" sz="1900" b="0" strike="noStrike" dirty="0" err="1">
                <a:latin typeface="Arial"/>
                <a:ea typeface="Arial"/>
                <a:cs typeface="Arial"/>
                <a:sym typeface="Arial"/>
              </a:rPr>
              <a:t>good</a:t>
            </a:r>
            <a:r>
              <a:rPr lang="nb-NO" sz="1900" b="0" strike="noStrike" dirty="0">
                <a:latin typeface="Arial"/>
                <a:ea typeface="Arial"/>
                <a:cs typeface="Arial"/>
                <a:sym typeface="Arial"/>
              </a:rPr>
              <a:t> science and </a:t>
            </a:r>
            <a:r>
              <a:rPr lang="nb-NO" sz="1900" b="0" strike="noStrike" dirty="0" err="1">
                <a:latin typeface="Arial"/>
                <a:ea typeface="Arial"/>
                <a:cs typeface="Arial"/>
                <a:sym typeface="Arial"/>
              </a:rPr>
              <a:t>how</a:t>
            </a:r>
            <a:r>
              <a:rPr lang="nb-NO" sz="1900" b="0" strike="noStrike" dirty="0">
                <a:latin typeface="Arial"/>
                <a:ea typeface="Arial"/>
                <a:cs typeface="Arial"/>
                <a:sym typeface="Arial"/>
              </a:rPr>
              <a:t> to </a:t>
            </a:r>
            <a:r>
              <a:rPr lang="nb-NO" sz="1900" b="0" strike="noStrike" dirty="0" err="1">
                <a:latin typeface="Arial"/>
                <a:ea typeface="Arial"/>
                <a:cs typeface="Arial"/>
                <a:sym typeface="Arial"/>
              </a:rPr>
              <a:t>bulletproof</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grounds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of</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evidence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you</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want</a:t>
            </a:r>
            <a:r>
              <a:rPr lang="nb-NO" sz="1900" b="0" strike="noStrike" dirty="0">
                <a:latin typeface="Arial"/>
                <a:ea typeface="Arial"/>
                <a:cs typeface="Arial"/>
                <a:sym typeface="Arial"/>
              </a:rPr>
              <a:t> to </a:t>
            </a:r>
            <a:r>
              <a:rPr lang="nb-NO" sz="1900" b="0" strike="noStrike" dirty="0" err="1">
                <a:latin typeface="Arial"/>
                <a:ea typeface="Arial"/>
                <a:cs typeface="Arial"/>
                <a:sym typeface="Arial"/>
              </a:rPr>
              <a:t>build</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upon</a:t>
            </a:r>
            <a:r>
              <a:rPr lang="nb-NO" sz="1900" b="0" strike="noStrike" dirty="0">
                <a:latin typeface="Arial"/>
                <a:ea typeface="Arial"/>
                <a:cs typeface="Arial"/>
                <a:sym typeface="Arial"/>
              </a:rPr>
              <a:t>.</a:t>
            </a:r>
          </a:p>
          <a:p>
            <a:pPr marL="0" lvl="0" indent="0" algn="l" rtl="0">
              <a:spcBef>
                <a:spcPts val="0"/>
              </a:spcBef>
              <a:spcAft>
                <a:spcPts val="0"/>
              </a:spcAft>
              <a:buNone/>
            </a:pPr>
            <a:endParaRPr lang="nb-NO" sz="1900" b="0" strike="noStrike" dirty="0">
              <a:latin typeface="Arial"/>
              <a:ea typeface="Arial"/>
              <a:cs typeface="Arial"/>
              <a:sym typeface="Arial"/>
            </a:endParaRPr>
          </a:p>
          <a:p>
            <a:pPr marL="0" lvl="0" indent="0" algn="l" rtl="0">
              <a:spcBef>
                <a:spcPts val="0"/>
              </a:spcBef>
              <a:spcAft>
                <a:spcPts val="0"/>
              </a:spcAft>
              <a:buNone/>
            </a:pPr>
            <a:r>
              <a:rPr lang="nb-NO" sz="1900" b="0" strike="noStrike" dirty="0">
                <a:latin typeface="Arial"/>
                <a:ea typeface="Arial"/>
                <a:cs typeface="Arial"/>
                <a:sym typeface="Arial"/>
              </a:rPr>
              <a:t>Long story </a:t>
            </a:r>
            <a:r>
              <a:rPr lang="nb-NO" sz="1900" b="0" strike="noStrike" dirty="0" err="1">
                <a:latin typeface="Arial"/>
                <a:ea typeface="Arial"/>
                <a:cs typeface="Arial"/>
                <a:sym typeface="Arial"/>
              </a:rPr>
              <a:t>short</a:t>
            </a:r>
            <a:r>
              <a:rPr lang="nb-NO" sz="1900" b="0" strike="noStrike" dirty="0">
                <a:latin typeface="Arial"/>
                <a:ea typeface="Arial"/>
                <a:cs typeface="Arial"/>
                <a:sym typeface="Arial"/>
              </a:rPr>
              <a:t>, I </a:t>
            </a:r>
            <a:r>
              <a:rPr lang="nb-NO" sz="1900" b="0" strike="noStrike" dirty="0" err="1">
                <a:latin typeface="Arial"/>
                <a:ea typeface="Arial"/>
                <a:cs typeface="Arial"/>
                <a:sym typeface="Arial"/>
              </a:rPr>
              <a:t>guess</a:t>
            </a:r>
            <a:r>
              <a:rPr lang="nb-NO" sz="1900" b="0" strike="noStrike" dirty="0">
                <a:latin typeface="Arial"/>
                <a:ea typeface="Arial"/>
                <a:cs typeface="Arial"/>
                <a:sym typeface="Arial"/>
              </a:rPr>
              <a:t> I </a:t>
            </a:r>
            <a:r>
              <a:rPr lang="nb-NO" sz="1900" b="0" strike="noStrike" dirty="0" err="1">
                <a:latin typeface="Arial"/>
                <a:ea typeface="Arial"/>
                <a:cs typeface="Arial"/>
                <a:sym typeface="Arial"/>
              </a:rPr>
              <a:t>started</a:t>
            </a:r>
            <a:r>
              <a:rPr lang="nb-NO" sz="1900" b="0" strike="noStrike" dirty="0">
                <a:latin typeface="Arial"/>
                <a:ea typeface="Arial"/>
                <a:cs typeface="Arial"/>
                <a:sym typeface="Arial"/>
              </a:rPr>
              <a:t> at a </a:t>
            </a:r>
            <a:r>
              <a:rPr lang="nb-NO" sz="1900" b="0" strike="noStrike" dirty="0" err="1">
                <a:latin typeface="Arial"/>
                <a:ea typeface="Arial"/>
                <a:cs typeface="Arial"/>
                <a:sym typeface="Arial"/>
              </a:rPr>
              <a:t>similar</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place</a:t>
            </a:r>
            <a:r>
              <a:rPr lang="nb-NO" sz="1900" b="0" strike="noStrike" dirty="0">
                <a:latin typeface="Arial"/>
                <a:ea typeface="Arial"/>
                <a:cs typeface="Arial"/>
                <a:sym typeface="Arial"/>
              </a:rPr>
              <a:t> as </a:t>
            </a:r>
            <a:r>
              <a:rPr lang="nb-NO" sz="1900" b="0" strike="noStrike" dirty="0" err="1">
                <a:latin typeface="Arial"/>
                <a:ea typeface="Arial"/>
                <a:cs typeface="Arial"/>
                <a:sym typeface="Arial"/>
              </a:rPr>
              <a:t>you</a:t>
            </a:r>
            <a:r>
              <a:rPr lang="nb-NO" sz="1900" b="0" strike="noStrike" dirty="0">
                <a:latin typeface="Arial"/>
                <a:ea typeface="Arial"/>
                <a:cs typeface="Arial"/>
                <a:sym typeface="Arial"/>
              </a:rPr>
              <a:t>, and </a:t>
            </a:r>
            <a:r>
              <a:rPr lang="nb-NO" sz="1900" b="0" strike="noStrike" dirty="0" err="1">
                <a:latin typeface="Arial"/>
                <a:ea typeface="Arial"/>
                <a:cs typeface="Arial"/>
                <a:sym typeface="Arial"/>
              </a:rPr>
              <a:t>then</a:t>
            </a:r>
            <a:r>
              <a:rPr lang="nb-NO" sz="1900" b="0" strike="noStrike" dirty="0">
                <a:latin typeface="Arial"/>
                <a:ea typeface="Arial"/>
                <a:cs typeface="Arial"/>
                <a:sym typeface="Arial"/>
              </a:rPr>
              <a:t> I </a:t>
            </a:r>
            <a:r>
              <a:rPr lang="nb-NO" sz="1900" b="0" strike="noStrike" dirty="0" err="1">
                <a:latin typeface="Arial"/>
                <a:ea typeface="Arial"/>
                <a:cs typeface="Arial"/>
                <a:sym typeface="Arial"/>
              </a:rPr>
              <a:t>ended</a:t>
            </a:r>
            <a:r>
              <a:rPr lang="nb-NO" sz="1900" b="0" strike="noStrike" dirty="0">
                <a:latin typeface="Arial"/>
                <a:ea typeface="Arial"/>
                <a:cs typeface="Arial"/>
                <a:sym typeface="Arial"/>
              </a:rPr>
              <a:t> up </a:t>
            </a:r>
            <a:r>
              <a:rPr lang="nb-NO" sz="1900" b="0" strike="noStrike" dirty="0" err="1">
                <a:latin typeface="Arial"/>
                <a:ea typeface="Arial"/>
                <a:cs typeface="Arial"/>
                <a:sym typeface="Arial"/>
              </a:rPr>
              <a:t>engaging</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with</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many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wonderful</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people</a:t>
            </a:r>
            <a:r>
              <a:rPr lang="nb-NO" sz="1900" b="0" strike="noStrike" dirty="0">
                <a:latin typeface="Arial"/>
                <a:ea typeface="Arial"/>
                <a:cs typeface="Arial"/>
                <a:sym typeface="Arial"/>
              </a:rPr>
              <a:t> in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open</a:t>
            </a:r>
            <a:r>
              <a:rPr lang="nb-NO" sz="1900" b="0" strike="noStrike" dirty="0">
                <a:latin typeface="Arial"/>
                <a:ea typeface="Arial"/>
                <a:cs typeface="Arial"/>
                <a:sym typeface="Arial"/>
              </a:rPr>
              <a:t> science </a:t>
            </a:r>
            <a:r>
              <a:rPr lang="nb-NO" sz="1900" b="0" strike="noStrike" dirty="0" err="1">
                <a:latin typeface="Arial"/>
                <a:ea typeface="Arial"/>
                <a:cs typeface="Arial"/>
                <a:sym typeface="Arial"/>
              </a:rPr>
              <a:t>world</a:t>
            </a:r>
            <a:r>
              <a:rPr lang="nb-NO" sz="1900" b="0" strike="noStrike" dirty="0">
                <a:latin typeface="Arial"/>
                <a:ea typeface="Arial"/>
                <a:cs typeface="Arial"/>
                <a:sym typeface="Arial"/>
              </a:rPr>
              <a:t>, be it different </a:t>
            </a:r>
            <a:r>
              <a:rPr lang="nb-NO" sz="1900" b="0" strike="noStrike" dirty="0" err="1">
                <a:latin typeface="Arial"/>
                <a:ea typeface="Arial"/>
                <a:cs typeface="Arial"/>
                <a:sym typeface="Arial"/>
              </a:rPr>
              <a:t>large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organisations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smaller</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grassroots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initiatives</a:t>
            </a:r>
            <a:r>
              <a:rPr lang="nb-NO" sz="1900" b="0" strike="noStrike" dirty="0">
                <a:latin typeface="Arial"/>
                <a:ea typeface="Arial"/>
                <a:cs typeface="Arial"/>
                <a:sym typeface="Arial"/>
              </a:rPr>
              <a:t> or </a:t>
            </a:r>
            <a:r>
              <a:rPr lang="nb-NO" sz="1900" b="0" strike="noStrike" dirty="0" err="1">
                <a:latin typeface="Arial"/>
                <a:ea typeface="Arial"/>
                <a:cs typeface="Arial"/>
                <a:sym typeface="Arial"/>
              </a:rPr>
              <a:t>projects</a:t>
            </a:r>
            <a:r>
              <a:rPr lang="nb-NO" sz="1900" b="0" strike="noStrike" dirty="0">
                <a:latin typeface="Arial"/>
                <a:ea typeface="Arial"/>
                <a:cs typeface="Arial"/>
                <a:sym typeface="Arial"/>
              </a:rPr>
              <a:t> I </a:t>
            </a:r>
            <a:r>
              <a:rPr lang="nb-NO" sz="1900" b="0" strike="noStrike" dirty="0" err="1">
                <a:latin typeface="Arial"/>
                <a:ea typeface="Arial"/>
                <a:cs typeface="Arial"/>
                <a:sym typeface="Arial"/>
              </a:rPr>
              <a:t>started</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myself</a:t>
            </a:r>
            <a:r>
              <a:rPr lang="nb-NO" sz="1900" b="0" strike="noStrike" dirty="0">
                <a:latin typeface="Arial"/>
                <a:ea typeface="Arial"/>
                <a:cs typeface="Arial"/>
                <a:sym typeface="Arial"/>
              </a:rPr>
              <a:t>. I have </a:t>
            </a:r>
            <a:r>
              <a:rPr lang="nb-NO" sz="1900" b="0" strike="noStrike" dirty="0" err="1">
                <a:latin typeface="Arial"/>
                <a:ea typeface="Arial"/>
                <a:cs typeface="Arial"/>
                <a:sym typeface="Arial"/>
              </a:rPr>
              <a:t>mostly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been</a:t>
            </a:r>
            <a:r>
              <a:rPr lang="nb-NO" sz="1900" b="0" strike="noStrike" dirty="0">
                <a:latin typeface="Arial"/>
                <a:ea typeface="Arial"/>
                <a:cs typeface="Arial"/>
                <a:sym typeface="Arial"/>
              </a:rPr>
              <a:t> met </a:t>
            </a:r>
            <a:r>
              <a:rPr lang="nb-NO" sz="1900" b="0" strike="noStrike" dirty="0" err="1">
                <a:latin typeface="Arial"/>
                <a:ea typeface="Arial"/>
                <a:cs typeface="Arial"/>
                <a:sym typeface="Arial"/>
              </a:rPr>
              <a:t>with</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open</a:t>
            </a:r>
            <a:r>
              <a:rPr lang="nb-NO" sz="1900" b="0" strike="noStrike" dirty="0">
                <a:latin typeface="Arial"/>
                <a:ea typeface="Arial"/>
                <a:cs typeface="Arial"/>
                <a:sym typeface="Arial"/>
              </a:rPr>
              <a:t> arms and </a:t>
            </a:r>
            <a:r>
              <a:rPr lang="nb-NO" sz="1900" b="0" strike="noStrike" dirty="0" err="1">
                <a:latin typeface="Arial"/>
                <a:ea typeface="Arial"/>
                <a:cs typeface="Arial"/>
                <a:sym typeface="Arial"/>
              </a:rPr>
              <a:t>can</a:t>
            </a:r>
            <a:r>
              <a:rPr lang="nb-NO" sz="1900" b="0" strike="noStrike" dirty="0">
                <a:latin typeface="Arial"/>
                <a:ea typeface="Arial"/>
                <a:cs typeface="Arial"/>
                <a:sym typeface="Arial"/>
              </a:rPr>
              <a:t> just </a:t>
            </a:r>
            <a:r>
              <a:rPr lang="nb-NO" sz="1900" b="0" strike="noStrike" dirty="0" err="1">
                <a:latin typeface="Arial"/>
                <a:ea typeface="Arial"/>
                <a:cs typeface="Arial"/>
                <a:sym typeface="Arial"/>
              </a:rPr>
              <a:t>encourage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you</a:t>
            </a:r>
            <a:r>
              <a:rPr lang="nb-NO" sz="1900" b="0" strike="noStrike" dirty="0">
                <a:latin typeface="Arial"/>
                <a:ea typeface="Arial"/>
                <a:cs typeface="Arial"/>
                <a:sym typeface="Arial"/>
              </a:rPr>
              <a:t> to </a:t>
            </a:r>
            <a:r>
              <a:rPr lang="nb-NO" sz="1900" b="0" strike="noStrike" dirty="0" err="1">
                <a:latin typeface="Arial"/>
                <a:ea typeface="Arial"/>
                <a:cs typeface="Arial"/>
                <a:sym typeface="Arial"/>
              </a:rPr>
              <a:t>go</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out</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there</a:t>
            </a:r>
            <a:r>
              <a:rPr lang="nb-NO" sz="1900" b="0" strike="noStrike" dirty="0">
                <a:latin typeface="Arial"/>
                <a:ea typeface="Arial"/>
                <a:cs typeface="Arial"/>
                <a:sym typeface="Arial"/>
              </a:rPr>
              <a:t>, ask, </a:t>
            </a:r>
            <a:r>
              <a:rPr lang="nb-NO" sz="1900" b="0" strike="noStrike" dirty="0" err="1">
                <a:latin typeface="Arial"/>
                <a:ea typeface="Arial"/>
                <a:cs typeface="Arial"/>
                <a:sym typeface="Arial"/>
              </a:rPr>
              <a:t>discover</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experiment</a:t>
            </a:r>
            <a:r>
              <a:rPr lang="nb-NO" sz="1900" b="0" strike="noStrike" dirty="0">
                <a:latin typeface="Arial"/>
                <a:ea typeface="Arial"/>
                <a:cs typeface="Arial"/>
                <a:sym typeface="Arial"/>
              </a:rPr>
              <a:t>. </a:t>
            </a:r>
          </a:p>
          <a:p>
            <a:pPr marL="0" lvl="0" indent="0" algn="l" rtl="0">
              <a:spcBef>
                <a:spcPts val="0"/>
              </a:spcBef>
              <a:spcAft>
                <a:spcPts val="0"/>
              </a:spcAft>
              <a:buNone/>
            </a:pPr>
            <a:endParaRPr lang="nb-NO" sz="1900" b="0" strike="noStrike" dirty="0">
              <a:latin typeface="Arial"/>
              <a:ea typeface="Arial"/>
              <a:cs typeface="Arial"/>
              <a:sym typeface="Arial"/>
            </a:endParaRPr>
          </a:p>
          <a:p>
            <a:pPr marL="0" lvl="0" indent="0" algn="l" rtl="0">
              <a:spcBef>
                <a:spcPts val="0"/>
              </a:spcBef>
              <a:spcAft>
                <a:spcPts val="0"/>
              </a:spcAft>
              <a:buNone/>
            </a:pPr>
            <a:r>
              <a:rPr lang="nb-NO" sz="1900" b="0" strike="noStrike" dirty="0">
                <a:latin typeface="Arial"/>
                <a:ea typeface="Arial"/>
                <a:cs typeface="Arial"/>
                <a:sym typeface="Arial"/>
              </a:rPr>
              <a:t>For </a:t>
            </a:r>
            <a:r>
              <a:rPr lang="nb-NO" sz="1900" b="0" strike="noStrike" dirty="0" err="1">
                <a:latin typeface="Arial"/>
                <a:ea typeface="Arial"/>
                <a:cs typeface="Arial"/>
                <a:sym typeface="Arial"/>
              </a:rPr>
              <a:t>me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learning</a:t>
            </a:r>
            <a:r>
              <a:rPr lang="nb-NO" sz="1900" b="0" strike="noStrike" dirty="0">
                <a:latin typeface="Arial"/>
                <a:ea typeface="Arial"/>
                <a:cs typeface="Arial"/>
                <a:sym typeface="Arial"/>
              </a:rPr>
              <a:t>-by-</a:t>
            </a:r>
            <a:r>
              <a:rPr lang="nb-NO" sz="1900" b="0" strike="noStrike" dirty="0" err="1">
                <a:latin typeface="Arial"/>
                <a:ea typeface="Arial"/>
                <a:cs typeface="Arial"/>
                <a:sym typeface="Arial"/>
              </a:rPr>
              <a:t>doing</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approach</a:t>
            </a:r>
            <a:r>
              <a:rPr lang="nb-NO" sz="1900" b="0" strike="noStrike" dirty="0">
                <a:latin typeface="Arial"/>
                <a:ea typeface="Arial"/>
                <a:cs typeface="Arial"/>
                <a:sym typeface="Arial"/>
              </a:rPr>
              <a:t> is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crucial</a:t>
            </a:r>
            <a:r>
              <a:rPr lang="nb-NO" sz="1900" b="0" strike="noStrike" dirty="0">
                <a:latin typeface="Arial"/>
                <a:ea typeface="Arial"/>
                <a:cs typeface="Arial"/>
                <a:sym typeface="Arial"/>
              </a:rPr>
              <a:t> part </a:t>
            </a:r>
            <a:r>
              <a:rPr lang="nb-NO" sz="1900" b="0" strike="noStrike" dirty="0" err="1">
                <a:latin typeface="Arial"/>
                <a:ea typeface="Arial"/>
                <a:cs typeface="Arial"/>
                <a:sym typeface="Arial"/>
              </a:rPr>
              <a:t>when</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breaking</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new</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grounds</a:t>
            </a:r>
            <a:r>
              <a:rPr lang="nb-NO" sz="1900" b="0" strike="noStrike" dirty="0">
                <a:latin typeface="Arial"/>
                <a:ea typeface="Arial"/>
                <a:cs typeface="Arial"/>
                <a:sym typeface="Arial"/>
              </a:rPr>
              <a:t> (not </a:t>
            </a:r>
            <a:r>
              <a:rPr lang="nb-NO" sz="1900" b="0" strike="noStrike" dirty="0" err="1">
                <a:latin typeface="Arial"/>
                <a:ea typeface="Arial"/>
                <a:cs typeface="Arial"/>
                <a:sym typeface="Arial"/>
              </a:rPr>
              <a:t>only</a:t>
            </a:r>
            <a:r>
              <a:rPr lang="nb-NO" sz="1900" b="0" strike="noStrike" dirty="0">
                <a:latin typeface="Arial"/>
                <a:ea typeface="Arial"/>
                <a:cs typeface="Arial"/>
                <a:sym typeface="Arial"/>
              </a:rPr>
              <a:t> for </a:t>
            </a:r>
            <a:r>
              <a:rPr lang="nb-NO" sz="1900" b="0" strike="noStrike" dirty="0" err="1">
                <a:latin typeface="Arial"/>
                <a:ea typeface="Arial"/>
                <a:cs typeface="Arial"/>
                <a:sym typeface="Arial"/>
              </a:rPr>
              <a:t>open</a:t>
            </a:r>
            <a:r>
              <a:rPr lang="nb-NO" sz="1900" b="0" strike="noStrike" dirty="0">
                <a:latin typeface="Arial"/>
                <a:ea typeface="Arial"/>
                <a:cs typeface="Arial"/>
                <a:sym typeface="Arial"/>
              </a:rPr>
              <a:t> science </a:t>
            </a:r>
            <a:r>
              <a:rPr lang="nb-NO" sz="1900" b="0" strike="noStrike" dirty="0" err="1">
                <a:latin typeface="Arial"/>
                <a:ea typeface="Arial"/>
                <a:cs typeface="Arial"/>
                <a:sym typeface="Arial"/>
              </a:rPr>
              <a:t>related</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topics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but</a:t>
            </a:r>
            <a:r>
              <a:rPr lang="nb-NO" sz="1900" b="0" strike="noStrike" dirty="0">
                <a:latin typeface="Arial"/>
                <a:ea typeface="Arial"/>
                <a:cs typeface="Arial"/>
                <a:sym typeface="Arial"/>
              </a:rPr>
              <a:t> in general), and most </a:t>
            </a:r>
            <a:r>
              <a:rPr lang="nb-NO" sz="1900" b="0" strike="noStrike" dirty="0" err="1">
                <a:latin typeface="Arial"/>
                <a:ea typeface="Arial"/>
                <a:cs typeface="Arial"/>
                <a:sym typeface="Arial"/>
              </a:rPr>
              <a:t>people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appreciate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you</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reaching</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out</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showing</a:t>
            </a:r>
            <a:r>
              <a:rPr lang="nb-NO" sz="1900" b="0" strike="noStrike" dirty="0">
                <a:latin typeface="Arial"/>
                <a:ea typeface="Arial"/>
                <a:cs typeface="Arial"/>
                <a:sym typeface="Arial"/>
              </a:rPr>
              <a:t> an </a:t>
            </a:r>
            <a:r>
              <a:rPr lang="nb-NO" sz="1900" b="0" strike="noStrike" dirty="0" err="1">
                <a:latin typeface="Arial"/>
                <a:ea typeface="Arial"/>
                <a:cs typeface="Arial"/>
                <a:sym typeface="Arial"/>
              </a:rPr>
              <a:t>interest</a:t>
            </a:r>
            <a:r>
              <a:rPr lang="nb-NO" sz="1900" b="0" strike="noStrike" dirty="0">
                <a:latin typeface="Arial"/>
                <a:ea typeface="Arial"/>
                <a:cs typeface="Arial"/>
                <a:sym typeface="Arial"/>
              </a:rPr>
              <a:t> in </a:t>
            </a:r>
            <a:r>
              <a:rPr lang="nb-NO" sz="1900" b="0" strike="noStrike" dirty="0" err="1">
                <a:latin typeface="Arial"/>
                <a:ea typeface="Arial"/>
                <a:cs typeface="Arial"/>
                <a:sym typeface="Arial"/>
              </a:rPr>
              <a:t>their</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work</a:t>
            </a:r>
            <a:r>
              <a:rPr lang="nb-NO" sz="1900" b="0" strike="noStrike" dirty="0">
                <a:latin typeface="Arial"/>
                <a:ea typeface="Arial"/>
                <a:cs typeface="Arial"/>
                <a:sym typeface="Arial"/>
              </a:rPr>
              <a:t> and </a:t>
            </a:r>
            <a:r>
              <a:rPr lang="nb-NO" sz="1900" b="0" strike="noStrike" dirty="0" err="1">
                <a:latin typeface="Arial"/>
                <a:ea typeface="Arial"/>
                <a:cs typeface="Arial"/>
                <a:sym typeface="Arial"/>
              </a:rPr>
              <a:t>really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value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you</a:t>
            </a:r>
            <a:r>
              <a:rPr lang="nb-NO" sz="1900" b="0" strike="noStrike" dirty="0">
                <a:latin typeface="Arial"/>
                <a:ea typeface="Arial"/>
                <a:cs typeface="Arial"/>
                <a:sym typeface="Arial"/>
              </a:rPr>
              <a:t> as a </a:t>
            </a:r>
            <a:r>
              <a:rPr lang="nb-NO" sz="1900" b="0" strike="noStrike" dirty="0" err="1">
                <a:latin typeface="Arial"/>
                <a:ea typeface="Arial"/>
                <a:cs typeface="Arial"/>
                <a:sym typeface="Arial"/>
              </a:rPr>
              <a:t>contributor</a:t>
            </a:r>
            <a:r>
              <a:rPr lang="nb-NO" sz="1900" b="0" strike="noStrike" dirty="0">
                <a:latin typeface="Arial"/>
                <a:ea typeface="Arial"/>
                <a:cs typeface="Arial"/>
                <a:sym typeface="Arial"/>
              </a:rPr>
              <a:t>. So, just </a:t>
            </a:r>
            <a:r>
              <a:rPr lang="nb-NO" sz="1900" b="0" strike="noStrike" dirty="0" err="1">
                <a:latin typeface="Arial"/>
                <a:ea typeface="Arial"/>
                <a:cs typeface="Arial"/>
                <a:sym typeface="Arial"/>
              </a:rPr>
              <a:t>keep</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that</a:t>
            </a:r>
            <a:r>
              <a:rPr lang="nb-NO" sz="1900" b="0" strike="noStrike" dirty="0">
                <a:latin typeface="Arial"/>
                <a:ea typeface="Arial"/>
                <a:cs typeface="Arial"/>
                <a:sym typeface="Arial"/>
              </a:rPr>
              <a:t> in </a:t>
            </a:r>
            <a:r>
              <a:rPr lang="nb-NO" sz="1900" b="0" strike="noStrike" dirty="0" err="1">
                <a:latin typeface="Arial"/>
                <a:ea typeface="Arial"/>
                <a:cs typeface="Arial"/>
                <a:sym typeface="Arial"/>
              </a:rPr>
              <a:t>mind</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You</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are</a:t>
            </a:r>
            <a:r>
              <a:rPr lang="nb-NO" sz="1900" b="0" strike="noStrike" dirty="0">
                <a:latin typeface="Arial"/>
                <a:ea typeface="Arial"/>
                <a:cs typeface="Arial"/>
                <a:sym typeface="Arial"/>
              </a:rPr>
              <a:t> an </a:t>
            </a:r>
            <a:r>
              <a:rPr lang="nb-NO" sz="1900" b="0" strike="noStrike" dirty="0" err="1">
                <a:latin typeface="Arial"/>
                <a:ea typeface="Arial"/>
                <a:cs typeface="Arial"/>
                <a:sym typeface="Arial"/>
              </a:rPr>
              <a:t>important</a:t>
            </a:r>
            <a:r>
              <a:rPr lang="nb-NO" sz="1900" b="0" strike="noStrike" dirty="0">
                <a:latin typeface="Arial"/>
                <a:ea typeface="Arial"/>
                <a:cs typeface="Arial"/>
                <a:sym typeface="Arial"/>
              </a:rPr>
              <a:t> part </a:t>
            </a:r>
            <a:r>
              <a:rPr lang="nb-NO" sz="1900" b="0" strike="noStrike" dirty="0" err="1">
                <a:latin typeface="Arial"/>
                <a:ea typeface="Arial"/>
                <a:cs typeface="Arial"/>
                <a:sym typeface="Arial"/>
              </a:rPr>
              <a:t>of</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open</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scholarship</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movement</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already</a:t>
            </a:r>
            <a:r>
              <a:rPr lang="nb-NO" sz="1900" b="0" strike="noStrike" dirty="0">
                <a:latin typeface="Arial"/>
                <a:ea typeface="Arial"/>
                <a:cs typeface="Arial"/>
                <a:sym typeface="Arial"/>
              </a:rPr>
              <a:t> and I hope </a:t>
            </a:r>
            <a:r>
              <a:rPr lang="nb-NO" sz="1900" b="0" strike="noStrike" dirty="0" err="1">
                <a:latin typeface="Arial"/>
                <a:ea typeface="Arial"/>
                <a:cs typeface="Arial"/>
                <a:sym typeface="Arial"/>
              </a:rPr>
              <a:t>this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course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can</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give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you</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something</a:t>
            </a:r>
            <a:r>
              <a:rPr lang="nb-NO" sz="1900" b="0" strike="noStrike" dirty="0">
                <a:latin typeface="Arial"/>
                <a:ea typeface="Arial"/>
                <a:cs typeface="Arial"/>
                <a:sym typeface="Arial"/>
              </a:rPr>
              <a:t> for </a:t>
            </a:r>
            <a:r>
              <a:rPr lang="nb-NO" sz="1900" b="0" strike="noStrike" dirty="0" err="1">
                <a:latin typeface="Arial"/>
                <a:ea typeface="Arial"/>
                <a:cs typeface="Arial"/>
                <a:sym typeface="Arial"/>
              </a:rPr>
              <a:t>your</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own</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path</a:t>
            </a:r>
            <a:r>
              <a:rPr lang="nb-NO" sz="1900" b="0" strike="noStrike" dirty="0">
                <a:latin typeface="Arial"/>
                <a:ea typeface="Arial"/>
                <a:cs typeface="Arial"/>
                <a:sym typeface="Arial"/>
              </a:rPr>
              <a:t>. </a:t>
            </a:r>
          </a:p>
        </p:txBody>
      </p:sp>
      <p:sp>
        <p:nvSpPr>
          <p:cNvPr id="261" name="Google Shape;261;g277b2095a28_2_114: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963193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77b2095a28_2_23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g277b2095a28_2_233: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SzPts val="1100"/>
              <a:buNone/>
            </a:pPr>
            <a:endParaRPr sz="1200" dirty="0"/>
          </a:p>
        </p:txBody>
      </p:sp>
      <p:sp>
        <p:nvSpPr>
          <p:cNvPr id="371" name="Google Shape;371;g277b2095a28_2_233: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20</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6750106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77b2095a28_2_23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g277b2095a28_2_233: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SzPts val="1100"/>
              <a:buNone/>
            </a:pPr>
            <a:endParaRPr sz="1200" dirty="0"/>
          </a:p>
        </p:txBody>
      </p:sp>
      <p:sp>
        <p:nvSpPr>
          <p:cNvPr id="371" name="Google Shape;371;g277b2095a28_2_233: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21</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8210027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77b2095a28_2_11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g277b2095a28_2_114: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nb-NO" sz="1900" b="0" strike="noStrike" dirty="0">
                <a:latin typeface="Arial"/>
                <a:ea typeface="Arial"/>
                <a:cs typeface="Arial"/>
                <a:sym typeface="Arial"/>
              </a:rPr>
              <a:t>In </a:t>
            </a:r>
            <a:r>
              <a:rPr lang="nb-NO" sz="1900" b="0" strike="noStrike" dirty="0" err="1">
                <a:latin typeface="Arial"/>
                <a:ea typeface="Arial"/>
                <a:cs typeface="Arial"/>
                <a:sym typeface="Arial"/>
              </a:rPr>
              <a:t>this</a:t>
            </a:r>
            <a:r>
              <a:rPr lang="nb-NO" sz="1900" b="0" strike="noStrike" dirty="0">
                <a:latin typeface="Arial"/>
                <a:ea typeface="Arial"/>
                <a:cs typeface="Arial"/>
                <a:sym typeface="Arial"/>
              </a:rPr>
              <a:t> part </a:t>
            </a:r>
            <a:r>
              <a:rPr lang="nb-NO" sz="1900" b="0" strike="noStrike" dirty="0" err="1">
                <a:latin typeface="Arial"/>
                <a:ea typeface="Arial"/>
                <a:cs typeface="Arial"/>
                <a:sym typeface="Arial"/>
              </a:rPr>
              <a:t>of</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lecture</a:t>
            </a:r>
            <a:r>
              <a:rPr lang="nb-NO" sz="1900" b="0" strike="noStrike" dirty="0">
                <a:latin typeface="Arial"/>
                <a:ea typeface="Arial"/>
                <a:cs typeface="Arial"/>
                <a:sym typeface="Arial"/>
              </a:rPr>
              <a:t>, I </a:t>
            </a:r>
            <a:r>
              <a:rPr lang="nb-NO" sz="1900" b="0" strike="noStrike" dirty="0" err="1">
                <a:latin typeface="Arial"/>
                <a:ea typeface="Arial"/>
                <a:cs typeface="Arial"/>
                <a:sym typeface="Arial"/>
              </a:rPr>
              <a:t>really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want</a:t>
            </a:r>
            <a:r>
              <a:rPr lang="nb-NO" sz="1900" b="0" strike="noStrike" dirty="0">
                <a:latin typeface="Arial"/>
                <a:ea typeface="Arial"/>
                <a:cs typeface="Arial"/>
                <a:sym typeface="Arial"/>
              </a:rPr>
              <a:t> to </a:t>
            </a:r>
            <a:r>
              <a:rPr lang="nb-NO" sz="1900" b="0" strike="noStrike" dirty="0" err="1">
                <a:latin typeface="Arial"/>
                <a:ea typeface="Arial"/>
                <a:cs typeface="Arial"/>
                <a:sym typeface="Arial"/>
              </a:rPr>
              <a:t>dive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with</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you</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into</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what</a:t>
            </a:r>
            <a:r>
              <a:rPr lang="nb-NO" sz="1900" b="0" strike="noStrike" dirty="0">
                <a:latin typeface="Arial"/>
                <a:ea typeface="Arial"/>
                <a:cs typeface="Arial"/>
                <a:sym typeface="Arial"/>
              </a:rPr>
              <a:t> has </a:t>
            </a:r>
            <a:r>
              <a:rPr lang="nb-NO" sz="1900" b="0" strike="noStrike" dirty="0" err="1">
                <a:latin typeface="Arial"/>
                <a:ea typeface="Arial"/>
                <a:cs typeface="Arial"/>
                <a:sym typeface="Arial"/>
              </a:rPr>
              <a:t>actually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happened</a:t>
            </a:r>
            <a:r>
              <a:rPr lang="nb-NO" sz="1900" b="0" strike="noStrike" dirty="0">
                <a:latin typeface="Arial"/>
                <a:ea typeface="Arial"/>
                <a:cs typeface="Arial"/>
                <a:sym typeface="Arial"/>
              </a:rPr>
              <a:t> in </a:t>
            </a:r>
            <a:r>
              <a:rPr lang="nb-NO" sz="1900" b="0" strike="noStrike" dirty="0" err="1">
                <a:latin typeface="Arial"/>
                <a:ea typeface="Arial"/>
                <a:cs typeface="Arial"/>
                <a:sym typeface="Arial"/>
              </a:rPr>
              <a:t>response</a:t>
            </a:r>
            <a:r>
              <a:rPr lang="nb-NO" sz="1900" b="0" strike="noStrike" dirty="0">
                <a:latin typeface="Arial"/>
                <a:ea typeface="Arial"/>
                <a:cs typeface="Arial"/>
                <a:sym typeface="Arial"/>
              </a:rPr>
              <a:t> to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replication</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crisis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beyond</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identifying</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problematic</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behaviours</a:t>
            </a:r>
            <a:r>
              <a:rPr lang="nb-NO" sz="1900" b="0" strike="noStrike" dirty="0">
                <a:latin typeface="Arial"/>
                <a:ea typeface="Arial"/>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nb-NO" sz="1900" b="0" strike="noStrike" dirty="0">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nb-NO" sz="1900" b="0" strike="noStrike" dirty="0">
                <a:latin typeface="Arial"/>
                <a:ea typeface="Arial"/>
                <a:cs typeface="Arial"/>
                <a:sym typeface="Arial"/>
              </a:rPr>
              <a:t>This is </a:t>
            </a:r>
            <a:r>
              <a:rPr lang="nb-NO" sz="1900" b="0" strike="noStrike" dirty="0" err="1">
                <a:latin typeface="Arial"/>
                <a:ea typeface="Arial"/>
                <a:cs typeface="Arial"/>
                <a:sym typeface="Arial"/>
              </a:rPr>
              <a:t>particularly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important</a:t>
            </a:r>
            <a:r>
              <a:rPr lang="nb-NO" sz="1900" b="0" strike="noStrike" dirty="0">
                <a:latin typeface="Arial"/>
                <a:ea typeface="Arial"/>
                <a:cs typeface="Arial"/>
                <a:sym typeface="Arial"/>
              </a:rPr>
              <a:t> for </a:t>
            </a:r>
            <a:r>
              <a:rPr lang="nb-NO" sz="1900" b="0" strike="noStrike" dirty="0" err="1">
                <a:latin typeface="Arial"/>
                <a:ea typeface="Arial"/>
                <a:cs typeface="Arial"/>
                <a:sym typeface="Arial"/>
              </a:rPr>
              <a:t>you</a:t>
            </a:r>
            <a:r>
              <a:rPr lang="nb-NO" sz="1900" b="0" strike="noStrike" dirty="0">
                <a:latin typeface="Arial"/>
                <a:ea typeface="Arial"/>
                <a:cs typeface="Arial"/>
                <a:sym typeface="Arial"/>
              </a:rPr>
              <a:t> as </a:t>
            </a:r>
            <a:r>
              <a:rPr lang="nb-NO" sz="1900" b="0" strike="noStrike" dirty="0" err="1">
                <a:latin typeface="Arial"/>
                <a:ea typeface="Arial"/>
                <a:cs typeface="Arial"/>
                <a:sym typeface="Arial"/>
              </a:rPr>
              <a:t>researchers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because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you</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are</a:t>
            </a:r>
            <a:r>
              <a:rPr lang="nb-NO" sz="1900" b="0" strike="noStrike" dirty="0">
                <a:latin typeface="Arial"/>
                <a:ea typeface="Arial"/>
                <a:cs typeface="Arial"/>
                <a:sym typeface="Arial"/>
              </a:rPr>
              <a:t> most </a:t>
            </a:r>
            <a:r>
              <a:rPr lang="nb-NO" sz="1900" b="0" strike="noStrike" dirty="0" err="1">
                <a:latin typeface="Arial"/>
                <a:ea typeface="Arial"/>
                <a:cs typeface="Arial"/>
                <a:sym typeface="Arial"/>
              </a:rPr>
              <a:t>likely</a:t>
            </a:r>
            <a:r>
              <a:rPr lang="nb-NO" sz="1900" b="0" strike="noStrike" dirty="0">
                <a:latin typeface="Arial"/>
                <a:ea typeface="Arial"/>
                <a:cs typeface="Arial"/>
                <a:sym typeface="Arial"/>
              </a:rPr>
              <a:t> most </a:t>
            </a:r>
            <a:r>
              <a:rPr lang="nb-NO" sz="1900" b="0" strike="noStrike" dirty="0" err="1">
                <a:latin typeface="Arial"/>
                <a:ea typeface="Arial"/>
                <a:cs typeface="Arial"/>
                <a:sym typeface="Arial"/>
              </a:rPr>
              <a:t>interested</a:t>
            </a:r>
            <a:r>
              <a:rPr lang="nb-NO" sz="1900" b="0" strike="noStrike" dirty="0">
                <a:latin typeface="Arial"/>
                <a:ea typeface="Arial"/>
                <a:cs typeface="Arial"/>
                <a:sym typeface="Arial"/>
              </a:rPr>
              <a:t> in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things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you</a:t>
            </a:r>
            <a:r>
              <a:rPr lang="nb-NO" sz="1900" b="0" strike="noStrike" dirty="0">
                <a:latin typeface="Arial"/>
                <a:ea typeface="Arial"/>
                <a:cs typeface="Arial"/>
                <a:sym typeface="Arial"/>
              </a:rPr>
              <a:t> CAN do </a:t>
            </a:r>
            <a:r>
              <a:rPr lang="nb-NO" sz="1900" b="0" strike="noStrike" dirty="0" err="1">
                <a:latin typeface="Arial"/>
                <a:ea typeface="Arial"/>
                <a:cs typeface="Arial"/>
                <a:sym typeface="Arial"/>
              </a:rPr>
              <a:t>instead</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of</a:t>
            </a:r>
            <a:r>
              <a:rPr lang="nb-NO" sz="1900" b="0" strike="noStrike" dirty="0">
                <a:latin typeface="Arial"/>
                <a:ea typeface="Arial"/>
                <a:cs typeface="Arial"/>
                <a:sym typeface="Arial"/>
              </a:rPr>
              <a:t> all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things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you</a:t>
            </a:r>
            <a:r>
              <a:rPr lang="nb-NO" sz="1900" b="0" strike="noStrike" dirty="0">
                <a:latin typeface="Arial"/>
                <a:ea typeface="Arial"/>
                <a:cs typeface="Arial"/>
                <a:sym typeface="Arial"/>
              </a:rPr>
              <a:t> CANNOT do. At </a:t>
            </a:r>
            <a:r>
              <a:rPr lang="nb-NO" sz="1900" b="0" strike="noStrike" dirty="0" err="1">
                <a:latin typeface="Arial"/>
                <a:ea typeface="Arial"/>
                <a:cs typeface="Arial"/>
                <a:sym typeface="Arial"/>
              </a:rPr>
              <a:t>least</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usually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possibilities</a:t>
            </a:r>
            <a:r>
              <a:rPr lang="nb-NO" sz="1900" b="0" strike="noStrike" dirty="0">
                <a:latin typeface="Arial"/>
                <a:ea typeface="Arial"/>
                <a:cs typeface="Arial"/>
                <a:sym typeface="Arial"/>
              </a:rPr>
              <a:t> and </a:t>
            </a:r>
            <a:r>
              <a:rPr lang="nb-NO" sz="1900" b="0" strike="noStrike" dirty="0" err="1">
                <a:latin typeface="Arial"/>
                <a:ea typeface="Arial"/>
                <a:cs typeface="Arial"/>
                <a:sym typeface="Arial"/>
              </a:rPr>
              <a:t>opportunities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one</a:t>
            </a:r>
            <a:r>
              <a:rPr lang="nb-NO" sz="1900" b="0" strike="noStrike" dirty="0">
                <a:latin typeface="Arial"/>
                <a:ea typeface="Arial"/>
                <a:cs typeface="Arial"/>
                <a:sym typeface="Arial"/>
              </a:rPr>
              <a:t> has </a:t>
            </a:r>
            <a:r>
              <a:rPr lang="nb-NO" sz="1900" b="0" strike="noStrike" dirty="0" err="1">
                <a:latin typeface="Arial"/>
                <a:ea typeface="Arial"/>
                <a:cs typeface="Arial"/>
                <a:sym typeface="Arial"/>
              </a:rPr>
              <a:t>are</a:t>
            </a:r>
            <a:r>
              <a:rPr lang="nb-NO" sz="1900" b="0" strike="noStrike" dirty="0">
                <a:latin typeface="Arial"/>
                <a:ea typeface="Arial"/>
                <a:cs typeface="Arial"/>
                <a:sym typeface="Arial"/>
              </a:rPr>
              <a:t> more </a:t>
            </a:r>
            <a:r>
              <a:rPr lang="nb-NO" sz="1900" b="0" strike="noStrike" dirty="0" err="1">
                <a:latin typeface="Arial"/>
                <a:ea typeface="Arial"/>
                <a:cs typeface="Arial"/>
                <a:sym typeface="Arial"/>
              </a:rPr>
              <a:t>stimulating</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than</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restrictions</a:t>
            </a:r>
            <a:r>
              <a:rPr lang="nb-NO" sz="1900" b="0" strike="noStrike" dirty="0">
                <a:latin typeface="Arial"/>
                <a:ea typeface="Arial"/>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nb-NO" sz="1900" b="0" strike="noStrike" dirty="0">
              <a:latin typeface="Arial"/>
              <a:ea typeface="Arial"/>
              <a:cs typeface="Arial"/>
              <a:sym typeface="Arial"/>
            </a:endParaRPr>
          </a:p>
        </p:txBody>
      </p:sp>
      <p:sp>
        <p:nvSpPr>
          <p:cNvPr id="261" name="Google Shape;261;g277b2095a28_2_114: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22</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4226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277b2095a28_2_241: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9" name="Google Shape;379;g277b2095a28_2_241: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SzPts val="1200"/>
              <a:buNone/>
            </a:pPr>
            <a:r>
              <a:rPr lang="en" sz="1200" dirty="0"/>
              <a:t>The change described by </a:t>
            </a:r>
            <a:r>
              <a:rPr lang="en" sz="1200" dirty="0" err="1"/>
              <a:t>Vazire</a:t>
            </a:r>
            <a:r>
              <a:rPr lang="en" sz="1200" dirty="0"/>
              <a:t> is already happening, but it has been cumbersome to get the right info on the details of what is happening, how these changes are implemented practically. Simply put, it’s easy to miss out on some of the big positive changes by reflecting upon the progress still yet to be made.</a:t>
            </a:r>
            <a:endParaRPr sz="1200" dirty="0"/>
          </a:p>
          <a:p>
            <a:pPr marL="431800" lvl="0" indent="-215900" algn="l" rtl="0">
              <a:lnSpc>
                <a:spcPct val="100000"/>
              </a:lnSpc>
              <a:spcBef>
                <a:spcPts val="0"/>
              </a:spcBef>
              <a:spcAft>
                <a:spcPts val="0"/>
              </a:spcAft>
              <a:buSzPts val="1200"/>
              <a:buNone/>
            </a:pPr>
            <a:endParaRPr sz="1200" dirty="0"/>
          </a:p>
          <a:p>
            <a:pPr marL="0" lvl="0" indent="0" algn="l" rtl="0">
              <a:lnSpc>
                <a:spcPct val="100000"/>
              </a:lnSpc>
              <a:spcBef>
                <a:spcPts val="0"/>
              </a:spcBef>
              <a:spcAft>
                <a:spcPts val="0"/>
              </a:spcAft>
              <a:buSzPts val="1200"/>
              <a:buNone/>
            </a:pPr>
            <a:r>
              <a:rPr lang="en" sz="1200" dirty="0"/>
              <a:t>Furthermore, the open science or science reform movement is </a:t>
            </a:r>
            <a:r>
              <a:rPr lang="en" sz="1200" i="1" dirty="0"/>
              <a:t>moving</a:t>
            </a:r>
            <a:r>
              <a:rPr lang="en" sz="1200" dirty="0"/>
              <a:t>. Developments are ongoing. Within the recent years, the developments towards a more open science have been cumulative.</a:t>
            </a:r>
            <a:endParaRPr sz="1200" dirty="0"/>
          </a:p>
          <a:p>
            <a:pPr marL="0" lvl="0" indent="0" algn="l" rtl="0">
              <a:lnSpc>
                <a:spcPct val="100000"/>
              </a:lnSpc>
              <a:spcBef>
                <a:spcPts val="0"/>
              </a:spcBef>
              <a:spcAft>
                <a:spcPts val="0"/>
              </a:spcAft>
              <a:buSzPts val="1200"/>
              <a:buNone/>
            </a:pPr>
            <a:endParaRPr lang="nb-NO" sz="1200" dirty="0"/>
          </a:p>
          <a:p>
            <a:pPr marL="0" lvl="0" indent="0" algn="l" rtl="0">
              <a:lnSpc>
                <a:spcPct val="100000"/>
              </a:lnSpc>
              <a:spcBef>
                <a:spcPts val="0"/>
              </a:spcBef>
              <a:spcAft>
                <a:spcPts val="0"/>
              </a:spcAft>
              <a:buSzPts val="1200"/>
              <a:buNone/>
            </a:pPr>
            <a:endParaRPr lang="en-NO" sz="1200" dirty="0"/>
          </a:p>
          <a:p>
            <a:pPr marL="0" lvl="0" indent="0" algn="l" rtl="0">
              <a:lnSpc>
                <a:spcPct val="100000"/>
              </a:lnSpc>
              <a:spcBef>
                <a:spcPts val="0"/>
              </a:spcBef>
              <a:spcAft>
                <a:spcPts val="0"/>
              </a:spcAft>
              <a:buSzPts val="1200"/>
              <a:buNone/>
            </a:pPr>
            <a:r>
              <a:rPr lang="en-NO" sz="1200" dirty="0"/>
              <a:t>Together with the Framework for Open and Reproducible Research Teaching (FORRT), I </a:t>
            </a:r>
            <a:r>
              <a:rPr lang="en" sz="1200" dirty="0"/>
              <a:t>provided a </a:t>
            </a:r>
            <a:r>
              <a:rPr lang="en" sz="1200" dirty="0" err="1"/>
              <a:t>conceptualisation</a:t>
            </a:r>
            <a:r>
              <a:rPr lang="en" sz="1200" dirty="0"/>
              <a:t> of how the change happens: </a:t>
            </a:r>
            <a:r>
              <a:rPr lang="en" sz="1200" u="sng" dirty="0">
                <a:solidFill>
                  <a:schemeClr val="hlink"/>
                </a:solidFill>
                <a:hlinkClick r:id="rId3"/>
              </a:rPr>
              <a:t>https://doi.org/10.1038/s44271-023-00003-2</a:t>
            </a:r>
            <a:endParaRPr sz="1200" dirty="0"/>
          </a:p>
          <a:p>
            <a:pPr marL="0" lvl="0" indent="0" algn="l" rtl="0">
              <a:spcBef>
                <a:spcPts val="0"/>
              </a:spcBef>
              <a:spcAft>
                <a:spcPts val="0"/>
              </a:spcAft>
              <a:buClr>
                <a:schemeClr val="dk1"/>
              </a:buClr>
              <a:buSzPts val="1100"/>
              <a:buFont typeface="Arial"/>
              <a:buNone/>
            </a:pPr>
            <a:r>
              <a:rPr lang="en" sz="1200" dirty="0">
                <a:solidFill>
                  <a:schemeClr val="dk1"/>
                </a:solidFill>
              </a:rPr>
              <a:t>The paper is supposed to be a resource which makes it easier to access the topic of the replication crisis &amp; what to with it.</a:t>
            </a:r>
            <a:endParaRPr sz="1200" dirty="0">
              <a:solidFill>
                <a:schemeClr val="dk1"/>
              </a:solidFill>
            </a:endParaRPr>
          </a:p>
          <a:p>
            <a:pPr marL="0" lvl="0" indent="0" algn="l" rtl="0">
              <a:lnSpc>
                <a:spcPct val="100000"/>
              </a:lnSpc>
              <a:spcBef>
                <a:spcPts val="0"/>
              </a:spcBef>
              <a:spcAft>
                <a:spcPts val="0"/>
              </a:spcAft>
              <a:buSzPts val="1200"/>
              <a:buNone/>
            </a:pPr>
            <a:endParaRPr lang="nb-NO" sz="1200" dirty="0"/>
          </a:p>
          <a:p>
            <a:pPr marL="0" lvl="0" indent="0" algn="l" rtl="0">
              <a:lnSpc>
                <a:spcPct val="100000"/>
              </a:lnSpc>
              <a:spcBef>
                <a:spcPts val="0"/>
              </a:spcBef>
              <a:spcAft>
                <a:spcPts val="0"/>
              </a:spcAft>
              <a:buSzPts val="1200"/>
              <a:buNone/>
            </a:pPr>
            <a:r>
              <a:rPr lang="en-NO" sz="1200" dirty="0"/>
              <a:t>I</a:t>
            </a:r>
            <a:r>
              <a:rPr lang="en-GB" sz="1200" dirty="0"/>
              <a:t>n the next slides I will dive deeper into the paper, which guides through the developments of the recent years. Since this is a FORRT project, I put in the figure and the emblem. This is active advertisement for the NGO ;) </a:t>
            </a:r>
            <a:endParaRPr sz="1200" dirty="0"/>
          </a:p>
        </p:txBody>
      </p:sp>
      <p:sp>
        <p:nvSpPr>
          <p:cNvPr id="380" name="Google Shape;380;g277b2095a28_2_241: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23</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77b2095a28_2_248: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7" name="Google Shape;387;g277b2095a28_2_248: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Clr>
                <a:schemeClr val="dk1"/>
              </a:buClr>
              <a:buSzPts val="1100"/>
              <a:buFont typeface="Arial"/>
              <a:buNone/>
            </a:pPr>
            <a:r>
              <a:rPr lang="en" sz="1200"/>
              <a:t>One way of structuring positive developments as a result of the replication crisis or credibility revolution is to classify by structural, community, and procedural change.</a:t>
            </a:r>
            <a:endParaRPr sz="1200"/>
          </a:p>
          <a:p>
            <a:pPr marL="0" lvl="0" indent="0" algn="l" rtl="0">
              <a:lnSpc>
                <a:spcPct val="100000"/>
              </a:lnSpc>
              <a:spcBef>
                <a:spcPts val="0"/>
              </a:spcBef>
              <a:spcAft>
                <a:spcPts val="0"/>
              </a:spcAft>
              <a:buSzPts val="1100"/>
              <a:buNone/>
            </a:pPr>
            <a:endParaRPr sz="1200"/>
          </a:p>
          <a:p>
            <a:pPr marL="0" lvl="0" indent="0" algn="l" rtl="0">
              <a:lnSpc>
                <a:spcPct val="100000"/>
              </a:lnSpc>
              <a:spcBef>
                <a:spcPts val="0"/>
              </a:spcBef>
              <a:spcAft>
                <a:spcPts val="0"/>
              </a:spcAft>
              <a:buClr>
                <a:schemeClr val="dk1"/>
              </a:buClr>
              <a:buSzPts val="1100"/>
              <a:buFont typeface="Arial"/>
              <a:buNone/>
            </a:pPr>
            <a:r>
              <a:rPr lang="en" sz="1200"/>
              <a:t>There are some general trends which can be noticed when reviewing the literature:</a:t>
            </a:r>
            <a:endParaRPr sz="1200"/>
          </a:p>
          <a:p>
            <a:pPr marL="431800" lvl="0" indent="-215900" algn="l" rtl="0">
              <a:lnSpc>
                <a:spcPct val="100000"/>
              </a:lnSpc>
              <a:spcBef>
                <a:spcPts val="0"/>
              </a:spcBef>
              <a:spcAft>
                <a:spcPts val="0"/>
              </a:spcAft>
              <a:buClr>
                <a:schemeClr val="dk1"/>
              </a:buClr>
              <a:buSzPts val="1100"/>
              <a:buFont typeface="Arial"/>
              <a:buNone/>
            </a:pPr>
            <a:r>
              <a:rPr lang="en" sz="1200"/>
              <a:t>- an increased focus on working in teams (community level)</a:t>
            </a:r>
            <a:endParaRPr sz="1200"/>
          </a:p>
          <a:p>
            <a:pPr marL="431800" lvl="0" indent="-215900" algn="l" rtl="0">
              <a:lnSpc>
                <a:spcPct val="100000"/>
              </a:lnSpc>
              <a:spcBef>
                <a:spcPts val="0"/>
              </a:spcBef>
              <a:spcAft>
                <a:spcPts val="0"/>
              </a:spcAft>
              <a:buClr>
                <a:schemeClr val="dk1"/>
              </a:buClr>
              <a:buSzPts val="1100"/>
              <a:buFont typeface="Arial"/>
              <a:buNone/>
            </a:pPr>
            <a:r>
              <a:rPr lang="en" sz="1200"/>
              <a:t>- methods and statistical procedures and tools which individuals could use (procedural level)</a:t>
            </a:r>
            <a:endParaRPr sz="1200"/>
          </a:p>
          <a:p>
            <a:pPr marL="431800" lvl="0" indent="-215900" algn="l" rtl="0">
              <a:lnSpc>
                <a:spcPct val="100000"/>
              </a:lnSpc>
              <a:spcBef>
                <a:spcPts val="0"/>
              </a:spcBef>
              <a:spcAft>
                <a:spcPts val="0"/>
              </a:spcAft>
              <a:buSzPts val="1200"/>
              <a:buNone/>
            </a:pPr>
            <a:r>
              <a:rPr lang="en" sz="1200"/>
              <a:t>- normalisation of open science through policies and incentives (structural level)</a:t>
            </a:r>
            <a:endParaRPr sz="1200"/>
          </a:p>
          <a:p>
            <a:pPr marL="0" lvl="0" indent="0" algn="l" rtl="0">
              <a:lnSpc>
                <a:spcPct val="100000"/>
              </a:lnSpc>
              <a:spcBef>
                <a:spcPts val="0"/>
              </a:spcBef>
              <a:spcAft>
                <a:spcPts val="0"/>
              </a:spcAft>
              <a:buSzPts val="1200"/>
              <a:buNone/>
            </a:pPr>
            <a:endParaRPr sz="1200"/>
          </a:p>
          <a:p>
            <a:pPr marL="0" lvl="0" indent="0" algn="l" rtl="0">
              <a:lnSpc>
                <a:spcPct val="100000"/>
              </a:lnSpc>
              <a:spcBef>
                <a:spcPts val="0"/>
              </a:spcBef>
              <a:spcAft>
                <a:spcPts val="0"/>
              </a:spcAft>
              <a:buSzPts val="1200"/>
              <a:buNone/>
            </a:pPr>
            <a:r>
              <a:rPr lang="en" sz="1200"/>
              <a:t>The following sections will discuss the identified changes in each domain of change (structures, community-actions, and procedures).</a:t>
            </a:r>
            <a:endParaRPr sz="1200"/>
          </a:p>
        </p:txBody>
      </p:sp>
      <p:sp>
        <p:nvSpPr>
          <p:cNvPr id="388" name="Google Shape;388;g277b2095a28_2_248: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24</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277b2095a28_2_257: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7" name="Google Shape;397;g277b2095a28_2_257: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SzPts val="1200"/>
              <a:buNone/>
            </a:pPr>
            <a:r>
              <a:rPr lang="en" sz="1200" dirty="0"/>
              <a:t>Much has changed in recent years on how methods and statistics are taught.</a:t>
            </a:r>
            <a:endParaRPr sz="1200" dirty="0"/>
          </a:p>
          <a:p>
            <a:pPr marL="457200" lvl="0" indent="-304800" algn="l" rtl="0">
              <a:lnSpc>
                <a:spcPct val="100000"/>
              </a:lnSpc>
              <a:spcBef>
                <a:spcPts val="0"/>
              </a:spcBef>
              <a:spcAft>
                <a:spcPts val="0"/>
              </a:spcAft>
              <a:buSzPts val="1200"/>
              <a:buChar char="-"/>
            </a:pPr>
            <a:r>
              <a:rPr lang="en" sz="1200" dirty="0"/>
              <a:t>This can be generally </a:t>
            </a:r>
            <a:r>
              <a:rPr lang="en" sz="1200" dirty="0" err="1"/>
              <a:t>summarised</a:t>
            </a:r>
            <a:r>
              <a:rPr lang="en" sz="1200" dirty="0"/>
              <a:t> in two major changes:</a:t>
            </a:r>
            <a:endParaRPr sz="1200" dirty="0"/>
          </a:p>
          <a:p>
            <a:pPr marL="914400" lvl="1" indent="-304800" algn="l" rtl="0">
              <a:lnSpc>
                <a:spcPct val="100000"/>
              </a:lnSpc>
              <a:spcBef>
                <a:spcPts val="0"/>
              </a:spcBef>
              <a:spcAft>
                <a:spcPts val="0"/>
              </a:spcAft>
              <a:buSzPts val="1200"/>
              <a:buChar char="-"/>
            </a:pPr>
            <a:r>
              <a:rPr lang="en" sz="1200" dirty="0"/>
              <a:t>Implementing Open Science Practices in the curriculum</a:t>
            </a:r>
            <a:endParaRPr sz="1200" dirty="0"/>
          </a:p>
          <a:p>
            <a:pPr marL="914400" lvl="1" indent="-304800" algn="l" rtl="0">
              <a:lnSpc>
                <a:spcPct val="100000"/>
              </a:lnSpc>
              <a:spcBef>
                <a:spcPts val="0"/>
              </a:spcBef>
              <a:spcAft>
                <a:spcPts val="0"/>
              </a:spcAft>
              <a:buSzPts val="1200"/>
              <a:buChar char="-"/>
            </a:pPr>
            <a:r>
              <a:rPr lang="en" sz="1200" dirty="0"/>
              <a:t>Implementing replication studies as theses</a:t>
            </a:r>
            <a:endParaRPr sz="1200" dirty="0"/>
          </a:p>
          <a:p>
            <a:pPr marL="0" lvl="0" indent="0" algn="l" rtl="0">
              <a:lnSpc>
                <a:spcPct val="100000"/>
              </a:lnSpc>
              <a:spcBef>
                <a:spcPts val="0"/>
              </a:spcBef>
              <a:spcAft>
                <a:spcPts val="0"/>
              </a:spcAft>
              <a:buNone/>
            </a:pPr>
            <a:endParaRPr sz="1200" dirty="0"/>
          </a:p>
          <a:p>
            <a:pPr marL="0" lvl="0" indent="0" algn="l" rtl="0">
              <a:lnSpc>
                <a:spcPct val="100000"/>
              </a:lnSpc>
              <a:spcBef>
                <a:spcPts val="0"/>
              </a:spcBef>
              <a:spcAft>
                <a:spcPts val="0"/>
              </a:spcAft>
              <a:buNone/>
            </a:pPr>
            <a:r>
              <a:rPr lang="en" sz="1200" dirty="0"/>
              <a:t>Open Science or Open Scholarship Practices reflect the idea that scientific knowledge of all kinds, where appropriate, should be openly accessible, transparent, rigorous, reproducible, replicable, accumulative, and inclusive. Open science consists of principles and </a:t>
            </a:r>
            <a:r>
              <a:rPr lang="en" sz="1200" dirty="0" err="1"/>
              <a:t>behaviours</a:t>
            </a:r>
            <a:r>
              <a:rPr lang="en" sz="1200" dirty="0"/>
              <a:t> that promote transparent, credible, reproducible, and accessible science. Open science has six major aspects: open data, open methodology, open source, open access, open peer review, and open educational resources.</a:t>
            </a:r>
            <a:endParaRPr sz="1200" dirty="0"/>
          </a:p>
          <a:p>
            <a:pPr marL="0" lvl="0" indent="0" algn="l" rtl="0">
              <a:lnSpc>
                <a:spcPct val="100000"/>
              </a:lnSpc>
              <a:spcBef>
                <a:spcPts val="0"/>
              </a:spcBef>
              <a:spcAft>
                <a:spcPts val="0"/>
              </a:spcAft>
              <a:buNone/>
            </a:pPr>
            <a:endParaRPr sz="1200" dirty="0"/>
          </a:p>
          <a:p>
            <a:pPr marL="0" lvl="0" indent="0" algn="l" rtl="0">
              <a:lnSpc>
                <a:spcPct val="100000"/>
              </a:lnSpc>
              <a:spcBef>
                <a:spcPts val="0"/>
              </a:spcBef>
              <a:spcAft>
                <a:spcPts val="0"/>
              </a:spcAft>
              <a:buNone/>
            </a:pPr>
            <a:r>
              <a:rPr lang="en" sz="1200" dirty="0"/>
              <a:t>In the following, there will be a closer presentation on how a scheme for replication studies can be implemented.</a:t>
            </a:r>
            <a:endParaRPr sz="1200" dirty="0"/>
          </a:p>
        </p:txBody>
      </p:sp>
      <p:sp>
        <p:nvSpPr>
          <p:cNvPr id="398" name="Google Shape;398;g277b2095a28_2_257: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25</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27a630304c9_0_1: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g27a630304c9_0_1: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None/>
            </a:pPr>
            <a:r>
              <a:rPr lang="en" sz="1200" b="1" dirty="0"/>
              <a:t>Creating Norms</a:t>
            </a:r>
            <a:endParaRPr sz="1200" b="1" dirty="0"/>
          </a:p>
          <a:p>
            <a:pPr marL="0" lvl="0" indent="0" algn="l" rtl="0">
              <a:lnSpc>
                <a:spcPct val="100000"/>
              </a:lnSpc>
              <a:spcBef>
                <a:spcPts val="0"/>
              </a:spcBef>
              <a:spcAft>
                <a:spcPts val="0"/>
              </a:spcAft>
              <a:buNone/>
            </a:pPr>
            <a:r>
              <a:rPr lang="en" sz="1200" dirty="0"/>
              <a:t>Learning about open scholarship practices influences how students approach science, both as a researcher or a consumer of research.</a:t>
            </a:r>
            <a:endParaRPr sz="1200" dirty="0"/>
          </a:p>
          <a:p>
            <a:pPr marL="0" lvl="0" indent="0" algn="l" rtl="0">
              <a:lnSpc>
                <a:spcPct val="100000"/>
              </a:lnSpc>
              <a:spcBef>
                <a:spcPts val="0"/>
              </a:spcBef>
              <a:spcAft>
                <a:spcPts val="0"/>
              </a:spcAft>
              <a:buNone/>
            </a:pPr>
            <a:r>
              <a:rPr lang="en" sz="1200" dirty="0"/>
              <a:t>This includes:</a:t>
            </a:r>
            <a:endParaRPr sz="1200" dirty="0"/>
          </a:p>
          <a:p>
            <a:pPr marL="457200" lvl="0" indent="-304800" algn="l" rtl="0">
              <a:lnSpc>
                <a:spcPct val="100000"/>
              </a:lnSpc>
              <a:spcBef>
                <a:spcPts val="0"/>
              </a:spcBef>
              <a:spcAft>
                <a:spcPts val="0"/>
              </a:spcAft>
              <a:buSzPts val="1200"/>
              <a:buChar char="-"/>
            </a:pPr>
            <a:r>
              <a:rPr lang="en" sz="1200" dirty="0"/>
              <a:t>Knowledge, expectations, attitudes, and engagement toward becoming more effective and responsible researchers and consumers of science.</a:t>
            </a:r>
            <a:endParaRPr sz="1200" dirty="0"/>
          </a:p>
          <a:p>
            <a:pPr marL="457200" lvl="0" indent="-304800" algn="l" rtl="0">
              <a:lnSpc>
                <a:spcPct val="100000"/>
              </a:lnSpc>
              <a:spcBef>
                <a:spcPts val="0"/>
              </a:spcBef>
              <a:spcAft>
                <a:spcPts val="0"/>
              </a:spcAft>
              <a:buSzPts val="1200"/>
              <a:buChar char="-"/>
            </a:pPr>
            <a:r>
              <a:rPr lang="en" sz="1200" dirty="0"/>
              <a:t>Personal values connected to research.</a:t>
            </a:r>
            <a:endParaRPr sz="1200" dirty="0"/>
          </a:p>
          <a:p>
            <a:pPr marL="457200" lvl="0" indent="-304800" algn="l" rtl="0">
              <a:lnSpc>
                <a:spcPct val="100000"/>
              </a:lnSpc>
              <a:spcBef>
                <a:spcPts val="0"/>
              </a:spcBef>
              <a:spcAft>
                <a:spcPts val="0"/>
              </a:spcAft>
              <a:buSzPts val="1200"/>
              <a:buChar char="-"/>
            </a:pPr>
            <a:r>
              <a:rPr lang="en" sz="1200" dirty="0"/>
              <a:t>Being better equipped to make rigorous scientific contributions.</a:t>
            </a:r>
            <a:endParaRPr sz="1200" dirty="0"/>
          </a:p>
          <a:p>
            <a:pPr marL="457200" lvl="0" indent="-304800" algn="l" rtl="0">
              <a:lnSpc>
                <a:spcPct val="100000"/>
              </a:lnSpc>
              <a:spcBef>
                <a:spcPts val="0"/>
              </a:spcBef>
              <a:spcAft>
                <a:spcPts val="0"/>
              </a:spcAft>
              <a:buSzPts val="1200"/>
              <a:buChar char="-"/>
            </a:pPr>
            <a:r>
              <a:rPr lang="en" sz="1200" dirty="0"/>
              <a:t>Fostering equity and justice, </a:t>
            </a:r>
            <a:r>
              <a:rPr lang="en" sz="1200" dirty="0">
                <a:solidFill>
                  <a:schemeClr val="dk1"/>
                </a:solidFill>
              </a:rPr>
              <a:t>breaking down status hierarchies and power structures (e.g., </a:t>
            </a:r>
            <a:r>
              <a:rPr lang="en" sz="1200" dirty="0" err="1">
                <a:solidFill>
                  <a:schemeClr val="dk1"/>
                </a:solidFill>
              </a:rPr>
              <a:t>decolonisation</a:t>
            </a:r>
            <a:r>
              <a:rPr lang="en" sz="1200" dirty="0">
                <a:solidFill>
                  <a:schemeClr val="dk1"/>
                </a:solidFill>
              </a:rPr>
              <a:t>, diversity, equity, inclusion and accessibility efforts)</a:t>
            </a:r>
            <a:endParaRPr sz="1200" dirty="0"/>
          </a:p>
          <a:p>
            <a:pPr marL="0" lvl="0" indent="0" algn="l" rtl="0">
              <a:lnSpc>
                <a:spcPct val="100000"/>
              </a:lnSpc>
              <a:spcBef>
                <a:spcPts val="0"/>
              </a:spcBef>
              <a:spcAft>
                <a:spcPts val="0"/>
              </a:spcAft>
              <a:buNone/>
            </a:pPr>
            <a:endParaRPr sz="1200" dirty="0"/>
          </a:p>
          <a:p>
            <a:pPr marL="0" lvl="0" indent="0" algn="l" rtl="0">
              <a:spcBef>
                <a:spcPts val="0"/>
              </a:spcBef>
              <a:spcAft>
                <a:spcPts val="0"/>
              </a:spcAft>
              <a:buNone/>
            </a:pPr>
            <a:r>
              <a:rPr lang="en" sz="1200" dirty="0">
                <a:solidFill>
                  <a:schemeClr val="dk1"/>
                </a:solidFill>
              </a:rPr>
              <a:t>Overall, open science skills foster critical thinking, which is a core element of the university education across disciplines. </a:t>
            </a:r>
            <a:endParaRPr sz="1200" dirty="0">
              <a:solidFill>
                <a:schemeClr val="dk1"/>
              </a:solidFill>
            </a:endParaRPr>
          </a:p>
          <a:p>
            <a:pPr marL="0" lvl="0" indent="0" algn="l" rtl="0">
              <a:spcBef>
                <a:spcPts val="0"/>
              </a:spcBef>
              <a:spcAft>
                <a:spcPts val="0"/>
              </a:spcAft>
              <a:buNone/>
            </a:pPr>
            <a:r>
              <a:rPr lang="en" sz="1200" dirty="0">
                <a:solidFill>
                  <a:schemeClr val="dk1"/>
                </a:solidFill>
              </a:rPr>
              <a:t>The increasing uptake of Open Science related topics into the curricular aid the development of open science practices becoming the norm.</a:t>
            </a:r>
            <a:endParaRPr sz="1200" dirty="0"/>
          </a:p>
        </p:txBody>
      </p:sp>
      <p:sp>
        <p:nvSpPr>
          <p:cNvPr id="408" name="Google Shape;408;g27a630304c9_0_1: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26</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27a630304c9_0_28: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7" name="Google Shape;417;g27a630304c9_0_28: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spcBef>
                <a:spcPts val="0"/>
              </a:spcBef>
              <a:spcAft>
                <a:spcPts val="0"/>
              </a:spcAft>
              <a:buNone/>
            </a:pPr>
            <a:r>
              <a:rPr lang="en" sz="1200" b="1"/>
              <a:t>Creating knowledge bases</a:t>
            </a:r>
            <a:endParaRPr sz="1200" b="1"/>
          </a:p>
          <a:p>
            <a:pPr marL="0" lvl="0" indent="0" algn="l" rtl="0">
              <a:spcBef>
                <a:spcPts val="0"/>
              </a:spcBef>
              <a:spcAft>
                <a:spcPts val="0"/>
              </a:spcAft>
              <a:buNone/>
            </a:pPr>
            <a:r>
              <a:rPr lang="en" sz="1200"/>
              <a:t>Various efforts to increase the adoption of open scholarship practices into the curriculum are being undertaken by pedagogical teams with the </a:t>
            </a:r>
            <a:r>
              <a:rPr lang="en" sz="1200" b="1"/>
              <a:t>overarching goal </a:t>
            </a:r>
            <a:r>
              <a:rPr lang="en" sz="1200"/>
              <a:t>of </a:t>
            </a:r>
            <a:r>
              <a:rPr lang="en" sz="1200" b="1"/>
              <a:t>increasing</a:t>
            </a:r>
            <a:r>
              <a:rPr lang="en" sz="1200"/>
              <a:t> research </a:t>
            </a:r>
            <a:r>
              <a:rPr lang="en" sz="1200" b="1"/>
              <a:t>rigour and transparency</a:t>
            </a:r>
            <a:r>
              <a:rPr lang="en" sz="1200"/>
              <a:t> over time. </a:t>
            </a:r>
            <a:endParaRPr sz="1200"/>
          </a:p>
          <a:p>
            <a:pPr marL="0" lvl="0" indent="0" algn="l" rtl="0">
              <a:spcBef>
                <a:spcPts val="0"/>
              </a:spcBef>
              <a:spcAft>
                <a:spcPts val="0"/>
              </a:spcAft>
              <a:buClr>
                <a:schemeClr val="dk1"/>
              </a:buClr>
              <a:buSzPts val="1100"/>
              <a:buFont typeface="Arial"/>
              <a:buNone/>
            </a:pPr>
            <a:r>
              <a:rPr lang="en" sz="1200">
                <a:solidFill>
                  <a:schemeClr val="dk1"/>
                </a:solidFill>
              </a:rPr>
              <a:t>The contributions generally split into three (overlapping) parts of providing …</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Resources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Guidelines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Community</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 sz="1200">
                <a:solidFill>
                  <a:schemeClr val="dk1"/>
                </a:solidFill>
              </a:rPr>
              <a:t>Since there is a breadth of tasks required in the pedagogic reform towards open scholarship, there are many teams and organisations specialising on particular portions of the reform. Just a few examples: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Meta science, research transparency, reproducibility, rigour, social justice, and ethics [Framework for Open and Reproducible Research Training (FORRT)]</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Syllabi [Course Syllabi for Open and Reproducible Methods; Carpentries]</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Journal clubs discussing open science [ReproducibiliTea]</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Open Science events [RIOT Science Club]</a:t>
            </a:r>
            <a:endParaRPr sz="1200">
              <a:solidFill>
                <a:schemeClr val="dk1"/>
              </a:solidFill>
            </a:endParaRPr>
          </a:p>
          <a:p>
            <a:pPr marL="0" lvl="0" indent="0" algn="l" rtl="0">
              <a:spcBef>
                <a:spcPts val="0"/>
              </a:spcBef>
              <a:spcAft>
                <a:spcPts val="0"/>
              </a:spcAft>
              <a:buNone/>
            </a:pPr>
            <a:endParaRPr sz="1200">
              <a:solidFill>
                <a:schemeClr val="dk1"/>
              </a:solidFill>
            </a:endParaRPr>
          </a:p>
          <a:p>
            <a:pPr marL="0" lvl="0" indent="0" algn="l" rtl="0">
              <a:spcBef>
                <a:spcPts val="0"/>
              </a:spcBef>
              <a:spcAft>
                <a:spcPts val="0"/>
              </a:spcAft>
              <a:buNone/>
            </a:pPr>
            <a:r>
              <a:rPr lang="en" sz="1200"/>
              <a:t>Who is behind these efforts?</a:t>
            </a:r>
            <a:endParaRPr sz="1200"/>
          </a:p>
          <a:p>
            <a:pPr marL="457200" lvl="0" indent="-304800" algn="l" rtl="0">
              <a:spcBef>
                <a:spcPts val="0"/>
              </a:spcBef>
              <a:spcAft>
                <a:spcPts val="0"/>
              </a:spcAft>
              <a:buSzPts val="1200"/>
              <a:buChar char="-"/>
            </a:pPr>
            <a:r>
              <a:rPr lang="en" sz="1200"/>
              <a:t>While these changes are structural, they are often driven by early career researchers.</a:t>
            </a:r>
            <a:endParaRPr sz="1200"/>
          </a:p>
          <a:p>
            <a:pPr marL="457200" lvl="0" indent="-304800" algn="l" rtl="0">
              <a:spcBef>
                <a:spcPts val="0"/>
              </a:spcBef>
              <a:spcAft>
                <a:spcPts val="0"/>
              </a:spcAft>
              <a:buSzPts val="1200"/>
              <a:buChar char="-"/>
            </a:pPr>
            <a:r>
              <a:rPr lang="en" sz="1200"/>
              <a:t>(Unfortunately, often receiving little recognition for their contributions. However, in the future, these contributions might be widely acknowledged as valuable research work too.).</a:t>
            </a:r>
            <a:endParaRPr sz="1200"/>
          </a:p>
        </p:txBody>
      </p:sp>
      <p:sp>
        <p:nvSpPr>
          <p:cNvPr id="418" name="Google Shape;418;g27a630304c9_0_28: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27</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27a630304c9_0_12: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g27a630304c9_0_12: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None/>
            </a:pPr>
            <a:r>
              <a:rPr lang="en" sz="1200"/>
              <a:t>Higher Education instructors and programmes have begun integrating open science practices into the curriculum at different levels.</a:t>
            </a: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a:t>There are currently two presented ways of implementing replications as thesis: </a:t>
            </a:r>
            <a:endParaRPr sz="1200"/>
          </a:p>
          <a:p>
            <a:pPr marL="457200" lvl="0" indent="-304800" algn="l" rtl="0">
              <a:lnSpc>
                <a:spcPct val="100000"/>
              </a:lnSpc>
              <a:spcBef>
                <a:spcPts val="0"/>
              </a:spcBef>
              <a:spcAft>
                <a:spcPts val="0"/>
              </a:spcAft>
              <a:buClr>
                <a:schemeClr val="dk1"/>
              </a:buClr>
              <a:buSzPts val="1200"/>
              <a:buChar char="-"/>
            </a:pPr>
            <a:r>
              <a:rPr lang="en" sz="1200">
                <a:solidFill>
                  <a:schemeClr val="dk1"/>
                </a:solidFill>
              </a:rPr>
              <a:t>Thesis replications as part of large-scale collaborations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Thesis replications as single studies (publication with the help of ECRs)</a:t>
            </a: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r>
              <a:rPr lang="en" sz="1200">
                <a:solidFill>
                  <a:schemeClr val="dk1"/>
                </a:solidFill>
              </a:rPr>
              <a:t>We start with the first one.</a:t>
            </a: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r>
              <a:rPr lang="en" sz="1200" b="1"/>
              <a:t>Replication studies in large-scale collaborations</a:t>
            </a:r>
            <a:endParaRPr sz="1200" b="1"/>
          </a:p>
          <a:p>
            <a:pPr marL="0" lvl="0" indent="0" algn="l" rtl="0">
              <a:lnSpc>
                <a:spcPct val="100000"/>
              </a:lnSpc>
              <a:spcBef>
                <a:spcPts val="0"/>
              </a:spcBef>
              <a:spcAft>
                <a:spcPts val="0"/>
              </a:spcAft>
              <a:buNone/>
            </a:pPr>
            <a:r>
              <a:rPr lang="en" sz="1200">
                <a:solidFill>
                  <a:schemeClr val="dk1"/>
                </a:solidFill>
              </a:rPr>
              <a:t>There is one prominent “consortium approach”, by the Collaborative Replications and Education Project, which integrates replications in undergraduate courses as coursework with a twofold goal:</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educating undergraduates to uphold high research standards </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simultaneously advancing the field with replications</a:t>
            </a: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r>
              <a:rPr lang="en" sz="1200">
                <a:solidFill>
                  <a:schemeClr val="dk1"/>
                </a:solidFill>
              </a:rPr>
              <a:t>This approach requires a consortium of supervisors and their students who collaborate.</a:t>
            </a: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r>
              <a:rPr lang="en" sz="1200">
                <a:solidFill>
                  <a:schemeClr val="dk1"/>
                </a:solidFill>
              </a:rPr>
              <a:t>The procedure is typically the following:</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1) Selection of the most cited studies from the most cited journals in the last three years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2) Administrative advisors rate the feasibility of the replication to decide whether to run the study across the consortium of supervisors and students. </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3) Study is conducted by students.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4) After study completion, materials and data are submitted and used in meta-analyses, for which students are invited as co-authors.</a:t>
            </a:r>
            <a:endParaRPr sz="1200"/>
          </a:p>
        </p:txBody>
      </p:sp>
      <p:sp>
        <p:nvSpPr>
          <p:cNvPr id="428" name="Google Shape;428;g27a630304c9_0_12: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28</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7a630304c9_0_4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7" name="Google Shape;437;g27a630304c9_0_45: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None/>
            </a:pPr>
            <a:r>
              <a:rPr lang="en" sz="1200" b="1"/>
              <a:t>Single replication study publications</a:t>
            </a:r>
            <a:endParaRPr sz="1200" b="1"/>
          </a:p>
          <a:p>
            <a:pPr marL="0" lvl="0" indent="0" algn="l" rtl="0">
              <a:lnSpc>
                <a:spcPct val="100000"/>
              </a:lnSpc>
              <a:spcBef>
                <a:spcPts val="0"/>
              </a:spcBef>
              <a:spcAft>
                <a:spcPts val="0"/>
              </a:spcAft>
              <a:buNone/>
            </a:pPr>
            <a:r>
              <a:rPr lang="en" sz="1200"/>
              <a:t>Another options is to implement independent/single replication study theses.</a:t>
            </a: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a:t>The approach of selecting replication targets can be similar to the one described before (based on citations) or on supervisors’ &amp; students’ interest.</a:t>
            </a: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a:t>However, in order to make sure that the replication studies also make it into the literature, extra effort is necessary. One can either ask other investigators to bring the dissertation to publication (e.g., </a:t>
            </a:r>
            <a:r>
              <a:rPr lang="en" sz="1200">
                <a:solidFill>
                  <a:schemeClr val="dk1"/>
                </a:solidFill>
              </a:rPr>
              <a:t>early career researchers), or set up a scheme in which students publish the replications themselves.</a:t>
            </a: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a:t>Registered reports is a useful format for such replication efforts, as they allow for a review of the study before data are collected (stage one of a two-stage process). Students can submit a thesis based on the submission. </a:t>
            </a: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a:t>Registered reports refers to a new way of publishing results. Instead of delivering a presentation of the finished project for peer review, more of a project proposal is submitted and peer reviewed before any data are being collected or analysed. This way, crucial changes to the design can still be implemented before data are being collected, the suitability of analysis choices be evaluated, and a clear protocol for potential hypothesis tests is locked in. Once the peer reviewers are satisfied the manuscript gains a stage 1 acceptance. If the authors now follow the agreed protocol, the findings can be published independent of their direction. Hence, registered reports generally create findings which are more representative of reality and not prevailing bias in the publication system, which favours positive findings.</a:t>
            </a: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a:t>For an overview of journals offering registered reports see </a:t>
            </a:r>
            <a:r>
              <a:rPr lang="en" u="sng">
                <a:solidFill>
                  <a:schemeClr val="hlink"/>
                </a:solidFill>
                <a:hlinkClick r:id="rId3"/>
              </a:rPr>
              <a:t>https://lookerstudio.google.com/reporting/95aff8ff-7ec6-4363-bf05-f81f61215bd3/page/IGhqB?s=jM4JLSJb80o</a:t>
            </a:r>
            <a:endParaRPr sz="1200"/>
          </a:p>
          <a:p>
            <a:pPr marL="0" lvl="0" indent="0" algn="l" rtl="0">
              <a:lnSpc>
                <a:spcPct val="100000"/>
              </a:lnSpc>
              <a:spcBef>
                <a:spcPts val="0"/>
              </a:spcBef>
              <a:spcAft>
                <a:spcPts val="0"/>
              </a:spcAft>
              <a:buNone/>
            </a:pPr>
            <a:r>
              <a:rPr lang="en" sz="1200"/>
              <a:t>Or</a:t>
            </a:r>
            <a:endParaRPr sz="1200"/>
          </a:p>
          <a:p>
            <a:pPr marL="0" lvl="0" indent="0" algn="l" rtl="0">
              <a:lnSpc>
                <a:spcPct val="100000"/>
              </a:lnSpc>
              <a:spcBef>
                <a:spcPts val="0"/>
              </a:spcBef>
              <a:spcAft>
                <a:spcPts val="0"/>
              </a:spcAft>
              <a:buNone/>
            </a:pPr>
            <a:r>
              <a:rPr lang="en" sz="1200" u="sng">
                <a:solidFill>
                  <a:schemeClr val="hlink"/>
                </a:solidFill>
                <a:hlinkClick r:id="rId4"/>
              </a:rPr>
              <a:t>https://www.cos.io/initiatives/registered-reports</a:t>
            </a:r>
            <a:endParaRPr sz="1200"/>
          </a:p>
          <a:p>
            <a:pPr marL="0" lvl="0" indent="0" algn="l" rtl="0">
              <a:lnSpc>
                <a:spcPct val="100000"/>
              </a:lnSpc>
              <a:spcBef>
                <a:spcPts val="0"/>
              </a:spcBef>
              <a:spcAft>
                <a:spcPts val="0"/>
              </a:spcAft>
              <a:buNone/>
            </a:pPr>
            <a:endParaRPr sz="1200"/>
          </a:p>
        </p:txBody>
      </p:sp>
      <p:sp>
        <p:nvSpPr>
          <p:cNvPr id="438" name="Google Shape;438;g27a630304c9_0_45: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29</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77b2095a28_2_217: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9" name="Google Shape;269;g277b2095a28_2_217: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SzPts val="1200"/>
              <a:buNone/>
            </a:pPr>
            <a:r>
              <a:rPr lang="en" sz="1200" dirty="0"/>
              <a:t>The focus on novelty and discovery is an important part of scientific </a:t>
            </a:r>
            <a:r>
              <a:rPr lang="en" sz="1200" dirty="0" err="1"/>
              <a:t>endeavour</a:t>
            </a:r>
            <a:r>
              <a:rPr lang="en" sz="1200" dirty="0"/>
              <a:t>. It allows to bring a field forward, question concepts which have been by doing things differently or by introducing new insightful ways of understanding the world.</a:t>
            </a:r>
            <a:endParaRPr sz="1200" dirty="0"/>
          </a:p>
          <a:p>
            <a:pPr marL="0" lvl="0" indent="0" algn="l" rtl="0">
              <a:lnSpc>
                <a:spcPct val="100000"/>
              </a:lnSpc>
              <a:spcBef>
                <a:spcPts val="0"/>
              </a:spcBef>
              <a:spcAft>
                <a:spcPts val="0"/>
              </a:spcAft>
              <a:buSzPts val="1200"/>
              <a:buNone/>
            </a:pPr>
            <a:endParaRPr sz="1200" dirty="0"/>
          </a:p>
          <a:p>
            <a:pPr marL="0" lvl="0" indent="0" algn="l" rtl="0">
              <a:lnSpc>
                <a:spcPct val="100000"/>
              </a:lnSpc>
              <a:spcBef>
                <a:spcPts val="0"/>
              </a:spcBef>
              <a:spcAft>
                <a:spcPts val="0"/>
              </a:spcAft>
              <a:buSzPts val="1200"/>
              <a:buNone/>
            </a:pPr>
            <a:r>
              <a:rPr lang="en" sz="1200" dirty="0"/>
              <a:t>While these are great objectives, it is equally important to produce robust findings. Robust means that the findings hold, even when changing certain parameters </a:t>
            </a:r>
            <a:r>
              <a:rPr lang="en" sz="1200" dirty="0">
                <a:solidFill>
                  <a:schemeClr val="dk1"/>
                </a:solidFill>
              </a:rPr>
              <a:t>around the findings (for example conducting the study in a similar sample at a different place) </a:t>
            </a:r>
            <a:r>
              <a:rPr lang="en" sz="1200" dirty="0"/>
              <a:t>or ways of </a:t>
            </a:r>
            <a:r>
              <a:rPr lang="en" sz="1200" dirty="0" err="1"/>
              <a:t>analysing</a:t>
            </a:r>
            <a:r>
              <a:rPr lang="en" sz="1200" dirty="0"/>
              <a:t> the data. </a:t>
            </a:r>
            <a:br>
              <a:rPr lang="en" sz="1200" dirty="0"/>
            </a:br>
            <a:br>
              <a:rPr lang="en" sz="1200" dirty="0"/>
            </a:br>
            <a:r>
              <a:rPr lang="en" sz="1200" dirty="0"/>
              <a:t>In other words, we want to produce findings we can trust, and which are as telling as possible for as many people in the world as possible, which refers to the </a:t>
            </a:r>
            <a:r>
              <a:rPr lang="en" sz="1200" dirty="0" err="1"/>
              <a:t>generalisability</a:t>
            </a:r>
            <a:r>
              <a:rPr lang="en" sz="1200" dirty="0"/>
              <a:t> of the findings.</a:t>
            </a:r>
            <a:endParaRPr sz="1200" dirty="0"/>
          </a:p>
          <a:p>
            <a:pPr marL="0" lvl="0" indent="0" algn="l" rtl="0">
              <a:lnSpc>
                <a:spcPct val="100000"/>
              </a:lnSpc>
              <a:spcBef>
                <a:spcPts val="0"/>
              </a:spcBef>
              <a:spcAft>
                <a:spcPts val="0"/>
              </a:spcAft>
              <a:buSzPts val="1200"/>
              <a:buNone/>
            </a:pPr>
            <a:endParaRPr sz="1200" dirty="0"/>
          </a:p>
          <a:p>
            <a:pPr marL="0" lvl="0" indent="0" algn="l" rtl="0">
              <a:lnSpc>
                <a:spcPct val="100000"/>
              </a:lnSpc>
              <a:spcBef>
                <a:spcPts val="0"/>
              </a:spcBef>
              <a:spcAft>
                <a:spcPts val="0"/>
              </a:spcAft>
              <a:buSzPts val="1200"/>
              <a:buNone/>
            </a:pPr>
            <a:r>
              <a:rPr lang="en" sz="1200" dirty="0"/>
              <a:t>For a long time, statisticians have outlined how to conduct and report studies to get robust findings and standards continue to evolve. For example, Cohen has already described the importance of statistical power and effect sizes </a:t>
            </a:r>
            <a:r>
              <a:rPr lang="en" sz="1200" dirty="0">
                <a:solidFill>
                  <a:schemeClr val="dk1"/>
                </a:solidFill>
              </a:rPr>
              <a:t>in the 1980s (Those are concepts we will come back to later)</a:t>
            </a:r>
            <a:r>
              <a:rPr lang="en" sz="1200" dirty="0"/>
              <a:t>, e.g., in his 1988 book </a:t>
            </a:r>
            <a:r>
              <a:rPr lang="en" sz="1200" i="1" dirty="0"/>
              <a:t>Statistical Power Analysis for the </a:t>
            </a:r>
            <a:r>
              <a:rPr lang="en" sz="1200" i="1" dirty="0" err="1"/>
              <a:t>Behavioural</a:t>
            </a:r>
            <a:r>
              <a:rPr lang="en" sz="1200" i="1" dirty="0"/>
              <a:t> Sciences</a:t>
            </a:r>
            <a:r>
              <a:rPr lang="en" sz="1200" dirty="0"/>
              <a:t>. Standards for ensuring appropriate sample sizes and how to report statistics have changed.</a:t>
            </a:r>
            <a:endParaRPr sz="1200" b="0" strike="noStrike" dirty="0">
              <a:latin typeface="Arial"/>
              <a:ea typeface="Arial"/>
              <a:cs typeface="Arial"/>
              <a:sym typeface="Arial"/>
            </a:endParaRPr>
          </a:p>
        </p:txBody>
      </p:sp>
      <p:sp>
        <p:nvSpPr>
          <p:cNvPr id="270" name="Google Shape;270;g277b2095a28_2_217: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3</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77b2095a28_2_266: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7" name="Google Shape;447;g277b2095a28_2_266: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431800" lvl="0" indent="-215900" algn="l" rtl="0">
              <a:lnSpc>
                <a:spcPct val="100000"/>
              </a:lnSpc>
              <a:spcBef>
                <a:spcPts val="0"/>
              </a:spcBef>
              <a:spcAft>
                <a:spcPts val="0"/>
              </a:spcAft>
              <a:buSzPts val="1200"/>
              <a:buNone/>
            </a:pPr>
            <a:r>
              <a:rPr lang="en" sz="1200"/>
              <a:t>The third side of structural changes are incentives.</a:t>
            </a:r>
            <a:endParaRPr sz="1200"/>
          </a:p>
          <a:p>
            <a:pPr marL="431800" lvl="0" indent="-215900" algn="l" rtl="0">
              <a:lnSpc>
                <a:spcPct val="100000"/>
              </a:lnSpc>
              <a:spcBef>
                <a:spcPts val="0"/>
              </a:spcBef>
              <a:spcAft>
                <a:spcPts val="0"/>
              </a:spcAft>
              <a:buSzPts val="1200"/>
              <a:buNone/>
            </a:pPr>
            <a:endParaRPr sz="1200"/>
          </a:p>
          <a:p>
            <a:pPr marL="431800" lvl="0" indent="-215900" algn="l" rtl="0">
              <a:lnSpc>
                <a:spcPct val="100000"/>
              </a:lnSpc>
              <a:spcBef>
                <a:spcPts val="0"/>
              </a:spcBef>
              <a:spcAft>
                <a:spcPts val="0"/>
              </a:spcAft>
              <a:buSzPts val="1200"/>
              <a:buNone/>
            </a:pPr>
            <a:r>
              <a:rPr lang="en" sz="1200"/>
              <a:t>These can be categorised into incentives which target </a:t>
            </a:r>
            <a:endParaRPr sz="1200"/>
          </a:p>
          <a:p>
            <a:pPr marL="457200" lvl="0" indent="-304800" algn="l" rtl="0">
              <a:lnSpc>
                <a:spcPct val="100000"/>
              </a:lnSpc>
              <a:spcBef>
                <a:spcPts val="0"/>
              </a:spcBef>
              <a:spcAft>
                <a:spcPts val="0"/>
              </a:spcAft>
              <a:buSzPts val="1200"/>
              <a:buChar char="-"/>
            </a:pPr>
            <a:r>
              <a:rPr lang="en" sz="1200"/>
              <a:t>Researchers, and</a:t>
            </a:r>
            <a:endParaRPr sz="1200"/>
          </a:p>
          <a:p>
            <a:pPr marL="457200" lvl="0" indent="-304800" algn="l" rtl="0">
              <a:lnSpc>
                <a:spcPct val="100000"/>
              </a:lnSpc>
              <a:spcBef>
                <a:spcPts val="0"/>
              </a:spcBef>
              <a:spcAft>
                <a:spcPts val="0"/>
              </a:spcAft>
              <a:buSzPts val="1200"/>
              <a:buChar char="-"/>
            </a:pPr>
            <a:r>
              <a:rPr lang="en" sz="1200"/>
              <a:t>Journals &amp; funders.</a:t>
            </a: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a:t>Incentives</a:t>
            </a:r>
            <a:endParaRPr sz="1200"/>
          </a:p>
          <a:p>
            <a:pPr marL="457200" lvl="0" indent="-304800" algn="l" rtl="0">
              <a:lnSpc>
                <a:spcPct val="100000"/>
              </a:lnSpc>
              <a:spcBef>
                <a:spcPts val="0"/>
              </a:spcBef>
              <a:spcAft>
                <a:spcPts val="0"/>
              </a:spcAft>
              <a:buSzPts val="1200"/>
              <a:buChar char="-"/>
            </a:pPr>
            <a:r>
              <a:rPr lang="en" sz="1200"/>
              <a:t>Traditional incentives for academics to advance in their career are publishing articles, winning grants, and signalling the quality of the published work (e.g., perceived journal prestige)</a:t>
            </a:r>
            <a:endParaRPr sz="1200"/>
          </a:p>
          <a:p>
            <a:pPr marL="457200" lvl="0" indent="-304800" algn="l" rtl="0">
              <a:lnSpc>
                <a:spcPct val="100000"/>
              </a:lnSpc>
              <a:spcBef>
                <a:spcPts val="0"/>
              </a:spcBef>
              <a:spcAft>
                <a:spcPts val="0"/>
              </a:spcAft>
              <a:buSzPts val="1200"/>
              <a:buChar char="-"/>
            </a:pPr>
            <a:r>
              <a:rPr lang="en" sz="1200"/>
              <a:t>More recent incentives are badges for preregistration, open data and materials</a:t>
            </a:r>
            <a:endParaRPr sz="1200"/>
          </a:p>
          <a:p>
            <a:pPr marL="457200" lvl="0" indent="-304800" algn="l" rtl="0">
              <a:lnSpc>
                <a:spcPct val="100000"/>
              </a:lnSpc>
              <a:spcBef>
                <a:spcPts val="0"/>
              </a:spcBef>
              <a:spcAft>
                <a:spcPts val="0"/>
              </a:spcAft>
              <a:buSzPts val="1200"/>
              <a:buChar char="-"/>
            </a:pPr>
            <a:r>
              <a:rPr lang="en" sz="1200"/>
              <a:t>Badges might be used as a signalling tool for high research quality</a:t>
            </a:r>
            <a:endParaRPr sz="1200"/>
          </a:p>
          <a:p>
            <a:pPr marL="457200" lvl="0" indent="-304800" algn="l" rtl="0">
              <a:lnSpc>
                <a:spcPct val="100000"/>
              </a:lnSpc>
              <a:spcBef>
                <a:spcPts val="0"/>
              </a:spcBef>
              <a:spcAft>
                <a:spcPts val="0"/>
              </a:spcAft>
              <a:buSzPts val="1200"/>
              <a:buChar char="-"/>
            </a:pPr>
            <a:r>
              <a:rPr lang="en" sz="1200"/>
              <a:t>Another form of open science incentives is the security which comes with registered reports, where publication in one or a set of journals can be secured when a stage 1 acceptance is reached</a:t>
            </a:r>
            <a:endParaRPr sz="1200"/>
          </a:p>
          <a:p>
            <a:pPr marL="457200" lvl="0" indent="-304800" algn="l" rtl="0">
              <a:lnSpc>
                <a:spcPct val="100000"/>
              </a:lnSpc>
              <a:spcBef>
                <a:spcPts val="0"/>
              </a:spcBef>
              <a:spcAft>
                <a:spcPts val="0"/>
              </a:spcAft>
              <a:buSzPts val="1200"/>
              <a:buChar char="-"/>
            </a:pPr>
            <a:r>
              <a:rPr lang="en" sz="1200"/>
              <a:t>For example, using the PeerCommunityIn platform, researchers review independently submitted registered reports proposals. When they recommend the registered report for publication, it can be published directly in journals which have an agreement with PeerCommunityIn Registered Reports. The journal is a choice of the authors.</a:t>
            </a:r>
            <a:endParaRPr sz="1200"/>
          </a:p>
        </p:txBody>
      </p:sp>
      <p:sp>
        <p:nvSpPr>
          <p:cNvPr id="448" name="Google Shape;448;g277b2095a28_2_266: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30</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7a630304c9_0_57: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7" name="Google Shape;457;g27a630304c9_0_57: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None/>
            </a:pPr>
            <a:r>
              <a:rPr lang="en" sz="1200" b="1"/>
              <a:t>Incentives for researchers</a:t>
            </a:r>
            <a:endParaRPr sz="1200" b="1"/>
          </a:p>
          <a:p>
            <a:pPr marL="0" lvl="0" indent="0" algn="l" rtl="0">
              <a:lnSpc>
                <a:spcPct val="100000"/>
              </a:lnSpc>
              <a:spcBef>
                <a:spcPts val="0"/>
              </a:spcBef>
              <a:spcAft>
                <a:spcPts val="0"/>
              </a:spcAft>
              <a:buNone/>
            </a:pPr>
            <a:r>
              <a:rPr lang="en" sz="1200"/>
              <a:t>Funding opportunities come from both national and grassroots organisations (see more on the next two slides)</a:t>
            </a:r>
            <a:endParaRPr sz="1200"/>
          </a:p>
        </p:txBody>
      </p:sp>
      <p:sp>
        <p:nvSpPr>
          <p:cNvPr id="458" name="Google Shape;458;g27a630304c9_0_57: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31</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2a88de4538f_0_4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7" name="Google Shape;467;g2a88de4538f_0_40: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15000"/>
              </a:lnSpc>
              <a:spcBef>
                <a:spcPts val="0"/>
              </a:spcBef>
              <a:spcAft>
                <a:spcPts val="0"/>
              </a:spcAft>
              <a:buNone/>
            </a:pPr>
            <a:r>
              <a:rPr lang="en" sz="1200">
                <a:solidFill>
                  <a:schemeClr val="dk1"/>
                </a:solidFill>
              </a:rPr>
              <a:t>There are some national scientific organizations helping support researchers engaging in replicating and reproducing research or assessing the former : </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Replication</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Several examples at the Dutch Rearch Council (NWO) in the NL </a:t>
            </a:r>
            <a:r>
              <a:rPr lang="en" sz="1200" u="sng">
                <a:solidFill>
                  <a:schemeClr val="hlink"/>
                </a:solidFill>
                <a:hlinkClick r:id="rId3"/>
              </a:rPr>
              <a:t>https://www.nwo.nl/en/researchprogrammes/replication-studies</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The meta-scientific program to analyse and optimise replicability in the behavioral, social, and cognitive Sciences (METAREP) in Germany </a:t>
            </a:r>
            <a:r>
              <a:rPr lang="en" sz="1200" u="sng">
                <a:solidFill>
                  <a:schemeClr val="hlink"/>
                </a:solidFill>
                <a:hlinkClick r:id="rId4"/>
              </a:rPr>
              <a:t>https://www.meta-rep.uni-muenchen.de/index.html</a:t>
            </a:r>
            <a:r>
              <a:rPr lang="en" sz="1200">
                <a:solidFill>
                  <a:schemeClr val="dk1"/>
                </a:solidFill>
              </a:rPr>
              <a:t> or </a:t>
            </a:r>
            <a:r>
              <a:rPr lang="en" sz="1200" u="sng">
                <a:solidFill>
                  <a:schemeClr val="hlink"/>
                </a:solidFill>
                <a:hlinkClick r:id="rId5"/>
              </a:rPr>
              <a:t>https://www.coll.mpg.de/162052/dfg-priority-program</a:t>
            </a:r>
            <a:r>
              <a:rPr lang="en" sz="1200">
                <a:solidFill>
                  <a:schemeClr val="dk1"/>
                </a:solidFill>
              </a:rPr>
              <a:t> </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Assessing reproducibility</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computational reproducibility at I4R: </a:t>
            </a:r>
            <a:r>
              <a:rPr lang="en" sz="1200" u="sng">
                <a:solidFill>
                  <a:schemeClr val="hlink"/>
                </a:solidFill>
                <a:hlinkClick r:id="rId6"/>
              </a:rPr>
              <a:t>https://i4replication.org/</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Assessing the credibility of research</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The Center for Open Science SCORE program </a:t>
            </a:r>
            <a:r>
              <a:rPr lang="en" sz="1200" u="sng">
                <a:solidFill>
                  <a:schemeClr val="hlink"/>
                </a:solidFill>
                <a:hlinkClick r:id="rId7"/>
              </a:rPr>
              <a:t>https://www.cos.io/score</a:t>
            </a:r>
            <a:r>
              <a:rPr lang="en" sz="1200">
                <a:solidFill>
                  <a:schemeClr val="dk1"/>
                </a:solidFill>
              </a:rPr>
              <a:t> </a:t>
            </a:r>
            <a:endParaRPr sz="1200" b="1"/>
          </a:p>
        </p:txBody>
      </p:sp>
      <p:sp>
        <p:nvSpPr>
          <p:cNvPr id="468" name="Google Shape;468;g2a88de4538f_0_40: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32</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2a88de4538f_0_5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7" name="Google Shape;477;g2a88de4538f_0_50: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15000"/>
              </a:lnSpc>
              <a:spcBef>
                <a:spcPts val="0"/>
              </a:spcBef>
              <a:spcAft>
                <a:spcPts val="0"/>
              </a:spcAft>
              <a:buNone/>
            </a:pPr>
            <a:r>
              <a:rPr lang="en" sz="1200">
                <a:solidFill>
                  <a:schemeClr val="dk1"/>
                </a:solidFill>
              </a:rPr>
              <a:t>There are some national scientific organizations helping support researchers engaging in replicating and reproducing research or assessing the former : </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200">
                <a:solidFill>
                  <a:schemeClr val="dk1"/>
                </a:solidFill>
              </a:rPr>
              <a:t>Here we focus on FORRT, which offers multiple resources</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FORRT’s replication HUB: </a:t>
            </a:r>
            <a:r>
              <a:rPr lang="en" u="sng">
                <a:solidFill>
                  <a:schemeClr val="hlink"/>
                </a:solidFill>
                <a:hlinkClick r:id="rId3"/>
              </a:rPr>
              <a:t>https://forrt.org/replication-hub/</a:t>
            </a:r>
            <a:r>
              <a:rPr lang="en" sz="1200">
                <a:solidFill>
                  <a:schemeClr val="dk1"/>
                </a:solidFill>
              </a:rPr>
              <a:t> </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FORRT's Replication database (call: </a:t>
            </a:r>
            <a:r>
              <a:rPr lang="en" sz="1200" u="sng">
                <a:solidFill>
                  <a:schemeClr val="hlink"/>
                </a:solidFill>
                <a:hlinkClick r:id="rId4"/>
              </a:rPr>
              <a:t>https://osf.io/f3w26</a:t>
            </a:r>
            <a:r>
              <a:rPr lang="en" sz="1200">
                <a:solidFill>
                  <a:schemeClr val="dk1"/>
                </a:solidFill>
              </a:rPr>
              <a:t>, info for contributors: </a:t>
            </a:r>
            <a:r>
              <a:rPr lang="en" sz="1200" u="sng">
                <a:solidFill>
                  <a:schemeClr val="hlink"/>
                </a:solidFill>
                <a:hlinkClick r:id="rId5"/>
              </a:rPr>
              <a:t>https://docs.google.com/document/d/1GayDFTFAHhNl0klTS2GLkac6mKrBzGtw/edit</a:t>
            </a:r>
            <a:r>
              <a:rPr lang="en" sz="1200">
                <a:solidFill>
                  <a:schemeClr val="dk1"/>
                </a:solidFill>
              </a:rPr>
              <a:t>) </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Reversals project: </a:t>
            </a:r>
            <a:r>
              <a:rPr lang="en" sz="1200" u="sng">
                <a:solidFill>
                  <a:schemeClr val="hlink"/>
                </a:solidFill>
                <a:hlinkClick r:id="rId6"/>
              </a:rPr>
              <a:t>https://forrt.org/reversals/</a:t>
            </a:r>
            <a:r>
              <a:rPr lang="en" sz="1200">
                <a:solidFill>
                  <a:schemeClr val="dk1"/>
                </a:solidFill>
              </a:rPr>
              <a:t> </a:t>
            </a:r>
            <a:endParaRPr sz="1200">
              <a:solidFill>
                <a:schemeClr val="dk1"/>
              </a:solidFill>
            </a:endParaRPr>
          </a:p>
          <a:p>
            <a:pPr marL="914400" lvl="1" indent="-304800" algn="l" rtl="0">
              <a:lnSpc>
                <a:spcPct val="115000"/>
              </a:lnSpc>
              <a:spcBef>
                <a:spcPts val="0"/>
              </a:spcBef>
              <a:spcAft>
                <a:spcPts val="0"/>
              </a:spcAft>
              <a:buClr>
                <a:schemeClr val="dk1"/>
              </a:buClr>
              <a:buSzPts val="1200"/>
              <a:buChar char="-"/>
            </a:pPr>
            <a:r>
              <a:rPr lang="en" sz="1200">
                <a:solidFill>
                  <a:schemeClr val="dk1"/>
                </a:solidFill>
              </a:rPr>
              <a:t>Replications of Marketing Studies (Open MTK): </a:t>
            </a:r>
            <a:r>
              <a:rPr lang="en" sz="1200" u="sng">
                <a:solidFill>
                  <a:schemeClr val="hlink"/>
                </a:solidFill>
                <a:hlinkClick r:id="rId7"/>
              </a:rPr>
              <a:t>https://openmkt.org/research/replications-of-marketing-studies/</a:t>
            </a:r>
            <a:r>
              <a:rPr lang="en" sz="1200">
                <a:solidFill>
                  <a:schemeClr val="dk1"/>
                </a:solidFill>
              </a:rPr>
              <a:t> </a:t>
            </a:r>
            <a:endParaRPr sz="1200">
              <a:solidFill>
                <a:schemeClr val="dk1"/>
              </a:solidFill>
            </a:endParaRPr>
          </a:p>
        </p:txBody>
      </p:sp>
      <p:sp>
        <p:nvSpPr>
          <p:cNvPr id="478" name="Google Shape;478;g2a88de4538f_0_50: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33</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g2a88de4538f_0_59: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7" name="Google Shape;487;g2a88de4538f_0_59: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None/>
            </a:pPr>
            <a:r>
              <a:rPr lang="en" sz="1200" b="1" dirty="0"/>
              <a:t>Incentives for researchers</a:t>
            </a:r>
            <a:endParaRPr sz="1200" dirty="0"/>
          </a:p>
          <a:p>
            <a:pPr marL="0" lvl="0" indent="0" algn="l" rtl="0">
              <a:lnSpc>
                <a:spcPct val="100000"/>
              </a:lnSpc>
              <a:spcBef>
                <a:spcPts val="0"/>
              </a:spcBef>
              <a:spcAft>
                <a:spcPts val="0"/>
              </a:spcAft>
              <a:buNone/>
            </a:pPr>
            <a:r>
              <a:rPr lang="en" sz="1200" dirty="0"/>
              <a:t>Badges are now awarded in some journals for open science practices (including open data, code, materials, preregistration) with the aim of </a:t>
            </a:r>
            <a:r>
              <a:rPr lang="en" sz="1200" dirty="0" err="1"/>
              <a:t>signalling</a:t>
            </a:r>
            <a:r>
              <a:rPr lang="en" sz="1200" dirty="0"/>
              <a:t> study quality</a:t>
            </a:r>
            <a:endParaRPr sz="1200" dirty="0"/>
          </a:p>
          <a:p>
            <a:pPr marL="0" lvl="0" indent="0" algn="l" rtl="0">
              <a:lnSpc>
                <a:spcPct val="100000"/>
              </a:lnSpc>
              <a:spcBef>
                <a:spcPts val="0"/>
              </a:spcBef>
              <a:spcAft>
                <a:spcPts val="0"/>
              </a:spcAft>
              <a:buNone/>
            </a:pPr>
            <a:endParaRPr sz="1200" dirty="0"/>
          </a:p>
          <a:p>
            <a:pPr marL="0" lvl="0" indent="0" algn="l" rtl="0">
              <a:lnSpc>
                <a:spcPct val="100000"/>
              </a:lnSpc>
              <a:spcBef>
                <a:spcPts val="0"/>
              </a:spcBef>
              <a:spcAft>
                <a:spcPts val="0"/>
              </a:spcAft>
              <a:buNone/>
            </a:pPr>
            <a:r>
              <a:rPr lang="en" sz="1200" dirty="0"/>
              <a:t>Registered reports</a:t>
            </a:r>
            <a:endParaRPr sz="1200" dirty="0"/>
          </a:p>
          <a:p>
            <a:pPr marL="457200" lvl="0" indent="-304800" algn="l" rtl="0">
              <a:lnSpc>
                <a:spcPct val="100000"/>
              </a:lnSpc>
              <a:spcBef>
                <a:spcPts val="0"/>
              </a:spcBef>
              <a:spcAft>
                <a:spcPts val="0"/>
              </a:spcAft>
              <a:buSzPts val="1200"/>
              <a:buChar char="-"/>
            </a:pPr>
            <a:r>
              <a:rPr lang="en" sz="1200" dirty="0"/>
              <a:t>Allow for a “in-principle acceptance” before collecting data</a:t>
            </a:r>
            <a:endParaRPr sz="1200" dirty="0"/>
          </a:p>
          <a:p>
            <a:pPr marL="457200" lvl="0" indent="-304800" algn="l" rtl="0">
              <a:lnSpc>
                <a:spcPct val="100000"/>
              </a:lnSpc>
              <a:spcBef>
                <a:spcPts val="0"/>
              </a:spcBef>
              <a:spcAft>
                <a:spcPts val="0"/>
              </a:spcAft>
              <a:buSzPts val="1200"/>
              <a:buChar char="-"/>
            </a:pPr>
            <a:r>
              <a:rPr lang="en" sz="1200" dirty="0"/>
              <a:t>That makes sure to save resources by</a:t>
            </a:r>
            <a:endParaRPr sz="1200" dirty="0"/>
          </a:p>
          <a:p>
            <a:pPr marL="914400" lvl="1" indent="-304800" algn="l" rtl="0">
              <a:lnSpc>
                <a:spcPct val="100000"/>
              </a:lnSpc>
              <a:spcBef>
                <a:spcPts val="0"/>
              </a:spcBef>
              <a:spcAft>
                <a:spcPts val="0"/>
              </a:spcAft>
              <a:buSzPts val="1200"/>
              <a:buChar char="-"/>
            </a:pPr>
            <a:r>
              <a:rPr lang="en" sz="1200" dirty="0"/>
              <a:t>1) </a:t>
            </a:r>
            <a:r>
              <a:rPr lang="en" sz="1200" dirty="0">
                <a:solidFill>
                  <a:schemeClr val="dk1"/>
                </a:solidFill>
              </a:rPr>
              <a:t>Ensuring quality of the research by </a:t>
            </a:r>
            <a:r>
              <a:rPr lang="en" sz="1200" dirty="0"/>
              <a:t>reviews during an early stage of the projects</a:t>
            </a:r>
            <a:endParaRPr sz="1200" dirty="0"/>
          </a:p>
          <a:p>
            <a:pPr marL="914400" lvl="1" indent="-304800" algn="l" rtl="0">
              <a:lnSpc>
                <a:spcPct val="100000"/>
              </a:lnSpc>
              <a:spcBef>
                <a:spcPts val="0"/>
              </a:spcBef>
              <a:spcAft>
                <a:spcPts val="0"/>
              </a:spcAft>
              <a:buSzPts val="1200"/>
              <a:buChar char="-"/>
            </a:pPr>
            <a:r>
              <a:rPr lang="en" sz="1200" dirty="0"/>
              <a:t>2) Ensure publication independent of the results.</a:t>
            </a:r>
            <a:endParaRPr sz="1200" dirty="0"/>
          </a:p>
          <a:p>
            <a:pPr marL="457200" lvl="0" indent="-304800" algn="l" rtl="0">
              <a:lnSpc>
                <a:spcPct val="100000"/>
              </a:lnSpc>
              <a:spcBef>
                <a:spcPts val="0"/>
              </a:spcBef>
              <a:spcAft>
                <a:spcPts val="0"/>
              </a:spcAft>
              <a:buSzPts val="1200"/>
              <a:buChar char="-"/>
            </a:pPr>
            <a:r>
              <a:rPr lang="en" sz="1200" dirty="0"/>
              <a:t>Studies on registered reports generally suggest that these studies are conducted with more rigor than non-registered reports</a:t>
            </a:r>
            <a:endParaRPr sz="1200" dirty="0"/>
          </a:p>
        </p:txBody>
      </p:sp>
      <p:sp>
        <p:nvSpPr>
          <p:cNvPr id="488" name="Google Shape;488;g2a88de4538f_0_59: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34</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7a630304c9_0_66: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7" name="Google Shape;497;g27a630304c9_0_66: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None/>
            </a:pPr>
            <a:r>
              <a:rPr lang="en" sz="1200" b="1"/>
              <a:t>Incentives for journals and funders</a:t>
            </a:r>
            <a:endParaRPr sz="1200" b="1"/>
          </a:p>
          <a:p>
            <a:pPr marL="0" lvl="0" indent="0" algn="l" rtl="0">
              <a:lnSpc>
                <a:spcPct val="100000"/>
              </a:lnSpc>
              <a:spcBef>
                <a:spcPts val="0"/>
              </a:spcBef>
              <a:spcAft>
                <a:spcPts val="0"/>
              </a:spcAft>
              <a:buNone/>
            </a:pPr>
            <a:r>
              <a:rPr lang="en" sz="1200"/>
              <a:t>There are multiple incentives provided for journals and funders to take up open science practices.</a:t>
            </a: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a:t>These can be grouped by several guidelines which have been widely adopted, such as the </a:t>
            </a:r>
            <a:r>
              <a:rPr lang="en" sz="1200">
                <a:solidFill>
                  <a:schemeClr val="dk1"/>
                </a:solidFill>
              </a:rPr>
              <a:t>Transparency and Openness Promotion (TOP) guidelines by the center for open science comprising eight modular standards to reflect journals’ transparency standards: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Citation standards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Data transparency</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Analytic methods transparency</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Research materials transparency</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Design and analysis transparency</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Study preregistration</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Analysis plan preregistration</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Replication</a:t>
            </a: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p:txBody>
      </p:sp>
      <p:sp>
        <p:nvSpPr>
          <p:cNvPr id="498" name="Google Shape;498;g27a630304c9_0_66: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35</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g27a630304c9_0_8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7" name="Google Shape;507;g27a630304c9_0_85: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None/>
            </a:pPr>
            <a:r>
              <a:rPr lang="en" sz="1200" b="1"/>
              <a:t>Incentives for journals and funders</a:t>
            </a:r>
            <a:endParaRPr sz="1200" b="1"/>
          </a:p>
          <a:p>
            <a:pPr marL="0" lvl="0" indent="0" algn="l" rtl="0">
              <a:lnSpc>
                <a:spcPct val="100000"/>
              </a:lnSpc>
              <a:spcBef>
                <a:spcPts val="0"/>
              </a:spcBef>
              <a:spcAft>
                <a:spcPts val="0"/>
              </a:spcAft>
              <a:buNone/>
            </a:pPr>
            <a:r>
              <a:rPr lang="en" sz="1200"/>
              <a:t>Plan-S for </a:t>
            </a:r>
            <a:endParaRPr sz="1200"/>
          </a:p>
          <a:p>
            <a:pPr marL="457200" lvl="0" indent="-304800" algn="l" rtl="0">
              <a:lnSpc>
                <a:spcPct val="100000"/>
              </a:lnSpc>
              <a:spcBef>
                <a:spcPts val="0"/>
              </a:spcBef>
              <a:spcAft>
                <a:spcPts val="0"/>
              </a:spcAft>
              <a:buSzPts val="1200"/>
              <a:buChar char="-"/>
            </a:pPr>
            <a:r>
              <a:rPr lang="en" sz="1200"/>
              <a:t>Mandates open publishing when the research is funded by public grants</a:t>
            </a:r>
            <a:endParaRPr sz="1200"/>
          </a:p>
          <a:p>
            <a:pPr marL="457200" lvl="0" indent="-304800" algn="l" rtl="0">
              <a:lnSpc>
                <a:spcPct val="100000"/>
              </a:lnSpc>
              <a:spcBef>
                <a:spcPts val="0"/>
              </a:spcBef>
              <a:spcAft>
                <a:spcPts val="0"/>
              </a:spcAft>
              <a:buSzPts val="1200"/>
              <a:buChar char="-"/>
            </a:pPr>
            <a:r>
              <a:rPr lang="en" sz="1200"/>
              <a:t>Increase in open access options illustrates how journals are being effectively incentivized to expand their repertoire and normalize open access</a:t>
            </a:r>
            <a:endParaRPr sz="1200"/>
          </a:p>
          <a:p>
            <a:pPr marL="457200" lvl="0" indent="-304800" algn="l" rtl="0">
              <a:lnSpc>
                <a:spcPct val="100000"/>
              </a:lnSpc>
              <a:spcBef>
                <a:spcPts val="0"/>
              </a:spcBef>
              <a:spcAft>
                <a:spcPts val="0"/>
              </a:spcAft>
              <a:buSzPts val="1200"/>
              <a:buChar char="-"/>
            </a:pPr>
            <a:r>
              <a:rPr lang="en" sz="1200"/>
              <a:t>Potential issue which yet has to be resolved: article processing charges have increased, causing new forms of inequities</a:t>
            </a:r>
            <a:endParaRPr sz="1200"/>
          </a:p>
          <a:p>
            <a:pPr marL="914400" lvl="1" indent="-304800" algn="l" rtl="0">
              <a:lnSpc>
                <a:spcPct val="100000"/>
              </a:lnSpc>
              <a:spcBef>
                <a:spcPts val="0"/>
              </a:spcBef>
              <a:spcAft>
                <a:spcPts val="0"/>
              </a:spcAft>
              <a:buSzPts val="1200"/>
              <a:buChar char="-"/>
            </a:pPr>
            <a:r>
              <a:rPr lang="en" sz="1200"/>
              <a:t>For example, researchers who do not have the funds available for certain journals can not publish in them. As of today, many of the high prestige or high impact journals also have the highest publication fees. This way, researchers with a lack of funding are somewhat excluded from publishing in these journals which also decreases the visibility of their research. This has also various signalling functions. Funders, as one example, will be more likely to recognise high impact journals and allocate funds to those who publish there. Here, the phenomenon becomes circular.</a:t>
            </a:r>
            <a:endParaRPr sz="1200"/>
          </a:p>
          <a:p>
            <a:pPr marL="914400" lvl="1" indent="-304800" algn="l" rtl="0">
              <a:lnSpc>
                <a:spcPct val="100000"/>
              </a:lnSpc>
              <a:spcBef>
                <a:spcPts val="0"/>
              </a:spcBef>
              <a:spcAft>
                <a:spcPts val="0"/>
              </a:spcAft>
              <a:buSzPts val="1200"/>
              <a:buChar char="-"/>
            </a:pPr>
            <a:r>
              <a:rPr lang="en" sz="1200"/>
              <a:t>Publication funds differ across countries. Scandinavian countries possess an open access fund which makes it possible to publish all articles as open access versions. The funds also cover all publication charges. Other countries leave the publication fees be a responsibility of the universities or single researchers. Hence, the global distribution of publications in high impact journals follows largely the world’s economic fingerprint, favorizing Western (and English-speaking) countries.</a:t>
            </a:r>
            <a:endParaRPr sz="1200"/>
          </a:p>
          <a:p>
            <a:pPr marL="457200" lvl="0" indent="-304800" algn="l" rtl="0">
              <a:lnSpc>
                <a:spcPct val="100000"/>
              </a:lnSpc>
              <a:spcBef>
                <a:spcPts val="0"/>
              </a:spcBef>
              <a:spcAft>
                <a:spcPts val="0"/>
              </a:spcAft>
              <a:buSzPts val="1200"/>
              <a:buChar char="-"/>
            </a:pPr>
            <a:r>
              <a:rPr lang="en" sz="1200"/>
              <a:t>For an article showing the immense publication charges and venues which are being generated see this article: </a:t>
            </a:r>
            <a:r>
              <a:rPr lang="en" u="sng">
                <a:solidFill>
                  <a:schemeClr val="hlink"/>
                </a:solidFill>
                <a:hlinkClick r:id="rId3"/>
              </a:rPr>
              <a:t>https://doi.org/10.1162/qss_a_00272</a:t>
            </a:r>
            <a:endParaRPr sz="1200"/>
          </a:p>
        </p:txBody>
      </p:sp>
      <p:sp>
        <p:nvSpPr>
          <p:cNvPr id="508" name="Google Shape;508;g27a630304c9_0_85: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36</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7a630304c9_0_9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7" name="Google Shape;517;g27a630304c9_0_94: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None/>
            </a:pPr>
            <a:r>
              <a:rPr lang="en" sz="1200" b="1"/>
              <a:t>Incentives for journals and funders</a:t>
            </a:r>
            <a:endParaRPr sz="1200" b="1"/>
          </a:p>
          <a:p>
            <a:pPr marL="0" lvl="0" indent="0" algn="l" rtl="0">
              <a:lnSpc>
                <a:spcPct val="100000"/>
              </a:lnSpc>
              <a:spcBef>
                <a:spcPts val="0"/>
              </a:spcBef>
              <a:spcAft>
                <a:spcPts val="0"/>
              </a:spcAft>
              <a:buNone/>
            </a:pPr>
            <a:r>
              <a:rPr lang="en" sz="1200"/>
              <a:t>New peer-review models, e.g., PeerCommunityIn</a:t>
            </a:r>
            <a:endParaRPr sz="1200"/>
          </a:p>
          <a:p>
            <a:pPr marL="457200" lvl="0" indent="-304800" algn="l" rtl="0">
              <a:lnSpc>
                <a:spcPct val="100000"/>
              </a:lnSpc>
              <a:spcBef>
                <a:spcPts val="0"/>
              </a:spcBef>
              <a:spcAft>
                <a:spcPts val="0"/>
              </a:spcAft>
              <a:buSzPts val="1200"/>
              <a:buChar char="-"/>
            </a:pPr>
            <a:r>
              <a:rPr lang="en" sz="1200"/>
              <a:t>Relatively new community-driven system in which experts review and recommend preprints or registered reports to journals (as mentioned before)</a:t>
            </a:r>
            <a:endParaRPr sz="1200"/>
          </a:p>
          <a:p>
            <a:pPr marL="457200" lvl="0" indent="-304800" algn="l" rtl="0">
              <a:lnSpc>
                <a:spcPct val="100000"/>
              </a:lnSpc>
              <a:spcBef>
                <a:spcPts val="0"/>
              </a:spcBef>
              <a:spcAft>
                <a:spcPts val="0"/>
              </a:spcAft>
              <a:buSzPts val="1200"/>
              <a:buChar char="-"/>
            </a:pPr>
            <a:r>
              <a:rPr lang="en" sz="1200"/>
              <a:t>What is special about PeerCommunityIn is that it is independent of journals.</a:t>
            </a:r>
            <a:endParaRPr sz="1200"/>
          </a:p>
          <a:p>
            <a:pPr marL="457200" lvl="0" indent="-304800" algn="l" rtl="0">
              <a:lnSpc>
                <a:spcPct val="100000"/>
              </a:lnSpc>
              <a:spcBef>
                <a:spcPts val="0"/>
              </a:spcBef>
              <a:spcAft>
                <a:spcPts val="0"/>
              </a:spcAft>
              <a:buSzPts val="1200"/>
              <a:buChar char="-"/>
            </a:pPr>
            <a:r>
              <a:rPr lang="en" sz="1200"/>
              <a:t>Usually peer review happens “for” a journal at which authors submit.</a:t>
            </a:r>
            <a:endParaRPr sz="1200"/>
          </a:p>
          <a:p>
            <a:pPr marL="457200" lvl="0" indent="-304800" algn="l" rtl="0">
              <a:lnSpc>
                <a:spcPct val="100000"/>
              </a:lnSpc>
              <a:spcBef>
                <a:spcPts val="0"/>
              </a:spcBef>
              <a:spcAft>
                <a:spcPts val="0"/>
              </a:spcAft>
              <a:buSzPts val="1200"/>
              <a:buChar char="-"/>
            </a:pPr>
            <a:r>
              <a:rPr lang="en" sz="1200"/>
              <a:t>At PeerCommunityIn preprints and registered reports can be submitted and then reviewed by researchers in that community who signal interest.</a:t>
            </a:r>
            <a:endParaRPr sz="1200"/>
          </a:p>
          <a:p>
            <a:pPr marL="457200" lvl="0" indent="-304800" algn="l" rtl="0">
              <a:lnSpc>
                <a:spcPct val="100000"/>
              </a:lnSpc>
              <a:spcBef>
                <a:spcPts val="0"/>
              </a:spcBef>
              <a:spcAft>
                <a:spcPts val="0"/>
              </a:spcAft>
              <a:buSzPts val="1200"/>
              <a:buChar char="-"/>
            </a:pPr>
            <a:r>
              <a:rPr lang="en" sz="1200"/>
              <a:t>Publication can be done in an open access outlet from Peer Community In or journals which have agreements with Peer Community In</a:t>
            </a: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a:t>Another suggestion: the journal eLife abolishes accept/reject decisions once a paper goes into peer review</a:t>
            </a:r>
            <a:endParaRPr sz="1200"/>
          </a:p>
          <a:p>
            <a:pPr marL="457200" lvl="0" indent="-304800" algn="l" rtl="0">
              <a:lnSpc>
                <a:spcPct val="100000"/>
              </a:lnSpc>
              <a:spcBef>
                <a:spcPts val="0"/>
              </a:spcBef>
              <a:spcAft>
                <a:spcPts val="0"/>
              </a:spcAft>
              <a:buSzPts val="1200"/>
              <a:buChar char="-"/>
            </a:pPr>
            <a:r>
              <a:rPr lang="en" sz="1200"/>
              <a:t>eLife is relatively new high impact journal with an editorial board which is happy to frequently try new initiatives, such as publishing the peer review, and now removing accept/reject decisions after peer review</a:t>
            </a:r>
            <a:endParaRPr sz="1200"/>
          </a:p>
          <a:p>
            <a:pPr marL="457200" lvl="0" indent="-304800" algn="l" rtl="0">
              <a:lnSpc>
                <a:spcPct val="100000"/>
              </a:lnSpc>
              <a:spcBef>
                <a:spcPts val="0"/>
              </a:spcBef>
              <a:spcAft>
                <a:spcPts val="0"/>
              </a:spcAft>
              <a:buSzPts val="1200"/>
              <a:buChar char="-"/>
            </a:pPr>
            <a:r>
              <a:rPr lang="en" sz="1200"/>
              <a:t>The rationale is that much energy and time of both authors and reviewers is spent on the peer review process, and delays the publication time of manuscripts</a:t>
            </a:r>
            <a:endParaRPr sz="1200"/>
          </a:p>
          <a:p>
            <a:pPr marL="457200" lvl="0" indent="-304800" algn="l" rtl="0">
              <a:lnSpc>
                <a:spcPct val="100000"/>
              </a:lnSpc>
              <a:spcBef>
                <a:spcPts val="0"/>
              </a:spcBef>
              <a:spcAft>
                <a:spcPts val="0"/>
              </a:spcAft>
              <a:buSzPts val="1200"/>
              <a:buChar char="-"/>
            </a:pPr>
            <a:r>
              <a:rPr lang="en" sz="1200"/>
              <a:t>This effort is wasted if the paper is rejected after several rounds of comments from the reviewers, which are answered by the authors and many iterations of improvements on the manuscript.</a:t>
            </a:r>
            <a:endParaRPr sz="1200"/>
          </a:p>
        </p:txBody>
      </p:sp>
      <p:sp>
        <p:nvSpPr>
          <p:cNvPr id="518" name="Google Shape;518;g27a630304c9_0_94: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37</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7a630304c9_0_10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7" name="Google Shape;527;g27a630304c9_0_103: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None/>
            </a:pPr>
            <a:r>
              <a:rPr lang="en" sz="1200" b="1"/>
              <a:t>Incentives for journals and funders</a:t>
            </a:r>
            <a:endParaRPr sz="1200" b="1"/>
          </a:p>
          <a:p>
            <a:pPr marL="0" lvl="0" indent="0" algn="l" rtl="0">
              <a:lnSpc>
                <a:spcPct val="100000"/>
              </a:lnSpc>
              <a:spcBef>
                <a:spcPts val="0"/>
              </a:spcBef>
              <a:spcAft>
                <a:spcPts val="0"/>
              </a:spcAft>
              <a:buNone/>
            </a:pPr>
            <a:r>
              <a:rPr lang="en" sz="1200"/>
              <a:t>New research evaluation models</a:t>
            </a:r>
            <a:endParaRPr sz="1200"/>
          </a:p>
          <a:p>
            <a:pPr marL="457200" lvl="0" indent="-304800" algn="l" rtl="0">
              <a:lnSpc>
                <a:spcPct val="100000"/>
              </a:lnSpc>
              <a:spcBef>
                <a:spcPts val="0"/>
              </a:spcBef>
              <a:spcAft>
                <a:spcPts val="0"/>
              </a:spcAft>
              <a:buSzPts val="1200"/>
              <a:buChar char="-"/>
            </a:pPr>
            <a:r>
              <a:rPr lang="en" sz="1200"/>
              <a:t>Fundamental problem: focus on flawed metrics such as the impact factor when evaluating applications to positions or grants</a:t>
            </a:r>
            <a:endParaRPr sz="1200"/>
          </a:p>
          <a:p>
            <a:pPr marL="457200" lvl="0" indent="-304800" algn="l" rtl="0">
              <a:lnSpc>
                <a:spcPct val="100000"/>
              </a:lnSpc>
              <a:spcBef>
                <a:spcPts val="0"/>
              </a:spcBef>
              <a:spcAft>
                <a:spcPts val="0"/>
              </a:spcAft>
              <a:buSzPts val="1200"/>
              <a:buChar char="-"/>
            </a:pPr>
            <a:r>
              <a:rPr lang="en" sz="1200"/>
              <a:t>Declarations to update such assessments:</a:t>
            </a:r>
            <a:endParaRPr sz="1200"/>
          </a:p>
          <a:p>
            <a:pPr marL="914400" lvl="1" indent="-304800" algn="l" rtl="0">
              <a:lnSpc>
                <a:spcPct val="100000"/>
              </a:lnSpc>
              <a:spcBef>
                <a:spcPts val="0"/>
              </a:spcBef>
              <a:spcAft>
                <a:spcPts val="0"/>
              </a:spcAft>
              <a:buSzPts val="1200"/>
              <a:buChar char="-"/>
            </a:pPr>
            <a:r>
              <a:rPr lang="en" sz="1200"/>
              <a:t>San Francisco Declaration of Research Assessment (DORA) </a:t>
            </a:r>
            <a:endParaRPr sz="1200"/>
          </a:p>
          <a:p>
            <a:pPr marL="914400" lvl="1" indent="-304800" algn="l" rtl="0">
              <a:lnSpc>
                <a:spcPct val="100000"/>
              </a:lnSpc>
              <a:spcBef>
                <a:spcPts val="0"/>
              </a:spcBef>
              <a:spcAft>
                <a:spcPts val="0"/>
              </a:spcAft>
              <a:buSzPts val="1200"/>
              <a:buChar char="-"/>
            </a:pPr>
            <a:r>
              <a:rPr lang="en" sz="1200"/>
              <a:t>Coalition for Advancing Research Assessment (CORA)</a:t>
            </a:r>
            <a:endParaRPr sz="1200"/>
          </a:p>
          <a:p>
            <a:pPr marL="457200" lvl="0" indent="-304800" algn="l" rtl="0">
              <a:lnSpc>
                <a:spcPct val="100000"/>
              </a:lnSpc>
              <a:spcBef>
                <a:spcPts val="0"/>
              </a:spcBef>
              <a:spcAft>
                <a:spcPts val="0"/>
              </a:spcAft>
              <a:buSzPts val="1200"/>
              <a:buChar char="-"/>
            </a:pPr>
            <a:r>
              <a:rPr lang="en" sz="1200"/>
              <a:t>Emphasis on considering all research outputs, including software and data, and considering the qualitative impact of research, such as its policy or practice implications.</a:t>
            </a:r>
            <a:endParaRPr sz="1200"/>
          </a:p>
          <a:p>
            <a:pPr marL="457200" lvl="0" indent="-304800" algn="l" rtl="0">
              <a:lnSpc>
                <a:spcPct val="100000"/>
              </a:lnSpc>
              <a:spcBef>
                <a:spcPts val="0"/>
              </a:spcBef>
              <a:spcAft>
                <a:spcPts val="0"/>
              </a:spcAft>
              <a:buSzPts val="1200"/>
              <a:buChar char="-"/>
            </a:pPr>
            <a:r>
              <a:rPr lang="en" sz="1200"/>
              <a:t>Another aspect is the computational reproducibility of the analyses presented in articles (</a:t>
            </a:r>
            <a:r>
              <a:rPr lang="en" u="sng">
                <a:solidFill>
                  <a:schemeClr val="hlink"/>
                </a:solidFill>
                <a:hlinkClick r:id="rId3"/>
              </a:rPr>
              <a:t>https://doi.org/10.15626/MP.2023.4020</a:t>
            </a:r>
            <a:r>
              <a:rPr lang="en" sz="1200"/>
              <a:t>)</a:t>
            </a:r>
            <a:endParaRPr sz="1200"/>
          </a:p>
          <a:p>
            <a:pPr marL="914400" lvl="1" indent="-304800" algn="l" rtl="0">
              <a:lnSpc>
                <a:spcPct val="100000"/>
              </a:lnSpc>
              <a:spcBef>
                <a:spcPts val="0"/>
              </a:spcBef>
              <a:spcAft>
                <a:spcPts val="0"/>
              </a:spcAft>
              <a:buSzPts val="1200"/>
              <a:buChar char="-"/>
            </a:pPr>
            <a:r>
              <a:rPr lang="en" sz="1200"/>
              <a:t>As the computational reproducibility represents a problem in many articles, automatic or semi-automatic tools such as codecheck might be useful (</a:t>
            </a:r>
            <a:r>
              <a:rPr lang="en" u="sng">
                <a:solidFill>
                  <a:schemeClr val="hlink"/>
                </a:solidFill>
                <a:hlinkClick r:id="rId4"/>
              </a:rPr>
              <a:t>https://codecheck.org.uk/</a:t>
            </a:r>
            <a:r>
              <a:rPr lang="en" sz="1200"/>
              <a:t>)</a:t>
            </a:r>
            <a:endParaRPr sz="1200"/>
          </a:p>
          <a:p>
            <a:pPr marL="914400" lvl="1" indent="-304800" algn="l" rtl="0">
              <a:lnSpc>
                <a:spcPct val="100000"/>
              </a:lnSpc>
              <a:spcBef>
                <a:spcPts val="0"/>
              </a:spcBef>
              <a:spcAft>
                <a:spcPts val="0"/>
              </a:spcAft>
              <a:buSzPts val="1200"/>
              <a:buChar char="-"/>
            </a:pPr>
            <a:r>
              <a:rPr lang="en" sz="1200"/>
              <a:t>As a consequence, more fields might soon move towards computational reproducibility checks in order to guarantee the robustness of the findings</a:t>
            </a:r>
            <a:endParaRPr sz="1200"/>
          </a:p>
        </p:txBody>
      </p:sp>
      <p:sp>
        <p:nvSpPr>
          <p:cNvPr id="528" name="Google Shape;528;g27a630304c9_0_103: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38</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77b2095a28_2_28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7" name="Google Shape;537;g277b2095a28_2_284: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SzPts val="1200"/>
              <a:buNone/>
            </a:pPr>
            <a:r>
              <a:rPr lang="en" sz="1200"/>
              <a:t>We start with prediction markets, which have recently been proposed to be useful to assess research credibility through expert or lay-people assessments.</a:t>
            </a:r>
            <a:endParaRPr sz="1200"/>
          </a:p>
          <a:p>
            <a:pPr marL="457200" lvl="0" indent="-304800" algn="l" rtl="0">
              <a:lnSpc>
                <a:spcPct val="100000"/>
              </a:lnSpc>
              <a:spcBef>
                <a:spcPts val="0"/>
              </a:spcBef>
              <a:spcAft>
                <a:spcPts val="0"/>
              </a:spcAft>
              <a:buSzPts val="1200"/>
              <a:buChar char="-"/>
            </a:pPr>
            <a:r>
              <a:rPr lang="en" sz="1200"/>
              <a:t>Usually assessments of replicability of certain claims</a:t>
            </a:r>
            <a:endParaRPr sz="1200"/>
          </a:p>
          <a:p>
            <a:pPr marL="457200" lvl="0" indent="-304800" algn="l" rtl="0">
              <a:lnSpc>
                <a:spcPct val="100000"/>
              </a:lnSpc>
              <a:spcBef>
                <a:spcPts val="0"/>
              </a:spcBef>
              <a:spcAft>
                <a:spcPts val="0"/>
              </a:spcAft>
              <a:buSzPts val="1200"/>
              <a:buChar char="-"/>
            </a:pPr>
            <a:r>
              <a:rPr lang="en" sz="1200"/>
              <a:t>Large prediction market projects such as the repliCATS project have yielded replicability predictions with high classification accuracy (between 61% and 86%)</a:t>
            </a:r>
            <a:endParaRPr sz="1200"/>
          </a:p>
          <a:p>
            <a:pPr marL="914400" lvl="1" indent="-304800" algn="l" rtl="0">
              <a:lnSpc>
                <a:spcPct val="100000"/>
              </a:lnSpc>
              <a:spcBef>
                <a:spcPts val="0"/>
              </a:spcBef>
              <a:spcAft>
                <a:spcPts val="0"/>
              </a:spcAft>
              <a:buSzPts val="1200"/>
              <a:buChar char="-"/>
            </a:pPr>
            <a:r>
              <a:rPr lang="en" sz="1200"/>
              <a:t>repliCATS is an interdisciplinary group of researchers interested in how structured group deliberation processes can improve scientific processes and practices, from post-publication peer review to improving the generalizability of research to global South contexts.</a:t>
            </a:r>
            <a:endParaRPr sz="1200"/>
          </a:p>
          <a:p>
            <a:pPr marL="914400" lvl="1" indent="-304800" algn="l" rtl="0">
              <a:lnSpc>
                <a:spcPct val="100000"/>
              </a:lnSpc>
              <a:spcBef>
                <a:spcPts val="0"/>
              </a:spcBef>
              <a:spcAft>
                <a:spcPts val="0"/>
              </a:spcAft>
              <a:buSzPts val="1200"/>
              <a:buChar char="-"/>
            </a:pPr>
            <a:r>
              <a:rPr lang="en" sz="1200"/>
              <a:t>The repliCATS project is part of the MetaMelb research group at the University of Melbourne, co-led by Professor Fiona Fidler &amp; Professor Simine Vazire, and funded by DARPA (US defense)</a:t>
            </a:r>
            <a:endParaRPr sz="1200"/>
          </a:p>
          <a:p>
            <a:pPr marL="914400" lvl="1" indent="-304800" algn="l" rtl="0">
              <a:lnSpc>
                <a:spcPct val="100000"/>
              </a:lnSpc>
              <a:spcBef>
                <a:spcPts val="0"/>
              </a:spcBef>
              <a:spcAft>
                <a:spcPts val="0"/>
              </a:spcAft>
              <a:buSzPts val="1200"/>
              <a:buChar char="-"/>
            </a:pPr>
            <a:r>
              <a:rPr lang="en" sz="1200"/>
              <a:t>repliCATS have assessed the replicability of more than 3,000 published claims with the help of more than 500 reviewers of these claims, with this number still growing</a:t>
            </a:r>
            <a:endParaRPr sz="1200"/>
          </a:p>
          <a:p>
            <a:pPr marL="457200" lvl="0" indent="-304800" algn="l" rtl="0">
              <a:lnSpc>
                <a:spcPct val="100000"/>
              </a:lnSpc>
              <a:spcBef>
                <a:spcPts val="0"/>
              </a:spcBef>
              <a:spcAft>
                <a:spcPts val="0"/>
              </a:spcAft>
              <a:buSzPts val="1200"/>
              <a:buChar char="-"/>
            </a:pPr>
            <a:r>
              <a:rPr lang="en" sz="1200">
                <a:solidFill>
                  <a:schemeClr val="dk1"/>
                </a:solidFill>
              </a:rPr>
              <a:t>Replication markets offer yet another tool for researchers to assess the credibility of existing and hypothetical works</a:t>
            </a:r>
            <a:endParaRPr sz="1200">
              <a:solidFill>
                <a:schemeClr val="dk1"/>
              </a:solidFill>
            </a:endParaRPr>
          </a:p>
          <a:p>
            <a:pPr marL="457200" lvl="0" indent="-304800" algn="l" rtl="0">
              <a:lnSpc>
                <a:spcPct val="100000"/>
              </a:lnSpc>
              <a:spcBef>
                <a:spcPts val="0"/>
              </a:spcBef>
              <a:spcAft>
                <a:spcPts val="0"/>
              </a:spcAft>
              <a:buSzPts val="1200"/>
              <a:buChar char="-"/>
            </a:pPr>
            <a:r>
              <a:rPr lang="en" sz="1200">
                <a:solidFill>
                  <a:schemeClr val="dk1"/>
                </a:solidFill>
              </a:rPr>
              <a:t>In that sense, it is an ongoing discussion whether low credibility estimates from replication markets can be used to inform decisions on which articles to replicate</a:t>
            </a:r>
            <a:endParaRPr sz="1200"/>
          </a:p>
        </p:txBody>
      </p:sp>
      <p:sp>
        <p:nvSpPr>
          <p:cNvPr id="538" name="Google Shape;538;g277b2095a28_2_284: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39</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277ea572683_0_1: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7" name="Google Shape;277;g277ea572683_0_1: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SzPts val="1200"/>
              <a:buNone/>
            </a:pPr>
            <a:r>
              <a:rPr lang="en" sz="1200" dirty="0"/>
              <a:t>So, to some degree, there was a lack of established standards, for example, </a:t>
            </a:r>
            <a:r>
              <a:rPr lang="en" sz="1200" dirty="0" err="1"/>
              <a:t>analysing</a:t>
            </a:r>
            <a:r>
              <a:rPr lang="en" sz="1200" dirty="0"/>
              <a:t> data a certain way. Adding to this was the pressure to publish novel findings.</a:t>
            </a:r>
            <a:endParaRPr sz="1200" dirty="0"/>
          </a:p>
          <a:p>
            <a:pPr marL="0" lvl="0" indent="0" algn="l" rtl="0">
              <a:lnSpc>
                <a:spcPct val="100000"/>
              </a:lnSpc>
              <a:spcBef>
                <a:spcPts val="0"/>
              </a:spcBef>
              <a:spcAft>
                <a:spcPts val="0"/>
              </a:spcAft>
              <a:buSzPts val="1200"/>
              <a:buNone/>
            </a:pPr>
            <a:endParaRPr sz="1200" dirty="0"/>
          </a:p>
          <a:p>
            <a:pPr marL="0" lvl="0" indent="0" algn="l" rtl="0">
              <a:lnSpc>
                <a:spcPct val="100000"/>
              </a:lnSpc>
              <a:spcBef>
                <a:spcPts val="0"/>
              </a:spcBef>
              <a:spcAft>
                <a:spcPts val="0"/>
              </a:spcAft>
              <a:buSzPts val="1200"/>
              <a:buNone/>
            </a:pPr>
            <a:r>
              <a:rPr lang="en" sz="1200" dirty="0"/>
              <a:t>Why were novel findings published more? Because they were considered interesting, sexy and thus more often read. They were considered more desirable and journal editors often used this as an evaluation criteria when deciding whether to publish a manuscript. Novelty clearly doesn’t equate to quality/rigor and this </a:t>
            </a:r>
            <a:r>
              <a:rPr lang="en" sz="1200" dirty="0" err="1"/>
              <a:t>prioritisation</a:t>
            </a:r>
            <a:r>
              <a:rPr lang="en" sz="1200" dirty="0"/>
              <a:t> of novelty prevents the build up of evidence towards areas of consensus which can be most impactful for policy impact.</a:t>
            </a:r>
            <a:endParaRPr sz="1200" dirty="0"/>
          </a:p>
          <a:p>
            <a:pPr marL="0" lvl="0" indent="0" algn="l" rtl="0">
              <a:lnSpc>
                <a:spcPct val="100000"/>
              </a:lnSpc>
              <a:spcBef>
                <a:spcPts val="0"/>
              </a:spcBef>
              <a:spcAft>
                <a:spcPts val="0"/>
              </a:spcAft>
              <a:buSzPts val="1200"/>
              <a:buNone/>
            </a:pPr>
            <a:endParaRPr sz="1200" dirty="0"/>
          </a:p>
          <a:p>
            <a:pPr marL="0" lvl="0" indent="0" algn="l" rtl="0">
              <a:lnSpc>
                <a:spcPct val="100000"/>
              </a:lnSpc>
              <a:spcBef>
                <a:spcPts val="0"/>
              </a:spcBef>
              <a:spcAft>
                <a:spcPts val="0"/>
              </a:spcAft>
              <a:buSzPts val="1200"/>
              <a:buNone/>
            </a:pPr>
            <a:r>
              <a:rPr lang="en" sz="1200" dirty="0"/>
              <a:t>Unfortunately, the focus on novelty and a lack of guidelines and hence understanding of statistics lead to many practices which introduce false positives - claims that effects existed when they don't. For example, false positives can be induced by the way data are </a:t>
            </a:r>
            <a:r>
              <a:rPr lang="en" sz="1200" dirty="0" err="1"/>
              <a:t>analysed</a:t>
            </a:r>
            <a:r>
              <a:rPr lang="en" sz="1200" dirty="0"/>
              <a:t>. Namely, when strictly trying to reject a null hypothesis (H0), it is important to do so by </a:t>
            </a:r>
            <a:r>
              <a:rPr lang="en" sz="1200" dirty="0" err="1"/>
              <a:t>analysing</a:t>
            </a:r>
            <a:r>
              <a:rPr lang="en" sz="1200" dirty="0"/>
              <a:t> the data once, not many times excluding some data points each time, or some condition to finally find a significant effect, </a:t>
            </a:r>
            <a:r>
              <a:rPr lang="en" sz="1200" b="1" dirty="0"/>
              <a:t>unless the alpha-level is corrected</a:t>
            </a:r>
            <a:r>
              <a:rPr lang="en" sz="1200" dirty="0"/>
              <a:t>. That will say, that we would need a lower p-value to call a finding significant (as the alpha level becomes lower when conducting multiple tests on the same hypothesis). For example, </a:t>
            </a:r>
            <a:r>
              <a:rPr lang="en" sz="1200" dirty="0">
                <a:solidFill>
                  <a:schemeClr val="dk1"/>
                </a:solidFill>
              </a:rPr>
              <a:t>instead of requiring p-values at the common threshold of p&lt;0.05, we could divide alpha by the number of tests (e.g., with 5 tests, we can call p&lt;.01 significant).</a:t>
            </a:r>
            <a:endParaRPr sz="1200" dirty="0"/>
          </a:p>
          <a:p>
            <a:pPr marL="0" lvl="0" indent="0" algn="l" rtl="0">
              <a:lnSpc>
                <a:spcPct val="100000"/>
              </a:lnSpc>
              <a:spcBef>
                <a:spcPts val="0"/>
              </a:spcBef>
              <a:spcAft>
                <a:spcPts val="0"/>
              </a:spcAft>
              <a:buSzPts val="1200"/>
              <a:buNone/>
            </a:pPr>
            <a:endParaRPr sz="1200" dirty="0"/>
          </a:p>
          <a:p>
            <a:pPr marL="0" lvl="0" indent="0" algn="l" rtl="0">
              <a:lnSpc>
                <a:spcPct val="100000"/>
              </a:lnSpc>
              <a:spcBef>
                <a:spcPts val="0"/>
              </a:spcBef>
              <a:spcAft>
                <a:spcPts val="0"/>
              </a:spcAft>
              <a:buSzPts val="1200"/>
              <a:buNone/>
            </a:pPr>
            <a:r>
              <a:rPr lang="en" sz="1200" dirty="0"/>
              <a:t>You see that there are many different ways researchers could muddle with the analysis process, such as conducting many analyses, but only reporting significant results, or </a:t>
            </a:r>
            <a:r>
              <a:rPr lang="en" sz="1200" dirty="0" err="1"/>
              <a:t>hypothesising</a:t>
            </a:r>
            <a:r>
              <a:rPr lang="en" sz="1200" dirty="0"/>
              <a:t> after knowing the results. All the possible freedoms researchers have were also called researchers’ degrees of freedom. The misuse of researchers’ degrees of freedom was later also labelled “questionable research practices”, which resulted in the publication of some wild findings. The probably most notable of these papers was in the prestige journal JPSP by </a:t>
            </a:r>
            <a:r>
              <a:rPr lang="en" sz="1200" dirty="0" err="1"/>
              <a:t>Bem</a:t>
            </a:r>
            <a:r>
              <a:rPr lang="en" sz="1200" dirty="0"/>
              <a:t> (2011) on “precognition”, the ability to see into the future. Indeed, it was claimed that participants could predict a yet undecided 50/50 event. An impossibility? Not when introducing false positives into the data by </a:t>
            </a:r>
            <a:r>
              <a:rPr lang="en" sz="1200" dirty="0" err="1"/>
              <a:t>analysing</a:t>
            </a:r>
            <a:r>
              <a:rPr lang="en" sz="1200" dirty="0"/>
              <a:t> the data so long until a significant finding pops up somewhere and then only reporting this one analysis while discarding all others (and not considering them).</a:t>
            </a:r>
            <a:endParaRPr sz="1200" dirty="0"/>
          </a:p>
          <a:p>
            <a:pPr marL="0" lvl="0" indent="0" algn="l" rtl="0">
              <a:lnSpc>
                <a:spcPct val="100000"/>
              </a:lnSpc>
              <a:spcBef>
                <a:spcPts val="0"/>
              </a:spcBef>
              <a:spcAft>
                <a:spcPts val="0"/>
              </a:spcAft>
              <a:buSzPts val="1200"/>
              <a:buNone/>
            </a:pPr>
            <a:endParaRPr sz="1200" dirty="0"/>
          </a:p>
          <a:p>
            <a:pPr marL="0" lvl="0" indent="0" algn="l" rtl="0">
              <a:lnSpc>
                <a:spcPct val="100000"/>
              </a:lnSpc>
              <a:spcBef>
                <a:spcPts val="0"/>
              </a:spcBef>
              <a:spcAft>
                <a:spcPts val="0"/>
              </a:spcAft>
              <a:buSzPts val="1200"/>
              <a:buNone/>
            </a:pPr>
            <a:r>
              <a:rPr lang="en" sz="1200" dirty="0"/>
              <a:t>Replication problems of JESP and hence “high-impact journals” are not single cases. Just a recent finding is another point in a streak of failed replications of Journal of Consumer Research: </a:t>
            </a:r>
            <a:r>
              <a:rPr lang="en" u="sng" dirty="0">
                <a:solidFill>
                  <a:schemeClr val="hlink"/>
                </a:solidFill>
                <a:hlinkClick r:id="rId3"/>
              </a:rPr>
              <a:t>https://doi.org/10.1016/j.jesp.2024.104619</a:t>
            </a:r>
            <a:endParaRPr sz="1200" dirty="0"/>
          </a:p>
        </p:txBody>
      </p:sp>
      <p:sp>
        <p:nvSpPr>
          <p:cNvPr id="278" name="Google Shape;278;g277ea572683_0_1: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4</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77b2095a28_2_27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7" name="Google Shape;547;g277b2095a28_2_275: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None/>
            </a:pPr>
            <a:r>
              <a:rPr lang="en" sz="1200"/>
              <a:t>One can assess either a body of studies or statistical parameters within single studies.</a:t>
            </a: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a:t>Let’s start with methods addressing a whole body of studies.</a:t>
            </a: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b="1"/>
              <a:t>Sets of studies</a:t>
            </a:r>
            <a:endParaRPr sz="1200" b="1"/>
          </a:p>
          <a:p>
            <a:pPr marL="457200" lvl="0" indent="-304800" algn="l" rtl="0">
              <a:lnSpc>
                <a:spcPct val="100000"/>
              </a:lnSpc>
              <a:spcBef>
                <a:spcPts val="0"/>
              </a:spcBef>
              <a:spcAft>
                <a:spcPts val="0"/>
              </a:spcAft>
              <a:buSzPts val="1200"/>
              <a:buChar char="-"/>
            </a:pPr>
            <a:r>
              <a:rPr lang="en" sz="1200"/>
              <a:t>Failure to control error rates and design high-power studies can contribute to low replication rates.</a:t>
            </a:r>
            <a:endParaRPr sz="1200"/>
          </a:p>
          <a:p>
            <a:pPr marL="457200" lvl="0" indent="-304800" algn="l" rtl="0">
              <a:lnSpc>
                <a:spcPct val="100000"/>
              </a:lnSpc>
              <a:spcBef>
                <a:spcPts val="0"/>
              </a:spcBef>
              <a:spcAft>
                <a:spcPts val="0"/>
              </a:spcAft>
              <a:buSzPts val="1200"/>
              <a:buChar char="-"/>
            </a:pPr>
            <a:r>
              <a:rPr lang="en" sz="1200"/>
              <a:t>Hence, development of various quantitative methods to assess </a:t>
            </a:r>
            <a:r>
              <a:rPr lang="en" sz="1200">
                <a:solidFill>
                  <a:schemeClr val="dk1"/>
                </a:solidFill>
              </a:rPr>
              <a:t>expected distributions of statistical estimates (i.e., </a:t>
            </a:r>
            <a:r>
              <a:rPr lang="en" sz="1200" i="1">
                <a:solidFill>
                  <a:schemeClr val="dk1"/>
                </a:solidFill>
              </a:rPr>
              <a:t>p</a:t>
            </a:r>
            <a:r>
              <a:rPr lang="en" sz="1200">
                <a:solidFill>
                  <a:schemeClr val="dk1"/>
                </a:solidFill>
              </a:rPr>
              <a:t>- or </a:t>
            </a:r>
            <a:r>
              <a:rPr lang="en" sz="1200" i="1">
                <a:solidFill>
                  <a:schemeClr val="dk1"/>
                </a:solidFill>
              </a:rPr>
              <a:t>Z</a:t>
            </a:r>
            <a:r>
              <a:rPr lang="en" sz="1200">
                <a:solidFill>
                  <a:schemeClr val="dk1"/>
                </a:solidFill>
              </a:rPr>
              <a:t>-values)</a:t>
            </a:r>
            <a:endParaRPr sz="1200">
              <a:solidFill>
                <a:schemeClr val="dk1"/>
              </a:solidFill>
            </a:endParaRPr>
          </a:p>
          <a:p>
            <a:pPr marL="914400" lvl="1" indent="-304800" algn="l" rtl="0">
              <a:lnSpc>
                <a:spcPct val="100000"/>
              </a:lnSpc>
              <a:spcBef>
                <a:spcPts val="0"/>
              </a:spcBef>
              <a:spcAft>
                <a:spcPts val="0"/>
              </a:spcAft>
              <a:buClr>
                <a:schemeClr val="dk1"/>
              </a:buClr>
              <a:buSzPts val="1200"/>
              <a:buChar char="-"/>
            </a:pPr>
            <a:r>
              <a:rPr lang="en" sz="1200">
                <a:solidFill>
                  <a:schemeClr val="dk1"/>
                </a:solidFill>
              </a:rPr>
              <a:t>P-curve: measuring the deviation from an expected uniform distribution of </a:t>
            </a:r>
            <a:r>
              <a:rPr lang="en" sz="1200" i="1">
                <a:solidFill>
                  <a:schemeClr val="dk1"/>
                </a:solidFill>
              </a:rPr>
              <a:t>p</a:t>
            </a:r>
            <a:r>
              <a:rPr lang="en" sz="1200">
                <a:solidFill>
                  <a:schemeClr val="dk1"/>
                </a:solidFill>
              </a:rPr>
              <a:t>-values considering a false (Figure a) or true (Figure b) null hypothesis</a:t>
            </a:r>
            <a:endParaRPr sz="1200">
              <a:solidFill>
                <a:schemeClr val="dk1"/>
              </a:solidFill>
            </a:endParaRPr>
          </a:p>
          <a:p>
            <a:pPr marL="914400" lvl="1" indent="-304800" algn="l" rtl="0">
              <a:lnSpc>
                <a:spcPct val="100000"/>
              </a:lnSpc>
              <a:spcBef>
                <a:spcPts val="0"/>
              </a:spcBef>
              <a:spcAft>
                <a:spcPts val="0"/>
              </a:spcAft>
              <a:buClr>
                <a:schemeClr val="dk1"/>
              </a:buClr>
              <a:buSzPts val="1200"/>
              <a:buChar char="-"/>
            </a:pPr>
            <a:r>
              <a:rPr lang="en" sz="1200">
                <a:solidFill>
                  <a:schemeClr val="dk1"/>
                </a:solidFill>
              </a:rPr>
              <a:t>Z-curve: like p-curve, but assessing the distribution of test statistics while considering the power of statistical tests and false discovery rate within a body of literature</a:t>
            </a:r>
            <a:endParaRPr sz="1200">
              <a:solidFill>
                <a:schemeClr val="dk1"/>
              </a:solidFill>
            </a:endParaRPr>
          </a:p>
          <a:p>
            <a:pPr marL="914400" lvl="1" indent="-304800" algn="l" rtl="0">
              <a:lnSpc>
                <a:spcPct val="100000"/>
              </a:lnSpc>
              <a:spcBef>
                <a:spcPts val="0"/>
              </a:spcBef>
              <a:spcAft>
                <a:spcPts val="0"/>
              </a:spcAft>
              <a:buClr>
                <a:schemeClr val="dk1"/>
              </a:buClr>
              <a:buSzPts val="1200"/>
              <a:buChar char="-"/>
            </a:pPr>
            <a:r>
              <a:rPr lang="en" sz="1200">
                <a:solidFill>
                  <a:schemeClr val="dk1"/>
                </a:solidFill>
              </a:rPr>
              <a:t>P- and Z-curves attempt to represent the same phenomenon: the distribution of test statistics. This distribution should equally include significant and non-significant findings (or Z-values closer and further away from zero), as our hypotheses are simply not always true</a:t>
            </a:r>
            <a:endParaRPr sz="1200">
              <a:solidFill>
                <a:schemeClr val="dk1"/>
              </a:solidFill>
            </a:endParaRPr>
          </a:p>
          <a:p>
            <a:pPr marL="914400" lvl="1" indent="-304800" algn="l" rtl="0">
              <a:lnSpc>
                <a:spcPct val="100000"/>
              </a:lnSpc>
              <a:spcBef>
                <a:spcPts val="0"/>
              </a:spcBef>
              <a:spcAft>
                <a:spcPts val="0"/>
              </a:spcAft>
              <a:buClr>
                <a:schemeClr val="dk1"/>
              </a:buClr>
              <a:buSzPts val="1200"/>
              <a:buChar char="-"/>
            </a:pPr>
            <a:r>
              <a:rPr lang="en" sz="1200">
                <a:solidFill>
                  <a:schemeClr val="dk1"/>
                </a:solidFill>
              </a:rPr>
              <a:t>Yet, often when doing such analyses, one can observe many more p-values close to zero than would be expected, in some cases even when assuming that the null hypothesis is false. This is then called a biased literature: the body of literature is influenced by the reward system which favious confirmed hypotheses / low p-values.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In other words, such p- or Z-curve estimations of bias in the literature identify selective reporting trends and help establish a better estimate of whether replication failures may be due to features of the original study or features of the replication study</a:t>
            </a: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r>
              <a:rPr lang="en" sz="1200">
                <a:solidFill>
                  <a:schemeClr val="dk1"/>
                </a:solidFill>
              </a:rPr>
              <a:t>Assessments of different sets of studies generally shows publication bias = non-significant findings are under-reported, leading to a distorted representation of the actual effects in the literature</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Another solution: lower </a:t>
            </a:r>
            <a:r>
              <a:rPr lang="en" sz="1200" i="1">
                <a:solidFill>
                  <a:schemeClr val="dk1"/>
                </a:solidFill>
                <a:latin typeface="Century Schoolbook"/>
                <a:ea typeface="Century Schoolbook"/>
                <a:cs typeface="Century Schoolbook"/>
                <a:sym typeface="Century Schoolbook"/>
              </a:rPr>
              <a:t>α</a:t>
            </a:r>
            <a:r>
              <a:rPr lang="en" sz="1200">
                <a:solidFill>
                  <a:schemeClr val="dk1"/>
                </a:solidFill>
              </a:rPr>
              <a:t>-levels to 0.005 or abolishing it entirely</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It is also possible to justify the alpha level based on the executed study &amp; in regard to the magnitude of acceptable Type I versus Type II errors (</a:t>
            </a:r>
            <a:r>
              <a:rPr lang="en" sz="1200">
                <a:solidFill>
                  <a:srgbClr val="222222"/>
                </a:solidFill>
                <a:latin typeface="Roboto"/>
                <a:ea typeface="Roboto"/>
                <a:cs typeface="Roboto"/>
                <a:sym typeface="Roboto"/>
              </a:rPr>
              <a:t>https://doi.org/10.1038/s41562-018-0311-x</a:t>
            </a:r>
            <a:r>
              <a:rPr lang="en" sz="1200">
                <a:solidFill>
                  <a:schemeClr val="dk1"/>
                </a:solidFill>
              </a:rPr>
              <a:t>)</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A practical example is the journal Evolution and Human Behavior, where the False Discovery Rate clearly shows a relationship with the alpha level (</a:t>
            </a:r>
            <a:r>
              <a:rPr lang="en" u="sng">
                <a:solidFill>
                  <a:schemeClr val="hlink"/>
                </a:solidFill>
                <a:hlinkClick r:id="rId3"/>
              </a:rPr>
              <a:t>https://replicationindex.com/2024/06/24/rr24-evohumbeh/</a:t>
            </a:r>
            <a:r>
              <a:rPr lang="en" sz="1200">
                <a:solidFill>
                  <a:schemeClr val="dk1"/>
                </a:solidFill>
              </a:rPr>
              <a:t>)</a:t>
            </a: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r>
              <a:rPr lang="en" sz="1200">
                <a:solidFill>
                  <a:schemeClr val="dk1"/>
                </a:solidFill>
              </a:rPr>
              <a:t>One can also collect evidence using</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Equivalence tests, or</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Bayesian analysis</a:t>
            </a:r>
            <a:endParaRPr sz="1200">
              <a:solidFill>
                <a:schemeClr val="dk1"/>
              </a:solidFill>
            </a:endParaRPr>
          </a:p>
        </p:txBody>
      </p:sp>
      <p:sp>
        <p:nvSpPr>
          <p:cNvPr id="548" name="Google Shape;548;g277b2095a28_2_275: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40</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27a630304c9_0_13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8" name="Google Shape;558;g27a630304c9_0_135: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None/>
            </a:pPr>
            <a:r>
              <a:rPr lang="en" sz="1200" b="1">
                <a:solidFill>
                  <a:schemeClr val="dk1"/>
                </a:solidFill>
              </a:rPr>
              <a:t>Assessing single studies</a:t>
            </a:r>
            <a:endParaRPr sz="1200" b="1">
              <a:solidFill>
                <a:schemeClr val="dk1"/>
              </a:solidFill>
            </a:endParaRPr>
          </a:p>
          <a:p>
            <a:pPr marL="0" lvl="0" indent="0" algn="l" rtl="0">
              <a:lnSpc>
                <a:spcPct val="100000"/>
              </a:lnSpc>
              <a:spcBef>
                <a:spcPts val="0"/>
              </a:spcBef>
              <a:spcAft>
                <a:spcPts val="0"/>
              </a:spcAft>
              <a:buNone/>
            </a:pPr>
            <a:r>
              <a:rPr lang="en" sz="1200">
                <a:solidFill>
                  <a:schemeClr val="dk1"/>
                </a:solidFill>
              </a:rPr>
              <a:t>When assessing single studies, there are different tools which can easily check for mathematical inconsistencies and impossibilities.</a:t>
            </a:r>
            <a:endParaRPr sz="1200">
              <a:solidFill>
                <a:schemeClr val="dk1"/>
              </a:solidFill>
            </a:endParaRPr>
          </a:p>
          <a:p>
            <a:pPr marL="0" lvl="0" indent="0" algn="l" rtl="0">
              <a:lnSpc>
                <a:spcPct val="100000"/>
              </a:lnSpc>
              <a:spcBef>
                <a:spcPts val="0"/>
              </a:spcBef>
              <a:spcAft>
                <a:spcPts val="0"/>
              </a:spcAft>
              <a:buNone/>
            </a:pPr>
            <a:endParaRPr sz="1200">
              <a:solidFill>
                <a:schemeClr val="dk1"/>
              </a:solidFill>
            </a:endParaRPr>
          </a:p>
          <a:p>
            <a:pPr marL="0" lvl="0" indent="0" algn="l" rtl="0">
              <a:lnSpc>
                <a:spcPct val="100000"/>
              </a:lnSpc>
              <a:spcBef>
                <a:spcPts val="0"/>
              </a:spcBef>
              <a:spcAft>
                <a:spcPts val="0"/>
              </a:spcAft>
              <a:buNone/>
            </a:pPr>
            <a:r>
              <a:rPr lang="en" sz="1200">
                <a:solidFill>
                  <a:schemeClr val="dk1"/>
                </a:solidFill>
              </a:rPr>
              <a:t>Two examples are</a:t>
            </a:r>
            <a:endParaRPr sz="1200">
              <a:solidFill>
                <a:schemeClr val="dk1"/>
              </a:solidFill>
            </a:endParaRPr>
          </a:p>
          <a:p>
            <a:pPr marL="457200" lvl="0" indent="-304800" algn="l" rtl="0">
              <a:lnSpc>
                <a:spcPct val="100000"/>
              </a:lnSpc>
              <a:spcBef>
                <a:spcPts val="0"/>
              </a:spcBef>
              <a:spcAft>
                <a:spcPts val="0"/>
              </a:spcAft>
              <a:buSzPts val="1200"/>
              <a:buChar char="-"/>
            </a:pPr>
            <a:r>
              <a:rPr lang="en" sz="1200" b="1">
                <a:solidFill>
                  <a:schemeClr val="dk1"/>
                </a:solidFill>
              </a:rPr>
              <a:t>Granularity-Related Inconsistency of Means (GRIM) </a:t>
            </a:r>
            <a:r>
              <a:rPr lang="en" sz="1200">
                <a:solidFill>
                  <a:schemeClr val="dk1"/>
                </a:solidFill>
              </a:rPr>
              <a:t>test: evaluates the consistency of mean values of integer data (e.g., from Likert-type scales), considering sample size and the number of items</a:t>
            </a:r>
            <a:endParaRPr sz="1200">
              <a:solidFill>
                <a:schemeClr val="dk1"/>
              </a:solidFill>
            </a:endParaRPr>
          </a:p>
          <a:p>
            <a:pPr marL="457200" lvl="0" indent="-304800" algn="l" rtl="0">
              <a:lnSpc>
                <a:spcPct val="100000"/>
              </a:lnSpc>
              <a:spcBef>
                <a:spcPts val="0"/>
              </a:spcBef>
              <a:spcAft>
                <a:spcPts val="0"/>
              </a:spcAft>
              <a:buSzPts val="1200"/>
              <a:buChar char="-"/>
            </a:pPr>
            <a:r>
              <a:rPr lang="en" sz="1200" b="1">
                <a:solidFill>
                  <a:schemeClr val="dk1"/>
                </a:solidFill>
              </a:rPr>
              <a:t>Sample Parameter Reconstruction via Iterative TEchniques (SPRITE)</a:t>
            </a:r>
            <a:r>
              <a:rPr lang="en" sz="1200">
                <a:solidFill>
                  <a:schemeClr val="dk1"/>
                </a:solidFill>
              </a:rPr>
              <a:t>: reconstructs samples and estimates of the item value distributions based on reported descriptive statistics</a:t>
            </a:r>
            <a:endParaRPr sz="1200">
              <a:solidFill>
                <a:schemeClr val="dk1"/>
              </a:solidFill>
            </a:endParaRPr>
          </a:p>
          <a:p>
            <a:pPr marL="457200" lvl="0" indent="0" algn="l" rtl="0">
              <a:lnSpc>
                <a:spcPct val="100000"/>
              </a:lnSpc>
              <a:spcBef>
                <a:spcPts val="0"/>
              </a:spcBef>
              <a:spcAft>
                <a:spcPts val="0"/>
              </a:spcAft>
              <a:buNone/>
            </a:pP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Adopting these efforts can serve as an initial step in reviewing existing literature, to ensure that findings are not the result of statistical errors or potential falsification.</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Researchers themselves can implement these tools to check their work and identify potential errors. </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With greater awareness and use of such tools, we can increase accessibility and enhance our ability to identify unsubstantiated claims.</a:t>
            </a:r>
            <a:endParaRPr sz="1200">
              <a:solidFill>
                <a:schemeClr val="dk1"/>
              </a:solidFill>
            </a:endParaRPr>
          </a:p>
        </p:txBody>
      </p:sp>
      <p:sp>
        <p:nvSpPr>
          <p:cNvPr id="559" name="Google Shape;559;g27a630304c9_0_135: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41</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27a630304c9_0_12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8" name="Google Shape;568;g27a630304c9_0_120: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457200" lvl="0" indent="-304800" algn="l" rtl="0">
              <a:lnSpc>
                <a:spcPct val="100000"/>
              </a:lnSpc>
              <a:spcBef>
                <a:spcPts val="0"/>
              </a:spcBef>
              <a:spcAft>
                <a:spcPts val="0"/>
              </a:spcAft>
              <a:buSzPts val="1200"/>
              <a:buFont typeface="Arial"/>
              <a:buChar char="-"/>
            </a:pPr>
            <a:r>
              <a:rPr lang="en" sz="1200"/>
              <a:t>Researcher degrees of freedom—i.e., decisions researchers can make when using data—have been shown to influence the outcomes of analyses performed on the same data</a:t>
            </a:r>
            <a:endParaRPr sz="1200"/>
          </a:p>
          <a:p>
            <a:pPr marL="457200" lvl="0" indent="-304800" algn="l" rtl="0">
              <a:lnSpc>
                <a:spcPct val="100000"/>
              </a:lnSpc>
              <a:spcBef>
                <a:spcPts val="0"/>
              </a:spcBef>
              <a:spcAft>
                <a:spcPts val="0"/>
              </a:spcAft>
              <a:buSzPts val="1200"/>
              <a:buChar char="-"/>
            </a:pPr>
            <a:r>
              <a:rPr lang="en" sz="1200"/>
              <a:t>In more complex data, e.g., in neuroimaging, no one analysis pipeline is like the other (potentially not even within the same lab)</a:t>
            </a:r>
            <a:endParaRPr sz="1200"/>
          </a:p>
          <a:p>
            <a:pPr marL="0" lvl="0" indent="0" algn="l" rtl="0">
              <a:lnSpc>
                <a:spcPct val="100000"/>
              </a:lnSpc>
              <a:spcBef>
                <a:spcPts val="0"/>
              </a:spcBef>
              <a:spcAft>
                <a:spcPts val="0"/>
              </a:spcAft>
              <a:buNone/>
            </a:pPr>
            <a:endParaRPr sz="1200"/>
          </a:p>
          <a:p>
            <a:pPr marL="0" lvl="0" indent="0" algn="l" rtl="0">
              <a:lnSpc>
                <a:spcPct val="100000"/>
              </a:lnSpc>
              <a:spcBef>
                <a:spcPts val="0"/>
              </a:spcBef>
              <a:spcAft>
                <a:spcPts val="0"/>
              </a:spcAft>
              <a:buNone/>
            </a:pPr>
            <a:r>
              <a:rPr lang="en" sz="1200" i="1"/>
              <a:t>The scientific process involves numerous analytical decisions that are often taken for granted as non-deliberate actions following established procedures but whose cumulative effect is far from insignificant.</a:t>
            </a:r>
            <a:endParaRPr sz="1200" i="1"/>
          </a:p>
          <a:p>
            <a:pPr marL="0" lvl="0" indent="0" algn="l" rtl="0">
              <a:lnSpc>
                <a:spcPct val="100000"/>
              </a:lnSpc>
              <a:spcBef>
                <a:spcPts val="0"/>
              </a:spcBef>
              <a:spcAft>
                <a:spcPts val="0"/>
              </a:spcAft>
              <a:buNone/>
            </a:pPr>
            <a:endParaRPr sz="1200"/>
          </a:p>
          <a:p>
            <a:pPr marL="457200" lvl="0" indent="-304800" algn="l" rtl="0">
              <a:lnSpc>
                <a:spcPct val="100000"/>
              </a:lnSpc>
              <a:spcBef>
                <a:spcPts val="0"/>
              </a:spcBef>
              <a:spcAft>
                <a:spcPts val="0"/>
              </a:spcAft>
              <a:buSzPts val="1200"/>
              <a:buChar char="-"/>
            </a:pPr>
            <a:r>
              <a:rPr lang="en" sz="1200"/>
              <a:t>Even in a research setting with high accuracy motivation and unbiased incentives, reliability between researchers may remain low, regardless of researchers’ methodological expertise</a:t>
            </a:r>
            <a:endParaRPr sz="1200"/>
          </a:p>
          <a:p>
            <a:pPr marL="457200" lvl="0" indent="-304800" algn="l" rtl="0">
              <a:lnSpc>
                <a:spcPct val="100000"/>
              </a:lnSpc>
              <a:spcBef>
                <a:spcPts val="0"/>
              </a:spcBef>
              <a:spcAft>
                <a:spcPts val="0"/>
              </a:spcAft>
              <a:buSzPts val="1200"/>
              <a:buChar char="-"/>
            </a:pPr>
            <a:r>
              <a:rPr lang="en" sz="1200"/>
              <a:t>Multiverse analysis or its sibling sensitivity analysis can offer solutions to these challenges</a:t>
            </a:r>
            <a:endParaRPr sz="1200"/>
          </a:p>
          <a:p>
            <a:pPr marL="914400" lvl="1" indent="-304800" algn="l" rtl="0">
              <a:lnSpc>
                <a:spcPct val="100000"/>
              </a:lnSpc>
              <a:spcBef>
                <a:spcPts val="0"/>
              </a:spcBef>
              <a:spcAft>
                <a:spcPts val="0"/>
              </a:spcAft>
              <a:buSzPts val="1200"/>
              <a:buChar char="-"/>
            </a:pPr>
            <a:r>
              <a:rPr lang="en" sz="1200"/>
              <a:t>Multiverse analyses are used to test the same hypotheses but using as many reasonable analysis strategies as possible, which then allows to come to a conclusion about the strength and direction of an effect independent of the modelling choices</a:t>
            </a:r>
            <a:endParaRPr sz="1200"/>
          </a:p>
          <a:p>
            <a:pPr marL="914400" lvl="1" indent="-304800" algn="l" rtl="0">
              <a:lnSpc>
                <a:spcPct val="100000"/>
              </a:lnSpc>
              <a:spcBef>
                <a:spcPts val="0"/>
              </a:spcBef>
              <a:spcAft>
                <a:spcPts val="0"/>
              </a:spcAft>
              <a:buSzPts val="1200"/>
              <a:buChar char="-"/>
            </a:pPr>
            <a:r>
              <a:rPr lang="en" sz="1200"/>
              <a:t>Examples for multiverse analyses can be found here: </a:t>
            </a:r>
            <a:r>
              <a:rPr lang="en" u="sng">
                <a:solidFill>
                  <a:schemeClr val="hlink"/>
                </a:solidFill>
                <a:hlinkClick r:id="rId3"/>
              </a:rPr>
              <a:t>https://doi.org/10.1038/s41467-022-31347-8</a:t>
            </a:r>
            <a:r>
              <a:rPr lang="en" sz="1200"/>
              <a:t> and here: https://doi.org/10.1177/1368430221990104</a:t>
            </a:r>
            <a:endParaRPr sz="1200"/>
          </a:p>
          <a:p>
            <a:pPr marL="457200" lvl="0" indent="-304800" algn="l" rtl="0">
              <a:lnSpc>
                <a:spcPct val="100000"/>
              </a:lnSpc>
              <a:spcBef>
                <a:spcPts val="0"/>
              </a:spcBef>
              <a:spcAft>
                <a:spcPts val="0"/>
              </a:spcAft>
              <a:buSzPts val="1200"/>
              <a:buChar char="-"/>
            </a:pPr>
            <a:r>
              <a:rPr lang="en" sz="1200"/>
              <a:t>Multi analyst studies are different from multiverse analyses, as they require several researchers or teams of researchers to analyse the same set of data and answer questions about the data. Multiverse analyses, on the other hand, are usually executed by a single researcher or team of researchers.</a:t>
            </a:r>
            <a:endParaRPr sz="1200"/>
          </a:p>
          <a:p>
            <a:pPr marL="457200" lvl="0" indent="-304800" algn="l" rtl="0">
              <a:spcBef>
                <a:spcPts val="0"/>
              </a:spcBef>
              <a:spcAft>
                <a:spcPts val="0"/>
              </a:spcAft>
              <a:buSzPts val="1200"/>
              <a:buChar char="-"/>
            </a:pPr>
            <a:r>
              <a:rPr lang="en" sz="1200">
                <a:solidFill>
                  <a:schemeClr val="dk1"/>
                </a:solidFill>
              </a:rPr>
              <a:t>Examples for multi analyst studies can be found here: </a:t>
            </a:r>
            <a:r>
              <a:rPr lang="en" sz="1200" u="sng">
                <a:solidFill>
                  <a:schemeClr val="hlink"/>
                </a:solidFill>
                <a:hlinkClick r:id="rId4"/>
              </a:rPr>
              <a:t>https://osf.io/4zvst/</a:t>
            </a:r>
            <a:r>
              <a:rPr lang="en" sz="1200">
                <a:solidFill>
                  <a:schemeClr val="dk1"/>
                </a:solidFill>
              </a:rPr>
              <a:t> and here: </a:t>
            </a:r>
            <a:r>
              <a:rPr lang="en" sz="1200" u="sng">
                <a:solidFill>
                  <a:schemeClr val="hlink"/>
                </a:solidFill>
                <a:hlinkClick r:id="rId5"/>
              </a:rPr>
              <a:t>https://doi.org/10.1073/pnas.2203150119</a:t>
            </a:r>
            <a:r>
              <a:rPr lang="en" sz="1200">
                <a:solidFill>
                  <a:schemeClr val="dk1"/>
                </a:solidFill>
              </a:rPr>
              <a:t> and here: </a:t>
            </a:r>
            <a:r>
              <a:rPr lang="en" u="sng">
                <a:solidFill>
                  <a:schemeClr val="hlink"/>
                </a:solidFill>
                <a:hlinkClick r:id="rId6"/>
              </a:rPr>
              <a:t>https://doi.org/10.1038/s41586-020-2314-9</a:t>
            </a:r>
            <a:endParaRPr sz="1200"/>
          </a:p>
        </p:txBody>
      </p:sp>
      <p:sp>
        <p:nvSpPr>
          <p:cNvPr id="569" name="Google Shape;569;g27a630304c9_0_120: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42</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g27a630304c9_0_148: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8" name="Google Shape;578;g27a630304c9_0_148: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SzPts val="1200"/>
              <a:buNone/>
            </a:pPr>
            <a:r>
              <a:rPr lang="en" sz="1200"/>
              <a:t>Data synthesis from several primary studies can be done by systematic reviews and meta-analyses</a:t>
            </a:r>
            <a:endParaRPr sz="1200"/>
          </a:p>
          <a:p>
            <a:pPr marL="457200" lvl="0" indent="-304800" algn="l" rtl="0">
              <a:lnSpc>
                <a:spcPct val="100000"/>
              </a:lnSpc>
              <a:spcBef>
                <a:spcPts val="0"/>
              </a:spcBef>
              <a:spcAft>
                <a:spcPts val="0"/>
              </a:spcAft>
              <a:buSzPts val="1200"/>
              <a:buChar char="-"/>
            </a:pPr>
            <a:r>
              <a:rPr lang="en" sz="1200"/>
              <a:t>Both systematic reviews and meta-analyses are used to make sense of large amounts of data, reaching beyond a single study</a:t>
            </a:r>
            <a:endParaRPr sz="1200"/>
          </a:p>
          <a:p>
            <a:pPr marL="457200" lvl="0" indent="-304800" algn="l" rtl="0">
              <a:lnSpc>
                <a:spcPct val="100000"/>
              </a:lnSpc>
              <a:spcBef>
                <a:spcPts val="0"/>
              </a:spcBef>
              <a:spcAft>
                <a:spcPts val="0"/>
              </a:spcAft>
              <a:buSzPts val="1200"/>
              <a:buChar char="-"/>
            </a:pPr>
            <a:r>
              <a:rPr lang="en" sz="1200"/>
              <a:t>Systematic reviews usually use more qualitative analysis, based on textual data, whereas meta-analyses rely on the statistical test details reported in the assessed studies</a:t>
            </a:r>
            <a:endParaRPr sz="1200"/>
          </a:p>
          <a:p>
            <a:pPr marL="457200" lvl="0" indent="-304800" algn="l" rtl="0">
              <a:lnSpc>
                <a:spcPct val="100000"/>
              </a:lnSpc>
              <a:spcBef>
                <a:spcPts val="0"/>
              </a:spcBef>
              <a:spcAft>
                <a:spcPts val="0"/>
              </a:spcAft>
              <a:buSzPts val="1200"/>
              <a:buChar char="-"/>
            </a:pPr>
            <a:r>
              <a:rPr lang="en" sz="1200" b="1"/>
              <a:t>Problem 1</a:t>
            </a:r>
            <a:r>
              <a:rPr lang="en" sz="1200"/>
              <a:t>: biassed literature (e.g, due to prioritisation of novelty or statistically-significant results)</a:t>
            </a:r>
            <a:endParaRPr sz="1200"/>
          </a:p>
          <a:p>
            <a:pPr marL="914400" lvl="1" indent="-304800" algn="l" rtl="0">
              <a:lnSpc>
                <a:spcPct val="100000"/>
              </a:lnSpc>
              <a:spcBef>
                <a:spcPts val="0"/>
              </a:spcBef>
              <a:spcAft>
                <a:spcPts val="0"/>
              </a:spcAft>
              <a:buSzPts val="1200"/>
              <a:buChar char="-"/>
            </a:pPr>
            <a:r>
              <a:rPr lang="en" sz="1200"/>
              <a:t>Can be observed (to a certain extent) using funnel plots in meta-analyses</a:t>
            </a:r>
            <a:endParaRPr sz="1200"/>
          </a:p>
          <a:p>
            <a:pPr marL="457200" lvl="0" indent="-304800" algn="l" rtl="0">
              <a:lnSpc>
                <a:spcPct val="100000"/>
              </a:lnSpc>
              <a:spcBef>
                <a:spcPts val="0"/>
              </a:spcBef>
              <a:spcAft>
                <a:spcPts val="0"/>
              </a:spcAft>
              <a:buSzPts val="1200"/>
              <a:buChar char="-"/>
            </a:pPr>
            <a:r>
              <a:rPr lang="en" sz="1200" b="1"/>
              <a:t>Problem 2</a:t>
            </a:r>
            <a:r>
              <a:rPr lang="en" sz="1200"/>
              <a:t>: researcher degrees of freedom in determining inclusion criteria, methodological approaches, and the rigour of the primary studies</a:t>
            </a:r>
            <a:endParaRPr sz="1200"/>
          </a:p>
          <a:p>
            <a:pPr marL="457200" lvl="0" indent="-304800" algn="l" rtl="0">
              <a:lnSpc>
                <a:spcPct val="100000"/>
              </a:lnSpc>
              <a:spcBef>
                <a:spcPts val="0"/>
              </a:spcBef>
              <a:spcAft>
                <a:spcPts val="0"/>
              </a:spcAft>
              <a:buSzPts val="1200"/>
              <a:buChar char="-"/>
            </a:pPr>
            <a:r>
              <a:rPr lang="en" sz="1200" b="1"/>
              <a:t>Solution</a:t>
            </a:r>
            <a:r>
              <a:rPr lang="en" sz="1200"/>
              <a:t>: development of best practices for open, and reproducible systematic reviews and meta-analyses such as</a:t>
            </a:r>
            <a:endParaRPr sz="1200"/>
          </a:p>
          <a:p>
            <a:pPr marL="914400" lvl="1" indent="-304800" algn="l" rtl="0">
              <a:lnSpc>
                <a:spcPct val="100000"/>
              </a:lnSpc>
              <a:spcBef>
                <a:spcPts val="0"/>
              </a:spcBef>
              <a:spcAft>
                <a:spcPts val="0"/>
              </a:spcAft>
              <a:buSzPts val="1200"/>
              <a:buChar char="-"/>
            </a:pPr>
            <a:r>
              <a:rPr lang="en" sz="1200"/>
              <a:t>Preferred Reporting Items for Systematic Reviews and Meta-Analyses (PRISMA)</a:t>
            </a:r>
            <a:endParaRPr sz="1200"/>
          </a:p>
          <a:p>
            <a:pPr marL="914400" lvl="1" indent="-304800" algn="l" rtl="0">
              <a:lnSpc>
                <a:spcPct val="100000"/>
              </a:lnSpc>
              <a:spcBef>
                <a:spcPts val="0"/>
              </a:spcBef>
              <a:spcAft>
                <a:spcPts val="0"/>
              </a:spcAft>
              <a:buSzPts val="1200"/>
              <a:buChar char="-"/>
            </a:pPr>
            <a:r>
              <a:rPr lang="en" sz="1200">
                <a:solidFill>
                  <a:schemeClr val="dk1"/>
                </a:solidFill>
              </a:rPr>
              <a:t>Non-Interventional, Reproducible, and Open (NIRO) systematic review guidelines</a:t>
            </a:r>
            <a:endParaRPr sz="1200">
              <a:solidFill>
                <a:schemeClr val="dk1"/>
              </a:solidFill>
            </a:endParaRPr>
          </a:p>
          <a:p>
            <a:pPr marL="914400" lvl="1" indent="-304800" algn="l" rtl="0">
              <a:lnSpc>
                <a:spcPct val="100000"/>
              </a:lnSpc>
              <a:spcBef>
                <a:spcPts val="0"/>
              </a:spcBef>
              <a:spcAft>
                <a:spcPts val="0"/>
              </a:spcAft>
              <a:buSzPts val="1200"/>
              <a:buChar char="-"/>
            </a:pPr>
            <a:r>
              <a:rPr lang="en" sz="1200">
                <a:solidFill>
                  <a:schemeClr val="dk1"/>
                </a:solidFill>
              </a:rPr>
              <a:t>The Generalized Systematic Review Registration Form</a:t>
            </a:r>
            <a:endParaRPr sz="1200" baseline="30000">
              <a:solidFill>
                <a:schemeClr val="dk1"/>
              </a:solidFill>
            </a:endParaRPr>
          </a:p>
          <a:p>
            <a:pPr marL="914400" lvl="1" indent="-304800" algn="l" rtl="0">
              <a:lnSpc>
                <a:spcPct val="100000"/>
              </a:lnSpc>
              <a:spcBef>
                <a:spcPts val="0"/>
              </a:spcBef>
              <a:spcAft>
                <a:spcPts val="0"/>
              </a:spcAft>
              <a:buSzPts val="1200"/>
              <a:buChar char="-"/>
            </a:pPr>
            <a:r>
              <a:rPr lang="en" sz="1200">
                <a:solidFill>
                  <a:schemeClr val="dk1"/>
                </a:solidFill>
              </a:rPr>
              <a:t>PROSPERO, a register of systematic review protocols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Guidelines often include a risk of bias assessment, where different biases are assessed and reported</a:t>
            </a:r>
            <a:endParaRPr sz="1200" baseline="300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b="1">
                <a:solidFill>
                  <a:schemeClr val="dk1"/>
                </a:solidFill>
              </a:rPr>
              <a:t>Remaining problem:</a:t>
            </a:r>
            <a:r>
              <a:rPr lang="en" sz="1200">
                <a:solidFill>
                  <a:schemeClr val="dk1"/>
                </a:solidFill>
              </a:rPr>
              <a:t> most systematic reviews and meta-analyses do not follow standardized reporting guidelines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Hope for the future: increased uptake of guidelines in articles and as journal submission requirements</a:t>
            </a:r>
            <a:endParaRPr sz="1200">
              <a:solidFill>
                <a:schemeClr val="dk1"/>
              </a:solidFill>
            </a:endParaRPr>
          </a:p>
          <a:p>
            <a:pPr marL="457200" lvl="0" indent="-304800" algn="l" rtl="0">
              <a:lnSpc>
                <a:spcPct val="100000"/>
              </a:lnSpc>
              <a:spcBef>
                <a:spcPts val="0"/>
              </a:spcBef>
              <a:spcAft>
                <a:spcPts val="0"/>
              </a:spcAft>
              <a:buClr>
                <a:schemeClr val="dk1"/>
              </a:buClr>
              <a:buSzPts val="1200"/>
              <a:buChar char="-"/>
            </a:pPr>
            <a:r>
              <a:rPr lang="en" sz="1200">
                <a:solidFill>
                  <a:schemeClr val="dk1"/>
                </a:solidFill>
              </a:rPr>
              <a:t>Finally, implementing confirmatory tests, large sample sizes, preregistration and methodological transparency leads to higher replication rates (</a:t>
            </a:r>
            <a:r>
              <a:rPr lang="en" sz="1200" u="sng">
                <a:solidFill>
                  <a:schemeClr val="hlink"/>
                </a:solidFill>
                <a:hlinkClick r:id="rId3"/>
              </a:rPr>
              <a:t>https://doi.org/10.1038/s41562-023-01749-9</a:t>
            </a:r>
            <a:r>
              <a:rPr lang="en" sz="1200">
                <a:solidFill>
                  <a:schemeClr val="dk1"/>
                </a:solidFill>
              </a:rPr>
              <a:t> &gt; However, mind that this paper lacks a preregistration itself, and has been heavily criticised for it.)</a:t>
            </a:r>
            <a:endParaRPr sz="1200">
              <a:solidFill>
                <a:schemeClr val="dk1"/>
              </a:solidFill>
            </a:endParaRPr>
          </a:p>
        </p:txBody>
      </p:sp>
      <p:sp>
        <p:nvSpPr>
          <p:cNvPr id="579" name="Google Shape;579;g27a630304c9_0_148: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43</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277b2095a28_2_29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g277b2095a28_2_293: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15000"/>
              </a:lnSpc>
              <a:spcBef>
                <a:spcPts val="1200"/>
              </a:spcBef>
              <a:spcAft>
                <a:spcPts val="0"/>
              </a:spcAft>
              <a:buSzPts val="1100"/>
              <a:buNone/>
            </a:pPr>
            <a:r>
              <a:rPr lang="en" sz="1200"/>
              <a:t>Community change encompasses how work and collaboration within the scientific community evolves. We describe two of these recent developments: Big Team Science and adversarial collaborations.</a:t>
            </a:r>
            <a:endParaRPr sz="1200"/>
          </a:p>
          <a:p>
            <a:pPr marL="0" lvl="0" indent="0" algn="l" rtl="0">
              <a:lnSpc>
                <a:spcPct val="115000"/>
              </a:lnSpc>
              <a:spcBef>
                <a:spcPts val="1200"/>
              </a:spcBef>
              <a:spcAft>
                <a:spcPts val="0"/>
              </a:spcAft>
              <a:buSzPts val="1100"/>
              <a:buNone/>
            </a:pPr>
            <a:r>
              <a:rPr lang="en" sz="1200" b="1"/>
              <a:t>Big team science</a:t>
            </a:r>
            <a:endParaRPr sz="1200" b="1"/>
          </a:p>
          <a:p>
            <a:pPr marL="0" lvl="0" indent="0" algn="l" rtl="0">
              <a:lnSpc>
                <a:spcPct val="115000"/>
              </a:lnSpc>
              <a:spcBef>
                <a:spcPts val="1200"/>
              </a:spcBef>
              <a:spcAft>
                <a:spcPts val="0"/>
              </a:spcAft>
              <a:buSzPts val="1100"/>
              <a:buNone/>
            </a:pPr>
            <a:r>
              <a:rPr lang="en" sz="1200"/>
              <a:t>What is big team science?</a:t>
            </a:r>
            <a:endParaRPr sz="1200"/>
          </a:p>
          <a:p>
            <a:pPr marL="457200" lvl="0" indent="-304800" algn="l" rtl="0">
              <a:lnSpc>
                <a:spcPct val="115000"/>
              </a:lnSpc>
              <a:spcBef>
                <a:spcPts val="1200"/>
              </a:spcBef>
              <a:spcAft>
                <a:spcPts val="0"/>
              </a:spcAft>
              <a:buSzPts val="1200"/>
              <a:buChar char="-"/>
            </a:pPr>
            <a:r>
              <a:rPr lang="en" sz="1200"/>
              <a:t>Large-scale, collaborative communities working on a scholarly common goal and pooling resources across labs, institutions, disciplines, cultures, and countries</a:t>
            </a:r>
            <a:endParaRPr sz="1200"/>
          </a:p>
          <a:p>
            <a:pPr marL="457200" lvl="0" indent="-304800" algn="l" rtl="0">
              <a:lnSpc>
                <a:spcPct val="115000"/>
              </a:lnSpc>
              <a:spcBef>
                <a:spcPts val="0"/>
              </a:spcBef>
              <a:spcAft>
                <a:spcPts val="0"/>
              </a:spcAft>
              <a:buSzPts val="1200"/>
              <a:buChar char="-"/>
            </a:pPr>
            <a:r>
              <a:rPr lang="en" sz="1200"/>
              <a:t>Big teams can have different goals, such as mass replications (e.g., the Open Science Collaboration, Many Labs) or cross-cultural and robust research (e.g., Psychological Science Accelerator)</a:t>
            </a:r>
            <a:endParaRPr sz="1200"/>
          </a:p>
          <a:p>
            <a:pPr marL="0" lvl="0" indent="0" algn="l" rtl="0">
              <a:lnSpc>
                <a:spcPct val="115000"/>
              </a:lnSpc>
              <a:spcBef>
                <a:spcPts val="1200"/>
              </a:spcBef>
              <a:spcAft>
                <a:spcPts val="0"/>
              </a:spcAft>
              <a:buNone/>
            </a:pPr>
            <a:r>
              <a:rPr lang="en" sz="1200"/>
              <a:t>How does big team science make a contribution to the scientific field?</a:t>
            </a:r>
            <a:endParaRPr sz="1200"/>
          </a:p>
          <a:p>
            <a:pPr marL="457200" lvl="0" indent="-304800" algn="l" rtl="0">
              <a:lnSpc>
                <a:spcPct val="115000"/>
              </a:lnSpc>
              <a:spcBef>
                <a:spcPts val="1200"/>
              </a:spcBef>
              <a:spcAft>
                <a:spcPts val="0"/>
              </a:spcAft>
              <a:buSzPts val="1200"/>
              <a:buChar char="-"/>
            </a:pPr>
            <a:r>
              <a:rPr lang="en" sz="1200"/>
              <a:t>Leverages the resources and knowledge of many scientists </a:t>
            </a:r>
            <a:endParaRPr sz="1200"/>
          </a:p>
          <a:p>
            <a:pPr marL="457200" lvl="0" indent="-304800" algn="l" rtl="0">
              <a:lnSpc>
                <a:spcPct val="115000"/>
              </a:lnSpc>
              <a:spcBef>
                <a:spcPts val="0"/>
              </a:spcBef>
              <a:spcAft>
                <a:spcPts val="0"/>
              </a:spcAft>
              <a:buSzPts val="1200"/>
              <a:buChar char="-"/>
            </a:pPr>
            <a:r>
              <a:rPr lang="en" sz="1200"/>
              <a:t>Institutionalisation of good scientific practices to improve research quality, including:</a:t>
            </a:r>
            <a:endParaRPr sz="1200"/>
          </a:p>
          <a:p>
            <a:pPr marL="914400" lvl="1" indent="-304800" algn="l" rtl="0">
              <a:lnSpc>
                <a:spcPct val="115000"/>
              </a:lnSpc>
              <a:spcBef>
                <a:spcPts val="0"/>
              </a:spcBef>
              <a:spcAft>
                <a:spcPts val="0"/>
              </a:spcAft>
              <a:buSzPts val="1200"/>
              <a:buChar char="-"/>
            </a:pPr>
            <a:r>
              <a:rPr lang="en" sz="1200"/>
              <a:t>interdisciplinary internal reviews,</a:t>
            </a:r>
            <a:endParaRPr sz="1200"/>
          </a:p>
          <a:p>
            <a:pPr marL="914400" lvl="1" indent="-304800" algn="l" rtl="0">
              <a:lnSpc>
                <a:spcPct val="115000"/>
              </a:lnSpc>
              <a:spcBef>
                <a:spcPts val="0"/>
              </a:spcBef>
              <a:spcAft>
                <a:spcPts val="0"/>
              </a:spcAft>
              <a:buSzPts val="1200"/>
              <a:buChar char="-"/>
            </a:pPr>
            <a:r>
              <a:rPr lang="en" sz="1200"/>
              <a:t>incorporating multiple perspectives, </a:t>
            </a:r>
            <a:endParaRPr sz="1200"/>
          </a:p>
          <a:p>
            <a:pPr marL="914400" lvl="1" indent="-304800" algn="l" rtl="0">
              <a:lnSpc>
                <a:spcPct val="115000"/>
              </a:lnSpc>
              <a:spcBef>
                <a:spcPts val="0"/>
              </a:spcBef>
              <a:spcAft>
                <a:spcPts val="0"/>
              </a:spcAft>
              <a:buSzPts val="1200"/>
              <a:buChar char="-"/>
            </a:pPr>
            <a:r>
              <a:rPr lang="en" sz="1200"/>
              <a:t>implementing uniform protocols across participating labs, and </a:t>
            </a:r>
            <a:endParaRPr sz="1200"/>
          </a:p>
          <a:p>
            <a:pPr marL="914400" lvl="1" indent="-304800" algn="l" rtl="0">
              <a:lnSpc>
                <a:spcPct val="115000"/>
              </a:lnSpc>
              <a:spcBef>
                <a:spcPts val="0"/>
              </a:spcBef>
              <a:spcAft>
                <a:spcPts val="0"/>
              </a:spcAft>
              <a:buSzPts val="1200"/>
              <a:buChar char="-"/>
            </a:pPr>
            <a:r>
              <a:rPr lang="en" sz="1200"/>
              <a:t>recruiting larger and more diverse samples</a:t>
            </a:r>
            <a:endParaRPr sz="1200"/>
          </a:p>
          <a:p>
            <a:pPr marL="914400" lvl="1" indent="-304800" algn="l" rtl="0">
              <a:lnSpc>
                <a:spcPct val="115000"/>
              </a:lnSpc>
              <a:spcBef>
                <a:spcPts val="0"/>
              </a:spcBef>
              <a:spcAft>
                <a:spcPts val="0"/>
              </a:spcAft>
              <a:buSzPts val="1200"/>
              <a:buChar char="-"/>
            </a:pPr>
            <a:r>
              <a:rPr lang="en" sz="1200"/>
              <a:t>The latter also extends to researchers themselves: Big Team Science can increase representation, diversity, and equality and allow researchers to collaborate by either coordinating data collection efforts at their respective institutions or by funding the data collection of researchers who may not have access to funds &amp; by accrediting labour correctly</a:t>
            </a:r>
            <a:endParaRPr sz="1200"/>
          </a:p>
        </p:txBody>
      </p:sp>
      <p:sp>
        <p:nvSpPr>
          <p:cNvPr id="589" name="Google Shape;589;g277b2095a28_2_293: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44</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27b1aa9edf7_1_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8" name="Google Shape;598;g27b1aa9edf7_1_0: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15000"/>
              </a:lnSpc>
              <a:spcBef>
                <a:spcPts val="1200"/>
              </a:spcBef>
              <a:spcAft>
                <a:spcPts val="0"/>
              </a:spcAft>
              <a:buSzPts val="1100"/>
              <a:buNone/>
            </a:pPr>
            <a:r>
              <a:rPr lang="en" sz="1200" b="1" dirty="0">
                <a:solidFill>
                  <a:schemeClr val="dk1"/>
                </a:solidFill>
              </a:rPr>
              <a:t>Adversarial collaborations</a:t>
            </a:r>
            <a:endParaRPr sz="1200" b="1" dirty="0">
              <a:solidFill>
                <a:schemeClr val="dk1"/>
              </a:solidFill>
            </a:endParaRPr>
          </a:p>
          <a:p>
            <a:pPr marL="457200" lvl="0" indent="-304800" algn="l" rtl="0">
              <a:lnSpc>
                <a:spcPct val="100000"/>
              </a:lnSpc>
              <a:spcBef>
                <a:spcPts val="1200"/>
              </a:spcBef>
              <a:spcAft>
                <a:spcPts val="0"/>
              </a:spcAft>
              <a:buSzPts val="1200"/>
              <a:buChar char="-"/>
            </a:pPr>
            <a:r>
              <a:rPr lang="en" sz="1200" dirty="0"/>
              <a:t>Scholarly critique typically occurs after research has been completed</a:t>
            </a:r>
            <a:endParaRPr sz="1200" dirty="0"/>
          </a:p>
          <a:p>
            <a:pPr marL="914400" lvl="1" indent="-304800" algn="l" rtl="0">
              <a:lnSpc>
                <a:spcPct val="100000"/>
              </a:lnSpc>
              <a:spcBef>
                <a:spcPts val="0"/>
              </a:spcBef>
              <a:spcAft>
                <a:spcPts val="0"/>
              </a:spcAft>
              <a:buSzPts val="1200"/>
              <a:buChar char="-"/>
            </a:pPr>
            <a:r>
              <a:rPr lang="en" sz="1200" dirty="0"/>
              <a:t>Review</a:t>
            </a:r>
            <a:endParaRPr sz="1200" dirty="0"/>
          </a:p>
          <a:p>
            <a:pPr marL="914400" lvl="1" indent="-304800" algn="l" rtl="0">
              <a:lnSpc>
                <a:spcPct val="100000"/>
              </a:lnSpc>
              <a:spcBef>
                <a:spcPts val="0"/>
              </a:spcBef>
              <a:spcAft>
                <a:spcPts val="0"/>
              </a:spcAft>
              <a:buSzPts val="1200"/>
              <a:buChar char="-"/>
            </a:pPr>
            <a:r>
              <a:rPr lang="en" sz="1200" dirty="0"/>
              <a:t>Comments to an article</a:t>
            </a:r>
            <a:endParaRPr sz="1200" dirty="0"/>
          </a:p>
          <a:p>
            <a:pPr marL="914400" lvl="1" indent="-304800" algn="l" rtl="0">
              <a:lnSpc>
                <a:spcPct val="100000"/>
              </a:lnSpc>
              <a:spcBef>
                <a:spcPts val="0"/>
              </a:spcBef>
              <a:spcAft>
                <a:spcPts val="0"/>
              </a:spcAft>
              <a:buSzPts val="1200"/>
              <a:buChar char="-"/>
            </a:pPr>
            <a:r>
              <a:rPr lang="en" sz="1200" dirty="0"/>
              <a:t>Blogs</a:t>
            </a:r>
            <a:endParaRPr sz="1200" dirty="0"/>
          </a:p>
          <a:p>
            <a:pPr marL="457200" lvl="0" indent="-304800" algn="l" rtl="0">
              <a:lnSpc>
                <a:spcPct val="100000"/>
              </a:lnSpc>
              <a:spcBef>
                <a:spcPts val="0"/>
              </a:spcBef>
              <a:spcAft>
                <a:spcPts val="0"/>
              </a:spcAft>
              <a:buSzPts val="1200"/>
              <a:buChar char="-"/>
            </a:pPr>
            <a:r>
              <a:rPr lang="en" sz="1200" dirty="0"/>
              <a:t>However, more helpful before the research is conducted and the article is written</a:t>
            </a:r>
            <a:endParaRPr sz="1200" dirty="0"/>
          </a:p>
          <a:p>
            <a:pPr marL="457200" lvl="0" indent="-304800" algn="l" rtl="0">
              <a:lnSpc>
                <a:spcPct val="100000"/>
              </a:lnSpc>
              <a:spcBef>
                <a:spcPts val="0"/>
              </a:spcBef>
              <a:spcAft>
                <a:spcPts val="0"/>
              </a:spcAft>
              <a:buSzPts val="1200"/>
              <a:buChar char="-"/>
            </a:pPr>
            <a:r>
              <a:rPr lang="en" sz="1200" dirty="0"/>
              <a:t>Here, adversarial collaborations can offer a consensus-based resolution of scientific debates</a:t>
            </a:r>
            <a:endParaRPr sz="1200" dirty="0"/>
          </a:p>
          <a:p>
            <a:pPr marL="457200" lvl="0" indent="-304800" algn="l" rtl="0">
              <a:lnSpc>
                <a:spcPct val="100000"/>
              </a:lnSpc>
              <a:spcBef>
                <a:spcPts val="0"/>
              </a:spcBef>
              <a:spcAft>
                <a:spcPts val="0"/>
              </a:spcAft>
              <a:buSzPts val="1200"/>
              <a:buChar char="-"/>
            </a:pPr>
            <a:r>
              <a:rPr lang="en" sz="1200" dirty="0"/>
              <a:t>Researchers with differing viewpoints collaborate to facilitate more efficient knowledge production and self-correction by reducing bias</a:t>
            </a:r>
            <a:endParaRPr sz="1200" dirty="0"/>
          </a:p>
          <a:p>
            <a:pPr marL="457200" lvl="0" indent="0" algn="l" rtl="0">
              <a:lnSpc>
                <a:spcPct val="100000"/>
              </a:lnSpc>
              <a:spcBef>
                <a:spcPts val="0"/>
              </a:spcBef>
              <a:spcAft>
                <a:spcPts val="0"/>
              </a:spcAft>
              <a:buNone/>
            </a:pPr>
            <a:endParaRPr sz="1200" dirty="0"/>
          </a:p>
          <a:p>
            <a:pPr marL="431800" lvl="0" indent="-215900" algn="l" rtl="0">
              <a:lnSpc>
                <a:spcPct val="100000"/>
              </a:lnSpc>
              <a:spcBef>
                <a:spcPts val="0"/>
              </a:spcBef>
              <a:spcAft>
                <a:spcPts val="0"/>
              </a:spcAft>
              <a:buSzPts val="1200"/>
              <a:buNone/>
            </a:pPr>
            <a:r>
              <a:rPr lang="en" sz="1200" b="1" dirty="0"/>
              <a:t>Red teaming</a:t>
            </a:r>
            <a:endParaRPr sz="1200" b="1" dirty="0"/>
          </a:p>
          <a:p>
            <a:pPr marL="457200" lvl="0" indent="-304800" algn="l" rtl="0">
              <a:lnSpc>
                <a:spcPct val="100000"/>
              </a:lnSpc>
              <a:spcBef>
                <a:spcPts val="0"/>
              </a:spcBef>
              <a:spcAft>
                <a:spcPts val="0"/>
              </a:spcAft>
              <a:buSzPts val="1200"/>
              <a:buChar char="-"/>
            </a:pPr>
            <a:r>
              <a:rPr lang="en" sz="1200" dirty="0"/>
              <a:t>Similar to adversarial collaborations, but more </a:t>
            </a:r>
            <a:r>
              <a:rPr lang="en" sz="1200" dirty="0" err="1"/>
              <a:t>focussed</a:t>
            </a:r>
            <a:r>
              <a:rPr lang="en" sz="1200" dirty="0"/>
              <a:t> on error finding</a:t>
            </a:r>
            <a:endParaRPr sz="1200" dirty="0"/>
          </a:p>
          <a:p>
            <a:pPr marL="457200" lvl="0" indent="-304800" algn="l" rtl="0">
              <a:lnSpc>
                <a:spcPct val="100000"/>
              </a:lnSpc>
              <a:spcBef>
                <a:spcPts val="0"/>
              </a:spcBef>
              <a:spcAft>
                <a:spcPts val="0"/>
              </a:spcAft>
              <a:buSzPts val="1200"/>
              <a:buChar char="-"/>
            </a:pPr>
            <a:r>
              <a:rPr lang="en" sz="1200" dirty="0"/>
              <a:t>Inspired by the world of software development where bugs in the code are found</a:t>
            </a:r>
            <a:endParaRPr sz="1200" dirty="0"/>
          </a:p>
          <a:p>
            <a:pPr marL="457200" lvl="0" indent="-304800" algn="l" rtl="0">
              <a:lnSpc>
                <a:spcPct val="100000"/>
              </a:lnSpc>
              <a:spcBef>
                <a:spcPts val="0"/>
              </a:spcBef>
              <a:spcAft>
                <a:spcPts val="0"/>
              </a:spcAft>
              <a:buSzPts val="1200"/>
              <a:buChar char="-"/>
            </a:pPr>
            <a:r>
              <a:rPr lang="en" sz="1200" dirty="0"/>
              <a:t>This approach can be used for analyses and scripts</a:t>
            </a:r>
            <a:endParaRPr sz="1200" dirty="0"/>
          </a:p>
          <a:p>
            <a:pPr marL="0" lvl="0" indent="0" algn="l" rtl="0">
              <a:lnSpc>
                <a:spcPct val="100000"/>
              </a:lnSpc>
              <a:spcBef>
                <a:spcPts val="0"/>
              </a:spcBef>
              <a:spcAft>
                <a:spcPts val="0"/>
              </a:spcAft>
              <a:buNone/>
            </a:pPr>
            <a:endParaRPr sz="1200" dirty="0"/>
          </a:p>
          <a:p>
            <a:pPr marL="0" lvl="0" indent="0" algn="l" rtl="0">
              <a:lnSpc>
                <a:spcPct val="100000"/>
              </a:lnSpc>
              <a:spcBef>
                <a:spcPts val="0"/>
              </a:spcBef>
              <a:spcAft>
                <a:spcPts val="0"/>
              </a:spcAft>
              <a:buNone/>
            </a:pPr>
            <a:r>
              <a:rPr lang="en" sz="1200" dirty="0"/>
              <a:t>However, whether these initiatives contribute to research that is less biased in its central assumptions depends on wherein the “adversarial" nature lies. </a:t>
            </a:r>
            <a:endParaRPr sz="1200" dirty="0"/>
          </a:p>
          <a:p>
            <a:pPr marL="0" lvl="0" indent="0" algn="l" rtl="0">
              <a:lnSpc>
                <a:spcPct val="100000"/>
              </a:lnSpc>
              <a:spcBef>
                <a:spcPts val="0"/>
              </a:spcBef>
              <a:spcAft>
                <a:spcPts val="0"/>
              </a:spcAft>
              <a:buNone/>
            </a:pPr>
            <a:endParaRPr sz="1200" dirty="0"/>
          </a:p>
          <a:p>
            <a:pPr marL="0" lvl="0" indent="0" algn="l" rtl="0">
              <a:lnSpc>
                <a:spcPct val="100000"/>
              </a:lnSpc>
              <a:spcBef>
                <a:spcPts val="0"/>
              </a:spcBef>
              <a:spcAft>
                <a:spcPts val="0"/>
              </a:spcAft>
              <a:buNone/>
            </a:pPr>
            <a:r>
              <a:rPr lang="en" sz="1200" dirty="0"/>
              <a:t>For example, two researchers may hold the same biased negative views towards one group, but opposing views on the implications of group membership on secondary outcomes. An adversarial collaboration from the same starting point pitching different methodological approaches and hypotheses about factors associated with group membership would still suffer from the same fundamental biases.</a:t>
            </a:r>
            <a:endParaRPr sz="1200" dirty="0"/>
          </a:p>
          <a:p>
            <a:pPr marL="0" lvl="0" indent="0" algn="l" rtl="0">
              <a:lnSpc>
                <a:spcPct val="100000"/>
              </a:lnSpc>
              <a:spcBef>
                <a:spcPts val="0"/>
              </a:spcBef>
              <a:spcAft>
                <a:spcPts val="0"/>
              </a:spcAft>
              <a:buNone/>
            </a:pPr>
            <a:endParaRPr sz="1200" dirty="0"/>
          </a:p>
          <a:p>
            <a:pPr marL="0" lvl="0" indent="0" algn="l" rtl="0">
              <a:lnSpc>
                <a:spcPct val="100000"/>
              </a:lnSpc>
              <a:spcBef>
                <a:spcPts val="0"/>
              </a:spcBef>
              <a:spcAft>
                <a:spcPts val="0"/>
              </a:spcAft>
              <a:buNone/>
            </a:pPr>
            <a:r>
              <a:rPr lang="en" sz="1200" dirty="0"/>
              <a:t>An example of such error bounty hunting attempt is ERROR: </a:t>
            </a:r>
            <a:r>
              <a:rPr lang="en" u="sng" dirty="0">
                <a:solidFill>
                  <a:schemeClr val="hlink"/>
                </a:solidFill>
                <a:hlinkClick r:id="rId3"/>
              </a:rPr>
              <a:t>https://error.reviews/</a:t>
            </a:r>
            <a:endParaRPr sz="1200" dirty="0"/>
          </a:p>
        </p:txBody>
      </p:sp>
      <p:sp>
        <p:nvSpPr>
          <p:cNvPr id="599" name="Google Shape;599;g27b1aa9edf7_1_0: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45</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77b2095a28_2_23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g277b2095a28_2_233: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SzPts val="1100"/>
              <a:buNone/>
            </a:pPr>
            <a:endParaRPr sz="1200" dirty="0"/>
          </a:p>
        </p:txBody>
      </p:sp>
      <p:sp>
        <p:nvSpPr>
          <p:cNvPr id="371" name="Google Shape;371;g277b2095a28_2_233: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46</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58373253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77b2095a28_2_23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g277b2095a28_2_233: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SzPts val="1100"/>
              <a:buNone/>
            </a:pPr>
            <a:endParaRPr sz="1200" dirty="0"/>
          </a:p>
        </p:txBody>
      </p:sp>
      <p:sp>
        <p:nvSpPr>
          <p:cNvPr id="371" name="Google Shape;371;g277b2095a28_2_233: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47</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8895247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77b2095a28_2_23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g277b2095a28_2_233: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SzPts val="1100"/>
              <a:buNone/>
            </a:pPr>
            <a:endParaRPr sz="1200" dirty="0"/>
          </a:p>
        </p:txBody>
      </p:sp>
      <p:sp>
        <p:nvSpPr>
          <p:cNvPr id="371" name="Google Shape;371;g277b2095a28_2_233: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48</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820605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277b2095a28_2_11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g277b2095a28_2_114: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nb-NO" sz="1900" b="0" strike="noStrike" dirty="0">
                <a:latin typeface="Arial"/>
                <a:ea typeface="Arial"/>
                <a:cs typeface="Arial"/>
                <a:sym typeface="Arial"/>
              </a:rPr>
              <a:t>In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final part, I </a:t>
            </a:r>
            <a:r>
              <a:rPr lang="nb-NO" sz="1900" b="0" strike="noStrike" dirty="0" err="1">
                <a:latin typeface="Arial"/>
                <a:ea typeface="Arial"/>
                <a:cs typeface="Arial"/>
                <a:sym typeface="Arial"/>
              </a:rPr>
              <a:t>would</a:t>
            </a:r>
            <a:r>
              <a:rPr lang="nb-NO" sz="1900" b="0" strike="noStrike" dirty="0">
                <a:latin typeface="Arial"/>
                <a:ea typeface="Arial"/>
                <a:cs typeface="Arial"/>
                <a:sym typeface="Arial"/>
              </a:rPr>
              <a:t> like to talk a </a:t>
            </a:r>
            <a:r>
              <a:rPr lang="nb-NO" sz="1900" b="0" strike="noStrike" dirty="0" err="1">
                <a:latin typeface="Arial"/>
                <a:ea typeface="Arial"/>
                <a:cs typeface="Arial"/>
                <a:sym typeface="Arial"/>
              </a:rPr>
              <a:t>little</a:t>
            </a:r>
            <a:r>
              <a:rPr lang="nb-NO" sz="1900" b="0" strike="noStrike" dirty="0">
                <a:latin typeface="Arial"/>
                <a:ea typeface="Arial"/>
                <a:cs typeface="Arial"/>
                <a:sym typeface="Arial"/>
              </a:rPr>
              <a:t> more </a:t>
            </a:r>
            <a:r>
              <a:rPr lang="nb-NO" sz="1900" b="0" strike="noStrike" dirty="0" err="1">
                <a:latin typeface="Arial"/>
                <a:ea typeface="Arial"/>
                <a:cs typeface="Arial"/>
                <a:sym typeface="Arial"/>
              </a:rPr>
              <a:t>about</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expanding</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on</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presented</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structure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which</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really</a:t>
            </a:r>
            <a:r>
              <a:rPr lang="nb-NO" sz="1900" b="0" strike="noStrike" dirty="0">
                <a:latin typeface="Arial"/>
                <a:ea typeface="Arial"/>
                <a:cs typeface="Arial"/>
                <a:sym typeface="Arial"/>
              </a:rPr>
              <a:t> is just a </a:t>
            </a:r>
            <a:r>
              <a:rPr lang="nb-NO" sz="1900" b="0" strike="noStrike" dirty="0" err="1">
                <a:latin typeface="Arial"/>
                <a:ea typeface="Arial"/>
                <a:cs typeface="Arial"/>
                <a:sym typeface="Arial"/>
              </a:rPr>
              <a:t>way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of</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mapping</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what</a:t>
            </a:r>
            <a:r>
              <a:rPr lang="nb-NO" sz="1900" b="0" strike="noStrike" dirty="0">
                <a:latin typeface="Arial"/>
                <a:ea typeface="Arial"/>
                <a:cs typeface="Arial"/>
                <a:sym typeface="Arial"/>
              </a:rPr>
              <a:t> has </a:t>
            </a:r>
            <a:r>
              <a:rPr lang="nb-NO" sz="1900" b="0" strike="noStrike" dirty="0" err="1">
                <a:latin typeface="Arial"/>
                <a:ea typeface="Arial"/>
                <a:cs typeface="Arial"/>
                <a:sym typeface="Arial"/>
              </a:rPr>
              <a:t>happened</a:t>
            </a:r>
            <a:r>
              <a:rPr lang="nb-NO" sz="1900" b="0" strike="noStrike" dirty="0">
                <a:latin typeface="Arial"/>
                <a:ea typeface="Arial"/>
                <a:cs typeface="Arial"/>
                <a:sym typeface="Arial"/>
              </a:rPr>
              <a:t> in </a:t>
            </a:r>
            <a:r>
              <a:rPr lang="nb-NO" sz="1900" b="0" strike="noStrike" dirty="0" err="1">
                <a:latin typeface="Arial"/>
                <a:ea typeface="Arial"/>
                <a:cs typeface="Arial"/>
                <a:sym typeface="Arial"/>
              </a:rPr>
              <a:t>one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way</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there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might</a:t>
            </a:r>
            <a:r>
              <a:rPr lang="nb-NO" sz="1900" b="0" strike="noStrike" dirty="0">
                <a:latin typeface="Arial"/>
                <a:ea typeface="Arial"/>
                <a:cs typeface="Arial"/>
                <a:sym typeface="Arial"/>
              </a:rPr>
              <a:t> be </a:t>
            </a:r>
            <a:r>
              <a:rPr lang="nb-NO" sz="1900" b="0" strike="noStrike" dirty="0" err="1">
                <a:latin typeface="Arial"/>
                <a:ea typeface="Arial"/>
                <a:cs typeface="Arial"/>
                <a:sym typeface="Arial"/>
              </a:rPr>
              <a:t>better</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ones</a:t>
            </a:r>
            <a:r>
              <a:rPr lang="nb-NO" sz="1900" b="0" strike="noStrike" dirty="0">
                <a:latin typeface="Arial"/>
                <a:ea typeface="Arial"/>
                <a:cs typeface="Arial"/>
                <a:sym typeface="Arial"/>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nb-NO" sz="1900" b="0" strike="noStrike" dirty="0">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nb-NO" sz="1900" b="0" strike="noStrike" dirty="0">
                <a:latin typeface="Arial"/>
                <a:ea typeface="Arial"/>
                <a:cs typeface="Arial"/>
                <a:sym typeface="Arial"/>
              </a:rPr>
              <a:t>I </a:t>
            </a:r>
            <a:r>
              <a:rPr lang="nb-NO" sz="1900" b="0" strike="noStrike" dirty="0" err="1">
                <a:latin typeface="Arial"/>
                <a:ea typeface="Arial"/>
                <a:cs typeface="Arial"/>
                <a:sym typeface="Arial"/>
              </a:rPr>
              <a:t>would</a:t>
            </a:r>
            <a:r>
              <a:rPr lang="nb-NO" sz="1900" b="0" strike="noStrike" dirty="0">
                <a:latin typeface="Arial"/>
                <a:ea typeface="Arial"/>
                <a:cs typeface="Arial"/>
                <a:sym typeface="Arial"/>
              </a:rPr>
              <a:t> like to touch </a:t>
            </a:r>
            <a:r>
              <a:rPr lang="nb-NO" sz="1900" b="0" strike="noStrike" dirty="0" err="1">
                <a:latin typeface="Arial"/>
                <a:ea typeface="Arial"/>
                <a:cs typeface="Arial"/>
                <a:sym typeface="Arial"/>
              </a:rPr>
              <a:t>on</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aspects</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which</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were</a:t>
            </a:r>
            <a:r>
              <a:rPr lang="nb-NO" sz="1900" b="0" strike="noStrike" dirty="0">
                <a:latin typeface="Arial"/>
                <a:ea typeface="Arial"/>
                <a:cs typeface="Arial"/>
                <a:sym typeface="Arial"/>
              </a:rPr>
              <a:t> not </a:t>
            </a:r>
            <a:r>
              <a:rPr lang="nb-NO" sz="1900" b="0" strike="noStrike" dirty="0" err="1">
                <a:latin typeface="Arial"/>
                <a:ea typeface="Arial"/>
                <a:cs typeface="Arial"/>
                <a:sym typeface="Arial"/>
              </a:rPr>
              <a:t>discussed</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that</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much</a:t>
            </a:r>
            <a:r>
              <a:rPr lang="nb-NO" sz="1900" b="0" strike="noStrike" dirty="0">
                <a:latin typeface="Arial"/>
                <a:ea typeface="Arial"/>
                <a:cs typeface="Arial"/>
                <a:sym typeface="Arial"/>
              </a:rPr>
              <a:t> in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paper</a:t>
            </a:r>
            <a:r>
              <a:rPr lang="nb-NO" sz="1900" b="0" strike="noStrike" dirty="0">
                <a:latin typeface="Arial"/>
                <a:ea typeface="Arial"/>
                <a:cs typeface="Arial"/>
                <a:sym typeface="Arial"/>
              </a:rPr>
              <a:t> and I </a:t>
            </a:r>
            <a:r>
              <a:rPr lang="nb-NO" sz="1900" b="0" strike="noStrike" dirty="0" err="1">
                <a:latin typeface="Arial"/>
                <a:ea typeface="Arial"/>
                <a:cs typeface="Arial"/>
                <a:sym typeface="Arial"/>
              </a:rPr>
              <a:t>would</a:t>
            </a:r>
            <a:r>
              <a:rPr lang="nb-NO" sz="1900" b="0" strike="noStrike" dirty="0">
                <a:latin typeface="Arial"/>
                <a:ea typeface="Arial"/>
                <a:cs typeface="Arial"/>
                <a:sym typeface="Arial"/>
              </a:rPr>
              <a:t> like to </a:t>
            </a:r>
            <a:r>
              <a:rPr lang="nb-NO" sz="1900" b="0" strike="noStrike" dirty="0" err="1">
                <a:latin typeface="Arial"/>
                <a:ea typeface="Arial"/>
                <a:cs typeface="Arial"/>
                <a:sym typeface="Arial"/>
              </a:rPr>
              <a:t>hear</a:t>
            </a:r>
            <a:r>
              <a:rPr lang="nb-NO" sz="1900" b="0" strike="noStrike" dirty="0">
                <a:latin typeface="Arial"/>
                <a:ea typeface="Arial"/>
                <a:cs typeface="Arial"/>
                <a:sym typeface="Arial"/>
              </a:rPr>
              <a:t> </a:t>
            </a:r>
            <a:r>
              <a:rPr lang="nb-NO" sz="1900" b="0" strike="noStrike" dirty="0" err="1">
                <a:latin typeface="Arial"/>
                <a:ea typeface="Arial"/>
                <a:cs typeface="Arial"/>
                <a:sym typeface="Arial"/>
              </a:rPr>
              <a:t>your</a:t>
            </a:r>
            <a:r>
              <a:rPr lang="nb-NO" sz="1900" b="0" strike="noStrike" dirty="0">
                <a:latin typeface="Arial"/>
                <a:ea typeface="Arial"/>
                <a:cs typeface="Arial"/>
                <a:sym typeface="Arial"/>
              </a:rPr>
              <a:t> input and </a:t>
            </a:r>
            <a:r>
              <a:rPr lang="nb-NO" sz="1900" b="0" strike="noStrike" dirty="0" err="1">
                <a:latin typeface="Arial"/>
                <a:ea typeface="Arial"/>
                <a:cs typeface="Arial"/>
                <a:sym typeface="Arial"/>
              </a:rPr>
              <a:t>thoughts</a:t>
            </a:r>
            <a:r>
              <a:rPr lang="nb-NO" sz="1900" b="0" strike="noStrike" dirty="0">
                <a:latin typeface="Arial"/>
                <a:ea typeface="Arial"/>
                <a:cs typeface="Arial"/>
                <a:sym typeface="Arial"/>
              </a:rPr>
              <a:t> in </a:t>
            </a:r>
            <a:r>
              <a:rPr lang="nb-NO" sz="1900" b="0" strike="noStrike" dirty="0" err="1">
                <a:latin typeface="Arial"/>
                <a:ea typeface="Arial"/>
                <a:cs typeface="Arial"/>
                <a:sym typeface="Arial"/>
              </a:rPr>
              <a:t>the</a:t>
            </a:r>
            <a:r>
              <a:rPr lang="nb-NO" sz="1900" b="0" strike="noStrike" dirty="0">
                <a:latin typeface="Arial"/>
                <a:ea typeface="Arial"/>
                <a:cs typeface="Arial"/>
                <a:sym typeface="Arial"/>
              </a:rPr>
              <a:t> end.</a:t>
            </a:r>
          </a:p>
        </p:txBody>
      </p:sp>
      <p:sp>
        <p:nvSpPr>
          <p:cNvPr id="261" name="Google Shape;261;g277b2095a28_2_114: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49</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5265470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06731dbc4e_0_2: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5" name="Google Shape;285;g306731dbc4e_0_2: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457200" lvl="0" indent="-304800" algn="l" rtl="0">
              <a:lnSpc>
                <a:spcPct val="100000"/>
              </a:lnSpc>
              <a:spcBef>
                <a:spcPts val="0"/>
              </a:spcBef>
              <a:spcAft>
                <a:spcPts val="0"/>
              </a:spcAft>
              <a:buSzPts val="1200"/>
              <a:buChar char="-"/>
            </a:pPr>
            <a:r>
              <a:rPr lang="en" sz="1200" dirty="0"/>
              <a:t>Let’s take a step back.</a:t>
            </a:r>
            <a:endParaRPr sz="1200" dirty="0"/>
          </a:p>
          <a:p>
            <a:pPr marL="457200" lvl="0" indent="-304800" algn="l" rtl="0">
              <a:lnSpc>
                <a:spcPct val="100000"/>
              </a:lnSpc>
              <a:spcBef>
                <a:spcPts val="0"/>
              </a:spcBef>
              <a:spcAft>
                <a:spcPts val="0"/>
              </a:spcAft>
              <a:buSzPts val="1200"/>
              <a:buChar char="-"/>
            </a:pPr>
            <a:r>
              <a:rPr lang="en" sz="1200" dirty="0"/>
              <a:t>How did we end up in this complicated mess?</a:t>
            </a:r>
            <a:endParaRPr sz="1200" dirty="0"/>
          </a:p>
          <a:p>
            <a:pPr marL="457200" lvl="0" indent="-304800" algn="l" rtl="0">
              <a:lnSpc>
                <a:spcPct val="100000"/>
              </a:lnSpc>
              <a:spcBef>
                <a:spcPts val="0"/>
              </a:spcBef>
              <a:spcAft>
                <a:spcPts val="0"/>
              </a:spcAft>
              <a:buSzPts val="1200"/>
              <a:buChar char="-"/>
            </a:pPr>
            <a:r>
              <a:rPr lang="en" sz="1200" dirty="0"/>
              <a:t>The reason goes back to how we do science and that this process is constantly evolving. </a:t>
            </a:r>
            <a:endParaRPr sz="1200" dirty="0"/>
          </a:p>
          <a:p>
            <a:pPr marL="457200" lvl="0" indent="-304800" algn="l" rtl="0">
              <a:lnSpc>
                <a:spcPct val="100000"/>
              </a:lnSpc>
              <a:spcBef>
                <a:spcPts val="0"/>
              </a:spcBef>
              <a:spcAft>
                <a:spcPts val="0"/>
              </a:spcAft>
              <a:buSzPts val="1200"/>
              <a:buChar char="-"/>
            </a:pPr>
            <a:r>
              <a:rPr lang="en" sz="1200" dirty="0"/>
              <a:t>It has not always been a given that we do science the way we do it today, i.e.: Heavily relying on quantitative analyses using null hypothesis significance testing.</a:t>
            </a:r>
            <a:endParaRPr sz="1200" dirty="0"/>
          </a:p>
          <a:p>
            <a:pPr marL="457200" lvl="0" indent="-304800" algn="l" rtl="0">
              <a:lnSpc>
                <a:spcPct val="100000"/>
              </a:lnSpc>
              <a:spcBef>
                <a:spcPts val="0"/>
              </a:spcBef>
              <a:spcAft>
                <a:spcPts val="0"/>
              </a:spcAft>
              <a:buSzPts val="1200"/>
              <a:buChar char="-"/>
            </a:pPr>
            <a:r>
              <a:rPr lang="en" sz="1200" dirty="0">
                <a:solidFill>
                  <a:schemeClr val="dk1"/>
                </a:solidFill>
              </a:rPr>
              <a:t>Null hypothesis significance testing </a:t>
            </a:r>
            <a:r>
              <a:rPr lang="en" sz="1200" dirty="0"/>
              <a:t>has been introduced in the 1920s and adopted in the following decades.</a:t>
            </a:r>
            <a:endParaRPr sz="1200" dirty="0"/>
          </a:p>
          <a:p>
            <a:pPr marL="457200" lvl="0" indent="-304800" algn="l" rtl="0">
              <a:lnSpc>
                <a:spcPct val="100000"/>
              </a:lnSpc>
              <a:spcBef>
                <a:spcPts val="0"/>
              </a:spcBef>
              <a:spcAft>
                <a:spcPts val="0"/>
              </a:spcAft>
              <a:buSzPts val="1200"/>
              <a:buChar char="-"/>
            </a:pPr>
            <a:r>
              <a:rPr lang="en" sz="1200" dirty="0"/>
              <a:t>The practice is not homogenously accepted and has never been:</a:t>
            </a:r>
          </a:p>
          <a:p>
            <a:pPr marL="914400" lvl="1" indent="-304800" algn="l" rtl="0">
              <a:lnSpc>
                <a:spcPct val="100000"/>
              </a:lnSpc>
              <a:spcBef>
                <a:spcPts val="0"/>
              </a:spcBef>
              <a:spcAft>
                <a:spcPts val="0"/>
              </a:spcAft>
              <a:buSzPts val="1200"/>
              <a:buChar char="-"/>
            </a:pPr>
            <a:r>
              <a:rPr lang="en" sz="1200" dirty="0"/>
              <a:t>There are well-known opponents of the statistical null-hypothesis method introduced by R. Fisher, such as the the </a:t>
            </a:r>
            <a:r>
              <a:rPr lang="en" sz="1200" dirty="0" err="1"/>
              <a:t>behaviourist</a:t>
            </a:r>
            <a:r>
              <a:rPr lang="en" sz="1200" dirty="0"/>
              <a:t> </a:t>
            </a:r>
            <a:r>
              <a:rPr lang="en" sz="1200" dirty="0" err="1"/>
              <a:t>B.F.Skinner</a:t>
            </a:r>
            <a:r>
              <a:rPr lang="en" sz="1200" dirty="0"/>
              <a:t> who is known for his work on </a:t>
            </a:r>
            <a:r>
              <a:rPr lang="en" sz="1200" dirty="0" err="1"/>
              <a:t>behaviourism</a:t>
            </a:r>
            <a:r>
              <a:rPr lang="en" sz="1200" dirty="0"/>
              <a:t> (conditioning rats).</a:t>
            </a:r>
          </a:p>
          <a:p>
            <a:pPr marL="914400" lvl="1" indent="-304800" algn="l" rtl="0">
              <a:lnSpc>
                <a:spcPct val="100000"/>
              </a:lnSpc>
              <a:spcBef>
                <a:spcPts val="0"/>
              </a:spcBef>
              <a:spcAft>
                <a:spcPts val="0"/>
              </a:spcAft>
              <a:buSzPts val="1200"/>
              <a:buChar char="-"/>
            </a:pPr>
            <a:r>
              <a:rPr lang="en" sz="1200" dirty="0"/>
              <a:t>You might have heard of Bayesian statistics, where the prior assumptions about a phenomenon set the premise for the statistical test outcome.</a:t>
            </a:r>
            <a:endParaRPr sz="1200" dirty="0"/>
          </a:p>
          <a:p>
            <a:pPr marL="457200" lvl="0" indent="-304800" algn="l" rtl="0">
              <a:lnSpc>
                <a:spcPct val="100000"/>
              </a:lnSpc>
              <a:spcBef>
                <a:spcPts val="0"/>
              </a:spcBef>
              <a:spcAft>
                <a:spcPts val="0"/>
              </a:spcAft>
              <a:buSzPts val="1200"/>
              <a:buChar char="-"/>
            </a:pPr>
            <a:r>
              <a:rPr lang="en" sz="1200" dirty="0"/>
              <a:t>Either way, null hypothesis in a frequentist way, as it is usually called, became the dominant way of presenting scientific evidence</a:t>
            </a:r>
          </a:p>
          <a:p>
            <a:pPr marL="457200" lvl="0" indent="-304800" algn="l" rtl="0">
              <a:lnSpc>
                <a:spcPct val="100000"/>
              </a:lnSpc>
              <a:spcBef>
                <a:spcPts val="0"/>
              </a:spcBef>
              <a:spcAft>
                <a:spcPts val="0"/>
              </a:spcAft>
              <a:buSzPts val="1200"/>
              <a:buChar char="-"/>
            </a:pPr>
            <a:endParaRPr lang="en" sz="1200" dirty="0"/>
          </a:p>
          <a:p>
            <a:pPr marL="457200" lvl="0" indent="-304800" algn="l" rtl="0">
              <a:lnSpc>
                <a:spcPct val="100000"/>
              </a:lnSpc>
              <a:spcBef>
                <a:spcPts val="0"/>
              </a:spcBef>
              <a:spcAft>
                <a:spcPts val="0"/>
              </a:spcAft>
              <a:buSzPts val="1200"/>
              <a:buChar char="-"/>
            </a:pPr>
            <a:r>
              <a:rPr lang="en" sz="1200" dirty="0"/>
              <a:t>Since their introduction, null hypothesis testing methods and research practices have evolved</a:t>
            </a:r>
            <a:endParaRPr sz="1200" dirty="0"/>
          </a:p>
          <a:p>
            <a:pPr marL="914400" lvl="1" indent="-304800" algn="l" rtl="0">
              <a:lnSpc>
                <a:spcPct val="100000"/>
              </a:lnSpc>
              <a:spcBef>
                <a:spcPts val="0"/>
              </a:spcBef>
              <a:spcAft>
                <a:spcPts val="0"/>
              </a:spcAft>
              <a:buSzPts val="1200"/>
              <a:buChar char="-"/>
            </a:pPr>
            <a:r>
              <a:rPr lang="en" sz="1200" dirty="0"/>
              <a:t>New methods</a:t>
            </a:r>
            <a:endParaRPr sz="1200" dirty="0"/>
          </a:p>
          <a:p>
            <a:pPr marL="914400" lvl="1" indent="-304800" algn="l" rtl="0">
              <a:lnSpc>
                <a:spcPct val="100000"/>
              </a:lnSpc>
              <a:spcBef>
                <a:spcPts val="0"/>
              </a:spcBef>
              <a:spcAft>
                <a:spcPts val="0"/>
              </a:spcAft>
              <a:buSzPts val="1200"/>
              <a:buChar char="-"/>
            </a:pPr>
            <a:r>
              <a:rPr lang="en" sz="1200" dirty="0"/>
              <a:t>Considerations on what we should focus on, other things to avoid</a:t>
            </a:r>
            <a:endParaRPr sz="1200" dirty="0"/>
          </a:p>
        </p:txBody>
      </p:sp>
      <p:sp>
        <p:nvSpPr>
          <p:cNvPr id="286" name="Google Shape;286;g306731dbc4e_0_2: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277b2095a28_2_302: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8" name="Google Shape;608;g277b2095a28_2_302: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15000"/>
              </a:lnSpc>
              <a:spcBef>
                <a:spcPts val="1200"/>
              </a:spcBef>
              <a:spcAft>
                <a:spcPts val="0"/>
              </a:spcAft>
              <a:buSzPts val="1100"/>
              <a:buNone/>
            </a:pPr>
            <a:r>
              <a:rPr lang="en" sz="1200"/>
              <a:t>To expand the developments discussed and to address current challenges in the field, we can now discuss a selection of areas that can benefit from the previously described structural, procedural, and community changes:</a:t>
            </a:r>
            <a:endParaRPr sz="1200"/>
          </a:p>
          <a:p>
            <a:pPr marL="457200" lvl="0" indent="-304800" algn="l" rtl="0">
              <a:lnSpc>
                <a:spcPct val="115000"/>
              </a:lnSpc>
              <a:spcBef>
                <a:spcPts val="1200"/>
              </a:spcBef>
              <a:spcAft>
                <a:spcPts val="0"/>
              </a:spcAft>
              <a:buSzPts val="1200"/>
              <a:buChar char="-"/>
            </a:pPr>
            <a:r>
              <a:rPr lang="en" sz="1200"/>
              <a:t>Generalizability</a:t>
            </a:r>
            <a:endParaRPr sz="1200"/>
          </a:p>
          <a:p>
            <a:pPr marL="457200" lvl="0" indent="-304800" algn="l" rtl="0">
              <a:lnSpc>
                <a:spcPct val="115000"/>
              </a:lnSpc>
              <a:spcBef>
                <a:spcPts val="0"/>
              </a:spcBef>
              <a:spcAft>
                <a:spcPts val="0"/>
              </a:spcAft>
              <a:buSzPts val="1200"/>
              <a:buChar char="-"/>
            </a:pPr>
            <a:r>
              <a:rPr lang="en" sz="1200"/>
              <a:t>Theory building</a:t>
            </a:r>
            <a:endParaRPr sz="1200"/>
          </a:p>
          <a:p>
            <a:pPr marL="457200" lvl="0" indent="-304800" algn="l" rtl="0">
              <a:lnSpc>
                <a:spcPct val="115000"/>
              </a:lnSpc>
              <a:spcBef>
                <a:spcPts val="0"/>
              </a:spcBef>
              <a:spcAft>
                <a:spcPts val="0"/>
              </a:spcAft>
              <a:buSzPts val="1200"/>
              <a:buChar char="-"/>
            </a:pPr>
            <a:r>
              <a:rPr lang="en" sz="1200"/>
              <a:t>Open scholarship for qualitative research, and</a:t>
            </a:r>
            <a:endParaRPr sz="1200"/>
          </a:p>
          <a:p>
            <a:pPr marL="457200" lvl="0" indent="-304800" algn="l" rtl="0">
              <a:lnSpc>
                <a:spcPct val="115000"/>
              </a:lnSpc>
              <a:spcBef>
                <a:spcPts val="0"/>
              </a:spcBef>
              <a:spcAft>
                <a:spcPts val="0"/>
              </a:spcAft>
              <a:buSzPts val="1200"/>
              <a:buChar char="-"/>
            </a:pPr>
            <a:r>
              <a:rPr lang="en" sz="1200"/>
              <a:t>Diversity and inclusion as an area necessary to be considered in the context of open scholarship</a:t>
            </a:r>
            <a:endParaRPr sz="1200"/>
          </a:p>
        </p:txBody>
      </p:sp>
      <p:sp>
        <p:nvSpPr>
          <p:cNvPr id="609" name="Google Shape;609;g277b2095a28_2_302: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50</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7b1aa9edf7_1_2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7" name="Google Shape;617;g27b1aa9edf7_1_24: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15000"/>
              </a:lnSpc>
              <a:spcBef>
                <a:spcPts val="1200"/>
              </a:spcBef>
              <a:spcAft>
                <a:spcPts val="0"/>
              </a:spcAft>
              <a:buNone/>
            </a:pPr>
            <a:r>
              <a:rPr lang="en" sz="1200"/>
              <a:t>Generalizability</a:t>
            </a:r>
            <a:endParaRPr sz="1200"/>
          </a:p>
          <a:p>
            <a:pPr marL="457200" lvl="0" indent="-304800" algn="l" rtl="0">
              <a:lnSpc>
                <a:spcPct val="115000"/>
              </a:lnSpc>
              <a:spcBef>
                <a:spcPts val="1200"/>
              </a:spcBef>
              <a:spcAft>
                <a:spcPts val="0"/>
              </a:spcAft>
              <a:buSzPts val="1200"/>
              <a:buChar char="-"/>
            </a:pPr>
            <a:r>
              <a:rPr lang="en" sz="1200"/>
              <a:t>Extant work outlines the generalizability of effects in psychological research as a serious concern</a:t>
            </a:r>
            <a:endParaRPr sz="1200"/>
          </a:p>
          <a:p>
            <a:pPr marL="457200" lvl="0" indent="-304800" algn="l" rtl="0">
              <a:lnSpc>
                <a:spcPct val="115000"/>
              </a:lnSpc>
              <a:spcBef>
                <a:spcPts val="0"/>
              </a:spcBef>
              <a:spcAft>
                <a:spcPts val="0"/>
              </a:spcAft>
              <a:buSzPts val="1200"/>
              <a:buChar char="-"/>
            </a:pPr>
            <a:r>
              <a:rPr lang="en" sz="1200"/>
              <a:t>Reason/the problem: </a:t>
            </a:r>
            <a:endParaRPr sz="1200"/>
          </a:p>
          <a:p>
            <a:pPr marL="914400" lvl="1" indent="-304800" algn="l" rtl="0">
              <a:lnSpc>
                <a:spcPct val="115000"/>
              </a:lnSpc>
              <a:spcBef>
                <a:spcPts val="0"/>
              </a:spcBef>
              <a:spcAft>
                <a:spcPts val="0"/>
              </a:spcAft>
              <a:buSzPts val="1200"/>
              <a:buChar char="-"/>
            </a:pPr>
            <a:r>
              <a:rPr lang="en" sz="1200"/>
              <a:t>Traditionally, variables such as stimuli, tasks, or contexts were ignored when generalising findings</a:t>
            </a:r>
            <a:endParaRPr sz="1200"/>
          </a:p>
          <a:p>
            <a:pPr marL="914400" lvl="1" indent="-304800" algn="l" rtl="0">
              <a:lnSpc>
                <a:spcPct val="115000"/>
              </a:lnSpc>
              <a:spcBef>
                <a:spcPts val="0"/>
              </a:spcBef>
              <a:spcAft>
                <a:spcPts val="0"/>
              </a:spcAft>
              <a:buSzPts val="1200"/>
              <a:buChar char="-"/>
            </a:pPr>
            <a:r>
              <a:rPr lang="en" sz="1200"/>
              <a:t>Methodological variation can be partially achieved through statistical estimation (e.g., including random effects of stimuli in models)</a:t>
            </a:r>
            <a:endParaRPr sz="1200"/>
          </a:p>
          <a:p>
            <a:pPr marL="914400" lvl="1" indent="-304800" algn="l" rtl="0">
              <a:lnSpc>
                <a:spcPct val="115000"/>
              </a:lnSpc>
              <a:spcBef>
                <a:spcPts val="0"/>
              </a:spcBef>
              <a:spcAft>
                <a:spcPts val="0"/>
              </a:spcAft>
              <a:buSzPts val="1200"/>
              <a:buChar char="-"/>
            </a:pPr>
            <a:r>
              <a:rPr lang="en" sz="1200"/>
              <a:t>Also acknowledging and discussing study limitations represent an option </a:t>
            </a:r>
            <a:endParaRPr sz="1200"/>
          </a:p>
          <a:p>
            <a:pPr marL="914400" lvl="1" indent="-304800" algn="l" rtl="0">
              <a:lnSpc>
                <a:spcPct val="115000"/>
              </a:lnSpc>
              <a:spcBef>
                <a:spcPts val="0"/>
              </a:spcBef>
              <a:spcAft>
                <a:spcPts val="0"/>
              </a:spcAft>
              <a:buSzPts val="1200"/>
              <a:buChar char="-"/>
            </a:pPr>
            <a:r>
              <a:rPr lang="en" sz="1200" b="1"/>
              <a:t>HOWEVER </a:t>
            </a:r>
            <a:r>
              <a:rPr lang="en" sz="1200"/>
              <a:t>unmeasured variables, stable contexts, and narrow samples still present substantive challenges to the generalizability of results</a:t>
            </a:r>
            <a:endParaRPr sz="1200"/>
          </a:p>
          <a:p>
            <a:pPr marL="457200" lvl="0" indent="-304800" algn="l" rtl="0">
              <a:lnSpc>
                <a:spcPct val="115000"/>
              </a:lnSpc>
              <a:spcBef>
                <a:spcPts val="0"/>
              </a:spcBef>
              <a:spcAft>
                <a:spcPts val="0"/>
              </a:spcAft>
              <a:buSzPts val="1200"/>
              <a:buChar char="-"/>
            </a:pPr>
            <a:r>
              <a:rPr lang="en" sz="1200"/>
              <a:t>Solutions:</a:t>
            </a:r>
            <a:endParaRPr sz="1200"/>
          </a:p>
          <a:p>
            <a:pPr marL="914400" lvl="1" indent="-304800" algn="l" rtl="0">
              <a:lnSpc>
                <a:spcPct val="115000"/>
              </a:lnSpc>
              <a:spcBef>
                <a:spcPts val="0"/>
              </a:spcBef>
              <a:spcAft>
                <a:spcPts val="0"/>
              </a:spcAft>
              <a:buSzPts val="1200"/>
              <a:buChar char="-"/>
            </a:pPr>
            <a:r>
              <a:rPr lang="en" sz="1200"/>
              <a:t>Big team science: large, diverse samples, methodological knowledge (expert pooling)</a:t>
            </a:r>
            <a:endParaRPr sz="1200"/>
          </a:p>
        </p:txBody>
      </p:sp>
      <p:sp>
        <p:nvSpPr>
          <p:cNvPr id="618" name="Google Shape;618;g27b1aa9edf7_1_24: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51</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4"/>
        <p:cNvGrpSpPr/>
        <p:nvPr/>
      </p:nvGrpSpPr>
      <p:grpSpPr>
        <a:xfrm>
          <a:off x="0" y="0"/>
          <a:ext cx="0" cy="0"/>
          <a:chOff x="0" y="0"/>
          <a:chExt cx="0" cy="0"/>
        </a:xfrm>
      </p:grpSpPr>
      <p:sp>
        <p:nvSpPr>
          <p:cNvPr id="625" name="Google Shape;625;g27b1aa9edf7_1_37: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6" name="Google Shape;626;g27b1aa9edf7_1_37: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15000"/>
              </a:lnSpc>
              <a:spcBef>
                <a:spcPts val="1200"/>
              </a:spcBef>
              <a:spcAft>
                <a:spcPts val="0"/>
              </a:spcAft>
              <a:buNone/>
            </a:pPr>
            <a:r>
              <a:rPr lang="en" sz="1200"/>
              <a:t>Formal Theory building</a:t>
            </a:r>
            <a:endParaRPr sz="1200"/>
          </a:p>
          <a:p>
            <a:pPr marL="457200" lvl="0" indent="-304800" algn="l" rtl="0">
              <a:lnSpc>
                <a:spcPct val="115000"/>
              </a:lnSpc>
              <a:spcBef>
                <a:spcPts val="1200"/>
              </a:spcBef>
              <a:spcAft>
                <a:spcPts val="0"/>
              </a:spcAft>
              <a:buSzPts val="1200"/>
              <a:buChar char="-"/>
            </a:pPr>
            <a:r>
              <a:rPr lang="en" sz="1200"/>
              <a:t>Replication crisis has been suggested as a theory crisis instead</a:t>
            </a:r>
            <a:endParaRPr sz="1200"/>
          </a:p>
          <a:p>
            <a:pPr marL="457200" lvl="0" indent="-304800" algn="l" rtl="0">
              <a:lnSpc>
                <a:spcPct val="115000"/>
              </a:lnSpc>
              <a:spcBef>
                <a:spcPts val="0"/>
              </a:spcBef>
              <a:spcAft>
                <a:spcPts val="0"/>
              </a:spcAft>
              <a:buSzPts val="1200"/>
              <a:buChar char="-"/>
            </a:pPr>
            <a:r>
              <a:rPr lang="en" sz="1200"/>
              <a:t>Low rates of replicability may be explained in part by the lack of formalism and first principles</a:t>
            </a:r>
            <a:endParaRPr sz="1200"/>
          </a:p>
          <a:p>
            <a:pPr marL="914400" lvl="1" indent="-304800" algn="l" rtl="0">
              <a:lnSpc>
                <a:spcPct val="115000"/>
              </a:lnSpc>
              <a:spcBef>
                <a:spcPts val="0"/>
              </a:spcBef>
              <a:spcAft>
                <a:spcPts val="0"/>
              </a:spcAft>
              <a:buSzPts val="1200"/>
              <a:buChar char="-"/>
            </a:pPr>
            <a:r>
              <a:rPr lang="en" sz="1200"/>
              <a:t>E.g., 1) improper testing of theory or failures to identify auxiliary theoretical assumptions</a:t>
            </a:r>
            <a:endParaRPr sz="1200"/>
          </a:p>
          <a:p>
            <a:pPr marL="914400" lvl="1" indent="-304800" algn="l" rtl="0">
              <a:lnSpc>
                <a:spcPct val="115000"/>
              </a:lnSpc>
              <a:spcBef>
                <a:spcPts val="0"/>
              </a:spcBef>
              <a:spcAft>
                <a:spcPts val="0"/>
              </a:spcAft>
              <a:buSzPts val="1200"/>
              <a:buChar char="-"/>
            </a:pPr>
            <a:r>
              <a:rPr lang="en" sz="1200"/>
              <a:t>2) verbal formulation of psychological theories and hypotheses cannot always be directly tested with inferential statistics</a:t>
            </a:r>
            <a:endParaRPr sz="1200"/>
          </a:p>
          <a:p>
            <a:pPr marL="457200" lvl="0" indent="-304800" algn="l" rtl="0">
              <a:lnSpc>
                <a:spcPct val="115000"/>
              </a:lnSpc>
              <a:spcBef>
                <a:spcPts val="0"/>
              </a:spcBef>
              <a:spcAft>
                <a:spcPts val="0"/>
              </a:spcAft>
              <a:buSzPts val="1200"/>
              <a:buChar char="-"/>
            </a:pPr>
            <a:r>
              <a:rPr lang="en" sz="1200" b="1"/>
              <a:t>Potential solutions?</a:t>
            </a:r>
            <a:r>
              <a:rPr lang="en" sz="1200"/>
              <a:t> </a:t>
            </a:r>
            <a:endParaRPr sz="1200"/>
          </a:p>
          <a:p>
            <a:pPr marL="914400" lvl="1" indent="-304800" algn="l" rtl="0">
              <a:lnSpc>
                <a:spcPct val="115000"/>
              </a:lnSpc>
              <a:spcBef>
                <a:spcPts val="0"/>
              </a:spcBef>
              <a:spcAft>
                <a:spcPts val="0"/>
              </a:spcAft>
              <a:buSzPts val="1200"/>
              <a:buChar char="-"/>
            </a:pPr>
            <a:r>
              <a:rPr lang="en" sz="1200"/>
              <a:t>Moving away from broad, unspecific claims and theories towards specific quantitative tests that are interpreted with caution and increased weighting of qualitative and descriptive research (Yarkoni, 2022)</a:t>
            </a:r>
            <a:endParaRPr sz="1200"/>
          </a:p>
          <a:p>
            <a:pPr marL="914400" lvl="1" indent="-304800" algn="l" rtl="0">
              <a:lnSpc>
                <a:spcPct val="115000"/>
              </a:lnSpc>
              <a:spcBef>
                <a:spcPts val="0"/>
              </a:spcBef>
              <a:spcAft>
                <a:spcPts val="0"/>
              </a:spcAft>
              <a:buSzPts val="1200"/>
              <a:buChar char="-"/>
            </a:pPr>
            <a:r>
              <a:rPr lang="en" sz="1200"/>
              <a:t>Formalising theories as computational models and engaging in theory testing rather than null hypothesis significance testing (Oberauer &amp; Lewandowsky, 2019)</a:t>
            </a:r>
            <a:endParaRPr sz="1200"/>
          </a:p>
          <a:p>
            <a:pPr marL="457200" lvl="0" indent="-304800" algn="l" rtl="0">
              <a:lnSpc>
                <a:spcPct val="115000"/>
              </a:lnSpc>
              <a:spcBef>
                <a:spcPts val="0"/>
              </a:spcBef>
              <a:spcAft>
                <a:spcPts val="0"/>
              </a:spcAft>
              <a:buSzPts val="1200"/>
              <a:buChar char="-"/>
            </a:pPr>
            <a:r>
              <a:rPr lang="en" sz="1200"/>
              <a:t>Step-by-step solution suggestion (Devezer et al., 2021)</a:t>
            </a:r>
            <a:endParaRPr sz="1200"/>
          </a:p>
          <a:p>
            <a:pPr marL="914400" lvl="1" indent="-304800" algn="l" rtl="0">
              <a:lnSpc>
                <a:spcPct val="115000"/>
              </a:lnSpc>
              <a:spcBef>
                <a:spcPts val="0"/>
              </a:spcBef>
              <a:spcAft>
                <a:spcPts val="0"/>
              </a:spcAft>
              <a:buSzPts val="1200"/>
              <a:buChar char="-"/>
            </a:pPr>
            <a:r>
              <a:rPr lang="en" sz="1200"/>
              <a:t>(1) Define variables, population parameters, and constants involved in the problem, including model assumptions</a:t>
            </a:r>
            <a:endParaRPr sz="1200"/>
          </a:p>
          <a:p>
            <a:pPr marL="914400" lvl="1" indent="-304800" algn="l" rtl="0">
              <a:lnSpc>
                <a:spcPct val="115000"/>
              </a:lnSpc>
              <a:spcBef>
                <a:spcPts val="0"/>
              </a:spcBef>
              <a:spcAft>
                <a:spcPts val="0"/>
              </a:spcAft>
              <a:buSzPts val="1200"/>
              <a:buChar char="-"/>
            </a:pPr>
            <a:r>
              <a:rPr lang="en" sz="1200"/>
              <a:t>(2) Formulate a formal mathematical problem statement</a:t>
            </a:r>
            <a:endParaRPr sz="1200"/>
          </a:p>
          <a:p>
            <a:pPr marL="914400" lvl="1" indent="-304800" algn="l" rtl="0">
              <a:lnSpc>
                <a:spcPct val="115000"/>
              </a:lnSpc>
              <a:spcBef>
                <a:spcPts val="0"/>
              </a:spcBef>
              <a:spcAft>
                <a:spcPts val="0"/>
              </a:spcAft>
              <a:buSzPts val="1200"/>
              <a:buChar char="-"/>
            </a:pPr>
            <a:r>
              <a:rPr lang="en" sz="1200"/>
              <a:t>(3) Results are used to interrogate the problem</a:t>
            </a:r>
            <a:endParaRPr sz="1200"/>
          </a:p>
          <a:p>
            <a:pPr marL="914400" lvl="1" indent="-304800" algn="l" rtl="0">
              <a:lnSpc>
                <a:spcPct val="115000"/>
              </a:lnSpc>
              <a:spcBef>
                <a:spcPts val="0"/>
              </a:spcBef>
              <a:spcAft>
                <a:spcPts val="0"/>
              </a:spcAft>
              <a:buSzPts val="1200"/>
              <a:buChar char="-"/>
            </a:pPr>
            <a:r>
              <a:rPr lang="en" sz="1200"/>
              <a:t>(4) If the claims are valid</a:t>
            </a:r>
            <a:endParaRPr sz="1200"/>
          </a:p>
          <a:p>
            <a:pPr marL="1371600" lvl="2" indent="-304800" algn="l" rtl="0">
              <a:lnSpc>
                <a:spcPct val="115000"/>
              </a:lnSpc>
              <a:spcBef>
                <a:spcPts val="0"/>
              </a:spcBef>
              <a:spcAft>
                <a:spcPts val="0"/>
              </a:spcAft>
              <a:buSzPts val="1200"/>
              <a:buChar char="-"/>
            </a:pPr>
            <a:r>
              <a:rPr lang="en" sz="1200"/>
              <a:t>(4a) Examples can be used to present practical relevance, while also </a:t>
            </a:r>
            <a:endParaRPr sz="1200"/>
          </a:p>
          <a:p>
            <a:pPr marL="1371600" lvl="2" indent="-304800" algn="l" rtl="0">
              <a:lnSpc>
                <a:spcPct val="115000"/>
              </a:lnSpc>
              <a:spcBef>
                <a:spcPts val="0"/>
              </a:spcBef>
              <a:spcAft>
                <a:spcPts val="0"/>
              </a:spcAft>
              <a:buSzPts val="1200"/>
              <a:buChar char="-"/>
            </a:pPr>
            <a:r>
              <a:rPr lang="en" sz="1200"/>
              <a:t>(4b) Presenting possible extensions and limitations. </a:t>
            </a:r>
            <a:endParaRPr sz="1200"/>
          </a:p>
          <a:p>
            <a:pPr marL="914400" lvl="0" indent="-304800" algn="l" rtl="0">
              <a:lnSpc>
                <a:spcPct val="115000"/>
              </a:lnSpc>
              <a:spcBef>
                <a:spcPts val="0"/>
              </a:spcBef>
              <a:spcAft>
                <a:spcPts val="0"/>
              </a:spcAft>
              <a:buSzPts val="1200"/>
              <a:buChar char="-"/>
            </a:pPr>
            <a:r>
              <a:rPr lang="en" sz="1200"/>
              <a:t>Finally, (5) Policy making recommendations can be given.</a:t>
            </a:r>
            <a:endParaRPr sz="1200"/>
          </a:p>
          <a:p>
            <a:pPr marL="0" lvl="0" indent="0" algn="l" rtl="0">
              <a:lnSpc>
                <a:spcPct val="115000"/>
              </a:lnSpc>
              <a:spcBef>
                <a:spcPts val="1200"/>
              </a:spcBef>
              <a:spcAft>
                <a:spcPts val="1200"/>
              </a:spcAft>
              <a:buNone/>
            </a:pPr>
            <a:r>
              <a:rPr lang="en" sz="1200"/>
              <a:t>Additional discussion of improving psychological theory and its evaluation is needed to advance the credibility revolution</a:t>
            </a:r>
            <a:endParaRPr sz="1200"/>
          </a:p>
        </p:txBody>
      </p:sp>
      <p:sp>
        <p:nvSpPr>
          <p:cNvPr id="627" name="Google Shape;627;g27b1aa9edf7_1_37: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52</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7b1aa9edf7_1_46: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5" name="Google Shape;635;g27b1aa9edf7_1_46: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15000"/>
              </a:lnSpc>
              <a:spcBef>
                <a:spcPts val="1200"/>
              </a:spcBef>
              <a:spcAft>
                <a:spcPts val="0"/>
              </a:spcAft>
              <a:buNone/>
            </a:pPr>
            <a:r>
              <a:rPr lang="en" sz="1200" b="1"/>
              <a:t>Qualitative research</a:t>
            </a:r>
            <a:endParaRPr sz="1200" b="1"/>
          </a:p>
          <a:p>
            <a:pPr marL="0" lvl="0" indent="0" algn="l" rtl="0">
              <a:lnSpc>
                <a:spcPct val="115000"/>
              </a:lnSpc>
              <a:spcBef>
                <a:spcPts val="1200"/>
              </a:spcBef>
              <a:spcAft>
                <a:spcPts val="0"/>
              </a:spcAft>
              <a:buNone/>
            </a:pPr>
            <a:r>
              <a:rPr lang="en" sz="1200"/>
              <a:t>Background</a:t>
            </a:r>
            <a:endParaRPr sz="1200"/>
          </a:p>
          <a:p>
            <a:pPr marL="457200" lvl="0" indent="-304800" algn="l" rtl="0">
              <a:lnSpc>
                <a:spcPct val="115000"/>
              </a:lnSpc>
              <a:spcBef>
                <a:spcPts val="1200"/>
              </a:spcBef>
              <a:spcAft>
                <a:spcPts val="0"/>
              </a:spcAft>
              <a:buSzPts val="1200"/>
              <a:buChar char="-"/>
            </a:pPr>
            <a:r>
              <a:rPr lang="en" sz="1200"/>
              <a:t>Open scholarship research focused primarily on quantitative data collection and analyses</a:t>
            </a:r>
            <a:endParaRPr sz="1200"/>
          </a:p>
          <a:p>
            <a:pPr marL="457200" lvl="0" indent="-304800" algn="l" rtl="0">
              <a:lnSpc>
                <a:spcPct val="115000"/>
              </a:lnSpc>
              <a:spcBef>
                <a:spcPts val="0"/>
              </a:spcBef>
              <a:spcAft>
                <a:spcPts val="0"/>
              </a:spcAft>
              <a:buSzPts val="1200"/>
              <a:buChar char="-"/>
            </a:pPr>
            <a:r>
              <a:rPr lang="en" sz="1200"/>
              <a:t>substantively less consideration for compatibility with qualitative or mixed methods</a:t>
            </a:r>
            <a:endParaRPr sz="1200"/>
          </a:p>
          <a:p>
            <a:pPr marL="0" lvl="0" indent="0" algn="l" rtl="0">
              <a:lnSpc>
                <a:spcPct val="115000"/>
              </a:lnSpc>
              <a:spcBef>
                <a:spcPts val="1200"/>
              </a:spcBef>
              <a:spcAft>
                <a:spcPts val="0"/>
              </a:spcAft>
              <a:buNone/>
            </a:pPr>
            <a:r>
              <a:rPr lang="en" sz="1200"/>
              <a:t>Barriers to open science in qualitative research</a:t>
            </a:r>
            <a:endParaRPr sz="1200"/>
          </a:p>
          <a:p>
            <a:pPr marL="457200" lvl="0" indent="-304800" algn="l" rtl="0">
              <a:lnSpc>
                <a:spcPct val="115000"/>
              </a:lnSpc>
              <a:spcBef>
                <a:spcPts val="1200"/>
              </a:spcBef>
              <a:spcAft>
                <a:spcPts val="0"/>
              </a:spcAft>
              <a:buSzPts val="1200"/>
              <a:buChar char="-"/>
            </a:pPr>
            <a:r>
              <a:rPr lang="en" sz="1200"/>
              <a:t>Context-dependent, and labour-intensive features of qualitative research can create barriers, for example, to preregistration or data sharing</a:t>
            </a:r>
            <a:endParaRPr sz="1200"/>
          </a:p>
          <a:p>
            <a:pPr marL="457200" lvl="0" indent="-304800" algn="l" rtl="0">
              <a:lnSpc>
                <a:spcPct val="115000"/>
              </a:lnSpc>
              <a:spcBef>
                <a:spcPts val="0"/>
              </a:spcBef>
              <a:spcAft>
                <a:spcPts val="0"/>
              </a:spcAft>
              <a:buSzPts val="1200"/>
              <a:buChar char="-"/>
            </a:pPr>
            <a:r>
              <a:rPr lang="en" sz="1200"/>
              <a:t>some of the tools, practices, and concerns of open scholarship are simply not compatible with many qualitative epistemological approaches (e.g., a concern for replicability)</a:t>
            </a:r>
            <a:endParaRPr sz="1200"/>
          </a:p>
          <a:p>
            <a:pPr marL="457200" lvl="0" indent="-304800" algn="l" rtl="0">
              <a:lnSpc>
                <a:spcPct val="115000"/>
              </a:lnSpc>
              <a:spcBef>
                <a:spcPts val="0"/>
              </a:spcBef>
              <a:spcAft>
                <a:spcPts val="0"/>
              </a:spcAft>
              <a:buSzPts val="1200"/>
              <a:buChar char="-"/>
            </a:pPr>
            <a:r>
              <a:rPr lang="en" sz="1200"/>
              <a:t>Privacy concerns</a:t>
            </a:r>
            <a:endParaRPr sz="1200"/>
          </a:p>
          <a:p>
            <a:pPr marL="457200" lvl="0" indent="-304800" algn="l" rtl="0">
              <a:lnSpc>
                <a:spcPct val="115000"/>
              </a:lnSpc>
              <a:spcBef>
                <a:spcPts val="0"/>
              </a:spcBef>
              <a:spcAft>
                <a:spcPts val="0"/>
              </a:spcAft>
              <a:buSzPts val="1200"/>
              <a:buChar char="-"/>
            </a:pPr>
            <a:r>
              <a:rPr lang="en" sz="1200"/>
              <a:t>Hence, no one-size-fits-all solution to all qualitative research</a:t>
            </a:r>
            <a:endParaRPr sz="1200"/>
          </a:p>
          <a:p>
            <a:pPr marL="0" lvl="0" indent="0" algn="l" rtl="0">
              <a:lnSpc>
                <a:spcPct val="115000"/>
              </a:lnSpc>
              <a:spcBef>
                <a:spcPts val="1200"/>
              </a:spcBef>
              <a:spcAft>
                <a:spcPts val="0"/>
              </a:spcAft>
              <a:buNone/>
            </a:pPr>
            <a:r>
              <a:rPr lang="en" sz="1200"/>
              <a:t>New approaches</a:t>
            </a:r>
            <a:endParaRPr sz="1200"/>
          </a:p>
          <a:p>
            <a:pPr marL="457200" lvl="0" indent="-304800" algn="l" rtl="0">
              <a:lnSpc>
                <a:spcPct val="115000"/>
              </a:lnSpc>
              <a:spcBef>
                <a:spcPts val="1200"/>
              </a:spcBef>
              <a:spcAft>
                <a:spcPts val="0"/>
              </a:spcAft>
              <a:buSzPts val="1200"/>
              <a:buChar char="-"/>
            </a:pPr>
            <a:r>
              <a:rPr lang="en" sz="1200"/>
              <a:t>Various new approaches presented</a:t>
            </a:r>
            <a:endParaRPr sz="1200"/>
          </a:p>
          <a:p>
            <a:pPr marL="457200" lvl="0" indent="-304800" algn="l" rtl="0">
              <a:lnSpc>
                <a:spcPct val="115000"/>
              </a:lnSpc>
              <a:spcBef>
                <a:spcPts val="0"/>
              </a:spcBef>
              <a:spcAft>
                <a:spcPts val="0"/>
              </a:spcAft>
              <a:buSzPts val="1200"/>
              <a:buChar char="-"/>
            </a:pPr>
            <a:r>
              <a:rPr lang="en" sz="1200"/>
              <a:t>Protocols</a:t>
            </a:r>
            <a:endParaRPr sz="1200"/>
          </a:p>
          <a:p>
            <a:pPr marL="914400" lvl="1" indent="-304800" algn="l" rtl="0">
              <a:lnSpc>
                <a:spcPct val="115000"/>
              </a:lnSpc>
              <a:spcBef>
                <a:spcPts val="0"/>
              </a:spcBef>
              <a:spcAft>
                <a:spcPts val="0"/>
              </a:spcAft>
              <a:buSzPts val="1200"/>
              <a:buChar char="-"/>
            </a:pPr>
            <a:r>
              <a:rPr lang="en" sz="1200"/>
              <a:t>E.g., for preregistration, data sharing, replication studies</a:t>
            </a:r>
            <a:endParaRPr sz="1200"/>
          </a:p>
          <a:p>
            <a:pPr marL="0" lvl="0" indent="0" algn="l" rtl="0">
              <a:lnSpc>
                <a:spcPct val="115000"/>
              </a:lnSpc>
              <a:spcBef>
                <a:spcPts val="1200"/>
              </a:spcBef>
              <a:spcAft>
                <a:spcPts val="0"/>
              </a:spcAft>
              <a:buNone/>
            </a:pPr>
            <a:r>
              <a:rPr lang="en" sz="1200" i="1"/>
              <a:t>Overall, validity, transparency, ethics, reflexivity, and collaboration can be fostered by engaging in qualitative open science</a:t>
            </a:r>
            <a:endParaRPr sz="1200" i="1"/>
          </a:p>
          <a:p>
            <a:pPr marL="457200" lvl="0" indent="-304800" algn="l" rtl="0">
              <a:lnSpc>
                <a:spcPct val="115000"/>
              </a:lnSpc>
              <a:spcBef>
                <a:spcPts val="1200"/>
              </a:spcBef>
              <a:spcAft>
                <a:spcPts val="0"/>
              </a:spcAft>
              <a:buSzPts val="1200"/>
              <a:buChar char="-"/>
            </a:pPr>
            <a:r>
              <a:rPr lang="en" sz="1200" i="1"/>
              <a:t>Open practices which allow others to understand the research process and its knowledge generation are particularly impactful here.</a:t>
            </a:r>
            <a:endParaRPr sz="1200" i="1"/>
          </a:p>
        </p:txBody>
      </p:sp>
      <p:sp>
        <p:nvSpPr>
          <p:cNvPr id="636" name="Google Shape;636;g27b1aa9edf7_1_46: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53</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27b1aa9edf7_1_55: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4" name="Google Shape;644;g27b1aa9edf7_1_55: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15000"/>
              </a:lnSpc>
              <a:spcBef>
                <a:spcPts val="1200"/>
              </a:spcBef>
              <a:spcAft>
                <a:spcPts val="0"/>
              </a:spcAft>
              <a:buNone/>
            </a:pPr>
            <a:r>
              <a:rPr lang="en" sz="1200" b="1"/>
              <a:t>Diversity and inclusion</a:t>
            </a:r>
            <a:endParaRPr sz="1200" b="1"/>
          </a:p>
          <a:p>
            <a:pPr marL="0" lvl="0" indent="0" algn="l" rtl="0">
              <a:lnSpc>
                <a:spcPct val="115000"/>
              </a:lnSpc>
              <a:spcBef>
                <a:spcPts val="1200"/>
              </a:spcBef>
              <a:spcAft>
                <a:spcPts val="0"/>
              </a:spcAft>
              <a:buNone/>
            </a:pPr>
            <a:r>
              <a:rPr lang="en" sz="1200" b="1"/>
              <a:t>Issue: </a:t>
            </a:r>
            <a:r>
              <a:rPr lang="en" sz="1200"/>
              <a:t>The playing field is not equal for all actors, underlining the need for flexibility that takes into account</a:t>
            </a:r>
            <a:endParaRPr sz="1200"/>
          </a:p>
          <a:p>
            <a:pPr marL="457200" lvl="0" indent="-304800" algn="l" rtl="0">
              <a:lnSpc>
                <a:spcPct val="115000"/>
              </a:lnSpc>
              <a:spcBef>
                <a:spcPts val="1200"/>
              </a:spcBef>
              <a:spcAft>
                <a:spcPts val="0"/>
              </a:spcAft>
              <a:buSzPts val="1200"/>
              <a:buChar char="-"/>
            </a:pPr>
            <a:r>
              <a:rPr lang="en" sz="1200"/>
              <a:t>Regional differences (e.g., global south)</a:t>
            </a:r>
            <a:endParaRPr sz="1200"/>
          </a:p>
          <a:p>
            <a:pPr marL="457200" lvl="0" indent="-304800" algn="l" rtl="0">
              <a:lnSpc>
                <a:spcPct val="115000"/>
              </a:lnSpc>
              <a:spcBef>
                <a:spcPts val="0"/>
              </a:spcBef>
              <a:spcAft>
                <a:spcPts val="0"/>
              </a:spcAft>
              <a:buSzPts val="1200"/>
              <a:buChar char="-"/>
            </a:pPr>
            <a:r>
              <a:rPr lang="en" sz="1200"/>
              <a:t>Marginalised groups (e.g., ethnicity, sex &amp; gender)</a:t>
            </a:r>
            <a:endParaRPr sz="1200"/>
          </a:p>
          <a:p>
            <a:pPr marL="457200" lvl="0" indent="-304800" algn="l" rtl="0">
              <a:lnSpc>
                <a:spcPct val="115000"/>
              </a:lnSpc>
              <a:spcBef>
                <a:spcPts val="0"/>
              </a:spcBef>
              <a:spcAft>
                <a:spcPts val="0"/>
              </a:spcAft>
              <a:buSzPts val="1200"/>
              <a:buChar char="-"/>
            </a:pPr>
            <a:r>
              <a:rPr lang="en" sz="1200"/>
              <a:t>Differences in resource allocation when implementing open science practices.</a:t>
            </a:r>
            <a:endParaRPr sz="1200"/>
          </a:p>
          <a:p>
            <a:pPr marL="0" lvl="0" indent="0" algn="l" rtl="0">
              <a:lnSpc>
                <a:spcPct val="115000"/>
              </a:lnSpc>
              <a:spcBef>
                <a:spcPts val="1200"/>
              </a:spcBef>
              <a:spcAft>
                <a:spcPts val="0"/>
              </a:spcAft>
              <a:buNone/>
            </a:pPr>
            <a:r>
              <a:rPr lang="en" sz="1200" b="1"/>
              <a:t>Solutions</a:t>
            </a:r>
            <a:r>
              <a:rPr lang="en" sz="1200"/>
              <a:t>: </a:t>
            </a:r>
            <a:endParaRPr sz="1200"/>
          </a:p>
          <a:p>
            <a:pPr marL="457200" lvl="0" indent="-298450" algn="l" rtl="0">
              <a:lnSpc>
                <a:spcPct val="115000"/>
              </a:lnSpc>
              <a:spcBef>
                <a:spcPts val="1200"/>
              </a:spcBef>
              <a:spcAft>
                <a:spcPts val="0"/>
              </a:spcAft>
              <a:buClr>
                <a:schemeClr val="dk1"/>
              </a:buClr>
              <a:buSzPts val="1100"/>
              <a:buChar char="-"/>
            </a:pPr>
            <a:r>
              <a:rPr lang="en">
                <a:solidFill>
                  <a:schemeClr val="dk1"/>
                </a:solidFill>
              </a:rPr>
              <a:t>Choosing (preferably free) open access options (incl preprints &amp; post-prints)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Waive article processing charges for researchers from low, or low-and-middle income countries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Pooled funding applications, &amp; re-distributions of resources in international teams of researchers, and international collaborations</a:t>
            </a:r>
            <a:endParaRPr>
              <a:solidFill>
                <a:schemeClr val="dk1"/>
              </a:solidFill>
            </a:endParaRPr>
          </a:p>
          <a:p>
            <a:pPr marL="0" lvl="0" indent="0" algn="l" rtl="0">
              <a:lnSpc>
                <a:spcPct val="115000"/>
              </a:lnSpc>
              <a:spcBef>
                <a:spcPts val="1200"/>
              </a:spcBef>
              <a:spcAft>
                <a:spcPts val="0"/>
              </a:spcAft>
              <a:buNone/>
            </a:pPr>
            <a:r>
              <a:rPr lang="en">
                <a:solidFill>
                  <a:schemeClr val="dk1"/>
                </a:solidFill>
              </a:rPr>
              <a:t>On the last point (international collaborations &amp; collaborative efforts)</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Big Team Science is a promising avenue to produce high-quality research while embracing diversity; </a:t>
            </a:r>
            <a:r>
              <a:rPr lang="en" b="1">
                <a:solidFill>
                  <a:schemeClr val="dk1"/>
                </a:solidFill>
              </a:rPr>
              <a:t>yet</a:t>
            </a:r>
            <a:r>
              <a:rPr lang="en">
                <a:solidFill>
                  <a:schemeClr val="dk1"/>
                </a:solidFill>
              </a:rPr>
              <a:t>, predominantly volunteering-based</a:t>
            </a:r>
            <a:endParaRPr>
              <a:solidFill>
                <a:schemeClr val="dk1"/>
              </a:solidFill>
            </a:endParaRPr>
          </a:p>
          <a:p>
            <a:pPr marL="914400" lvl="1" indent="-298450" algn="l" rtl="0">
              <a:lnSpc>
                <a:spcPct val="115000"/>
              </a:lnSpc>
              <a:spcBef>
                <a:spcPts val="0"/>
              </a:spcBef>
              <a:spcAft>
                <a:spcPts val="0"/>
              </a:spcAft>
              <a:buClr>
                <a:schemeClr val="dk1"/>
              </a:buClr>
              <a:buSzPts val="1100"/>
              <a:buChar char="-"/>
            </a:pPr>
            <a:r>
              <a:rPr lang="en">
                <a:solidFill>
                  <a:schemeClr val="dk1"/>
                </a:solidFill>
              </a:rPr>
              <a:t>Might exclude researchers who do not have allocated hours or funding for such team efforts.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Hence, beyond these procedural and community changes, structural change aiming to foster diversity and inclusion is essential.</a:t>
            </a:r>
            <a:endParaRPr sz="1200"/>
          </a:p>
        </p:txBody>
      </p:sp>
      <p:sp>
        <p:nvSpPr>
          <p:cNvPr id="645" name="Google Shape;645;g27b1aa9edf7_1_55: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54</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7a630304c9_0_164: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3" name="Google Shape;653;g27a630304c9_0_164: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457200" lvl="0" indent="-304800" algn="l" rtl="0">
              <a:lnSpc>
                <a:spcPct val="111000"/>
              </a:lnSpc>
              <a:spcBef>
                <a:spcPts val="0"/>
              </a:spcBef>
              <a:spcAft>
                <a:spcPts val="0"/>
              </a:spcAft>
              <a:buClr>
                <a:schemeClr val="dk1"/>
              </a:buClr>
              <a:buSzPts val="1200"/>
              <a:buChar char="-"/>
            </a:pPr>
            <a:r>
              <a:rPr lang="en" sz="1200" dirty="0">
                <a:solidFill>
                  <a:schemeClr val="dk1"/>
                </a:solidFill>
              </a:rPr>
              <a:t>The credibility revolution motivated structural, procedural, and community changes that would have previously been considered idealistic, if not impractical.</a:t>
            </a:r>
            <a:endParaRPr sz="1200" dirty="0">
              <a:solidFill>
                <a:srgbClr val="474B57"/>
              </a:solidFill>
            </a:endParaRPr>
          </a:p>
          <a:p>
            <a:pPr marL="457200" lvl="0" indent="-304800" algn="l" rtl="0">
              <a:lnSpc>
                <a:spcPct val="111000"/>
              </a:lnSpc>
              <a:spcBef>
                <a:spcPts val="700"/>
              </a:spcBef>
              <a:spcAft>
                <a:spcPts val="0"/>
              </a:spcAft>
              <a:buClr>
                <a:schemeClr val="dk1"/>
              </a:buClr>
              <a:buSzPts val="1200"/>
              <a:buChar char="-"/>
            </a:pPr>
            <a:r>
              <a:rPr lang="en" sz="1200" dirty="0">
                <a:solidFill>
                  <a:schemeClr val="dk1"/>
                </a:solidFill>
              </a:rPr>
              <a:t>Developments were originally </a:t>
            </a:r>
            <a:r>
              <a:rPr lang="en" sz="1200" dirty="0" err="1">
                <a:solidFill>
                  <a:schemeClr val="dk1"/>
                </a:solidFill>
              </a:rPr>
              <a:t>fuelled</a:t>
            </a:r>
            <a:r>
              <a:rPr lang="en" sz="1200" dirty="0">
                <a:solidFill>
                  <a:schemeClr val="dk1"/>
                </a:solidFill>
              </a:rPr>
              <a:t> by failed replications</a:t>
            </a:r>
            <a:endParaRPr sz="1200" dirty="0">
              <a:solidFill>
                <a:schemeClr val="dk1"/>
              </a:solidFill>
            </a:endParaRPr>
          </a:p>
          <a:p>
            <a:pPr marL="457200" lvl="0" indent="-304800" algn="l" rtl="0">
              <a:lnSpc>
                <a:spcPct val="111000"/>
              </a:lnSpc>
              <a:spcBef>
                <a:spcPts val="700"/>
              </a:spcBef>
              <a:spcAft>
                <a:spcPts val="0"/>
              </a:spcAft>
              <a:buClr>
                <a:schemeClr val="dk1"/>
              </a:buClr>
              <a:buSzPts val="1200"/>
              <a:buChar char="-"/>
            </a:pPr>
            <a:r>
              <a:rPr lang="en" sz="1200" dirty="0">
                <a:solidFill>
                  <a:schemeClr val="dk1"/>
                </a:solidFill>
              </a:rPr>
              <a:t>However, Developments go beyond “fixing failed replications”: transparency, rigor, and quality in all aspects of research are now in the focus</a:t>
            </a:r>
            <a:endParaRPr sz="1200" dirty="0">
              <a:solidFill>
                <a:schemeClr val="dk1"/>
              </a:solidFill>
            </a:endParaRPr>
          </a:p>
          <a:p>
            <a:pPr marL="457200" lvl="0" indent="-304800" algn="l" rtl="0">
              <a:lnSpc>
                <a:spcPct val="111000"/>
              </a:lnSpc>
              <a:spcBef>
                <a:spcPts val="700"/>
              </a:spcBef>
              <a:spcAft>
                <a:spcPts val="0"/>
              </a:spcAft>
              <a:buClr>
                <a:schemeClr val="dk1"/>
              </a:buClr>
              <a:buSzPts val="1200"/>
              <a:buChar char="-"/>
            </a:pPr>
            <a:r>
              <a:rPr lang="en" sz="1200" dirty="0">
                <a:solidFill>
                  <a:schemeClr val="dk1"/>
                </a:solidFill>
              </a:rPr>
              <a:t>Moreover, replication rates alone may not be the best measure of research quality (and rather transparency &amp; </a:t>
            </a:r>
            <a:r>
              <a:rPr lang="en" sz="1200" dirty="0" err="1">
                <a:solidFill>
                  <a:schemeClr val="dk1"/>
                </a:solidFill>
              </a:rPr>
              <a:t>rigour</a:t>
            </a:r>
            <a:r>
              <a:rPr lang="en" sz="1200" dirty="0">
                <a:solidFill>
                  <a:schemeClr val="dk1"/>
                </a:solidFill>
              </a:rPr>
              <a:t>)</a:t>
            </a:r>
            <a:endParaRPr sz="1200" dirty="0">
              <a:solidFill>
                <a:schemeClr val="dk1"/>
              </a:solidFill>
            </a:endParaRPr>
          </a:p>
          <a:p>
            <a:pPr marL="457200" lvl="0" indent="-304800" algn="l" rtl="0">
              <a:lnSpc>
                <a:spcPct val="111000"/>
              </a:lnSpc>
              <a:spcBef>
                <a:spcPts val="700"/>
              </a:spcBef>
              <a:spcAft>
                <a:spcPts val="0"/>
              </a:spcAft>
              <a:buClr>
                <a:schemeClr val="dk1"/>
              </a:buClr>
              <a:buSzPts val="1200"/>
              <a:buChar char="-"/>
            </a:pPr>
            <a:r>
              <a:rPr lang="en" sz="1200" dirty="0">
                <a:solidFill>
                  <a:schemeClr val="dk1"/>
                </a:solidFill>
              </a:rPr>
              <a:t>Only change on multiple levels will be sustainable</a:t>
            </a:r>
            <a:endParaRPr sz="1200" dirty="0">
              <a:solidFill>
                <a:srgbClr val="474B57"/>
              </a:solidFill>
            </a:endParaRPr>
          </a:p>
          <a:p>
            <a:pPr marL="914400" lvl="1" indent="-304800" algn="l" rtl="0">
              <a:lnSpc>
                <a:spcPct val="111000"/>
              </a:lnSpc>
              <a:spcBef>
                <a:spcPts val="900"/>
              </a:spcBef>
              <a:spcAft>
                <a:spcPts val="0"/>
              </a:spcAft>
              <a:buClr>
                <a:schemeClr val="dk1"/>
              </a:buClr>
              <a:buSzPts val="1200"/>
              <a:buChar char="-"/>
            </a:pPr>
            <a:r>
              <a:rPr lang="en" sz="1200" dirty="0">
                <a:solidFill>
                  <a:schemeClr val="dk1"/>
                </a:solidFill>
              </a:rPr>
              <a:t>e.g., researchers focus on high-quality outputs [individual level] but are </a:t>
            </a:r>
            <a:r>
              <a:rPr lang="en" sz="1200" dirty="0" err="1">
                <a:solidFill>
                  <a:schemeClr val="dk1"/>
                </a:solidFill>
              </a:rPr>
              <a:t>incentivised</a:t>
            </a:r>
            <a:r>
              <a:rPr lang="en" sz="1200" dirty="0">
                <a:solidFill>
                  <a:schemeClr val="dk1"/>
                </a:solidFill>
              </a:rPr>
              <a:t> to focus on novelty [structural level] sustains old structures &amp; </a:t>
            </a:r>
            <a:r>
              <a:rPr lang="en" sz="1200" dirty="0" err="1">
                <a:solidFill>
                  <a:schemeClr val="dk1"/>
                </a:solidFill>
              </a:rPr>
              <a:t>behaviours</a:t>
            </a:r>
            <a:endParaRPr sz="1200" dirty="0">
              <a:solidFill>
                <a:schemeClr val="dk1"/>
              </a:solidFill>
            </a:endParaRPr>
          </a:p>
          <a:p>
            <a:pPr marL="457200" lvl="0" indent="-304800" algn="l" rtl="0">
              <a:lnSpc>
                <a:spcPct val="111000"/>
              </a:lnSpc>
              <a:spcBef>
                <a:spcPts val="900"/>
              </a:spcBef>
              <a:spcAft>
                <a:spcPts val="0"/>
              </a:spcAft>
              <a:buClr>
                <a:schemeClr val="dk1"/>
              </a:buClr>
              <a:buSzPts val="1200"/>
              <a:buChar char="-"/>
            </a:pPr>
            <a:r>
              <a:rPr lang="en" sz="1200" dirty="0">
                <a:solidFill>
                  <a:schemeClr val="dk1"/>
                </a:solidFill>
              </a:rPr>
              <a:t>Multiple positive changes are already implemented and embedded</a:t>
            </a:r>
            <a:endParaRPr sz="1200" dirty="0">
              <a:solidFill>
                <a:schemeClr val="dk1"/>
              </a:solidFill>
            </a:endParaRPr>
          </a:p>
          <a:p>
            <a:pPr marL="457200" lvl="0" indent="-304800" algn="l" rtl="0">
              <a:lnSpc>
                <a:spcPct val="111000"/>
              </a:lnSpc>
              <a:spcBef>
                <a:spcPts val="900"/>
              </a:spcBef>
              <a:spcAft>
                <a:spcPts val="0"/>
              </a:spcAft>
              <a:buClr>
                <a:schemeClr val="dk1"/>
              </a:buClr>
              <a:buSzPts val="1200"/>
              <a:buChar char="-"/>
            </a:pPr>
            <a:r>
              <a:rPr lang="en" sz="1200" dirty="0">
                <a:solidFill>
                  <a:schemeClr val="dk1"/>
                </a:solidFill>
              </a:rPr>
              <a:t>Hence, we hope to provide our scientific community with </a:t>
            </a:r>
            <a:r>
              <a:rPr lang="en" sz="1200" b="1" dirty="0">
                <a:solidFill>
                  <a:schemeClr val="dk1"/>
                </a:solidFill>
              </a:rPr>
              <a:t>hope</a:t>
            </a:r>
            <a:r>
              <a:rPr lang="en" sz="1200" dirty="0">
                <a:solidFill>
                  <a:schemeClr val="dk1"/>
                </a:solidFill>
              </a:rPr>
              <a:t>, </a:t>
            </a:r>
            <a:r>
              <a:rPr lang="en" sz="1200" b="1" dirty="0">
                <a:solidFill>
                  <a:schemeClr val="dk1"/>
                </a:solidFill>
              </a:rPr>
              <a:t>and a</a:t>
            </a:r>
            <a:r>
              <a:rPr lang="en" sz="1200" dirty="0">
                <a:solidFill>
                  <a:schemeClr val="dk1"/>
                </a:solidFill>
              </a:rPr>
              <a:t> </a:t>
            </a:r>
            <a:r>
              <a:rPr lang="en" sz="1200" b="1" dirty="0">
                <a:solidFill>
                  <a:schemeClr val="dk1"/>
                </a:solidFill>
              </a:rPr>
              <a:t>structure</a:t>
            </a:r>
            <a:r>
              <a:rPr lang="en" sz="1200" dirty="0">
                <a:solidFill>
                  <a:schemeClr val="dk1"/>
                </a:solidFill>
              </a:rPr>
              <a:t>, </a:t>
            </a:r>
            <a:r>
              <a:rPr lang="en" sz="1200" b="1" dirty="0">
                <a:solidFill>
                  <a:schemeClr val="dk1"/>
                </a:solidFill>
              </a:rPr>
              <a:t>to make further advances in the crises and revolutions to come</a:t>
            </a:r>
            <a:r>
              <a:rPr lang="en" sz="1200" dirty="0">
                <a:solidFill>
                  <a:schemeClr val="dk1"/>
                </a:solidFill>
              </a:rPr>
              <a:t>.</a:t>
            </a:r>
            <a:endParaRPr sz="1200" dirty="0">
              <a:solidFill>
                <a:schemeClr val="dk1"/>
              </a:solidFill>
            </a:endParaRPr>
          </a:p>
        </p:txBody>
      </p:sp>
      <p:sp>
        <p:nvSpPr>
          <p:cNvPr id="654" name="Google Shape;654;g27a630304c9_0_164: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55</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28683d9a7c9_0_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2" name="Google Shape;662;g28683d9a7c9_0_0: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lnSpc>
                <a:spcPct val="111000"/>
              </a:lnSpc>
              <a:spcBef>
                <a:spcPts val="900"/>
              </a:spcBef>
              <a:spcAft>
                <a:spcPts val="0"/>
              </a:spcAft>
              <a:buClr>
                <a:schemeClr val="dk1"/>
              </a:buClr>
              <a:buSzPts val="1100"/>
              <a:buFont typeface="Arial"/>
              <a:buNone/>
            </a:pPr>
            <a:r>
              <a:rPr lang="en" sz="1200">
                <a:solidFill>
                  <a:schemeClr val="dk1"/>
                </a:solidFill>
              </a:rPr>
              <a:t>New piece argues that, despite concerns about fraud and replicability, psychology has made important contributions, but like "fish surrounded by so much psychological water, we don’t even notice."</a:t>
            </a:r>
            <a:endParaRPr sz="1200">
              <a:solidFill>
                <a:schemeClr val="dk1"/>
              </a:solidFill>
            </a:endParaRPr>
          </a:p>
          <a:p>
            <a:pPr marL="0" lvl="0" indent="0" algn="l" rtl="0">
              <a:lnSpc>
                <a:spcPct val="111000"/>
              </a:lnSpc>
              <a:spcBef>
                <a:spcPts val="900"/>
              </a:spcBef>
              <a:spcAft>
                <a:spcPts val="0"/>
              </a:spcAft>
              <a:buClr>
                <a:schemeClr val="dk1"/>
              </a:buClr>
              <a:buSzPts val="1100"/>
              <a:buFont typeface="Arial"/>
              <a:buNone/>
            </a:pPr>
            <a:endParaRPr sz="1200">
              <a:solidFill>
                <a:schemeClr val="dk1"/>
              </a:solidFill>
            </a:endParaRPr>
          </a:p>
          <a:p>
            <a:pPr marL="0" lvl="0" indent="0" algn="l" rtl="0">
              <a:lnSpc>
                <a:spcPct val="111000"/>
              </a:lnSpc>
              <a:spcBef>
                <a:spcPts val="900"/>
              </a:spcBef>
              <a:spcAft>
                <a:spcPts val="0"/>
              </a:spcAft>
              <a:buNone/>
            </a:pPr>
            <a:endParaRPr sz="1200">
              <a:solidFill>
                <a:schemeClr val="dk1"/>
              </a:solidFill>
            </a:endParaRPr>
          </a:p>
        </p:txBody>
      </p:sp>
      <p:sp>
        <p:nvSpPr>
          <p:cNvPr id="663" name="Google Shape;663;g28683d9a7c9_0_0: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56</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277b2095a28_2_23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g277b2095a28_2_233: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171450" lvl="0" indent="-171450" algn="l" rtl="0">
              <a:lnSpc>
                <a:spcPct val="100000"/>
              </a:lnSpc>
              <a:spcBef>
                <a:spcPts val="0"/>
              </a:spcBef>
              <a:spcAft>
                <a:spcPts val="0"/>
              </a:spcAft>
              <a:buSzPts val="1100"/>
              <a:buFontTx/>
              <a:buChar char="-"/>
            </a:pPr>
            <a:r>
              <a:rPr lang="nb-NO" sz="1200" dirty="0"/>
              <a:t>Are </a:t>
            </a:r>
            <a:r>
              <a:rPr lang="nb-NO" sz="1200" dirty="0" err="1"/>
              <a:t>we</a:t>
            </a:r>
            <a:r>
              <a:rPr lang="nb-NO" sz="1200" dirty="0"/>
              <a:t> </a:t>
            </a:r>
            <a:r>
              <a:rPr lang="nb-NO" sz="1200" dirty="0" err="1"/>
              <a:t>really</a:t>
            </a:r>
            <a:r>
              <a:rPr lang="nb-NO" sz="1200" dirty="0"/>
              <a:t> done </a:t>
            </a:r>
            <a:r>
              <a:rPr lang="nb-NO" sz="1200" dirty="0" err="1"/>
              <a:t>identifying</a:t>
            </a:r>
            <a:r>
              <a:rPr lang="nb-NO" sz="1200" dirty="0"/>
              <a:t> </a:t>
            </a:r>
            <a:r>
              <a:rPr lang="nb-NO" sz="1200" dirty="0" err="1"/>
              <a:t>problematic</a:t>
            </a:r>
            <a:r>
              <a:rPr lang="nb-NO" sz="1200" dirty="0"/>
              <a:t> </a:t>
            </a:r>
            <a:r>
              <a:rPr lang="nb-NO" sz="1200" dirty="0" err="1"/>
              <a:t>behaviours</a:t>
            </a:r>
            <a:r>
              <a:rPr lang="nb-NO" sz="1200" dirty="0"/>
              <a:t>? It </a:t>
            </a:r>
            <a:r>
              <a:rPr lang="nb-NO" sz="1200" dirty="0" err="1"/>
              <a:t>seems</a:t>
            </a:r>
            <a:r>
              <a:rPr lang="nb-NO" sz="1200" dirty="0"/>
              <a:t> not so. </a:t>
            </a:r>
            <a:r>
              <a:rPr lang="nb-NO" sz="1200" dirty="0" err="1"/>
              <a:t>Also</a:t>
            </a:r>
            <a:r>
              <a:rPr lang="nb-NO" sz="1200" dirty="0"/>
              <a:t>, </a:t>
            </a:r>
            <a:r>
              <a:rPr lang="nb-NO" sz="1200" dirty="0" err="1"/>
              <a:t>are</a:t>
            </a:r>
            <a:r>
              <a:rPr lang="nb-NO" sz="1200" dirty="0"/>
              <a:t> </a:t>
            </a:r>
            <a:r>
              <a:rPr lang="nb-NO" sz="1200" dirty="0" err="1"/>
              <a:t>we</a:t>
            </a:r>
            <a:r>
              <a:rPr lang="nb-NO" sz="1200" dirty="0"/>
              <a:t> </a:t>
            </a:r>
            <a:r>
              <a:rPr lang="nb-NO" sz="1200" dirty="0" err="1"/>
              <a:t>revolutionising</a:t>
            </a:r>
            <a:r>
              <a:rPr lang="nb-NO" sz="1200" dirty="0"/>
              <a:t>? (In my opinion </a:t>
            </a:r>
            <a:r>
              <a:rPr lang="nb-NO" sz="1200" dirty="0" err="1"/>
              <a:t>yes</a:t>
            </a:r>
            <a:r>
              <a:rPr lang="nb-NO" sz="1200" dirty="0"/>
              <a:t>, </a:t>
            </a:r>
            <a:r>
              <a:rPr lang="nb-NO" sz="1200" dirty="0" err="1"/>
              <a:t>but</a:t>
            </a:r>
            <a:r>
              <a:rPr lang="nb-NO" sz="1200" dirty="0"/>
              <a:t> it </a:t>
            </a:r>
            <a:r>
              <a:rPr lang="nb-NO" sz="1200" dirty="0" err="1"/>
              <a:t>can</a:t>
            </a:r>
            <a:r>
              <a:rPr lang="nb-NO" sz="1200" dirty="0"/>
              <a:t> be </a:t>
            </a:r>
            <a:r>
              <a:rPr lang="nb-NO" sz="1200" dirty="0" err="1"/>
              <a:t>debated</a:t>
            </a:r>
            <a:r>
              <a:rPr lang="nb-NO" sz="1200" dirty="0"/>
              <a:t>)</a:t>
            </a:r>
          </a:p>
          <a:p>
            <a:pPr marL="171450" lvl="0" indent="-171450" algn="l" rtl="0">
              <a:lnSpc>
                <a:spcPct val="100000"/>
              </a:lnSpc>
              <a:spcBef>
                <a:spcPts val="0"/>
              </a:spcBef>
              <a:spcAft>
                <a:spcPts val="0"/>
              </a:spcAft>
              <a:buSzPts val="1100"/>
              <a:buFontTx/>
              <a:buChar char="-"/>
            </a:pPr>
            <a:endParaRPr lang="nb-NO" sz="1200" dirty="0"/>
          </a:p>
          <a:p>
            <a:pPr marL="171450" lvl="0" indent="-171450" algn="l" rtl="0">
              <a:lnSpc>
                <a:spcPct val="100000"/>
              </a:lnSpc>
              <a:spcBef>
                <a:spcPts val="0"/>
              </a:spcBef>
              <a:spcAft>
                <a:spcPts val="0"/>
              </a:spcAft>
              <a:buSzPts val="1100"/>
              <a:buFontTx/>
              <a:buChar char="-"/>
            </a:pPr>
            <a:r>
              <a:rPr lang="nb-NO" sz="1200" dirty="0"/>
              <a:t>Are </a:t>
            </a:r>
            <a:r>
              <a:rPr lang="nb-NO" sz="1200" dirty="0" err="1"/>
              <a:t>we</a:t>
            </a:r>
            <a:r>
              <a:rPr lang="nb-NO" sz="1200" dirty="0"/>
              <a:t> </a:t>
            </a:r>
            <a:r>
              <a:rPr lang="nb-NO" sz="1200" dirty="0" err="1"/>
              <a:t>on</a:t>
            </a:r>
            <a:r>
              <a:rPr lang="nb-NO" sz="1200" dirty="0"/>
              <a:t> </a:t>
            </a:r>
            <a:r>
              <a:rPr lang="nb-NO" sz="1200" dirty="0" err="1"/>
              <a:t>track</a:t>
            </a:r>
            <a:r>
              <a:rPr lang="nb-NO" sz="1200" dirty="0"/>
              <a:t>?</a:t>
            </a:r>
          </a:p>
          <a:p>
            <a:pPr marL="628650" lvl="1" indent="-171450" algn="l" rtl="0">
              <a:lnSpc>
                <a:spcPct val="100000"/>
              </a:lnSpc>
              <a:spcBef>
                <a:spcPts val="0"/>
              </a:spcBef>
              <a:spcAft>
                <a:spcPts val="0"/>
              </a:spcAft>
              <a:buSzPts val="1100"/>
              <a:buFontTx/>
              <a:buChar char="-"/>
            </a:pPr>
            <a:r>
              <a:rPr lang="nb-NO" sz="1200" dirty="0"/>
              <a:t>See for </a:t>
            </a:r>
            <a:r>
              <a:rPr lang="nb-NO" sz="1200" dirty="0" err="1"/>
              <a:t>example</a:t>
            </a:r>
            <a:r>
              <a:rPr lang="nb-NO" sz="1200" dirty="0"/>
              <a:t> </a:t>
            </a:r>
            <a:r>
              <a:rPr lang="nb-NO" sz="1200" dirty="0" err="1"/>
              <a:t>the</a:t>
            </a:r>
            <a:r>
              <a:rPr lang="nb-NO" sz="1200" dirty="0"/>
              <a:t> </a:t>
            </a:r>
            <a:r>
              <a:rPr lang="nb-NO" sz="1200" dirty="0" err="1"/>
              <a:t>controversy</a:t>
            </a:r>
            <a:r>
              <a:rPr lang="nb-NO" sz="1200" dirty="0"/>
              <a:t> </a:t>
            </a:r>
            <a:r>
              <a:rPr lang="nb-NO" sz="1200" dirty="0" err="1"/>
              <a:t>about</a:t>
            </a:r>
            <a:r>
              <a:rPr lang="nb-NO" sz="1200" dirty="0"/>
              <a:t> </a:t>
            </a:r>
            <a:r>
              <a:rPr lang="nb-NO" sz="1200" dirty="0" err="1"/>
              <a:t>the</a:t>
            </a:r>
            <a:r>
              <a:rPr lang="nb-NO" sz="1200" dirty="0"/>
              <a:t> </a:t>
            </a:r>
            <a:r>
              <a:rPr lang="nb-NO" sz="1200" dirty="0" err="1"/>
              <a:t>retraction</a:t>
            </a:r>
            <a:r>
              <a:rPr lang="nb-NO" sz="1200" dirty="0"/>
              <a:t> </a:t>
            </a:r>
            <a:r>
              <a:rPr lang="nb-NO" sz="1200" dirty="0" err="1"/>
              <a:t>of</a:t>
            </a:r>
            <a:r>
              <a:rPr lang="nb-NO" sz="1200" dirty="0"/>
              <a:t> a </a:t>
            </a:r>
            <a:r>
              <a:rPr lang="nb-NO" sz="1200" dirty="0" err="1"/>
              <a:t>high</a:t>
            </a:r>
            <a:r>
              <a:rPr lang="nb-NO" sz="1200" dirty="0"/>
              <a:t> </a:t>
            </a:r>
            <a:r>
              <a:rPr lang="nb-NO" sz="1200" dirty="0" err="1"/>
              <a:t>publicity</a:t>
            </a:r>
            <a:r>
              <a:rPr lang="nb-NO" sz="1200" dirty="0"/>
              <a:t> </a:t>
            </a:r>
            <a:r>
              <a:rPr lang="nb-NO" sz="1200" dirty="0" err="1"/>
              <a:t>paper</a:t>
            </a:r>
            <a:r>
              <a:rPr lang="nb-NO" sz="1200" dirty="0"/>
              <a:t> by </a:t>
            </a:r>
            <a:r>
              <a:rPr lang="nb-NO" sz="1200" dirty="0" err="1"/>
              <a:t>some</a:t>
            </a:r>
            <a:r>
              <a:rPr lang="nb-NO" sz="1200" dirty="0"/>
              <a:t> </a:t>
            </a:r>
            <a:r>
              <a:rPr lang="nb-NO" sz="1200" dirty="0" err="1"/>
              <a:t>of</a:t>
            </a:r>
            <a:r>
              <a:rPr lang="nb-NO" sz="1200" dirty="0"/>
              <a:t> </a:t>
            </a:r>
            <a:r>
              <a:rPr lang="nb-NO" sz="1200" dirty="0" err="1"/>
              <a:t>the</a:t>
            </a:r>
            <a:r>
              <a:rPr lang="nb-NO" sz="1200" dirty="0"/>
              <a:t> </a:t>
            </a:r>
            <a:r>
              <a:rPr lang="nb-NO" sz="1200" dirty="0" err="1"/>
              <a:t>leading</a:t>
            </a:r>
            <a:r>
              <a:rPr lang="nb-NO" sz="1200" dirty="0"/>
              <a:t> </a:t>
            </a:r>
            <a:r>
              <a:rPr lang="nb-NO" sz="1200" dirty="0" err="1"/>
              <a:t>open</a:t>
            </a:r>
            <a:r>
              <a:rPr lang="nb-NO" sz="1200" dirty="0"/>
              <a:t> science </a:t>
            </a:r>
            <a:r>
              <a:rPr lang="nb-NO" sz="1200" dirty="0" err="1"/>
              <a:t>figures</a:t>
            </a:r>
            <a:r>
              <a:rPr lang="nb-NO" sz="1200" dirty="0"/>
              <a:t>: </a:t>
            </a:r>
            <a:r>
              <a:rPr lang="en-GB" sz="2000" b="0" i="0" u="none" strike="noStrike" dirty="0">
                <a:solidFill>
                  <a:srgbClr val="222222"/>
                </a:solidFill>
                <a:effectLst/>
                <a:highlight>
                  <a:srgbClr val="FFFFFF"/>
                </a:highlight>
                <a:latin typeface="-apple-system"/>
              </a:rPr>
              <a:t>https://</a:t>
            </a:r>
            <a:r>
              <a:rPr lang="en-GB" sz="2000" b="0" i="0" u="none" strike="noStrike" dirty="0" err="1">
                <a:solidFill>
                  <a:srgbClr val="222222"/>
                </a:solidFill>
                <a:effectLst/>
                <a:highlight>
                  <a:srgbClr val="FFFFFF"/>
                </a:highlight>
                <a:latin typeface="-apple-system"/>
              </a:rPr>
              <a:t>doi.org</a:t>
            </a:r>
            <a:r>
              <a:rPr lang="en-GB" sz="2000" b="0" i="0" u="none" strike="noStrike" dirty="0">
                <a:solidFill>
                  <a:srgbClr val="222222"/>
                </a:solidFill>
                <a:effectLst/>
                <a:highlight>
                  <a:srgbClr val="FFFFFF"/>
                </a:highlight>
                <a:latin typeface="-apple-system"/>
              </a:rPr>
              <a:t>/10.1038/s41562-023-01749-9 “</a:t>
            </a:r>
            <a:r>
              <a:rPr lang="en-GB" sz="3600" b="0" i="0" u="none" strike="noStrike" dirty="0">
                <a:solidFill>
                  <a:srgbClr val="222222"/>
                </a:solidFill>
                <a:effectLst/>
                <a:highlight>
                  <a:srgbClr val="FFFFFF"/>
                </a:highlight>
                <a:latin typeface="Harding"/>
              </a:rPr>
              <a:t>High replicability of newly discovered social-behavioural findings is achievable”</a:t>
            </a:r>
            <a:endParaRPr lang="en-GB" sz="2000" b="0" i="0" u="none" strike="noStrike" dirty="0">
              <a:solidFill>
                <a:srgbClr val="222222"/>
              </a:solidFill>
              <a:effectLst/>
              <a:highlight>
                <a:srgbClr val="FFFFFF"/>
              </a:highlight>
              <a:latin typeface="-apple-system"/>
            </a:endParaRPr>
          </a:p>
          <a:p>
            <a:pPr marL="800100" lvl="1" indent="-342900" algn="l" rtl="0">
              <a:lnSpc>
                <a:spcPct val="100000"/>
              </a:lnSpc>
              <a:spcBef>
                <a:spcPts val="0"/>
              </a:spcBef>
              <a:spcAft>
                <a:spcPts val="0"/>
              </a:spcAft>
              <a:buSzPts val="1100"/>
              <a:buFontTx/>
              <a:buChar char="-"/>
            </a:pPr>
            <a:r>
              <a:rPr lang="en-GB" sz="2000" b="0" i="0" u="none" strike="noStrike" dirty="0">
                <a:solidFill>
                  <a:srgbClr val="222222"/>
                </a:solidFill>
                <a:effectLst/>
                <a:highlight>
                  <a:srgbClr val="FFFFFF"/>
                </a:highlight>
                <a:latin typeface="-apple-system"/>
              </a:rPr>
              <a:t>Or unclarities about the effectiveness of preregistration, e.g.: https://</a:t>
            </a:r>
            <a:r>
              <a:rPr lang="en-GB" sz="2000" b="0" i="0" u="none" strike="noStrike" dirty="0" err="1">
                <a:solidFill>
                  <a:srgbClr val="222222"/>
                </a:solidFill>
                <a:effectLst/>
                <a:highlight>
                  <a:srgbClr val="FFFFFF"/>
                </a:highlight>
                <a:latin typeface="-apple-system"/>
              </a:rPr>
              <a:t>gala.gre.ac.uk</a:t>
            </a:r>
            <a:r>
              <a:rPr lang="en-GB" sz="2000" b="0" i="0" u="none" strike="noStrike" dirty="0">
                <a:solidFill>
                  <a:srgbClr val="222222"/>
                </a:solidFill>
                <a:effectLst/>
                <a:highlight>
                  <a:srgbClr val="FFFFFF"/>
                </a:highlight>
                <a:latin typeface="-apple-system"/>
              </a:rPr>
              <a:t>/id/</a:t>
            </a:r>
            <a:r>
              <a:rPr lang="en-GB" sz="2000" b="0" i="0" u="none" strike="noStrike" dirty="0" err="1">
                <a:solidFill>
                  <a:srgbClr val="222222"/>
                </a:solidFill>
                <a:effectLst/>
                <a:highlight>
                  <a:srgbClr val="FFFFFF"/>
                </a:highlight>
                <a:latin typeface="-apple-system"/>
              </a:rPr>
              <a:t>eprint</a:t>
            </a:r>
            <a:r>
              <a:rPr lang="en-GB" sz="2000" b="0" i="0" u="none" strike="noStrike" dirty="0">
                <a:solidFill>
                  <a:srgbClr val="222222"/>
                </a:solidFill>
                <a:effectLst/>
                <a:highlight>
                  <a:srgbClr val="FFFFFF"/>
                </a:highlight>
                <a:latin typeface="-apple-system"/>
              </a:rPr>
              <a:t>/47245/</a:t>
            </a:r>
          </a:p>
          <a:p>
            <a:pPr marL="342900" lvl="0" indent="-342900" algn="l" rtl="0">
              <a:lnSpc>
                <a:spcPct val="100000"/>
              </a:lnSpc>
              <a:spcBef>
                <a:spcPts val="0"/>
              </a:spcBef>
              <a:spcAft>
                <a:spcPts val="0"/>
              </a:spcAft>
              <a:buSzPts val="1100"/>
              <a:buFontTx/>
              <a:buChar char="-"/>
            </a:pPr>
            <a:endParaRPr lang="en-GB" sz="2000" b="0" i="0" u="none" strike="noStrike" dirty="0">
              <a:solidFill>
                <a:srgbClr val="222222"/>
              </a:solidFill>
              <a:effectLst/>
              <a:highlight>
                <a:srgbClr val="FFFFFF"/>
              </a:highlight>
              <a:latin typeface="-apple-system"/>
            </a:endParaRPr>
          </a:p>
          <a:p>
            <a:pPr marL="342900" lvl="0" indent="-342900" algn="l" rtl="0">
              <a:lnSpc>
                <a:spcPct val="100000"/>
              </a:lnSpc>
              <a:spcBef>
                <a:spcPts val="0"/>
              </a:spcBef>
              <a:spcAft>
                <a:spcPts val="0"/>
              </a:spcAft>
              <a:buSzPts val="1100"/>
              <a:buFontTx/>
              <a:buChar char="-"/>
            </a:pPr>
            <a:r>
              <a:rPr lang="en-GB" sz="2000" b="0" i="0" u="none" strike="noStrike" dirty="0">
                <a:solidFill>
                  <a:srgbClr val="222222"/>
                </a:solidFill>
                <a:effectLst/>
                <a:highlight>
                  <a:srgbClr val="FFFFFF"/>
                </a:highlight>
                <a:latin typeface="-apple-system"/>
              </a:rPr>
              <a:t>Are there open questions which you want to address or think need addressing? Something else we should discuss?</a:t>
            </a:r>
          </a:p>
          <a:p>
            <a:pPr marL="0" lvl="0" indent="0" algn="l" rtl="0">
              <a:lnSpc>
                <a:spcPct val="100000"/>
              </a:lnSpc>
              <a:spcBef>
                <a:spcPts val="0"/>
              </a:spcBef>
              <a:spcAft>
                <a:spcPts val="0"/>
              </a:spcAft>
              <a:buSzPts val="1100"/>
              <a:buNone/>
            </a:pPr>
            <a:endParaRPr sz="1200" dirty="0"/>
          </a:p>
        </p:txBody>
      </p:sp>
      <p:sp>
        <p:nvSpPr>
          <p:cNvPr id="371" name="Google Shape;371;g277b2095a28_2_233: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57</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7559790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277b2095a28_2_311: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1" name="Google Shape;671;g277b2095a28_2_311:notes"/>
          <p:cNvSpPr txBox="1">
            <a:spLocks noGrp="1"/>
          </p:cNvSpPr>
          <p:nvPr>
            <p:ph type="body" idx="1"/>
          </p:nvPr>
        </p:nvSpPr>
        <p:spPr>
          <a:xfrm>
            <a:off x="685800" y="4400571"/>
            <a:ext cx="5486062" cy="3600000"/>
          </a:xfrm>
          <a:prstGeom prst="rect">
            <a:avLst/>
          </a:prstGeom>
          <a:noFill/>
          <a:ln>
            <a:noFill/>
          </a:ln>
        </p:spPr>
        <p:txBody>
          <a:bodyPr spcFirstLastPara="1" wrap="square" lIns="90925" tIns="45450" rIns="90925" bIns="45450" anchor="t" anchorCtr="0">
            <a:noAutofit/>
          </a:bodyPr>
          <a:lstStyle/>
          <a:p>
            <a:pPr marL="0" lvl="0" indent="0" algn="l" rtl="0">
              <a:lnSpc>
                <a:spcPct val="100000"/>
              </a:lnSpc>
              <a:spcBef>
                <a:spcPts val="0"/>
              </a:spcBef>
              <a:spcAft>
                <a:spcPts val="0"/>
              </a:spcAft>
              <a:buClr>
                <a:srgbClr val="000000"/>
              </a:buClr>
              <a:buSzPts val="1200"/>
              <a:buFont typeface="Calibri"/>
              <a:buNone/>
            </a:pPr>
            <a:endParaRPr sz="1200" b="0" strike="noStrike" dirty="0">
              <a:latin typeface="Arial"/>
              <a:ea typeface="Arial"/>
              <a:cs typeface="Arial"/>
              <a:sym typeface="Arial"/>
            </a:endParaRPr>
          </a:p>
        </p:txBody>
      </p:sp>
      <p:sp>
        <p:nvSpPr>
          <p:cNvPr id="672" name="Google Shape;672;g277b2095a28_2_311:notes"/>
          <p:cNvSpPr txBox="1">
            <a:spLocks noGrp="1"/>
          </p:cNvSpPr>
          <p:nvPr>
            <p:ph type="sldNum" idx="12"/>
          </p:nvPr>
        </p:nvSpPr>
        <p:spPr>
          <a:xfrm>
            <a:off x="3884625" y="8685257"/>
            <a:ext cx="297135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 sz="1300" b="0" i="0" u="none" strike="noStrike" cap="none">
                <a:solidFill>
                  <a:srgbClr val="000000"/>
                </a:solidFill>
                <a:latin typeface="Arial"/>
                <a:ea typeface="Arial"/>
                <a:cs typeface="Arial"/>
                <a:sym typeface="Arial"/>
              </a:rPr>
              <a:t>58</a:t>
            </a:fld>
            <a:endParaRPr sz="13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280e38c8086_0_11: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7" name="Google Shape;687;g280e38c8086_0_11: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spcBef>
                <a:spcPts val="0"/>
              </a:spcBef>
              <a:spcAft>
                <a:spcPts val="0"/>
              </a:spcAft>
              <a:buSzPts val="1200"/>
              <a:buNone/>
            </a:pPr>
            <a:r>
              <a:rPr lang="en" sz="1200" dirty="0">
                <a:solidFill>
                  <a:schemeClr val="dk1"/>
                </a:solidFill>
              </a:rPr>
              <a:t>For more details on both the replication crisis and what has happened in response to it see this very accessible book. Especially recommended for students.</a:t>
            </a:r>
            <a:endParaRPr sz="1200" dirty="0">
              <a:solidFill>
                <a:schemeClr val="dk1"/>
              </a:solidFill>
            </a:endParaRPr>
          </a:p>
        </p:txBody>
      </p:sp>
      <p:sp>
        <p:nvSpPr>
          <p:cNvPr id="688" name="Google Shape;688;g280e38c8086_0_11: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59</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06731dbc4e_0_1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3" name="Google Shape;293;g306731dbc4e_0_10: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457200" lvl="0" indent="-304800" algn="l" rtl="0">
              <a:lnSpc>
                <a:spcPct val="100000"/>
              </a:lnSpc>
              <a:spcBef>
                <a:spcPts val="0"/>
              </a:spcBef>
              <a:spcAft>
                <a:spcPts val="0"/>
              </a:spcAft>
              <a:buSzPts val="1200"/>
              <a:buChar char="-"/>
            </a:pPr>
            <a:r>
              <a:rPr lang="en" sz="1200" dirty="0"/>
              <a:t>Some key developments which had consequences for the statistical practices across fields were …</a:t>
            </a:r>
            <a:endParaRPr sz="1200" dirty="0"/>
          </a:p>
          <a:p>
            <a:pPr marL="457200" lvl="0" indent="-304800" algn="l" rtl="0">
              <a:lnSpc>
                <a:spcPct val="100000"/>
              </a:lnSpc>
              <a:spcBef>
                <a:spcPts val="0"/>
              </a:spcBef>
              <a:spcAft>
                <a:spcPts val="0"/>
              </a:spcAft>
              <a:buSzPts val="1200"/>
              <a:buChar char="-"/>
            </a:pPr>
            <a:r>
              <a:rPr lang="en-GB" sz="1200" dirty="0"/>
              <a:t>the works by Jacob Cohen on effect sizes and power</a:t>
            </a:r>
          </a:p>
          <a:p>
            <a:pPr marL="914400" lvl="1" indent="-304800" algn="l" rtl="0">
              <a:lnSpc>
                <a:spcPct val="100000"/>
              </a:lnSpc>
              <a:spcBef>
                <a:spcPts val="0"/>
              </a:spcBef>
              <a:spcAft>
                <a:spcPts val="0"/>
              </a:spcAft>
              <a:buSzPts val="1200"/>
              <a:buChar char="-"/>
            </a:pPr>
            <a:r>
              <a:rPr lang="en-GB" sz="1200" dirty="0"/>
              <a:t>Effect sizes to make effects on different scales comparable</a:t>
            </a:r>
          </a:p>
          <a:p>
            <a:pPr marL="914400" lvl="1" indent="-304800" algn="l" rtl="0">
              <a:lnSpc>
                <a:spcPct val="100000"/>
              </a:lnSpc>
              <a:spcBef>
                <a:spcPts val="0"/>
              </a:spcBef>
              <a:spcAft>
                <a:spcPts val="0"/>
              </a:spcAft>
              <a:buSzPts val="1200"/>
              <a:buChar char="-"/>
            </a:pPr>
            <a:r>
              <a:rPr lang="en-GB" sz="1200" dirty="0"/>
              <a:t>Power: the sensitivity to detect a true effect, if it is there. (If the statistical power is too low, we might not find the effect, even if it is there, i.e. false negative)</a:t>
            </a:r>
          </a:p>
          <a:p>
            <a:pPr marL="914400" lvl="1" indent="-304800" algn="l" rtl="0">
              <a:lnSpc>
                <a:spcPct val="100000"/>
              </a:lnSpc>
              <a:spcBef>
                <a:spcPts val="0"/>
              </a:spcBef>
              <a:spcAft>
                <a:spcPts val="0"/>
              </a:spcAft>
              <a:buSzPts val="1200"/>
              <a:buChar char="-"/>
            </a:pPr>
            <a:endParaRPr sz="1200" dirty="0"/>
          </a:p>
        </p:txBody>
      </p:sp>
      <p:sp>
        <p:nvSpPr>
          <p:cNvPr id="294" name="Google Shape;294;g306731dbc4e_0_10: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2a0480a5c07_0_3: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6" name="Google Shape;696;g2a0480a5c07_0_3: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0" lvl="0" indent="0" algn="l" rtl="0">
              <a:spcBef>
                <a:spcPts val="0"/>
              </a:spcBef>
              <a:spcAft>
                <a:spcPts val="0"/>
              </a:spcAft>
              <a:buSzPts val="1200"/>
              <a:buNone/>
            </a:pPr>
            <a:r>
              <a:rPr lang="nb-NO" sz="1200" dirty="0">
                <a:solidFill>
                  <a:schemeClr val="dk1"/>
                </a:solidFill>
              </a:rPr>
              <a:t>I </a:t>
            </a:r>
            <a:r>
              <a:rPr lang="nb-NO" sz="1200" dirty="0" err="1">
                <a:solidFill>
                  <a:schemeClr val="dk1"/>
                </a:solidFill>
              </a:rPr>
              <a:t>want</a:t>
            </a:r>
            <a:r>
              <a:rPr lang="nb-NO" sz="1200" dirty="0">
                <a:solidFill>
                  <a:schemeClr val="dk1"/>
                </a:solidFill>
              </a:rPr>
              <a:t> to </a:t>
            </a:r>
            <a:r>
              <a:rPr lang="nb-NO" sz="1200" dirty="0" err="1">
                <a:solidFill>
                  <a:schemeClr val="dk1"/>
                </a:solidFill>
              </a:rPr>
              <a:t>thank</a:t>
            </a:r>
            <a:r>
              <a:rPr lang="nb-NO" sz="1200" dirty="0">
                <a:solidFill>
                  <a:schemeClr val="dk1"/>
                </a:solidFill>
              </a:rPr>
              <a:t> </a:t>
            </a:r>
            <a:r>
              <a:rPr lang="nb-NO" sz="1200" dirty="0" err="1">
                <a:solidFill>
                  <a:schemeClr val="dk1"/>
                </a:solidFill>
              </a:rPr>
              <a:t>everyone</a:t>
            </a:r>
            <a:r>
              <a:rPr lang="nb-NO" sz="1200" dirty="0">
                <a:solidFill>
                  <a:schemeClr val="dk1"/>
                </a:solidFill>
              </a:rPr>
              <a:t> </a:t>
            </a:r>
            <a:r>
              <a:rPr lang="nb-NO" sz="1200" dirty="0" err="1">
                <a:solidFill>
                  <a:schemeClr val="dk1"/>
                </a:solidFill>
              </a:rPr>
              <a:t>who</a:t>
            </a:r>
            <a:r>
              <a:rPr lang="nb-NO" sz="1200" dirty="0">
                <a:solidFill>
                  <a:schemeClr val="dk1"/>
                </a:solidFill>
              </a:rPr>
              <a:t> has </a:t>
            </a:r>
            <a:r>
              <a:rPr lang="nb-NO" sz="1200" dirty="0" err="1">
                <a:solidFill>
                  <a:schemeClr val="dk1"/>
                </a:solidFill>
              </a:rPr>
              <a:t>contributed</a:t>
            </a:r>
            <a:r>
              <a:rPr lang="nb-NO" sz="1200" dirty="0">
                <a:solidFill>
                  <a:schemeClr val="dk1"/>
                </a:solidFill>
              </a:rPr>
              <a:t> to </a:t>
            </a:r>
            <a:r>
              <a:rPr lang="nb-NO" sz="1200" dirty="0" err="1">
                <a:solidFill>
                  <a:schemeClr val="dk1"/>
                </a:solidFill>
              </a:rPr>
              <a:t>these</a:t>
            </a:r>
            <a:r>
              <a:rPr lang="nb-NO" sz="1200" dirty="0">
                <a:solidFill>
                  <a:schemeClr val="dk1"/>
                </a:solidFill>
              </a:rPr>
              <a:t> slides and </a:t>
            </a:r>
            <a:r>
              <a:rPr lang="nb-NO" sz="1200" dirty="0" err="1">
                <a:solidFill>
                  <a:schemeClr val="dk1"/>
                </a:solidFill>
              </a:rPr>
              <a:t>the</a:t>
            </a:r>
            <a:r>
              <a:rPr lang="nb-NO" sz="1200" dirty="0">
                <a:solidFill>
                  <a:schemeClr val="dk1"/>
                </a:solidFill>
              </a:rPr>
              <a:t> </a:t>
            </a:r>
            <a:r>
              <a:rPr lang="nb-NO" sz="1200" dirty="0" err="1">
                <a:solidFill>
                  <a:schemeClr val="dk1"/>
                </a:solidFill>
              </a:rPr>
              <a:t>project</a:t>
            </a:r>
            <a:r>
              <a:rPr lang="nb-NO" sz="1200" dirty="0">
                <a:solidFill>
                  <a:schemeClr val="dk1"/>
                </a:solidFill>
              </a:rPr>
              <a:t>!</a:t>
            </a:r>
            <a:endParaRPr sz="1200" dirty="0">
              <a:solidFill>
                <a:schemeClr val="dk1"/>
              </a:solidFill>
            </a:endParaRPr>
          </a:p>
        </p:txBody>
      </p:sp>
      <p:sp>
        <p:nvSpPr>
          <p:cNvPr id="697" name="Google Shape;697;g2a0480a5c07_0_3: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60</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06731dbc4e_0_17: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g306731dbc4e_0_17: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457200" lvl="0" indent="-304800" algn="l" rtl="0">
              <a:lnSpc>
                <a:spcPct val="100000"/>
              </a:lnSpc>
              <a:spcBef>
                <a:spcPts val="0"/>
              </a:spcBef>
              <a:spcAft>
                <a:spcPts val="0"/>
              </a:spcAft>
              <a:buClr>
                <a:srgbClr val="B7B7B7"/>
              </a:buClr>
              <a:buSzPts val="1200"/>
              <a:buChar char="-"/>
            </a:pPr>
            <a:r>
              <a:rPr lang="en" sz="1200" dirty="0">
                <a:solidFill>
                  <a:srgbClr val="B7B7B7"/>
                </a:solidFill>
              </a:rPr>
              <a:t>Some key developments which had consequences for the statistical practices across fields were …</a:t>
            </a:r>
            <a:endParaRPr sz="1200" dirty="0">
              <a:solidFill>
                <a:srgbClr val="B7B7B7"/>
              </a:solidFill>
            </a:endParaRPr>
          </a:p>
          <a:p>
            <a:pPr marL="457200" lvl="0" indent="-304800" algn="l" rtl="0">
              <a:lnSpc>
                <a:spcPct val="100000"/>
              </a:lnSpc>
              <a:spcBef>
                <a:spcPts val="0"/>
              </a:spcBef>
              <a:spcAft>
                <a:spcPts val="0"/>
              </a:spcAft>
              <a:buClr>
                <a:srgbClr val="B7B7B7"/>
              </a:buClr>
              <a:buSzPts val="1200"/>
              <a:buChar char="-"/>
            </a:pPr>
            <a:r>
              <a:rPr lang="en" sz="1200" dirty="0">
                <a:solidFill>
                  <a:srgbClr val="B7B7B7"/>
                </a:solidFill>
              </a:rPr>
              <a:t>the works by Jacob Cohen on effect sizes and power</a:t>
            </a:r>
            <a:endParaRPr sz="1200" dirty="0">
              <a:solidFill>
                <a:srgbClr val="B7B7B7"/>
              </a:solidFill>
            </a:endParaRPr>
          </a:p>
          <a:p>
            <a:pPr marL="914400" lvl="1" indent="-304800" algn="l" rtl="0">
              <a:lnSpc>
                <a:spcPct val="100000"/>
              </a:lnSpc>
              <a:spcBef>
                <a:spcPts val="0"/>
              </a:spcBef>
              <a:spcAft>
                <a:spcPts val="0"/>
              </a:spcAft>
              <a:buClr>
                <a:srgbClr val="B7B7B7"/>
              </a:buClr>
              <a:buSzPts val="1200"/>
              <a:buChar char="-"/>
            </a:pPr>
            <a:r>
              <a:rPr lang="en" sz="1200" dirty="0">
                <a:solidFill>
                  <a:srgbClr val="B7B7B7"/>
                </a:solidFill>
              </a:rPr>
              <a:t>Effect sizes to make effects on different scales comparable</a:t>
            </a:r>
            <a:endParaRPr sz="1200" dirty="0">
              <a:solidFill>
                <a:srgbClr val="B7B7B7"/>
              </a:solidFill>
            </a:endParaRPr>
          </a:p>
          <a:p>
            <a:pPr marL="914400" lvl="1" indent="-304800" algn="l" rtl="0">
              <a:lnSpc>
                <a:spcPct val="100000"/>
              </a:lnSpc>
              <a:spcBef>
                <a:spcPts val="0"/>
              </a:spcBef>
              <a:spcAft>
                <a:spcPts val="0"/>
              </a:spcAft>
              <a:buClr>
                <a:srgbClr val="B7B7B7"/>
              </a:buClr>
              <a:buSzPts val="1200"/>
              <a:buChar char="-"/>
            </a:pPr>
            <a:r>
              <a:rPr lang="en" sz="1200" dirty="0">
                <a:solidFill>
                  <a:srgbClr val="B7B7B7"/>
                </a:solidFill>
              </a:rPr>
              <a:t>Power: the sensitivity to detect a true effect, if it is there. (If the statistical power is too low, we might not find the effect, even if it is there, i.e. false negative)</a:t>
            </a:r>
            <a:endParaRPr sz="1200" dirty="0">
              <a:solidFill>
                <a:srgbClr val="B7B7B7"/>
              </a:solidFill>
            </a:endParaRPr>
          </a:p>
          <a:p>
            <a:pPr marL="914400" lvl="1" indent="-304800" algn="l" rtl="0">
              <a:lnSpc>
                <a:spcPct val="100000"/>
              </a:lnSpc>
              <a:spcBef>
                <a:spcPts val="0"/>
              </a:spcBef>
              <a:spcAft>
                <a:spcPts val="0"/>
              </a:spcAft>
              <a:buSzPts val="1200"/>
              <a:buChar char="-"/>
            </a:pPr>
            <a:r>
              <a:rPr lang="en" sz="1200" dirty="0"/>
              <a:t>These concepts are intertwined</a:t>
            </a:r>
            <a:endParaRPr sz="1200" dirty="0"/>
          </a:p>
          <a:p>
            <a:pPr marL="914400" lvl="1" indent="-304800" algn="l" rtl="0">
              <a:lnSpc>
                <a:spcPct val="100000"/>
              </a:lnSpc>
              <a:spcBef>
                <a:spcPts val="0"/>
              </a:spcBef>
              <a:spcAft>
                <a:spcPts val="0"/>
              </a:spcAft>
              <a:buSzPts val="1200"/>
              <a:buChar char="-"/>
            </a:pPr>
            <a:r>
              <a:rPr lang="en" sz="1200" dirty="0"/>
              <a:t>Only over the recent decades reporting effect sizes and power have become more and more standard practices and are now often directly required by journals or by reviewers</a:t>
            </a:r>
          </a:p>
          <a:p>
            <a:pPr marL="914400" lvl="1" indent="-304800" algn="l" rtl="0">
              <a:lnSpc>
                <a:spcPct val="100000"/>
              </a:lnSpc>
              <a:spcBef>
                <a:spcPts val="0"/>
              </a:spcBef>
              <a:spcAft>
                <a:spcPts val="0"/>
              </a:spcAft>
              <a:buSzPts val="1200"/>
              <a:buChar char="-"/>
            </a:pPr>
            <a:endParaRPr lang="en" sz="1200" dirty="0"/>
          </a:p>
          <a:p>
            <a:pPr marL="914400" lvl="1" indent="-304800" algn="l" rtl="0">
              <a:lnSpc>
                <a:spcPct val="100000"/>
              </a:lnSpc>
              <a:spcBef>
                <a:spcPts val="0"/>
              </a:spcBef>
              <a:spcAft>
                <a:spcPts val="0"/>
              </a:spcAft>
              <a:buSzPts val="1200"/>
              <a:buChar char="-"/>
            </a:pPr>
            <a:r>
              <a:rPr lang="en" sz="1200" dirty="0"/>
              <a:t>In the graphic you see the results of an ongoing study analyzing the corpus of studies resulting from the mother and child cohort study which is a longitudinal biobank-styled study collecting biological and demographic data from mothers and their children.</a:t>
            </a:r>
          </a:p>
          <a:p>
            <a:pPr marL="914400" lvl="1" indent="-304800" algn="l" rtl="0">
              <a:lnSpc>
                <a:spcPct val="100000"/>
              </a:lnSpc>
              <a:spcBef>
                <a:spcPts val="0"/>
              </a:spcBef>
              <a:spcAft>
                <a:spcPts val="0"/>
              </a:spcAft>
              <a:buSzPts val="1200"/>
              <a:buChar char="-"/>
            </a:pPr>
            <a:r>
              <a:rPr lang="en" sz="1200" dirty="0"/>
              <a:t>Here, a large cohorts’ </a:t>
            </a:r>
            <a:r>
              <a:rPr lang="en" sz="1200" dirty="0" err="1"/>
              <a:t>informatio</a:t>
            </a:r>
            <a:r>
              <a:rPr lang="en-GB" sz="1200" dirty="0"/>
              <a:t>n</a:t>
            </a:r>
            <a:r>
              <a:rPr lang="en" sz="1200" dirty="0"/>
              <a:t> was collected. T</a:t>
            </a:r>
            <a:r>
              <a:rPr lang="en-GB" sz="1200" dirty="0"/>
              <a:t>h</a:t>
            </a:r>
            <a:r>
              <a:rPr lang="en" sz="1200" dirty="0"/>
              <a:t>e data are used by many researchers and hence a good benchmark for mapping different scientific practices over time.</a:t>
            </a:r>
          </a:p>
          <a:p>
            <a:pPr marL="914400" lvl="1" indent="-304800" algn="l" rtl="0">
              <a:lnSpc>
                <a:spcPct val="100000"/>
              </a:lnSpc>
              <a:spcBef>
                <a:spcPts val="0"/>
              </a:spcBef>
              <a:spcAft>
                <a:spcPts val="0"/>
              </a:spcAft>
              <a:buSzPts val="1200"/>
              <a:buChar char="-"/>
            </a:pPr>
            <a:endParaRPr lang="en" sz="1200" dirty="0"/>
          </a:p>
          <a:p>
            <a:pPr marL="914400" lvl="1" indent="-304800" algn="l" rtl="0">
              <a:lnSpc>
                <a:spcPct val="100000"/>
              </a:lnSpc>
              <a:spcBef>
                <a:spcPts val="0"/>
              </a:spcBef>
              <a:spcAft>
                <a:spcPts val="0"/>
              </a:spcAft>
              <a:buSzPts val="1200"/>
              <a:buChar char="-"/>
            </a:pPr>
            <a:r>
              <a:rPr lang="en" sz="1200" dirty="0"/>
              <a:t>This graphic is also helpful as it shows that open science practices resemble many different practices.</a:t>
            </a:r>
          </a:p>
          <a:p>
            <a:pPr marL="914400" lvl="1" indent="-304800" algn="l" rtl="0">
              <a:lnSpc>
                <a:spcPct val="100000"/>
              </a:lnSpc>
              <a:spcBef>
                <a:spcPts val="0"/>
              </a:spcBef>
              <a:spcAft>
                <a:spcPts val="0"/>
              </a:spcAft>
              <a:buSzPts val="1200"/>
              <a:buChar char="-"/>
            </a:pPr>
            <a:r>
              <a:rPr lang="en" sz="1200" dirty="0"/>
              <a:t>This describes well the problem of open science. Usually the definition is connected to practices </a:t>
            </a:r>
            <a:r>
              <a:rPr lang="en" sz="1200" dirty="0" err="1"/>
              <a:t>wh</a:t>
            </a:r>
            <a:r>
              <a:rPr lang="en-GB" sz="1200" dirty="0" err="1"/>
              <a:t>ic</a:t>
            </a:r>
            <a:r>
              <a:rPr lang="en" sz="1200" dirty="0"/>
              <a:t>h foster transparency, sharing of information, and fostering of robust scientific practices.</a:t>
            </a:r>
            <a:endParaRPr sz="1200" dirty="0"/>
          </a:p>
        </p:txBody>
      </p:sp>
      <p:sp>
        <p:nvSpPr>
          <p:cNvPr id="302" name="Google Shape;302;g306731dbc4e_0_17: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7</a:t>
            </a:fld>
            <a:endParaRPr sz="1200" b="0" i="0" u="none" strike="noStrike" cap="non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06731dbc4e_0_1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3" name="Google Shape;293;g306731dbc4e_0_10: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457200" lvl="0" indent="-304800" algn="l" rtl="0">
              <a:lnSpc>
                <a:spcPct val="100000"/>
              </a:lnSpc>
              <a:spcBef>
                <a:spcPts val="0"/>
              </a:spcBef>
              <a:spcAft>
                <a:spcPts val="0"/>
              </a:spcAft>
              <a:buSzPts val="1200"/>
              <a:buChar char="-"/>
            </a:pPr>
            <a:r>
              <a:rPr lang="en" sz="1200" dirty="0"/>
              <a:t>Other key developments which had consequences for the statistical practices across fields were …</a:t>
            </a:r>
            <a:endParaRPr lang="en-GB" sz="1200" dirty="0"/>
          </a:p>
          <a:p>
            <a:pPr marL="457200" lvl="0" indent="-304800" algn="l" rtl="0">
              <a:lnSpc>
                <a:spcPct val="100000"/>
              </a:lnSpc>
              <a:spcBef>
                <a:spcPts val="0"/>
              </a:spcBef>
              <a:spcAft>
                <a:spcPts val="0"/>
              </a:spcAft>
              <a:buSzPts val="1200"/>
              <a:buChar char="-"/>
            </a:pPr>
            <a:r>
              <a:rPr lang="en-GB" sz="1200" dirty="0"/>
              <a:t>The works by Jerzy </a:t>
            </a:r>
            <a:r>
              <a:rPr lang="en-GB" sz="1200" dirty="0" err="1"/>
              <a:t>Neyman</a:t>
            </a:r>
            <a:r>
              <a:rPr lang="en-GB" sz="1200" dirty="0"/>
              <a:t> to quantify uncertainty</a:t>
            </a:r>
          </a:p>
          <a:p>
            <a:pPr marL="914400" lvl="1" indent="-304800" algn="l" rtl="0">
              <a:lnSpc>
                <a:spcPct val="100000"/>
              </a:lnSpc>
              <a:spcBef>
                <a:spcPts val="0"/>
              </a:spcBef>
              <a:spcAft>
                <a:spcPts val="0"/>
              </a:spcAft>
              <a:buSzPts val="1200"/>
              <a:buChar char="-"/>
            </a:pPr>
            <a:r>
              <a:rPr lang="en-GB" sz="1200" dirty="0"/>
              <a:t>For example, he introduced confidence intervals, which help to get a better understanding of the uncertainty surrounding a certain effect size estimate under different conditions</a:t>
            </a:r>
          </a:p>
          <a:p>
            <a:pPr marL="1371600" lvl="2" indent="-304800" algn="l" rtl="0">
              <a:lnSpc>
                <a:spcPct val="100000"/>
              </a:lnSpc>
              <a:spcBef>
                <a:spcPts val="0"/>
              </a:spcBef>
              <a:spcAft>
                <a:spcPts val="0"/>
              </a:spcAft>
              <a:buSzPts val="1200"/>
              <a:buChar char="-"/>
            </a:pPr>
            <a:r>
              <a:rPr lang="en-GB" sz="1200" dirty="0"/>
              <a:t>For example, based on the certainty we need (0-100%), an effect examined under the same conditions falls into the specific interval. In other words, the more certainty, the larger the interval. Parameters that reduce uncertainty, on the other hand, shrink the interval, such as sample size.</a:t>
            </a:r>
          </a:p>
          <a:p>
            <a:pPr marL="457200" lvl="0" indent="-304800" algn="l" rtl="0">
              <a:lnSpc>
                <a:spcPct val="100000"/>
              </a:lnSpc>
              <a:spcBef>
                <a:spcPts val="0"/>
              </a:spcBef>
              <a:spcAft>
                <a:spcPts val="0"/>
              </a:spcAft>
              <a:buSzPts val="1200"/>
              <a:buChar char="-"/>
            </a:pPr>
            <a:endParaRPr lang="en-GB" sz="1200" dirty="0"/>
          </a:p>
          <a:p>
            <a:pPr marL="457200" lvl="0" indent="-304800" algn="l" rtl="0">
              <a:lnSpc>
                <a:spcPct val="100000"/>
              </a:lnSpc>
              <a:spcBef>
                <a:spcPts val="0"/>
              </a:spcBef>
              <a:spcAft>
                <a:spcPts val="0"/>
              </a:spcAft>
              <a:buSzPts val="1200"/>
              <a:buChar char="-"/>
            </a:pPr>
            <a:endParaRPr lang="en-GB" sz="1200" dirty="0"/>
          </a:p>
          <a:p>
            <a:pPr marL="914400" lvl="1" indent="-304800" algn="l" rtl="0">
              <a:lnSpc>
                <a:spcPct val="100000"/>
              </a:lnSpc>
              <a:spcBef>
                <a:spcPts val="0"/>
              </a:spcBef>
              <a:spcAft>
                <a:spcPts val="0"/>
              </a:spcAft>
              <a:buSzPts val="1200"/>
              <a:buChar char="-"/>
            </a:pPr>
            <a:endParaRPr lang="nb-NO" sz="1200" dirty="0"/>
          </a:p>
          <a:p>
            <a:pPr marL="914400" lvl="1" indent="-304800" algn="l" rtl="0">
              <a:lnSpc>
                <a:spcPct val="100000"/>
              </a:lnSpc>
              <a:spcBef>
                <a:spcPts val="0"/>
              </a:spcBef>
              <a:spcAft>
                <a:spcPts val="0"/>
              </a:spcAft>
              <a:buSzPts val="1200"/>
              <a:buChar char="-"/>
            </a:pPr>
            <a:endParaRPr sz="1200" dirty="0"/>
          </a:p>
        </p:txBody>
      </p:sp>
      <p:sp>
        <p:nvSpPr>
          <p:cNvPr id="294" name="Google Shape;294;g306731dbc4e_0_10: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8</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1358615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06731dbc4e_0_10:notes"/>
          <p:cNvSpPr>
            <a:spLocks noGrp="1" noRot="1" noChangeAspect="1"/>
          </p:cNvSpPr>
          <p:nvPr>
            <p:ph type="sldImg" idx="2"/>
          </p:nvPr>
        </p:nvSpPr>
        <p:spPr>
          <a:xfrm>
            <a:off x="685800" y="1143000"/>
            <a:ext cx="5484813"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3" name="Google Shape;293;g306731dbc4e_0_10:notes"/>
          <p:cNvSpPr txBox="1">
            <a:spLocks noGrp="1"/>
          </p:cNvSpPr>
          <p:nvPr>
            <p:ph type="body" idx="1"/>
          </p:nvPr>
        </p:nvSpPr>
        <p:spPr>
          <a:xfrm>
            <a:off x="685800" y="4400571"/>
            <a:ext cx="5486100" cy="3600000"/>
          </a:xfrm>
          <a:prstGeom prst="rect">
            <a:avLst/>
          </a:prstGeom>
          <a:noFill/>
          <a:ln>
            <a:noFill/>
          </a:ln>
        </p:spPr>
        <p:txBody>
          <a:bodyPr spcFirstLastPara="1" wrap="square" lIns="90925" tIns="45450" rIns="90925" bIns="45450" anchor="t" anchorCtr="0">
            <a:noAutofit/>
          </a:bodyPr>
          <a:lstStyle/>
          <a:p>
            <a:pPr marL="914400" lvl="1" indent="-304800" algn="l" rtl="0">
              <a:lnSpc>
                <a:spcPct val="100000"/>
              </a:lnSpc>
              <a:spcBef>
                <a:spcPts val="0"/>
              </a:spcBef>
              <a:spcAft>
                <a:spcPts val="0"/>
              </a:spcAft>
              <a:buSzPts val="1200"/>
              <a:buChar char="-"/>
            </a:pPr>
            <a:r>
              <a:rPr lang="nb-NO" sz="1200" dirty="0" err="1"/>
              <a:t>You</a:t>
            </a:r>
            <a:r>
              <a:rPr lang="nb-NO" sz="1200" dirty="0"/>
              <a:t> </a:t>
            </a:r>
            <a:r>
              <a:rPr lang="nb-NO" sz="1200" dirty="0" err="1"/>
              <a:t>see</a:t>
            </a:r>
            <a:r>
              <a:rPr lang="nb-NO" sz="1200" dirty="0"/>
              <a:t> </a:t>
            </a:r>
            <a:r>
              <a:rPr lang="nb-NO" sz="1200" dirty="0" err="1"/>
              <a:t>that</a:t>
            </a:r>
            <a:r>
              <a:rPr lang="nb-NO" sz="1200" dirty="0"/>
              <a:t> </a:t>
            </a:r>
            <a:r>
              <a:rPr lang="nb-NO" sz="1200" dirty="0" err="1"/>
              <a:t>statistical</a:t>
            </a:r>
            <a:r>
              <a:rPr lang="nb-NO" sz="1200" dirty="0"/>
              <a:t> </a:t>
            </a:r>
            <a:r>
              <a:rPr lang="nb-NO" sz="1200" dirty="0" err="1"/>
              <a:t>practices</a:t>
            </a:r>
            <a:r>
              <a:rPr lang="nb-NO" sz="1200" dirty="0"/>
              <a:t> have </a:t>
            </a:r>
            <a:r>
              <a:rPr lang="nb-NO" sz="1200" dirty="0" err="1"/>
              <a:t>been</a:t>
            </a:r>
            <a:r>
              <a:rPr lang="nb-NO" sz="1200" dirty="0"/>
              <a:t> </a:t>
            </a:r>
            <a:r>
              <a:rPr lang="nb-NO" sz="1200" dirty="0" err="1"/>
              <a:t>evolving</a:t>
            </a:r>
            <a:r>
              <a:rPr lang="nb-NO" sz="1200" dirty="0"/>
              <a:t> in a non-linear </a:t>
            </a:r>
            <a:r>
              <a:rPr lang="nb-NO" sz="1200" dirty="0" err="1"/>
              <a:t>fashion</a:t>
            </a:r>
            <a:r>
              <a:rPr lang="nb-NO" sz="1200" dirty="0"/>
              <a:t>.</a:t>
            </a:r>
          </a:p>
          <a:p>
            <a:pPr marL="914400" lvl="1" indent="-304800" algn="l" rtl="0">
              <a:lnSpc>
                <a:spcPct val="100000"/>
              </a:lnSpc>
              <a:spcBef>
                <a:spcPts val="0"/>
              </a:spcBef>
              <a:spcAft>
                <a:spcPts val="0"/>
              </a:spcAft>
              <a:buSzPts val="1200"/>
              <a:buChar char="-"/>
            </a:pPr>
            <a:r>
              <a:rPr lang="nb-NO" sz="1200" dirty="0" err="1"/>
              <a:t>Sometimes</a:t>
            </a:r>
            <a:r>
              <a:rPr lang="nb-NO" sz="1200" dirty="0"/>
              <a:t> it is </a:t>
            </a:r>
            <a:r>
              <a:rPr lang="nb-NO" sz="1200" dirty="0" err="1"/>
              <a:t>difficult</a:t>
            </a:r>
            <a:r>
              <a:rPr lang="nb-NO" sz="1200" dirty="0"/>
              <a:t> to trace back </a:t>
            </a:r>
            <a:r>
              <a:rPr lang="nb-NO" sz="1200" dirty="0" err="1"/>
              <a:t>why</a:t>
            </a:r>
            <a:r>
              <a:rPr lang="nb-NO" sz="1200" dirty="0"/>
              <a:t> </a:t>
            </a:r>
            <a:r>
              <a:rPr lang="nb-NO" sz="1200" dirty="0" err="1"/>
              <a:t>exactly</a:t>
            </a:r>
            <a:r>
              <a:rPr lang="nb-NO" sz="1200" dirty="0"/>
              <a:t> </a:t>
            </a:r>
            <a:r>
              <a:rPr lang="nb-NO" sz="1200" dirty="0" err="1"/>
              <a:t>this</a:t>
            </a:r>
            <a:r>
              <a:rPr lang="nb-NO" sz="1200" dirty="0"/>
              <a:t> </a:t>
            </a:r>
            <a:r>
              <a:rPr lang="nb-NO" sz="1200" dirty="0" err="1"/>
              <a:t>one</a:t>
            </a:r>
            <a:r>
              <a:rPr lang="nb-NO" sz="1200" dirty="0"/>
              <a:t> </a:t>
            </a:r>
            <a:r>
              <a:rPr lang="nb-NO" sz="1200" dirty="0" err="1"/>
              <a:t>practice</a:t>
            </a:r>
            <a:r>
              <a:rPr lang="nb-NO" sz="1200" dirty="0"/>
              <a:t> has </a:t>
            </a:r>
            <a:r>
              <a:rPr lang="nb-NO" sz="1200" dirty="0" err="1"/>
              <a:t>been</a:t>
            </a:r>
            <a:r>
              <a:rPr lang="nb-NO" sz="1200" dirty="0"/>
              <a:t> </a:t>
            </a:r>
            <a:r>
              <a:rPr lang="nb-NO" sz="1200" dirty="0" err="1"/>
              <a:t>adapted</a:t>
            </a:r>
            <a:r>
              <a:rPr lang="nb-NO" sz="1200" dirty="0"/>
              <a:t> at </a:t>
            </a:r>
            <a:r>
              <a:rPr lang="nb-NO" sz="1200" dirty="0" err="1"/>
              <a:t>that</a:t>
            </a:r>
            <a:r>
              <a:rPr lang="nb-NO" sz="1200" dirty="0"/>
              <a:t> time and not </a:t>
            </a:r>
            <a:r>
              <a:rPr lang="nb-NO" sz="1200" dirty="0" err="1"/>
              <a:t>earlier</a:t>
            </a:r>
            <a:r>
              <a:rPr lang="nb-NO" sz="1200" dirty="0"/>
              <a:t> and </a:t>
            </a:r>
            <a:r>
              <a:rPr lang="nb-NO" sz="1200" dirty="0" err="1"/>
              <a:t>another</a:t>
            </a:r>
            <a:r>
              <a:rPr lang="nb-NO" sz="1200" dirty="0"/>
              <a:t> </a:t>
            </a:r>
            <a:r>
              <a:rPr lang="nb-NO" sz="1200" dirty="0" err="1"/>
              <a:t>one</a:t>
            </a:r>
            <a:r>
              <a:rPr lang="nb-NO" sz="1200" dirty="0"/>
              <a:t> never </a:t>
            </a:r>
            <a:r>
              <a:rPr lang="nb-NO" sz="1200" dirty="0" err="1"/>
              <a:t>made</a:t>
            </a:r>
            <a:r>
              <a:rPr lang="nb-NO" sz="1200" dirty="0"/>
              <a:t> it. </a:t>
            </a:r>
          </a:p>
          <a:p>
            <a:pPr marL="914400" lvl="1" indent="-304800" algn="l" rtl="0">
              <a:lnSpc>
                <a:spcPct val="100000"/>
              </a:lnSpc>
              <a:spcBef>
                <a:spcPts val="0"/>
              </a:spcBef>
              <a:spcAft>
                <a:spcPts val="0"/>
              </a:spcAft>
              <a:buSzPts val="1200"/>
              <a:buChar char="-"/>
            </a:pPr>
            <a:r>
              <a:rPr lang="nb-NO" sz="1200" dirty="0" err="1"/>
              <a:t>Yet</a:t>
            </a:r>
            <a:r>
              <a:rPr lang="nb-NO" sz="1200" dirty="0"/>
              <a:t>, </a:t>
            </a:r>
            <a:r>
              <a:rPr lang="nb-NO" sz="1200" dirty="0" err="1"/>
              <a:t>people</a:t>
            </a:r>
            <a:r>
              <a:rPr lang="nb-NO" sz="1200" dirty="0"/>
              <a:t> </a:t>
            </a:r>
            <a:r>
              <a:rPr lang="nb-NO" sz="1200" dirty="0" err="1"/>
              <a:t>want</a:t>
            </a:r>
            <a:r>
              <a:rPr lang="nb-NO" sz="1200" dirty="0"/>
              <a:t> simple </a:t>
            </a:r>
            <a:r>
              <a:rPr lang="nb-NO" sz="1200" dirty="0" err="1"/>
              <a:t>answers</a:t>
            </a:r>
            <a:r>
              <a:rPr lang="nb-NO" sz="1200" dirty="0"/>
              <a:t> to </a:t>
            </a:r>
            <a:r>
              <a:rPr lang="nb-NO" sz="1200" dirty="0" err="1"/>
              <a:t>manage</a:t>
            </a:r>
            <a:r>
              <a:rPr lang="nb-NO" sz="1200" dirty="0"/>
              <a:t> </a:t>
            </a:r>
            <a:r>
              <a:rPr lang="nb-NO" sz="1200" dirty="0" err="1"/>
              <a:t>their</a:t>
            </a:r>
            <a:r>
              <a:rPr lang="nb-NO" sz="1200" dirty="0"/>
              <a:t> </a:t>
            </a:r>
            <a:r>
              <a:rPr lang="nb-NO" sz="1200" dirty="0" err="1"/>
              <a:t>busy</a:t>
            </a:r>
            <a:r>
              <a:rPr lang="nb-NO" sz="1200" dirty="0"/>
              <a:t> </a:t>
            </a:r>
            <a:r>
              <a:rPr lang="nb-NO" sz="1200" dirty="0" err="1"/>
              <a:t>days</a:t>
            </a:r>
            <a:r>
              <a:rPr lang="nb-NO" sz="1200" dirty="0"/>
              <a:t>. </a:t>
            </a:r>
            <a:r>
              <a:rPr lang="nb-NO" sz="1200" dirty="0" err="1"/>
              <a:t>Yet</a:t>
            </a:r>
            <a:r>
              <a:rPr lang="nb-NO" sz="1200" dirty="0"/>
              <a:t>, science </a:t>
            </a:r>
            <a:r>
              <a:rPr lang="nb-NO" sz="1200" dirty="0" err="1"/>
              <a:t>often</a:t>
            </a:r>
            <a:r>
              <a:rPr lang="nb-NO" sz="1200" dirty="0"/>
              <a:t> </a:t>
            </a:r>
            <a:r>
              <a:rPr lang="nb-NO" sz="1200" dirty="0" err="1"/>
              <a:t>requires</a:t>
            </a:r>
            <a:r>
              <a:rPr lang="nb-NO" sz="1200" dirty="0"/>
              <a:t> more </a:t>
            </a:r>
            <a:r>
              <a:rPr lang="nb-NO" sz="1200" dirty="0" err="1"/>
              <a:t>complicated</a:t>
            </a:r>
            <a:r>
              <a:rPr lang="nb-NO" sz="1200" dirty="0"/>
              <a:t> </a:t>
            </a:r>
            <a:r>
              <a:rPr lang="nb-NO" sz="1200" dirty="0" err="1"/>
              <a:t>answers</a:t>
            </a:r>
            <a:r>
              <a:rPr lang="nb-NO" sz="1200" dirty="0"/>
              <a:t>.</a:t>
            </a:r>
          </a:p>
          <a:p>
            <a:pPr marL="914400" lvl="1" indent="-304800" algn="l" rtl="0">
              <a:lnSpc>
                <a:spcPct val="100000"/>
              </a:lnSpc>
              <a:spcBef>
                <a:spcPts val="0"/>
              </a:spcBef>
              <a:spcAft>
                <a:spcPts val="0"/>
              </a:spcAft>
              <a:buSzPts val="1200"/>
              <a:buChar char="-"/>
            </a:pPr>
            <a:r>
              <a:rPr lang="nb-NO" sz="1200" dirty="0"/>
              <a:t>Science is </a:t>
            </a:r>
            <a:r>
              <a:rPr lang="nb-NO" sz="1200" dirty="0" err="1"/>
              <a:t>simply</a:t>
            </a:r>
            <a:r>
              <a:rPr lang="nb-NO" sz="1200" dirty="0"/>
              <a:t> not a </a:t>
            </a:r>
            <a:r>
              <a:rPr lang="nb-NO" sz="1200" dirty="0" err="1"/>
              <a:t>dish</a:t>
            </a:r>
            <a:r>
              <a:rPr lang="nb-NO" sz="1200" dirty="0"/>
              <a:t> </a:t>
            </a:r>
            <a:r>
              <a:rPr lang="nb-NO" sz="1200" dirty="0" err="1"/>
              <a:t>which</a:t>
            </a:r>
            <a:r>
              <a:rPr lang="nb-NO" sz="1200" dirty="0"/>
              <a:t> </a:t>
            </a:r>
            <a:r>
              <a:rPr lang="nb-NO" sz="1200" dirty="0" err="1"/>
              <a:t>can</a:t>
            </a:r>
            <a:r>
              <a:rPr lang="nb-NO" sz="1200" dirty="0"/>
              <a:t> be </a:t>
            </a:r>
            <a:r>
              <a:rPr lang="nb-NO" sz="1200" dirty="0" err="1"/>
              <a:t>cooked</a:t>
            </a:r>
            <a:r>
              <a:rPr lang="nb-NO" sz="1200" dirty="0"/>
              <a:t> </a:t>
            </a:r>
            <a:r>
              <a:rPr lang="nb-NO" sz="1200" dirty="0" err="1"/>
              <a:t>using</a:t>
            </a:r>
            <a:r>
              <a:rPr lang="nb-NO" sz="1200" dirty="0"/>
              <a:t> a </a:t>
            </a:r>
            <a:r>
              <a:rPr lang="nb-NO" sz="1200" dirty="0" err="1"/>
              <a:t>singe</a:t>
            </a:r>
            <a:r>
              <a:rPr lang="nb-NO" sz="1200" dirty="0"/>
              <a:t> </a:t>
            </a:r>
            <a:r>
              <a:rPr lang="nb-NO" sz="1200" dirty="0" err="1"/>
              <a:t>recipe</a:t>
            </a:r>
            <a:r>
              <a:rPr lang="nb-NO" sz="1200" dirty="0"/>
              <a:t>.</a:t>
            </a:r>
          </a:p>
          <a:p>
            <a:pPr marL="914400" lvl="1" indent="-304800" algn="l" rtl="0">
              <a:lnSpc>
                <a:spcPct val="100000"/>
              </a:lnSpc>
              <a:spcBef>
                <a:spcPts val="0"/>
              </a:spcBef>
              <a:spcAft>
                <a:spcPts val="0"/>
              </a:spcAft>
              <a:buSzPts val="1200"/>
              <a:buChar char="-"/>
            </a:pPr>
            <a:r>
              <a:rPr lang="nb-NO" sz="1200" dirty="0"/>
              <a:t>The </a:t>
            </a:r>
            <a:r>
              <a:rPr lang="nb-NO" sz="1200" dirty="0" err="1"/>
              <a:t>consequences</a:t>
            </a:r>
            <a:r>
              <a:rPr lang="nb-NO" sz="1200" dirty="0"/>
              <a:t> </a:t>
            </a:r>
            <a:r>
              <a:rPr lang="nb-NO" sz="1200" dirty="0" err="1"/>
              <a:t>were</a:t>
            </a:r>
            <a:r>
              <a:rPr lang="nb-NO" sz="1200" dirty="0"/>
              <a:t> </a:t>
            </a:r>
            <a:r>
              <a:rPr lang="nb-NO" sz="1200" dirty="0" err="1"/>
              <a:t>however</a:t>
            </a:r>
            <a:r>
              <a:rPr lang="nb-NO" sz="1200" dirty="0"/>
              <a:t> </a:t>
            </a:r>
            <a:r>
              <a:rPr lang="nb-NO" sz="1200" dirty="0" err="1"/>
              <a:t>large</a:t>
            </a:r>
            <a:r>
              <a:rPr lang="nb-NO" sz="1200" dirty="0"/>
              <a:t> </a:t>
            </a:r>
            <a:r>
              <a:rPr lang="nb-NO" sz="1200" dirty="0" err="1"/>
              <a:t>when</a:t>
            </a:r>
            <a:r>
              <a:rPr lang="nb-NO" sz="1200" dirty="0"/>
              <a:t> </a:t>
            </a:r>
            <a:r>
              <a:rPr lang="nb-NO" sz="1200" dirty="0" err="1"/>
              <a:t>mindlessly</a:t>
            </a:r>
            <a:r>
              <a:rPr lang="nb-NO" sz="1200" dirty="0"/>
              <a:t> </a:t>
            </a:r>
            <a:r>
              <a:rPr lang="nb-NO" sz="1200" dirty="0" err="1"/>
              <a:t>following</a:t>
            </a:r>
            <a:r>
              <a:rPr lang="nb-NO" sz="1200" dirty="0"/>
              <a:t> a </a:t>
            </a:r>
            <a:r>
              <a:rPr lang="nb-NO" sz="1200" dirty="0" err="1"/>
              <a:t>recipe</a:t>
            </a:r>
            <a:r>
              <a:rPr lang="nb-NO" sz="1200" dirty="0"/>
              <a:t>.</a:t>
            </a:r>
            <a:endParaRPr sz="1200" dirty="0"/>
          </a:p>
        </p:txBody>
      </p:sp>
      <p:sp>
        <p:nvSpPr>
          <p:cNvPr id="294" name="Google Shape;294;g306731dbc4e_0_10:notes"/>
          <p:cNvSpPr txBox="1">
            <a:spLocks noGrp="1"/>
          </p:cNvSpPr>
          <p:nvPr>
            <p:ph type="sldNum" idx="12"/>
          </p:nvPr>
        </p:nvSpPr>
        <p:spPr>
          <a:xfrm>
            <a:off x="3884625" y="8685257"/>
            <a:ext cx="2971500" cy="458400"/>
          </a:xfrm>
          <a:prstGeom prst="rect">
            <a:avLst/>
          </a:prstGeom>
          <a:noFill/>
          <a:ln>
            <a:noFill/>
          </a:ln>
        </p:spPr>
        <p:txBody>
          <a:bodyPr spcFirstLastPara="1" wrap="square" lIns="90925" tIns="45450" rIns="90925" bIns="4545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 sz="1200" b="0" i="0" u="none" strike="noStrike" cap="none">
                <a:solidFill>
                  <a:srgbClr val="000000"/>
                </a:solidFill>
                <a:latin typeface="Calibri"/>
                <a:ea typeface="Calibri"/>
                <a:cs typeface="Calibri"/>
                <a:sym typeface="Calibri"/>
              </a:rPr>
              <a:t>9</a:t>
            </a:fld>
            <a:endParaRPr sz="1200" b="0" i="0" u="none" strike="noStrike" cap="none">
              <a:solidFill>
                <a:srgbClr val="000000"/>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651395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4"/>
          <p:cNvSpPr txBox="1">
            <a:spLocks noGrp="1"/>
          </p:cNvSpPr>
          <p:nvPr>
            <p:ph type="subTitle" idx="1"/>
          </p:nvPr>
        </p:nvSpPr>
        <p:spPr>
          <a:xfrm>
            <a:off x="2200230" y="1828710"/>
            <a:ext cx="6577740" cy="27383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4"/>
          <p:cNvSpPr txBox="1">
            <a:spLocks noGrp="1"/>
          </p:cNvSpPr>
          <p:nvPr>
            <p:ph type="ftr" idx="11"/>
          </p:nvPr>
        </p:nvSpPr>
        <p:spPr>
          <a:xfrm>
            <a:off x="3024270" y="4831920"/>
            <a:ext cx="308583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4"/>
          <p:cNvSpPr txBox="1">
            <a:spLocks noGrp="1"/>
          </p:cNvSpPr>
          <p:nvPr>
            <p:ph type="sldNum" idx="12"/>
          </p:nvPr>
        </p:nvSpPr>
        <p:spPr>
          <a:xfrm>
            <a:off x="349920" y="4831920"/>
            <a:ext cx="2066310" cy="273510"/>
          </a:xfrm>
          <a:prstGeom prst="rect">
            <a:avLst/>
          </a:prstGeom>
          <a:noFill/>
          <a:ln>
            <a:noFill/>
          </a:ln>
        </p:spPr>
        <p:txBody>
          <a:bodyPr spcFirstLastPara="1" wrap="square" lIns="68575" tIns="34275" rIns="68575" bIns="34275" anchor="ctr" anchorCtr="0">
            <a:noAutofit/>
          </a:bodyPr>
          <a:lstStyle>
            <a:lvl1pPr marL="0" lvl="0"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1pPr>
            <a:lvl2pPr marL="0" lvl="1"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2pPr>
            <a:lvl3pPr marL="0" lvl="2"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3pPr>
            <a:lvl4pPr marL="0" lvl="3"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4pPr>
            <a:lvl5pPr marL="0" lvl="4"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5pPr>
            <a:lvl6pPr marL="0" lvl="5"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6pPr>
            <a:lvl7pPr marL="0" lvl="6"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7pPr>
            <a:lvl8pPr marL="0" lvl="7"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8pPr>
            <a:lvl9pPr marL="0" lvl="8"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sp>
        <p:nvSpPr>
          <p:cNvPr id="74" name="Google Shape;74;p14"/>
          <p:cNvSpPr txBox="1">
            <a:spLocks noGrp="1"/>
          </p:cNvSpPr>
          <p:nvPr>
            <p:ph type="dt" idx="10"/>
          </p:nvPr>
        </p:nvSpPr>
        <p:spPr>
          <a:xfrm>
            <a:off x="6730020" y="483192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8" name="Google Shape;128;p23"/>
          <p:cNvSpPr txBox="1">
            <a:spLocks noGrp="1"/>
          </p:cNvSpPr>
          <p:nvPr>
            <p:ph type="body" idx="1"/>
          </p:nvPr>
        </p:nvSpPr>
        <p:spPr>
          <a:xfrm>
            <a:off x="2200230" y="1828710"/>
            <a:ext cx="657774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29" name="Google Shape;129;p23"/>
          <p:cNvSpPr txBox="1">
            <a:spLocks noGrp="1"/>
          </p:cNvSpPr>
          <p:nvPr>
            <p:ph type="body" idx="2"/>
          </p:nvPr>
        </p:nvSpPr>
        <p:spPr>
          <a:xfrm>
            <a:off x="2200230" y="3259170"/>
            <a:ext cx="657774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0" name="Google Shape;130;p23"/>
          <p:cNvSpPr txBox="1">
            <a:spLocks noGrp="1"/>
          </p:cNvSpPr>
          <p:nvPr>
            <p:ph type="ftr" idx="11"/>
          </p:nvPr>
        </p:nvSpPr>
        <p:spPr>
          <a:xfrm>
            <a:off x="3024270" y="4831920"/>
            <a:ext cx="308583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1" name="Google Shape;131;p23"/>
          <p:cNvSpPr txBox="1">
            <a:spLocks noGrp="1"/>
          </p:cNvSpPr>
          <p:nvPr>
            <p:ph type="sldNum" idx="12"/>
          </p:nvPr>
        </p:nvSpPr>
        <p:spPr>
          <a:xfrm>
            <a:off x="349920" y="4831920"/>
            <a:ext cx="2066310" cy="273510"/>
          </a:xfrm>
          <a:prstGeom prst="rect">
            <a:avLst/>
          </a:prstGeom>
          <a:noFill/>
          <a:ln>
            <a:noFill/>
          </a:ln>
        </p:spPr>
        <p:txBody>
          <a:bodyPr spcFirstLastPara="1" wrap="square" lIns="68575" tIns="34275" rIns="68575" bIns="34275" anchor="ctr" anchorCtr="0">
            <a:noAutofit/>
          </a:bodyPr>
          <a:lstStyle>
            <a:lvl1pPr marL="0" lvl="0"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1pPr>
            <a:lvl2pPr marL="0" lvl="1"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2pPr>
            <a:lvl3pPr marL="0" lvl="2"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3pPr>
            <a:lvl4pPr marL="0" lvl="3"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4pPr>
            <a:lvl5pPr marL="0" lvl="4"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5pPr>
            <a:lvl6pPr marL="0" lvl="5"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6pPr>
            <a:lvl7pPr marL="0" lvl="6"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7pPr>
            <a:lvl8pPr marL="0" lvl="7"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8pPr>
            <a:lvl9pPr marL="0" lvl="8"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sp>
        <p:nvSpPr>
          <p:cNvPr id="132" name="Google Shape;132;p23"/>
          <p:cNvSpPr txBox="1">
            <a:spLocks noGrp="1"/>
          </p:cNvSpPr>
          <p:nvPr>
            <p:ph type="dt" idx="10"/>
          </p:nvPr>
        </p:nvSpPr>
        <p:spPr>
          <a:xfrm>
            <a:off x="6730020" y="483192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24"/>
          <p:cNvSpPr txBox="1">
            <a:spLocks noGrp="1"/>
          </p:cNvSpPr>
          <p:nvPr>
            <p:ph type="body" idx="1"/>
          </p:nvPr>
        </p:nvSpPr>
        <p:spPr>
          <a:xfrm>
            <a:off x="2200230" y="182871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6" name="Google Shape;136;p24"/>
          <p:cNvSpPr txBox="1">
            <a:spLocks noGrp="1"/>
          </p:cNvSpPr>
          <p:nvPr>
            <p:ph type="body" idx="2"/>
          </p:nvPr>
        </p:nvSpPr>
        <p:spPr>
          <a:xfrm>
            <a:off x="5570640" y="182871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7" name="Google Shape;137;p24"/>
          <p:cNvSpPr txBox="1">
            <a:spLocks noGrp="1"/>
          </p:cNvSpPr>
          <p:nvPr>
            <p:ph type="body" idx="3"/>
          </p:nvPr>
        </p:nvSpPr>
        <p:spPr>
          <a:xfrm>
            <a:off x="2200230" y="325917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8" name="Google Shape;138;p24"/>
          <p:cNvSpPr txBox="1">
            <a:spLocks noGrp="1"/>
          </p:cNvSpPr>
          <p:nvPr>
            <p:ph type="body" idx="4"/>
          </p:nvPr>
        </p:nvSpPr>
        <p:spPr>
          <a:xfrm>
            <a:off x="5570640" y="325917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39" name="Google Shape;139;p24"/>
          <p:cNvSpPr txBox="1">
            <a:spLocks noGrp="1"/>
          </p:cNvSpPr>
          <p:nvPr>
            <p:ph type="ftr" idx="11"/>
          </p:nvPr>
        </p:nvSpPr>
        <p:spPr>
          <a:xfrm>
            <a:off x="3024270" y="4831920"/>
            <a:ext cx="308583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0" name="Google Shape;140;p24"/>
          <p:cNvSpPr txBox="1">
            <a:spLocks noGrp="1"/>
          </p:cNvSpPr>
          <p:nvPr>
            <p:ph type="sldNum" idx="12"/>
          </p:nvPr>
        </p:nvSpPr>
        <p:spPr>
          <a:xfrm>
            <a:off x="349920" y="4831920"/>
            <a:ext cx="2066310" cy="273510"/>
          </a:xfrm>
          <a:prstGeom prst="rect">
            <a:avLst/>
          </a:prstGeom>
          <a:noFill/>
          <a:ln>
            <a:noFill/>
          </a:ln>
        </p:spPr>
        <p:txBody>
          <a:bodyPr spcFirstLastPara="1" wrap="square" lIns="68575" tIns="34275" rIns="68575" bIns="34275" anchor="ctr" anchorCtr="0">
            <a:noAutofit/>
          </a:bodyPr>
          <a:lstStyle>
            <a:lvl1pPr marL="0" lvl="0"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1pPr>
            <a:lvl2pPr marL="0" lvl="1"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2pPr>
            <a:lvl3pPr marL="0" lvl="2"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3pPr>
            <a:lvl4pPr marL="0" lvl="3"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4pPr>
            <a:lvl5pPr marL="0" lvl="4"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5pPr>
            <a:lvl6pPr marL="0" lvl="5"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6pPr>
            <a:lvl7pPr marL="0" lvl="6"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7pPr>
            <a:lvl8pPr marL="0" lvl="7"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8pPr>
            <a:lvl9pPr marL="0" lvl="8"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sp>
        <p:nvSpPr>
          <p:cNvPr id="141" name="Google Shape;141;p24"/>
          <p:cNvSpPr txBox="1">
            <a:spLocks noGrp="1"/>
          </p:cNvSpPr>
          <p:nvPr>
            <p:ph type="dt" idx="10"/>
          </p:nvPr>
        </p:nvSpPr>
        <p:spPr>
          <a:xfrm>
            <a:off x="6730020" y="483192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44" name="Google Shape;144;p25"/>
          <p:cNvSpPr txBox="1">
            <a:spLocks noGrp="1"/>
          </p:cNvSpPr>
          <p:nvPr>
            <p:ph type="body" idx="1"/>
          </p:nvPr>
        </p:nvSpPr>
        <p:spPr>
          <a:xfrm>
            <a:off x="2200230" y="1828710"/>
            <a:ext cx="211788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5" name="Google Shape;145;p25"/>
          <p:cNvSpPr txBox="1">
            <a:spLocks noGrp="1"/>
          </p:cNvSpPr>
          <p:nvPr>
            <p:ph type="body" idx="2"/>
          </p:nvPr>
        </p:nvSpPr>
        <p:spPr>
          <a:xfrm>
            <a:off x="4424220" y="1828710"/>
            <a:ext cx="211788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6" name="Google Shape;146;p25"/>
          <p:cNvSpPr txBox="1">
            <a:spLocks noGrp="1"/>
          </p:cNvSpPr>
          <p:nvPr>
            <p:ph type="body" idx="3"/>
          </p:nvPr>
        </p:nvSpPr>
        <p:spPr>
          <a:xfrm>
            <a:off x="6648480" y="1828710"/>
            <a:ext cx="211788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7" name="Google Shape;147;p25"/>
          <p:cNvSpPr txBox="1">
            <a:spLocks noGrp="1"/>
          </p:cNvSpPr>
          <p:nvPr>
            <p:ph type="body" idx="4"/>
          </p:nvPr>
        </p:nvSpPr>
        <p:spPr>
          <a:xfrm>
            <a:off x="2200230" y="3259170"/>
            <a:ext cx="211788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8" name="Google Shape;148;p25"/>
          <p:cNvSpPr txBox="1">
            <a:spLocks noGrp="1"/>
          </p:cNvSpPr>
          <p:nvPr>
            <p:ph type="body" idx="5"/>
          </p:nvPr>
        </p:nvSpPr>
        <p:spPr>
          <a:xfrm>
            <a:off x="4424220" y="3259170"/>
            <a:ext cx="211788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49" name="Google Shape;149;p25"/>
          <p:cNvSpPr txBox="1">
            <a:spLocks noGrp="1"/>
          </p:cNvSpPr>
          <p:nvPr>
            <p:ph type="body" idx="6"/>
          </p:nvPr>
        </p:nvSpPr>
        <p:spPr>
          <a:xfrm>
            <a:off x="6648480" y="3259170"/>
            <a:ext cx="211788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50" name="Google Shape;150;p25"/>
          <p:cNvSpPr txBox="1">
            <a:spLocks noGrp="1"/>
          </p:cNvSpPr>
          <p:nvPr>
            <p:ph type="ftr" idx="11"/>
          </p:nvPr>
        </p:nvSpPr>
        <p:spPr>
          <a:xfrm>
            <a:off x="3024270" y="4831920"/>
            <a:ext cx="308583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51" name="Google Shape;151;p25"/>
          <p:cNvSpPr txBox="1">
            <a:spLocks noGrp="1"/>
          </p:cNvSpPr>
          <p:nvPr>
            <p:ph type="sldNum" idx="12"/>
          </p:nvPr>
        </p:nvSpPr>
        <p:spPr>
          <a:xfrm>
            <a:off x="349920" y="4831920"/>
            <a:ext cx="2066310" cy="273510"/>
          </a:xfrm>
          <a:prstGeom prst="rect">
            <a:avLst/>
          </a:prstGeom>
          <a:noFill/>
          <a:ln>
            <a:noFill/>
          </a:ln>
        </p:spPr>
        <p:txBody>
          <a:bodyPr spcFirstLastPara="1" wrap="square" lIns="68575" tIns="34275" rIns="68575" bIns="34275" anchor="ctr" anchorCtr="0">
            <a:noAutofit/>
          </a:bodyPr>
          <a:lstStyle>
            <a:lvl1pPr marL="0" lvl="0"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1pPr>
            <a:lvl2pPr marL="0" lvl="1"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2pPr>
            <a:lvl3pPr marL="0" lvl="2"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3pPr>
            <a:lvl4pPr marL="0" lvl="3"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4pPr>
            <a:lvl5pPr marL="0" lvl="4"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5pPr>
            <a:lvl6pPr marL="0" lvl="5"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6pPr>
            <a:lvl7pPr marL="0" lvl="6"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7pPr>
            <a:lvl8pPr marL="0" lvl="7"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8pPr>
            <a:lvl9pPr marL="0" lvl="8"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sp>
        <p:nvSpPr>
          <p:cNvPr id="152" name="Google Shape;152;p25"/>
          <p:cNvSpPr txBox="1">
            <a:spLocks noGrp="1"/>
          </p:cNvSpPr>
          <p:nvPr>
            <p:ph type="dt" idx="10"/>
          </p:nvPr>
        </p:nvSpPr>
        <p:spPr>
          <a:xfrm>
            <a:off x="6730020" y="483192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63"/>
        <p:cNvGrpSpPr/>
        <p:nvPr/>
      </p:nvGrpSpPr>
      <p:grpSpPr>
        <a:xfrm>
          <a:off x="0" y="0"/>
          <a:ext cx="0" cy="0"/>
          <a:chOff x="0" y="0"/>
          <a:chExt cx="0" cy="0"/>
        </a:xfrm>
      </p:grpSpPr>
      <p:sp>
        <p:nvSpPr>
          <p:cNvPr id="164" name="Google Shape;164;p27"/>
          <p:cNvSpPr txBox="1">
            <a:spLocks noGrp="1"/>
          </p:cNvSpPr>
          <p:nvPr>
            <p:ph type="ftr" idx="11"/>
          </p:nvPr>
        </p:nvSpPr>
        <p:spPr>
          <a:xfrm>
            <a:off x="2200230" y="4722570"/>
            <a:ext cx="425034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65" name="Google Shape;165;p27"/>
          <p:cNvSpPr txBox="1">
            <a:spLocks noGrp="1"/>
          </p:cNvSpPr>
          <p:nvPr>
            <p:ph type="sldNum" idx="12"/>
          </p:nvPr>
        </p:nvSpPr>
        <p:spPr>
          <a:xfrm>
            <a:off x="384750" y="542430"/>
            <a:ext cx="1412910" cy="453060"/>
          </a:xfrm>
          <a:prstGeom prst="rect">
            <a:avLst/>
          </a:prstGeom>
          <a:noFill/>
          <a:ln>
            <a:noFill/>
          </a:ln>
        </p:spPr>
        <p:txBody>
          <a:bodyPr spcFirstLastPara="1" wrap="square" lIns="68575" tIns="34275" rIns="68575" bIns="34275" anchor="b" anchorCtr="0">
            <a:noAutofit/>
          </a:bodyPr>
          <a:lstStyle>
            <a:lvl1pPr marL="0" lvl="0"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1pPr>
            <a:lvl2pPr marL="0" lvl="1"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2pPr>
            <a:lvl3pPr marL="0" lvl="2"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3pPr>
            <a:lvl4pPr marL="0" lvl="3"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4pPr>
            <a:lvl5pPr marL="0" lvl="4"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5pPr>
            <a:lvl6pPr marL="0" lvl="5"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6pPr>
            <a:lvl7pPr marL="0" lvl="6"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7pPr>
            <a:lvl8pPr marL="0" lvl="7"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8pPr>
            <a:lvl9pPr marL="0" lvl="8"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
              <a:t>‹#›</a:t>
            </a:fld>
            <a:endParaRPr/>
          </a:p>
        </p:txBody>
      </p:sp>
      <p:sp>
        <p:nvSpPr>
          <p:cNvPr id="166" name="Google Shape;166;p27"/>
          <p:cNvSpPr txBox="1">
            <a:spLocks noGrp="1"/>
          </p:cNvSpPr>
          <p:nvPr>
            <p:ph type="dt" idx="10"/>
          </p:nvPr>
        </p:nvSpPr>
        <p:spPr>
          <a:xfrm>
            <a:off x="6720840" y="472257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3"/>
        <p:cNvGrpSpPr/>
        <p:nvPr/>
      </p:nvGrpSpPr>
      <p:grpSpPr>
        <a:xfrm>
          <a:off x="0" y="0"/>
          <a:ext cx="0" cy="0"/>
          <a:chOff x="0" y="0"/>
          <a:chExt cx="0" cy="0"/>
        </a:xfrm>
      </p:grpSpPr>
      <p:sp>
        <p:nvSpPr>
          <p:cNvPr id="174" name="Google Shape;174;p29"/>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5" name="Google Shape;175;p29"/>
          <p:cNvSpPr txBox="1">
            <a:spLocks noGrp="1"/>
          </p:cNvSpPr>
          <p:nvPr>
            <p:ph type="body" idx="1"/>
          </p:nvPr>
        </p:nvSpPr>
        <p:spPr>
          <a:xfrm>
            <a:off x="2200230" y="1828710"/>
            <a:ext cx="6577740" cy="27383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76" name="Google Shape;176;p29"/>
          <p:cNvSpPr txBox="1">
            <a:spLocks noGrp="1"/>
          </p:cNvSpPr>
          <p:nvPr>
            <p:ph type="ftr" idx="11"/>
          </p:nvPr>
        </p:nvSpPr>
        <p:spPr>
          <a:xfrm>
            <a:off x="2200230" y="4722570"/>
            <a:ext cx="425034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77" name="Google Shape;177;p29"/>
          <p:cNvSpPr txBox="1">
            <a:spLocks noGrp="1"/>
          </p:cNvSpPr>
          <p:nvPr>
            <p:ph type="sldNum" idx="12"/>
          </p:nvPr>
        </p:nvSpPr>
        <p:spPr>
          <a:xfrm>
            <a:off x="384750" y="542430"/>
            <a:ext cx="1412910" cy="453060"/>
          </a:xfrm>
          <a:prstGeom prst="rect">
            <a:avLst/>
          </a:prstGeom>
          <a:noFill/>
          <a:ln>
            <a:noFill/>
          </a:ln>
        </p:spPr>
        <p:txBody>
          <a:bodyPr spcFirstLastPara="1" wrap="square" lIns="68575" tIns="34275" rIns="68575" bIns="34275" anchor="b" anchorCtr="0">
            <a:noAutofit/>
          </a:bodyPr>
          <a:lstStyle>
            <a:lvl1pPr marL="0" lvl="0"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1pPr>
            <a:lvl2pPr marL="0" lvl="1"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2pPr>
            <a:lvl3pPr marL="0" lvl="2"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3pPr>
            <a:lvl4pPr marL="0" lvl="3"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4pPr>
            <a:lvl5pPr marL="0" lvl="4"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5pPr>
            <a:lvl6pPr marL="0" lvl="5"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6pPr>
            <a:lvl7pPr marL="0" lvl="6"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7pPr>
            <a:lvl8pPr marL="0" lvl="7"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8pPr>
            <a:lvl9pPr marL="0" lvl="8"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
              <a:t>‹#›</a:t>
            </a:fld>
            <a:endParaRPr/>
          </a:p>
        </p:txBody>
      </p:sp>
      <p:sp>
        <p:nvSpPr>
          <p:cNvPr id="178" name="Google Shape;178;p29"/>
          <p:cNvSpPr txBox="1">
            <a:spLocks noGrp="1"/>
          </p:cNvSpPr>
          <p:nvPr>
            <p:ph type="dt" idx="10"/>
          </p:nvPr>
        </p:nvSpPr>
        <p:spPr>
          <a:xfrm>
            <a:off x="6720840" y="472257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1" name="Google Shape;181;p30"/>
          <p:cNvSpPr txBox="1">
            <a:spLocks noGrp="1"/>
          </p:cNvSpPr>
          <p:nvPr>
            <p:ph type="body" idx="1"/>
          </p:nvPr>
        </p:nvSpPr>
        <p:spPr>
          <a:xfrm>
            <a:off x="2200230" y="1828710"/>
            <a:ext cx="3209760" cy="27383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82" name="Google Shape;182;p30"/>
          <p:cNvSpPr txBox="1">
            <a:spLocks noGrp="1"/>
          </p:cNvSpPr>
          <p:nvPr>
            <p:ph type="body" idx="2"/>
          </p:nvPr>
        </p:nvSpPr>
        <p:spPr>
          <a:xfrm>
            <a:off x="5570640" y="1828710"/>
            <a:ext cx="3209760" cy="27383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83" name="Google Shape;183;p30"/>
          <p:cNvSpPr txBox="1">
            <a:spLocks noGrp="1"/>
          </p:cNvSpPr>
          <p:nvPr>
            <p:ph type="ftr" idx="11"/>
          </p:nvPr>
        </p:nvSpPr>
        <p:spPr>
          <a:xfrm>
            <a:off x="2200230" y="4722570"/>
            <a:ext cx="425034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4" name="Google Shape;184;p30"/>
          <p:cNvSpPr txBox="1">
            <a:spLocks noGrp="1"/>
          </p:cNvSpPr>
          <p:nvPr>
            <p:ph type="sldNum" idx="12"/>
          </p:nvPr>
        </p:nvSpPr>
        <p:spPr>
          <a:xfrm>
            <a:off x="384750" y="542430"/>
            <a:ext cx="1412910" cy="453060"/>
          </a:xfrm>
          <a:prstGeom prst="rect">
            <a:avLst/>
          </a:prstGeom>
          <a:noFill/>
          <a:ln>
            <a:noFill/>
          </a:ln>
        </p:spPr>
        <p:txBody>
          <a:bodyPr spcFirstLastPara="1" wrap="square" lIns="68575" tIns="34275" rIns="68575" bIns="34275" anchor="b" anchorCtr="0">
            <a:noAutofit/>
          </a:bodyPr>
          <a:lstStyle>
            <a:lvl1pPr marL="0" lvl="0"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1pPr>
            <a:lvl2pPr marL="0" lvl="1"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2pPr>
            <a:lvl3pPr marL="0" lvl="2"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3pPr>
            <a:lvl4pPr marL="0" lvl="3"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4pPr>
            <a:lvl5pPr marL="0" lvl="4"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5pPr>
            <a:lvl6pPr marL="0" lvl="5"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6pPr>
            <a:lvl7pPr marL="0" lvl="6"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7pPr>
            <a:lvl8pPr marL="0" lvl="7"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8pPr>
            <a:lvl9pPr marL="0" lvl="8"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
              <a:t>‹#›</a:t>
            </a:fld>
            <a:endParaRPr/>
          </a:p>
        </p:txBody>
      </p:sp>
      <p:sp>
        <p:nvSpPr>
          <p:cNvPr id="185" name="Google Shape;185;p30"/>
          <p:cNvSpPr txBox="1">
            <a:spLocks noGrp="1"/>
          </p:cNvSpPr>
          <p:nvPr>
            <p:ph type="dt" idx="10"/>
          </p:nvPr>
        </p:nvSpPr>
        <p:spPr>
          <a:xfrm>
            <a:off x="6720840" y="472257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8" name="Google Shape;188;p31"/>
          <p:cNvSpPr txBox="1">
            <a:spLocks noGrp="1"/>
          </p:cNvSpPr>
          <p:nvPr>
            <p:ph type="ftr" idx="11"/>
          </p:nvPr>
        </p:nvSpPr>
        <p:spPr>
          <a:xfrm>
            <a:off x="2200230" y="4722570"/>
            <a:ext cx="425034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89" name="Google Shape;189;p31"/>
          <p:cNvSpPr txBox="1">
            <a:spLocks noGrp="1"/>
          </p:cNvSpPr>
          <p:nvPr>
            <p:ph type="sldNum" idx="12"/>
          </p:nvPr>
        </p:nvSpPr>
        <p:spPr>
          <a:xfrm>
            <a:off x="384750" y="542430"/>
            <a:ext cx="1412910" cy="453060"/>
          </a:xfrm>
          <a:prstGeom prst="rect">
            <a:avLst/>
          </a:prstGeom>
          <a:noFill/>
          <a:ln>
            <a:noFill/>
          </a:ln>
        </p:spPr>
        <p:txBody>
          <a:bodyPr spcFirstLastPara="1" wrap="square" lIns="68575" tIns="34275" rIns="68575" bIns="34275" anchor="b" anchorCtr="0">
            <a:noAutofit/>
          </a:bodyPr>
          <a:lstStyle>
            <a:lvl1pPr marL="0" lvl="0"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1pPr>
            <a:lvl2pPr marL="0" lvl="1"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2pPr>
            <a:lvl3pPr marL="0" lvl="2"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3pPr>
            <a:lvl4pPr marL="0" lvl="3"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4pPr>
            <a:lvl5pPr marL="0" lvl="4"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5pPr>
            <a:lvl6pPr marL="0" lvl="5"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6pPr>
            <a:lvl7pPr marL="0" lvl="6"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7pPr>
            <a:lvl8pPr marL="0" lvl="7"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8pPr>
            <a:lvl9pPr marL="0" lvl="8"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
              <a:t>‹#›</a:t>
            </a:fld>
            <a:endParaRPr/>
          </a:p>
        </p:txBody>
      </p:sp>
      <p:sp>
        <p:nvSpPr>
          <p:cNvPr id="190" name="Google Shape;190;p31"/>
          <p:cNvSpPr txBox="1">
            <a:spLocks noGrp="1"/>
          </p:cNvSpPr>
          <p:nvPr>
            <p:ph type="dt" idx="10"/>
          </p:nvPr>
        </p:nvSpPr>
        <p:spPr>
          <a:xfrm>
            <a:off x="6720840" y="472257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91"/>
        <p:cNvGrpSpPr/>
        <p:nvPr/>
      </p:nvGrpSpPr>
      <p:grpSpPr>
        <a:xfrm>
          <a:off x="0" y="0"/>
          <a:ext cx="0" cy="0"/>
          <a:chOff x="0" y="0"/>
          <a:chExt cx="0" cy="0"/>
        </a:xfrm>
      </p:grpSpPr>
      <p:sp>
        <p:nvSpPr>
          <p:cNvPr id="192" name="Google Shape;192;p32"/>
          <p:cNvSpPr txBox="1">
            <a:spLocks noGrp="1"/>
          </p:cNvSpPr>
          <p:nvPr>
            <p:ph type="subTitle" idx="1"/>
          </p:nvPr>
        </p:nvSpPr>
        <p:spPr>
          <a:xfrm>
            <a:off x="2200230" y="426330"/>
            <a:ext cx="6577740" cy="542511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3" name="Google Shape;193;p32"/>
          <p:cNvSpPr txBox="1">
            <a:spLocks noGrp="1"/>
          </p:cNvSpPr>
          <p:nvPr>
            <p:ph type="ftr" idx="11"/>
          </p:nvPr>
        </p:nvSpPr>
        <p:spPr>
          <a:xfrm>
            <a:off x="2200230" y="4722570"/>
            <a:ext cx="425034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4" name="Google Shape;194;p32"/>
          <p:cNvSpPr txBox="1">
            <a:spLocks noGrp="1"/>
          </p:cNvSpPr>
          <p:nvPr>
            <p:ph type="sldNum" idx="12"/>
          </p:nvPr>
        </p:nvSpPr>
        <p:spPr>
          <a:xfrm>
            <a:off x="384750" y="542430"/>
            <a:ext cx="1412910" cy="453060"/>
          </a:xfrm>
          <a:prstGeom prst="rect">
            <a:avLst/>
          </a:prstGeom>
          <a:noFill/>
          <a:ln>
            <a:noFill/>
          </a:ln>
        </p:spPr>
        <p:txBody>
          <a:bodyPr spcFirstLastPara="1" wrap="square" lIns="68575" tIns="34275" rIns="68575" bIns="34275" anchor="b" anchorCtr="0">
            <a:noAutofit/>
          </a:bodyPr>
          <a:lstStyle>
            <a:lvl1pPr marL="0" lvl="0"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1pPr>
            <a:lvl2pPr marL="0" lvl="1"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2pPr>
            <a:lvl3pPr marL="0" lvl="2"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3pPr>
            <a:lvl4pPr marL="0" lvl="3"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4pPr>
            <a:lvl5pPr marL="0" lvl="4"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5pPr>
            <a:lvl6pPr marL="0" lvl="5"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6pPr>
            <a:lvl7pPr marL="0" lvl="6"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7pPr>
            <a:lvl8pPr marL="0" lvl="7"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8pPr>
            <a:lvl9pPr marL="0" lvl="8"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
              <a:t>‹#›</a:t>
            </a:fld>
            <a:endParaRPr/>
          </a:p>
        </p:txBody>
      </p:sp>
      <p:sp>
        <p:nvSpPr>
          <p:cNvPr id="195" name="Google Shape;195;p32"/>
          <p:cNvSpPr txBox="1">
            <a:spLocks noGrp="1"/>
          </p:cNvSpPr>
          <p:nvPr>
            <p:ph type="dt" idx="10"/>
          </p:nvPr>
        </p:nvSpPr>
        <p:spPr>
          <a:xfrm>
            <a:off x="6720840" y="472257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98" name="Google Shape;198;p33"/>
          <p:cNvSpPr txBox="1">
            <a:spLocks noGrp="1"/>
          </p:cNvSpPr>
          <p:nvPr>
            <p:ph type="body" idx="1"/>
          </p:nvPr>
        </p:nvSpPr>
        <p:spPr>
          <a:xfrm>
            <a:off x="2200230" y="182871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99" name="Google Shape;199;p33"/>
          <p:cNvSpPr txBox="1">
            <a:spLocks noGrp="1"/>
          </p:cNvSpPr>
          <p:nvPr>
            <p:ph type="body" idx="2"/>
          </p:nvPr>
        </p:nvSpPr>
        <p:spPr>
          <a:xfrm>
            <a:off x="5570640" y="1828710"/>
            <a:ext cx="3209760" cy="27383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00" name="Google Shape;200;p33"/>
          <p:cNvSpPr txBox="1">
            <a:spLocks noGrp="1"/>
          </p:cNvSpPr>
          <p:nvPr>
            <p:ph type="body" idx="3"/>
          </p:nvPr>
        </p:nvSpPr>
        <p:spPr>
          <a:xfrm>
            <a:off x="2200230" y="325917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01" name="Google Shape;201;p33"/>
          <p:cNvSpPr txBox="1">
            <a:spLocks noGrp="1"/>
          </p:cNvSpPr>
          <p:nvPr>
            <p:ph type="ftr" idx="11"/>
          </p:nvPr>
        </p:nvSpPr>
        <p:spPr>
          <a:xfrm>
            <a:off x="2200230" y="4722570"/>
            <a:ext cx="425034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2" name="Google Shape;202;p33"/>
          <p:cNvSpPr txBox="1">
            <a:spLocks noGrp="1"/>
          </p:cNvSpPr>
          <p:nvPr>
            <p:ph type="sldNum" idx="12"/>
          </p:nvPr>
        </p:nvSpPr>
        <p:spPr>
          <a:xfrm>
            <a:off x="384750" y="542430"/>
            <a:ext cx="1412910" cy="453060"/>
          </a:xfrm>
          <a:prstGeom prst="rect">
            <a:avLst/>
          </a:prstGeom>
          <a:noFill/>
          <a:ln>
            <a:noFill/>
          </a:ln>
        </p:spPr>
        <p:txBody>
          <a:bodyPr spcFirstLastPara="1" wrap="square" lIns="68575" tIns="34275" rIns="68575" bIns="34275" anchor="b" anchorCtr="0">
            <a:noAutofit/>
          </a:bodyPr>
          <a:lstStyle>
            <a:lvl1pPr marL="0" lvl="0"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1pPr>
            <a:lvl2pPr marL="0" lvl="1"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2pPr>
            <a:lvl3pPr marL="0" lvl="2"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3pPr>
            <a:lvl4pPr marL="0" lvl="3"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4pPr>
            <a:lvl5pPr marL="0" lvl="4"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5pPr>
            <a:lvl6pPr marL="0" lvl="5"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6pPr>
            <a:lvl7pPr marL="0" lvl="6"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7pPr>
            <a:lvl8pPr marL="0" lvl="7"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8pPr>
            <a:lvl9pPr marL="0" lvl="8"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
              <a:t>‹#›</a:t>
            </a:fld>
            <a:endParaRPr/>
          </a:p>
        </p:txBody>
      </p:sp>
      <p:sp>
        <p:nvSpPr>
          <p:cNvPr id="203" name="Google Shape;203;p33"/>
          <p:cNvSpPr txBox="1">
            <a:spLocks noGrp="1"/>
          </p:cNvSpPr>
          <p:nvPr>
            <p:ph type="dt" idx="10"/>
          </p:nvPr>
        </p:nvSpPr>
        <p:spPr>
          <a:xfrm>
            <a:off x="6720840" y="472257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04"/>
        <p:cNvGrpSpPr/>
        <p:nvPr/>
      </p:nvGrpSpPr>
      <p:grpSpPr>
        <a:xfrm>
          <a:off x="0" y="0"/>
          <a:ext cx="0" cy="0"/>
          <a:chOff x="0" y="0"/>
          <a:chExt cx="0" cy="0"/>
        </a:xfrm>
      </p:grpSpPr>
      <p:sp>
        <p:nvSpPr>
          <p:cNvPr id="205" name="Google Shape;205;p34"/>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06" name="Google Shape;206;p34"/>
          <p:cNvSpPr txBox="1">
            <a:spLocks noGrp="1"/>
          </p:cNvSpPr>
          <p:nvPr>
            <p:ph type="body" idx="1"/>
          </p:nvPr>
        </p:nvSpPr>
        <p:spPr>
          <a:xfrm>
            <a:off x="2200230" y="1828710"/>
            <a:ext cx="3209760" cy="27383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07" name="Google Shape;207;p34"/>
          <p:cNvSpPr txBox="1">
            <a:spLocks noGrp="1"/>
          </p:cNvSpPr>
          <p:nvPr>
            <p:ph type="body" idx="2"/>
          </p:nvPr>
        </p:nvSpPr>
        <p:spPr>
          <a:xfrm>
            <a:off x="5570640" y="182871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08" name="Google Shape;208;p34"/>
          <p:cNvSpPr txBox="1">
            <a:spLocks noGrp="1"/>
          </p:cNvSpPr>
          <p:nvPr>
            <p:ph type="body" idx="3"/>
          </p:nvPr>
        </p:nvSpPr>
        <p:spPr>
          <a:xfrm>
            <a:off x="5570640" y="325917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09" name="Google Shape;209;p34"/>
          <p:cNvSpPr txBox="1">
            <a:spLocks noGrp="1"/>
          </p:cNvSpPr>
          <p:nvPr>
            <p:ph type="ftr" idx="11"/>
          </p:nvPr>
        </p:nvSpPr>
        <p:spPr>
          <a:xfrm>
            <a:off x="2200230" y="4722570"/>
            <a:ext cx="425034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0" name="Google Shape;210;p34"/>
          <p:cNvSpPr txBox="1">
            <a:spLocks noGrp="1"/>
          </p:cNvSpPr>
          <p:nvPr>
            <p:ph type="sldNum" idx="12"/>
          </p:nvPr>
        </p:nvSpPr>
        <p:spPr>
          <a:xfrm>
            <a:off x="384750" y="542430"/>
            <a:ext cx="1412910" cy="453060"/>
          </a:xfrm>
          <a:prstGeom prst="rect">
            <a:avLst/>
          </a:prstGeom>
          <a:noFill/>
          <a:ln>
            <a:noFill/>
          </a:ln>
        </p:spPr>
        <p:txBody>
          <a:bodyPr spcFirstLastPara="1" wrap="square" lIns="68575" tIns="34275" rIns="68575" bIns="34275" anchor="b" anchorCtr="0">
            <a:noAutofit/>
          </a:bodyPr>
          <a:lstStyle>
            <a:lvl1pPr marL="0" lvl="0"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1pPr>
            <a:lvl2pPr marL="0" lvl="1"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2pPr>
            <a:lvl3pPr marL="0" lvl="2"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3pPr>
            <a:lvl4pPr marL="0" lvl="3"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4pPr>
            <a:lvl5pPr marL="0" lvl="4"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5pPr>
            <a:lvl6pPr marL="0" lvl="5"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6pPr>
            <a:lvl7pPr marL="0" lvl="6"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7pPr>
            <a:lvl8pPr marL="0" lvl="7"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8pPr>
            <a:lvl9pPr marL="0" lvl="8"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
              <a:t>‹#›</a:t>
            </a:fld>
            <a:endParaRPr/>
          </a:p>
        </p:txBody>
      </p:sp>
      <p:sp>
        <p:nvSpPr>
          <p:cNvPr id="211" name="Google Shape;211;p34"/>
          <p:cNvSpPr txBox="1">
            <a:spLocks noGrp="1"/>
          </p:cNvSpPr>
          <p:nvPr>
            <p:ph type="dt" idx="10"/>
          </p:nvPr>
        </p:nvSpPr>
        <p:spPr>
          <a:xfrm>
            <a:off x="6720840" y="472257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5"/>
        <p:cNvGrpSpPr/>
        <p:nvPr/>
      </p:nvGrpSpPr>
      <p:grpSpPr>
        <a:xfrm>
          <a:off x="0" y="0"/>
          <a:ext cx="0" cy="0"/>
          <a:chOff x="0" y="0"/>
          <a:chExt cx="0" cy="0"/>
        </a:xfrm>
      </p:grpSpPr>
      <p:sp>
        <p:nvSpPr>
          <p:cNvPr id="76" name="Google Shape;76;p15"/>
          <p:cNvSpPr txBox="1">
            <a:spLocks noGrp="1"/>
          </p:cNvSpPr>
          <p:nvPr>
            <p:ph type="ftr" idx="11"/>
          </p:nvPr>
        </p:nvSpPr>
        <p:spPr>
          <a:xfrm>
            <a:off x="3024270" y="4831920"/>
            <a:ext cx="308583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7" name="Google Shape;77;p15"/>
          <p:cNvSpPr txBox="1">
            <a:spLocks noGrp="1"/>
          </p:cNvSpPr>
          <p:nvPr>
            <p:ph type="sldNum" idx="12"/>
          </p:nvPr>
        </p:nvSpPr>
        <p:spPr>
          <a:xfrm>
            <a:off x="349920" y="4831920"/>
            <a:ext cx="2066310" cy="273510"/>
          </a:xfrm>
          <a:prstGeom prst="rect">
            <a:avLst/>
          </a:prstGeom>
          <a:noFill/>
          <a:ln>
            <a:noFill/>
          </a:ln>
        </p:spPr>
        <p:txBody>
          <a:bodyPr spcFirstLastPara="1" wrap="square" lIns="68575" tIns="34275" rIns="68575" bIns="34275" anchor="ctr" anchorCtr="0">
            <a:noAutofit/>
          </a:bodyPr>
          <a:lstStyle>
            <a:lvl1pPr marL="0" lvl="0"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1pPr>
            <a:lvl2pPr marL="0" lvl="1"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2pPr>
            <a:lvl3pPr marL="0" lvl="2"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3pPr>
            <a:lvl4pPr marL="0" lvl="3"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4pPr>
            <a:lvl5pPr marL="0" lvl="4"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5pPr>
            <a:lvl6pPr marL="0" lvl="5"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6pPr>
            <a:lvl7pPr marL="0" lvl="6"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7pPr>
            <a:lvl8pPr marL="0" lvl="7"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8pPr>
            <a:lvl9pPr marL="0" lvl="8"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sp>
        <p:nvSpPr>
          <p:cNvPr id="78" name="Google Shape;78;p15"/>
          <p:cNvSpPr txBox="1">
            <a:spLocks noGrp="1"/>
          </p:cNvSpPr>
          <p:nvPr>
            <p:ph type="dt" idx="10"/>
          </p:nvPr>
        </p:nvSpPr>
        <p:spPr>
          <a:xfrm>
            <a:off x="6730020" y="483192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12"/>
        <p:cNvGrpSpPr/>
        <p:nvPr/>
      </p:nvGrpSpPr>
      <p:grpSpPr>
        <a:xfrm>
          <a:off x="0" y="0"/>
          <a:ext cx="0" cy="0"/>
          <a:chOff x="0" y="0"/>
          <a:chExt cx="0" cy="0"/>
        </a:xfrm>
      </p:grpSpPr>
      <p:sp>
        <p:nvSpPr>
          <p:cNvPr id="213" name="Google Shape;213;p35"/>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4" name="Google Shape;214;p35"/>
          <p:cNvSpPr txBox="1">
            <a:spLocks noGrp="1"/>
          </p:cNvSpPr>
          <p:nvPr>
            <p:ph type="body" idx="1"/>
          </p:nvPr>
        </p:nvSpPr>
        <p:spPr>
          <a:xfrm>
            <a:off x="2200230" y="182871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15" name="Google Shape;215;p35"/>
          <p:cNvSpPr txBox="1">
            <a:spLocks noGrp="1"/>
          </p:cNvSpPr>
          <p:nvPr>
            <p:ph type="body" idx="2"/>
          </p:nvPr>
        </p:nvSpPr>
        <p:spPr>
          <a:xfrm>
            <a:off x="5570640" y="182871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16" name="Google Shape;216;p35"/>
          <p:cNvSpPr txBox="1">
            <a:spLocks noGrp="1"/>
          </p:cNvSpPr>
          <p:nvPr>
            <p:ph type="body" idx="3"/>
          </p:nvPr>
        </p:nvSpPr>
        <p:spPr>
          <a:xfrm>
            <a:off x="2200230" y="3259170"/>
            <a:ext cx="657774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17" name="Google Shape;217;p35"/>
          <p:cNvSpPr txBox="1">
            <a:spLocks noGrp="1"/>
          </p:cNvSpPr>
          <p:nvPr>
            <p:ph type="ftr" idx="11"/>
          </p:nvPr>
        </p:nvSpPr>
        <p:spPr>
          <a:xfrm>
            <a:off x="2200230" y="4722570"/>
            <a:ext cx="425034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8" name="Google Shape;218;p35"/>
          <p:cNvSpPr txBox="1">
            <a:spLocks noGrp="1"/>
          </p:cNvSpPr>
          <p:nvPr>
            <p:ph type="sldNum" idx="12"/>
          </p:nvPr>
        </p:nvSpPr>
        <p:spPr>
          <a:xfrm>
            <a:off x="384750" y="542430"/>
            <a:ext cx="1412910" cy="453060"/>
          </a:xfrm>
          <a:prstGeom prst="rect">
            <a:avLst/>
          </a:prstGeom>
          <a:noFill/>
          <a:ln>
            <a:noFill/>
          </a:ln>
        </p:spPr>
        <p:txBody>
          <a:bodyPr spcFirstLastPara="1" wrap="square" lIns="68575" tIns="34275" rIns="68575" bIns="34275" anchor="b" anchorCtr="0">
            <a:noAutofit/>
          </a:bodyPr>
          <a:lstStyle>
            <a:lvl1pPr marL="0" lvl="0"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1pPr>
            <a:lvl2pPr marL="0" lvl="1"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2pPr>
            <a:lvl3pPr marL="0" lvl="2"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3pPr>
            <a:lvl4pPr marL="0" lvl="3"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4pPr>
            <a:lvl5pPr marL="0" lvl="4"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5pPr>
            <a:lvl6pPr marL="0" lvl="5"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6pPr>
            <a:lvl7pPr marL="0" lvl="6"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7pPr>
            <a:lvl8pPr marL="0" lvl="7"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8pPr>
            <a:lvl9pPr marL="0" lvl="8"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
              <a:t>‹#›</a:t>
            </a:fld>
            <a:endParaRPr/>
          </a:p>
        </p:txBody>
      </p:sp>
      <p:sp>
        <p:nvSpPr>
          <p:cNvPr id="219" name="Google Shape;219;p35"/>
          <p:cNvSpPr txBox="1">
            <a:spLocks noGrp="1"/>
          </p:cNvSpPr>
          <p:nvPr>
            <p:ph type="dt" idx="10"/>
          </p:nvPr>
        </p:nvSpPr>
        <p:spPr>
          <a:xfrm>
            <a:off x="6720840" y="472257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20"/>
        <p:cNvGrpSpPr/>
        <p:nvPr/>
      </p:nvGrpSpPr>
      <p:grpSpPr>
        <a:xfrm>
          <a:off x="0" y="0"/>
          <a:ext cx="0" cy="0"/>
          <a:chOff x="0" y="0"/>
          <a:chExt cx="0" cy="0"/>
        </a:xfrm>
      </p:grpSpPr>
      <p:sp>
        <p:nvSpPr>
          <p:cNvPr id="221" name="Google Shape;221;p36"/>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2" name="Google Shape;222;p36"/>
          <p:cNvSpPr txBox="1">
            <a:spLocks noGrp="1"/>
          </p:cNvSpPr>
          <p:nvPr>
            <p:ph type="body" idx="1"/>
          </p:nvPr>
        </p:nvSpPr>
        <p:spPr>
          <a:xfrm>
            <a:off x="2200230" y="1828710"/>
            <a:ext cx="657774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23" name="Google Shape;223;p36"/>
          <p:cNvSpPr txBox="1">
            <a:spLocks noGrp="1"/>
          </p:cNvSpPr>
          <p:nvPr>
            <p:ph type="body" idx="2"/>
          </p:nvPr>
        </p:nvSpPr>
        <p:spPr>
          <a:xfrm>
            <a:off x="2200230" y="3259170"/>
            <a:ext cx="657774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24" name="Google Shape;224;p36"/>
          <p:cNvSpPr txBox="1">
            <a:spLocks noGrp="1"/>
          </p:cNvSpPr>
          <p:nvPr>
            <p:ph type="ftr" idx="11"/>
          </p:nvPr>
        </p:nvSpPr>
        <p:spPr>
          <a:xfrm>
            <a:off x="2200230" y="4722570"/>
            <a:ext cx="425034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5" name="Google Shape;225;p36"/>
          <p:cNvSpPr txBox="1">
            <a:spLocks noGrp="1"/>
          </p:cNvSpPr>
          <p:nvPr>
            <p:ph type="sldNum" idx="12"/>
          </p:nvPr>
        </p:nvSpPr>
        <p:spPr>
          <a:xfrm>
            <a:off x="384750" y="542430"/>
            <a:ext cx="1412910" cy="453060"/>
          </a:xfrm>
          <a:prstGeom prst="rect">
            <a:avLst/>
          </a:prstGeom>
          <a:noFill/>
          <a:ln>
            <a:noFill/>
          </a:ln>
        </p:spPr>
        <p:txBody>
          <a:bodyPr spcFirstLastPara="1" wrap="square" lIns="68575" tIns="34275" rIns="68575" bIns="34275" anchor="b" anchorCtr="0">
            <a:noAutofit/>
          </a:bodyPr>
          <a:lstStyle>
            <a:lvl1pPr marL="0" lvl="0"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1pPr>
            <a:lvl2pPr marL="0" lvl="1"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2pPr>
            <a:lvl3pPr marL="0" lvl="2"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3pPr>
            <a:lvl4pPr marL="0" lvl="3"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4pPr>
            <a:lvl5pPr marL="0" lvl="4"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5pPr>
            <a:lvl6pPr marL="0" lvl="5"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6pPr>
            <a:lvl7pPr marL="0" lvl="6"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7pPr>
            <a:lvl8pPr marL="0" lvl="7"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8pPr>
            <a:lvl9pPr marL="0" lvl="8"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
              <a:t>‹#›</a:t>
            </a:fld>
            <a:endParaRPr/>
          </a:p>
        </p:txBody>
      </p:sp>
      <p:sp>
        <p:nvSpPr>
          <p:cNvPr id="226" name="Google Shape;226;p36"/>
          <p:cNvSpPr txBox="1">
            <a:spLocks noGrp="1"/>
          </p:cNvSpPr>
          <p:nvPr>
            <p:ph type="dt" idx="10"/>
          </p:nvPr>
        </p:nvSpPr>
        <p:spPr>
          <a:xfrm>
            <a:off x="6720840" y="472257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29" name="Google Shape;229;p37"/>
          <p:cNvSpPr txBox="1">
            <a:spLocks noGrp="1"/>
          </p:cNvSpPr>
          <p:nvPr>
            <p:ph type="body" idx="1"/>
          </p:nvPr>
        </p:nvSpPr>
        <p:spPr>
          <a:xfrm>
            <a:off x="2200230" y="182871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30" name="Google Shape;230;p37"/>
          <p:cNvSpPr txBox="1">
            <a:spLocks noGrp="1"/>
          </p:cNvSpPr>
          <p:nvPr>
            <p:ph type="body" idx="2"/>
          </p:nvPr>
        </p:nvSpPr>
        <p:spPr>
          <a:xfrm>
            <a:off x="5570640" y="182871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31" name="Google Shape;231;p37"/>
          <p:cNvSpPr txBox="1">
            <a:spLocks noGrp="1"/>
          </p:cNvSpPr>
          <p:nvPr>
            <p:ph type="body" idx="3"/>
          </p:nvPr>
        </p:nvSpPr>
        <p:spPr>
          <a:xfrm>
            <a:off x="2200230" y="325917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32" name="Google Shape;232;p37"/>
          <p:cNvSpPr txBox="1">
            <a:spLocks noGrp="1"/>
          </p:cNvSpPr>
          <p:nvPr>
            <p:ph type="body" idx="4"/>
          </p:nvPr>
        </p:nvSpPr>
        <p:spPr>
          <a:xfrm>
            <a:off x="5570640" y="325917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33" name="Google Shape;233;p37"/>
          <p:cNvSpPr txBox="1">
            <a:spLocks noGrp="1"/>
          </p:cNvSpPr>
          <p:nvPr>
            <p:ph type="ftr" idx="11"/>
          </p:nvPr>
        </p:nvSpPr>
        <p:spPr>
          <a:xfrm>
            <a:off x="2200230" y="4722570"/>
            <a:ext cx="425034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4" name="Google Shape;234;p37"/>
          <p:cNvSpPr txBox="1">
            <a:spLocks noGrp="1"/>
          </p:cNvSpPr>
          <p:nvPr>
            <p:ph type="sldNum" idx="12"/>
          </p:nvPr>
        </p:nvSpPr>
        <p:spPr>
          <a:xfrm>
            <a:off x="384750" y="542430"/>
            <a:ext cx="1412910" cy="453060"/>
          </a:xfrm>
          <a:prstGeom prst="rect">
            <a:avLst/>
          </a:prstGeom>
          <a:noFill/>
          <a:ln>
            <a:noFill/>
          </a:ln>
        </p:spPr>
        <p:txBody>
          <a:bodyPr spcFirstLastPara="1" wrap="square" lIns="68575" tIns="34275" rIns="68575" bIns="34275" anchor="b" anchorCtr="0">
            <a:noAutofit/>
          </a:bodyPr>
          <a:lstStyle>
            <a:lvl1pPr marL="0" lvl="0"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1pPr>
            <a:lvl2pPr marL="0" lvl="1"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2pPr>
            <a:lvl3pPr marL="0" lvl="2"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3pPr>
            <a:lvl4pPr marL="0" lvl="3"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4pPr>
            <a:lvl5pPr marL="0" lvl="4"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5pPr>
            <a:lvl6pPr marL="0" lvl="5"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6pPr>
            <a:lvl7pPr marL="0" lvl="6"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7pPr>
            <a:lvl8pPr marL="0" lvl="7"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8pPr>
            <a:lvl9pPr marL="0" lvl="8"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
              <a:t>‹#›</a:t>
            </a:fld>
            <a:endParaRPr/>
          </a:p>
        </p:txBody>
      </p:sp>
      <p:sp>
        <p:nvSpPr>
          <p:cNvPr id="235" name="Google Shape;235;p37"/>
          <p:cNvSpPr txBox="1">
            <a:spLocks noGrp="1"/>
          </p:cNvSpPr>
          <p:nvPr>
            <p:ph type="dt" idx="10"/>
          </p:nvPr>
        </p:nvSpPr>
        <p:spPr>
          <a:xfrm>
            <a:off x="6720840" y="472257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36"/>
        <p:cNvGrpSpPr/>
        <p:nvPr/>
      </p:nvGrpSpPr>
      <p:grpSpPr>
        <a:xfrm>
          <a:off x="0" y="0"/>
          <a:ext cx="0" cy="0"/>
          <a:chOff x="0" y="0"/>
          <a:chExt cx="0" cy="0"/>
        </a:xfrm>
      </p:grpSpPr>
      <p:sp>
        <p:nvSpPr>
          <p:cNvPr id="237" name="Google Shape;237;p38"/>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8" name="Google Shape;238;p38"/>
          <p:cNvSpPr txBox="1">
            <a:spLocks noGrp="1"/>
          </p:cNvSpPr>
          <p:nvPr>
            <p:ph type="body" idx="1"/>
          </p:nvPr>
        </p:nvSpPr>
        <p:spPr>
          <a:xfrm>
            <a:off x="2200230" y="1828710"/>
            <a:ext cx="211788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39" name="Google Shape;239;p38"/>
          <p:cNvSpPr txBox="1">
            <a:spLocks noGrp="1"/>
          </p:cNvSpPr>
          <p:nvPr>
            <p:ph type="body" idx="2"/>
          </p:nvPr>
        </p:nvSpPr>
        <p:spPr>
          <a:xfrm>
            <a:off x="4424220" y="1828710"/>
            <a:ext cx="211788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40" name="Google Shape;240;p38"/>
          <p:cNvSpPr txBox="1">
            <a:spLocks noGrp="1"/>
          </p:cNvSpPr>
          <p:nvPr>
            <p:ph type="body" idx="3"/>
          </p:nvPr>
        </p:nvSpPr>
        <p:spPr>
          <a:xfrm>
            <a:off x="6648480" y="1828710"/>
            <a:ext cx="211788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41" name="Google Shape;241;p38"/>
          <p:cNvSpPr txBox="1">
            <a:spLocks noGrp="1"/>
          </p:cNvSpPr>
          <p:nvPr>
            <p:ph type="body" idx="4"/>
          </p:nvPr>
        </p:nvSpPr>
        <p:spPr>
          <a:xfrm>
            <a:off x="2200230" y="3259170"/>
            <a:ext cx="211788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42" name="Google Shape;242;p38"/>
          <p:cNvSpPr txBox="1">
            <a:spLocks noGrp="1"/>
          </p:cNvSpPr>
          <p:nvPr>
            <p:ph type="body" idx="5"/>
          </p:nvPr>
        </p:nvSpPr>
        <p:spPr>
          <a:xfrm>
            <a:off x="4424220" y="3259170"/>
            <a:ext cx="211788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43" name="Google Shape;243;p38"/>
          <p:cNvSpPr txBox="1">
            <a:spLocks noGrp="1"/>
          </p:cNvSpPr>
          <p:nvPr>
            <p:ph type="body" idx="6"/>
          </p:nvPr>
        </p:nvSpPr>
        <p:spPr>
          <a:xfrm>
            <a:off x="6648480" y="3259170"/>
            <a:ext cx="211788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244" name="Google Shape;244;p38"/>
          <p:cNvSpPr txBox="1">
            <a:spLocks noGrp="1"/>
          </p:cNvSpPr>
          <p:nvPr>
            <p:ph type="ftr" idx="11"/>
          </p:nvPr>
        </p:nvSpPr>
        <p:spPr>
          <a:xfrm>
            <a:off x="2200230" y="4722570"/>
            <a:ext cx="425034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5" name="Google Shape;245;p38"/>
          <p:cNvSpPr txBox="1">
            <a:spLocks noGrp="1"/>
          </p:cNvSpPr>
          <p:nvPr>
            <p:ph type="sldNum" idx="12"/>
          </p:nvPr>
        </p:nvSpPr>
        <p:spPr>
          <a:xfrm>
            <a:off x="384750" y="542430"/>
            <a:ext cx="1412910" cy="453060"/>
          </a:xfrm>
          <a:prstGeom prst="rect">
            <a:avLst/>
          </a:prstGeom>
          <a:noFill/>
          <a:ln>
            <a:noFill/>
          </a:ln>
        </p:spPr>
        <p:txBody>
          <a:bodyPr spcFirstLastPara="1" wrap="square" lIns="68575" tIns="34275" rIns="68575" bIns="34275" anchor="b" anchorCtr="0">
            <a:noAutofit/>
          </a:bodyPr>
          <a:lstStyle>
            <a:lvl1pPr marL="0" lvl="0"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1pPr>
            <a:lvl2pPr marL="0" lvl="1"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2pPr>
            <a:lvl3pPr marL="0" lvl="2"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3pPr>
            <a:lvl4pPr marL="0" lvl="3"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4pPr>
            <a:lvl5pPr marL="0" lvl="4"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5pPr>
            <a:lvl6pPr marL="0" lvl="5"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6pPr>
            <a:lvl7pPr marL="0" lvl="6"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7pPr>
            <a:lvl8pPr marL="0" lvl="7"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8pPr>
            <a:lvl9pPr marL="0" lvl="8" indent="0" algn="r">
              <a:lnSpc>
                <a:spcPct val="100000"/>
              </a:lnSpc>
              <a:spcBef>
                <a:spcPts val="0"/>
              </a:spcBef>
              <a:buClr>
                <a:srgbClr val="474B57"/>
              </a:buClr>
              <a:buSzPts val="3300"/>
              <a:buFont typeface="Century Schoolbook"/>
              <a:buNone/>
              <a:defRPr sz="3300" b="0" strike="noStrike">
                <a:solidFill>
                  <a:srgbClr val="474B57"/>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
              <a:t>‹#›</a:t>
            </a:fld>
            <a:endParaRPr/>
          </a:p>
        </p:txBody>
      </p:sp>
      <p:sp>
        <p:nvSpPr>
          <p:cNvPr id="246" name="Google Shape;246;p38"/>
          <p:cNvSpPr txBox="1">
            <a:spLocks noGrp="1"/>
          </p:cNvSpPr>
          <p:nvPr>
            <p:ph type="dt" idx="10"/>
          </p:nvPr>
        </p:nvSpPr>
        <p:spPr>
          <a:xfrm>
            <a:off x="6720840" y="472257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Slide" type="tx">
  <p:cSld name="Title Slide">
    <p:spTree>
      <p:nvGrpSpPr>
        <p:cNvPr id="1" name="Shape 69"/>
        <p:cNvGrpSpPr/>
        <p:nvPr/>
      </p:nvGrpSpPr>
      <p:grpSpPr>
        <a:xfrm>
          <a:off x="0" y="0"/>
          <a:ext cx="0" cy="0"/>
          <a:chOff x="0" y="0"/>
          <a:chExt cx="0" cy="0"/>
        </a:xfrm>
      </p:grpSpPr>
      <p:sp>
        <p:nvSpPr>
          <p:cNvPr id="70" name="Google Shape;70;p14"/>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1" name="Google Shape;71;p14"/>
          <p:cNvSpPr txBox="1">
            <a:spLocks noGrp="1"/>
          </p:cNvSpPr>
          <p:nvPr>
            <p:ph type="subTitle" idx="1"/>
          </p:nvPr>
        </p:nvSpPr>
        <p:spPr>
          <a:xfrm>
            <a:off x="2200230" y="1828710"/>
            <a:ext cx="6577740" cy="273834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4"/>
          <p:cNvSpPr txBox="1">
            <a:spLocks noGrp="1"/>
          </p:cNvSpPr>
          <p:nvPr>
            <p:ph type="ftr" idx="11"/>
          </p:nvPr>
        </p:nvSpPr>
        <p:spPr>
          <a:xfrm>
            <a:off x="3024270" y="4831920"/>
            <a:ext cx="308583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4"/>
          <p:cNvSpPr txBox="1">
            <a:spLocks noGrp="1"/>
          </p:cNvSpPr>
          <p:nvPr>
            <p:ph type="sldNum" idx="12"/>
          </p:nvPr>
        </p:nvSpPr>
        <p:spPr>
          <a:xfrm>
            <a:off x="349920" y="4831920"/>
            <a:ext cx="2066310" cy="273510"/>
          </a:xfrm>
          <a:prstGeom prst="rect">
            <a:avLst/>
          </a:prstGeom>
          <a:noFill/>
          <a:ln>
            <a:noFill/>
          </a:ln>
        </p:spPr>
        <p:txBody>
          <a:bodyPr spcFirstLastPara="1" wrap="square" lIns="68575" tIns="34275" rIns="68575" bIns="34275" anchor="ctr" anchorCtr="0">
            <a:noAutofit/>
          </a:bodyPr>
          <a:lstStyle>
            <a:lvl1pPr marL="0" lvl="0"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1pPr>
            <a:lvl2pPr marL="0" lvl="1"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2pPr>
            <a:lvl3pPr marL="0" lvl="2"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3pPr>
            <a:lvl4pPr marL="0" lvl="3"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4pPr>
            <a:lvl5pPr marL="0" lvl="4"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5pPr>
            <a:lvl6pPr marL="0" lvl="5"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6pPr>
            <a:lvl7pPr marL="0" lvl="6"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7pPr>
            <a:lvl8pPr marL="0" lvl="7"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8pPr>
            <a:lvl9pPr marL="0" lvl="8"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sp>
        <p:nvSpPr>
          <p:cNvPr id="74" name="Google Shape;74;p14"/>
          <p:cNvSpPr txBox="1">
            <a:spLocks noGrp="1"/>
          </p:cNvSpPr>
          <p:nvPr>
            <p:ph type="dt" idx="10"/>
          </p:nvPr>
        </p:nvSpPr>
        <p:spPr>
          <a:xfrm>
            <a:off x="6730020" y="483192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extLst>
      <p:ext uri="{BB962C8B-B14F-4D97-AF65-F5344CB8AC3E}">
        <p14:creationId xmlns:p14="http://schemas.microsoft.com/office/powerpoint/2010/main" val="126503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9"/>
        <p:cNvGrpSpPr/>
        <p:nvPr/>
      </p:nvGrpSpPr>
      <p:grpSpPr>
        <a:xfrm>
          <a:off x="0" y="0"/>
          <a:ext cx="0" cy="0"/>
          <a:chOff x="0" y="0"/>
          <a:chExt cx="0" cy="0"/>
        </a:xfrm>
      </p:grpSpPr>
      <p:sp>
        <p:nvSpPr>
          <p:cNvPr id="80" name="Google Shape;80;p16"/>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1" name="Google Shape;81;p16"/>
          <p:cNvSpPr txBox="1">
            <a:spLocks noGrp="1"/>
          </p:cNvSpPr>
          <p:nvPr>
            <p:ph type="body" idx="1"/>
          </p:nvPr>
        </p:nvSpPr>
        <p:spPr>
          <a:xfrm>
            <a:off x="2200230" y="1828710"/>
            <a:ext cx="6577740" cy="27383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2" name="Google Shape;82;p16"/>
          <p:cNvSpPr txBox="1">
            <a:spLocks noGrp="1"/>
          </p:cNvSpPr>
          <p:nvPr>
            <p:ph type="ftr" idx="11"/>
          </p:nvPr>
        </p:nvSpPr>
        <p:spPr>
          <a:xfrm>
            <a:off x="3024270" y="4831920"/>
            <a:ext cx="308583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3" name="Google Shape;83;p16"/>
          <p:cNvSpPr txBox="1">
            <a:spLocks noGrp="1"/>
          </p:cNvSpPr>
          <p:nvPr>
            <p:ph type="sldNum" idx="12"/>
          </p:nvPr>
        </p:nvSpPr>
        <p:spPr>
          <a:xfrm>
            <a:off x="349920" y="4831920"/>
            <a:ext cx="2066310" cy="273510"/>
          </a:xfrm>
          <a:prstGeom prst="rect">
            <a:avLst/>
          </a:prstGeom>
          <a:noFill/>
          <a:ln>
            <a:noFill/>
          </a:ln>
        </p:spPr>
        <p:txBody>
          <a:bodyPr spcFirstLastPara="1" wrap="square" lIns="68575" tIns="34275" rIns="68575" bIns="34275" anchor="ctr" anchorCtr="0">
            <a:noAutofit/>
          </a:bodyPr>
          <a:lstStyle>
            <a:lvl1pPr marL="0" lvl="0"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1pPr>
            <a:lvl2pPr marL="0" lvl="1"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2pPr>
            <a:lvl3pPr marL="0" lvl="2"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3pPr>
            <a:lvl4pPr marL="0" lvl="3"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4pPr>
            <a:lvl5pPr marL="0" lvl="4"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5pPr>
            <a:lvl6pPr marL="0" lvl="5"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6pPr>
            <a:lvl7pPr marL="0" lvl="6"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7pPr>
            <a:lvl8pPr marL="0" lvl="7"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8pPr>
            <a:lvl9pPr marL="0" lvl="8"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sp>
        <p:nvSpPr>
          <p:cNvPr id="84" name="Google Shape;84;p16"/>
          <p:cNvSpPr txBox="1">
            <a:spLocks noGrp="1"/>
          </p:cNvSpPr>
          <p:nvPr>
            <p:ph type="dt" idx="10"/>
          </p:nvPr>
        </p:nvSpPr>
        <p:spPr>
          <a:xfrm>
            <a:off x="6730020" y="483192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7" name="Google Shape;87;p17"/>
          <p:cNvSpPr txBox="1">
            <a:spLocks noGrp="1"/>
          </p:cNvSpPr>
          <p:nvPr>
            <p:ph type="body" idx="1"/>
          </p:nvPr>
        </p:nvSpPr>
        <p:spPr>
          <a:xfrm>
            <a:off x="2200230" y="1828710"/>
            <a:ext cx="3209760" cy="27383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8" name="Google Shape;88;p17"/>
          <p:cNvSpPr txBox="1">
            <a:spLocks noGrp="1"/>
          </p:cNvSpPr>
          <p:nvPr>
            <p:ph type="body" idx="2"/>
          </p:nvPr>
        </p:nvSpPr>
        <p:spPr>
          <a:xfrm>
            <a:off x="5570640" y="1828710"/>
            <a:ext cx="3209760" cy="27383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89" name="Google Shape;89;p17"/>
          <p:cNvSpPr txBox="1">
            <a:spLocks noGrp="1"/>
          </p:cNvSpPr>
          <p:nvPr>
            <p:ph type="ftr" idx="11"/>
          </p:nvPr>
        </p:nvSpPr>
        <p:spPr>
          <a:xfrm>
            <a:off x="3024270" y="4831920"/>
            <a:ext cx="308583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0" name="Google Shape;90;p17"/>
          <p:cNvSpPr txBox="1">
            <a:spLocks noGrp="1"/>
          </p:cNvSpPr>
          <p:nvPr>
            <p:ph type="sldNum" idx="12"/>
          </p:nvPr>
        </p:nvSpPr>
        <p:spPr>
          <a:xfrm>
            <a:off x="349920" y="4831920"/>
            <a:ext cx="2066310" cy="273510"/>
          </a:xfrm>
          <a:prstGeom prst="rect">
            <a:avLst/>
          </a:prstGeom>
          <a:noFill/>
          <a:ln>
            <a:noFill/>
          </a:ln>
        </p:spPr>
        <p:txBody>
          <a:bodyPr spcFirstLastPara="1" wrap="square" lIns="68575" tIns="34275" rIns="68575" bIns="34275" anchor="ctr" anchorCtr="0">
            <a:noAutofit/>
          </a:bodyPr>
          <a:lstStyle>
            <a:lvl1pPr marL="0" lvl="0"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1pPr>
            <a:lvl2pPr marL="0" lvl="1"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2pPr>
            <a:lvl3pPr marL="0" lvl="2"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3pPr>
            <a:lvl4pPr marL="0" lvl="3"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4pPr>
            <a:lvl5pPr marL="0" lvl="4"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5pPr>
            <a:lvl6pPr marL="0" lvl="5"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6pPr>
            <a:lvl7pPr marL="0" lvl="6"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7pPr>
            <a:lvl8pPr marL="0" lvl="7"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8pPr>
            <a:lvl9pPr marL="0" lvl="8"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sp>
        <p:nvSpPr>
          <p:cNvPr id="91" name="Google Shape;91;p17"/>
          <p:cNvSpPr txBox="1">
            <a:spLocks noGrp="1"/>
          </p:cNvSpPr>
          <p:nvPr>
            <p:ph type="dt" idx="10"/>
          </p:nvPr>
        </p:nvSpPr>
        <p:spPr>
          <a:xfrm>
            <a:off x="6730020" y="483192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2"/>
        <p:cNvGrpSpPr/>
        <p:nvPr/>
      </p:nvGrpSpPr>
      <p:grpSpPr>
        <a:xfrm>
          <a:off x="0" y="0"/>
          <a:ext cx="0" cy="0"/>
          <a:chOff x="0" y="0"/>
          <a:chExt cx="0" cy="0"/>
        </a:xfrm>
      </p:grpSpPr>
      <p:sp>
        <p:nvSpPr>
          <p:cNvPr id="93" name="Google Shape;93;p18"/>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8"/>
          <p:cNvSpPr txBox="1">
            <a:spLocks noGrp="1"/>
          </p:cNvSpPr>
          <p:nvPr>
            <p:ph type="ftr" idx="11"/>
          </p:nvPr>
        </p:nvSpPr>
        <p:spPr>
          <a:xfrm>
            <a:off x="3024270" y="4831920"/>
            <a:ext cx="308583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5" name="Google Shape;95;p18"/>
          <p:cNvSpPr txBox="1">
            <a:spLocks noGrp="1"/>
          </p:cNvSpPr>
          <p:nvPr>
            <p:ph type="sldNum" idx="12"/>
          </p:nvPr>
        </p:nvSpPr>
        <p:spPr>
          <a:xfrm>
            <a:off x="349920" y="4831920"/>
            <a:ext cx="2066310" cy="273510"/>
          </a:xfrm>
          <a:prstGeom prst="rect">
            <a:avLst/>
          </a:prstGeom>
          <a:noFill/>
          <a:ln>
            <a:noFill/>
          </a:ln>
        </p:spPr>
        <p:txBody>
          <a:bodyPr spcFirstLastPara="1" wrap="square" lIns="68575" tIns="34275" rIns="68575" bIns="34275" anchor="ctr" anchorCtr="0">
            <a:noAutofit/>
          </a:bodyPr>
          <a:lstStyle>
            <a:lvl1pPr marL="0" lvl="0"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1pPr>
            <a:lvl2pPr marL="0" lvl="1"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2pPr>
            <a:lvl3pPr marL="0" lvl="2"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3pPr>
            <a:lvl4pPr marL="0" lvl="3"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4pPr>
            <a:lvl5pPr marL="0" lvl="4"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5pPr>
            <a:lvl6pPr marL="0" lvl="5"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6pPr>
            <a:lvl7pPr marL="0" lvl="6"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7pPr>
            <a:lvl8pPr marL="0" lvl="7"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8pPr>
            <a:lvl9pPr marL="0" lvl="8"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sp>
        <p:nvSpPr>
          <p:cNvPr id="96" name="Google Shape;96;p18"/>
          <p:cNvSpPr txBox="1">
            <a:spLocks noGrp="1"/>
          </p:cNvSpPr>
          <p:nvPr>
            <p:ph type="dt" idx="10"/>
          </p:nvPr>
        </p:nvSpPr>
        <p:spPr>
          <a:xfrm>
            <a:off x="6730020" y="483192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97"/>
        <p:cNvGrpSpPr/>
        <p:nvPr/>
      </p:nvGrpSpPr>
      <p:grpSpPr>
        <a:xfrm>
          <a:off x="0" y="0"/>
          <a:ext cx="0" cy="0"/>
          <a:chOff x="0" y="0"/>
          <a:chExt cx="0" cy="0"/>
        </a:xfrm>
      </p:grpSpPr>
      <p:sp>
        <p:nvSpPr>
          <p:cNvPr id="98" name="Google Shape;98;p19"/>
          <p:cNvSpPr txBox="1">
            <a:spLocks noGrp="1"/>
          </p:cNvSpPr>
          <p:nvPr>
            <p:ph type="subTitle" idx="1"/>
          </p:nvPr>
        </p:nvSpPr>
        <p:spPr>
          <a:xfrm>
            <a:off x="2200230" y="426330"/>
            <a:ext cx="6577740" cy="542511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9" name="Google Shape;99;p19"/>
          <p:cNvSpPr txBox="1">
            <a:spLocks noGrp="1"/>
          </p:cNvSpPr>
          <p:nvPr>
            <p:ph type="ftr" idx="11"/>
          </p:nvPr>
        </p:nvSpPr>
        <p:spPr>
          <a:xfrm>
            <a:off x="3024270" y="4831920"/>
            <a:ext cx="308583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0" name="Google Shape;100;p19"/>
          <p:cNvSpPr txBox="1">
            <a:spLocks noGrp="1"/>
          </p:cNvSpPr>
          <p:nvPr>
            <p:ph type="sldNum" idx="12"/>
          </p:nvPr>
        </p:nvSpPr>
        <p:spPr>
          <a:xfrm>
            <a:off x="349920" y="4831920"/>
            <a:ext cx="2066310" cy="273510"/>
          </a:xfrm>
          <a:prstGeom prst="rect">
            <a:avLst/>
          </a:prstGeom>
          <a:noFill/>
          <a:ln>
            <a:noFill/>
          </a:ln>
        </p:spPr>
        <p:txBody>
          <a:bodyPr spcFirstLastPara="1" wrap="square" lIns="68575" tIns="34275" rIns="68575" bIns="34275" anchor="ctr" anchorCtr="0">
            <a:noAutofit/>
          </a:bodyPr>
          <a:lstStyle>
            <a:lvl1pPr marL="0" lvl="0"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1pPr>
            <a:lvl2pPr marL="0" lvl="1"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2pPr>
            <a:lvl3pPr marL="0" lvl="2"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3pPr>
            <a:lvl4pPr marL="0" lvl="3"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4pPr>
            <a:lvl5pPr marL="0" lvl="4"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5pPr>
            <a:lvl6pPr marL="0" lvl="5"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6pPr>
            <a:lvl7pPr marL="0" lvl="6"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7pPr>
            <a:lvl8pPr marL="0" lvl="7"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8pPr>
            <a:lvl9pPr marL="0" lvl="8"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sp>
        <p:nvSpPr>
          <p:cNvPr id="101" name="Google Shape;101;p19"/>
          <p:cNvSpPr txBox="1">
            <a:spLocks noGrp="1"/>
          </p:cNvSpPr>
          <p:nvPr>
            <p:ph type="dt" idx="10"/>
          </p:nvPr>
        </p:nvSpPr>
        <p:spPr>
          <a:xfrm>
            <a:off x="6730020" y="483192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02"/>
        <p:cNvGrpSpPr/>
        <p:nvPr/>
      </p:nvGrpSpPr>
      <p:grpSpPr>
        <a:xfrm>
          <a:off x="0" y="0"/>
          <a:ext cx="0" cy="0"/>
          <a:chOff x="0" y="0"/>
          <a:chExt cx="0" cy="0"/>
        </a:xfrm>
      </p:grpSpPr>
      <p:sp>
        <p:nvSpPr>
          <p:cNvPr id="103" name="Google Shape;103;p20"/>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0"/>
          <p:cNvSpPr txBox="1">
            <a:spLocks noGrp="1"/>
          </p:cNvSpPr>
          <p:nvPr>
            <p:ph type="body" idx="1"/>
          </p:nvPr>
        </p:nvSpPr>
        <p:spPr>
          <a:xfrm>
            <a:off x="2200230" y="182871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5" name="Google Shape;105;p20"/>
          <p:cNvSpPr txBox="1">
            <a:spLocks noGrp="1"/>
          </p:cNvSpPr>
          <p:nvPr>
            <p:ph type="body" idx="2"/>
          </p:nvPr>
        </p:nvSpPr>
        <p:spPr>
          <a:xfrm>
            <a:off x="5570640" y="1828710"/>
            <a:ext cx="3209760" cy="27383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6" name="Google Shape;106;p20"/>
          <p:cNvSpPr txBox="1">
            <a:spLocks noGrp="1"/>
          </p:cNvSpPr>
          <p:nvPr>
            <p:ph type="body" idx="3"/>
          </p:nvPr>
        </p:nvSpPr>
        <p:spPr>
          <a:xfrm>
            <a:off x="2200230" y="325917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07" name="Google Shape;107;p20"/>
          <p:cNvSpPr txBox="1">
            <a:spLocks noGrp="1"/>
          </p:cNvSpPr>
          <p:nvPr>
            <p:ph type="ftr" idx="11"/>
          </p:nvPr>
        </p:nvSpPr>
        <p:spPr>
          <a:xfrm>
            <a:off x="3024270" y="4831920"/>
            <a:ext cx="308583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8" name="Google Shape;108;p20"/>
          <p:cNvSpPr txBox="1">
            <a:spLocks noGrp="1"/>
          </p:cNvSpPr>
          <p:nvPr>
            <p:ph type="sldNum" idx="12"/>
          </p:nvPr>
        </p:nvSpPr>
        <p:spPr>
          <a:xfrm>
            <a:off x="349920" y="4831920"/>
            <a:ext cx="2066310" cy="273510"/>
          </a:xfrm>
          <a:prstGeom prst="rect">
            <a:avLst/>
          </a:prstGeom>
          <a:noFill/>
          <a:ln>
            <a:noFill/>
          </a:ln>
        </p:spPr>
        <p:txBody>
          <a:bodyPr spcFirstLastPara="1" wrap="square" lIns="68575" tIns="34275" rIns="68575" bIns="34275" anchor="ctr" anchorCtr="0">
            <a:noAutofit/>
          </a:bodyPr>
          <a:lstStyle>
            <a:lvl1pPr marL="0" lvl="0"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1pPr>
            <a:lvl2pPr marL="0" lvl="1"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2pPr>
            <a:lvl3pPr marL="0" lvl="2"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3pPr>
            <a:lvl4pPr marL="0" lvl="3"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4pPr>
            <a:lvl5pPr marL="0" lvl="4"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5pPr>
            <a:lvl6pPr marL="0" lvl="5"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6pPr>
            <a:lvl7pPr marL="0" lvl="6"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7pPr>
            <a:lvl8pPr marL="0" lvl="7"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8pPr>
            <a:lvl9pPr marL="0" lvl="8"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sp>
        <p:nvSpPr>
          <p:cNvPr id="109" name="Google Shape;109;p20"/>
          <p:cNvSpPr txBox="1">
            <a:spLocks noGrp="1"/>
          </p:cNvSpPr>
          <p:nvPr>
            <p:ph type="dt" idx="10"/>
          </p:nvPr>
        </p:nvSpPr>
        <p:spPr>
          <a:xfrm>
            <a:off x="6730020" y="483192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10"/>
        <p:cNvGrpSpPr/>
        <p:nvPr/>
      </p:nvGrpSpPr>
      <p:grpSpPr>
        <a:xfrm>
          <a:off x="0" y="0"/>
          <a:ext cx="0" cy="0"/>
          <a:chOff x="0" y="0"/>
          <a:chExt cx="0" cy="0"/>
        </a:xfrm>
      </p:grpSpPr>
      <p:sp>
        <p:nvSpPr>
          <p:cNvPr id="111" name="Google Shape;111;p21"/>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1"/>
          <p:cNvSpPr txBox="1">
            <a:spLocks noGrp="1"/>
          </p:cNvSpPr>
          <p:nvPr>
            <p:ph type="body" idx="1"/>
          </p:nvPr>
        </p:nvSpPr>
        <p:spPr>
          <a:xfrm>
            <a:off x="2200230" y="1828710"/>
            <a:ext cx="3209760" cy="27383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13" name="Google Shape;113;p21"/>
          <p:cNvSpPr txBox="1">
            <a:spLocks noGrp="1"/>
          </p:cNvSpPr>
          <p:nvPr>
            <p:ph type="body" idx="2"/>
          </p:nvPr>
        </p:nvSpPr>
        <p:spPr>
          <a:xfrm>
            <a:off x="5570640" y="182871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14" name="Google Shape;114;p21"/>
          <p:cNvSpPr txBox="1">
            <a:spLocks noGrp="1"/>
          </p:cNvSpPr>
          <p:nvPr>
            <p:ph type="body" idx="3"/>
          </p:nvPr>
        </p:nvSpPr>
        <p:spPr>
          <a:xfrm>
            <a:off x="5570640" y="325917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15" name="Google Shape;115;p21"/>
          <p:cNvSpPr txBox="1">
            <a:spLocks noGrp="1"/>
          </p:cNvSpPr>
          <p:nvPr>
            <p:ph type="ftr" idx="11"/>
          </p:nvPr>
        </p:nvSpPr>
        <p:spPr>
          <a:xfrm>
            <a:off x="3024270" y="4831920"/>
            <a:ext cx="308583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6" name="Google Shape;116;p21"/>
          <p:cNvSpPr txBox="1">
            <a:spLocks noGrp="1"/>
          </p:cNvSpPr>
          <p:nvPr>
            <p:ph type="sldNum" idx="12"/>
          </p:nvPr>
        </p:nvSpPr>
        <p:spPr>
          <a:xfrm>
            <a:off x="349920" y="4831920"/>
            <a:ext cx="2066310" cy="273510"/>
          </a:xfrm>
          <a:prstGeom prst="rect">
            <a:avLst/>
          </a:prstGeom>
          <a:noFill/>
          <a:ln>
            <a:noFill/>
          </a:ln>
        </p:spPr>
        <p:txBody>
          <a:bodyPr spcFirstLastPara="1" wrap="square" lIns="68575" tIns="34275" rIns="68575" bIns="34275" anchor="ctr" anchorCtr="0">
            <a:noAutofit/>
          </a:bodyPr>
          <a:lstStyle>
            <a:lvl1pPr marL="0" lvl="0"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1pPr>
            <a:lvl2pPr marL="0" lvl="1"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2pPr>
            <a:lvl3pPr marL="0" lvl="2"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3pPr>
            <a:lvl4pPr marL="0" lvl="3"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4pPr>
            <a:lvl5pPr marL="0" lvl="4"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5pPr>
            <a:lvl6pPr marL="0" lvl="5"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6pPr>
            <a:lvl7pPr marL="0" lvl="6"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7pPr>
            <a:lvl8pPr marL="0" lvl="7"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8pPr>
            <a:lvl9pPr marL="0" lvl="8"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sp>
        <p:nvSpPr>
          <p:cNvPr id="117" name="Google Shape;117;p21"/>
          <p:cNvSpPr txBox="1">
            <a:spLocks noGrp="1"/>
          </p:cNvSpPr>
          <p:nvPr>
            <p:ph type="dt" idx="10"/>
          </p:nvPr>
        </p:nvSpPr>
        <p:spPr>
          <a:xfrm>
            <a:off x="6730020" y="483192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2200230" y="426330"/>
            <a:ext cx="6577740" cy="117018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0" name="Google Shape;120;p22"/>
          <p:cNvSpPr txBox="1">
            <a:spLocks noGrp="1"/>
          </p:cNvSpPr>
          <p:nvPr>
            <p:ph type="body" idx="1"/>
          </p:nvPr>
        </p:nvSpPr>
        <p:spPr>
          <a:xfrm>
            <a:off x="2200230" y="182871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21" name="Google Shape;121;p22"/>
          <p:cNvSpPr txBox="1">
            <a:spLocks noGrp="1"/>
          </p:cNvSpPr>
          <p:nvPr>
            <p:ph type="body" idx="2"/>
          </p:nvPr>
        </p:nvSpPr>
        <p:spPr>
          <a:xfrm>
            <a:off x="5570640" y="1828710"/>
            <a:ext cx="320976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22" name="Google Shape;122;p22"/>
          <p:cNvSpPr txBox="1">
            <a:spLocks noGrp="1"/>
          </p:cNvSpPr>
          <p:nvPr>
            <p:ph type="body" idx="3"/>
          </p:nvPr>
        </p:nvSpPr>
        <p:spPr>
          <a:xfrm>
            <a:off x="2200230" y="3259170"/>
            <a:ext cx="6577740" cy="130599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100"/>
              <a:buNone/>
              <a:defRPr/>
            </a:lvl1pPr>
            <a:lvl2pPr marL="914400" lvl="1" indent="-228600" algn="l">
              <a:spcBef>
                <a:spcPts val="0"/>
              </a:spcBef>
              <a:spcAft>
                <a:spcPts val="0"/>
              </a:spcAft>
              <a:buSzPts val="1100"/>
              <a:buNone/>
              <a:defRPr/>
            </a:lvl2pPr>
            <a:lvl3pPr marL="1371600" lvl="2" indent="-228600" algn="l">
              <a:spcBef>
                <a:spcPts val="0"/>
              </a:spcBef>
              <a:spcAft>
                <a:spcPts val="0"/>
              </a:spcAft>
              <a:buSzPts val="1100"/>
              <a:buNone/>
              <a:defRPr/>
            </a:lvl3pPr>
            <a:lvl4pPr marL="1828800" lvl="3" indent="-228600" algn="l">
              <a:spcBef>
                <a:spcPts val="0"/>
              </a:spcBef>
              <a:spcAft>
                <a:spcPts val="0"/>
              </a:spcAft>
              <a:buSzPts val="1100"/>
              <a:buNone/>
              <a:defRPr/>
            </a:lvl4pPr>
            <a:lvl5pPr marL="2286000" lvl="4" indent="-228600" algn="l">
              <a:spcBef>
                <a:spcPts val="0"/>
              </a:spcBef>
              <a:spcAft>
                <a:spcPts val="0"/>
              </a:spcAft>
              <a:buSzPts val="1100"/>
              <a:buNone/>
              <a:defRPr/>
            </a:lvl5pPr>
            <a:lvl6pPr marL="2743200" lvl="5" indent="-228600" algn="l">
              <a:spcBef>
                <a:spcPts val="0"/>
              </a:spcBef>
              <a:spcAft>
                <a:spcPts val="0"/>
              </a:spcAft>
              <a:buSzPts val="1100"/>
              <a:buNone/>
              <a:defRPr/>
            </a:lvl6pPr>
            <a:lvl7pPr marL="3200400" lvl="6" indent="-228600" algn="l">
              <a:spcBef>
                <a:spcPts val="0"/>
              </a:spcBef>
              <a:spcAft>
                <a:spcPts val="0"/>
              </a:spcAft>
              <a:buSzPts val="1100"/>
              <a:buNone/>
              <a:defRPr/>
            </a:lvl7pPr>
            <a:lvl8pPr marL="3657600" lvl="7" indent="-228600" algn="l">
              <a:spcBef>
                <a:spcPts val="0"/>
              </a:spcBef>
              <a:spcAft>
                <a:spcPts val="0"/>
              </a:spcAft>
              <a:buSzPts val="1100"/>
              <a:buNone/>
              <a:defRPr/>
            </a:lvl8pPr>
            <a:lvl9pPr marL="4114800" lvl="8" indent="-228600" algn="l">
              <a:spcBef>
                <a:spcPts val="0"/>
              </a:spcBef>
              <a:spcAft>
                <a:spcPts val="0"/>
              </a:spcAft>
              <a:buSzPts val="1100"/>
              <a:buNone/>
              <a:defRPr/>
            </a:lvl9pPr>
          </a:lstStyle>
          <a:p>
            <a:endParaRPr/>
          </a:p>
        </p:txBody>
      </p:sp>
      <p:sp>
        <p:nvSpPr>
          <p:cNvPr id="123" name="Google Shape;123;p22"/>
          <p:cNvSpPr txBox="1">
            <a:spLocks noGrp="1"/>
          </p:cNvSpPr>
          <p:nvPr>
            <p:ph type="ftr" idx="11"/>
          </p:nvPr>
        </p:nvSpPr>
        <p:spPr>
          <a:xfrm>
            <a:off x="3024270" y="4831920"/>
            <a:ext cx="3085830" cy="27351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2"/>
          <p:cNvSpPr txBox="1">
            <a:spLocks noGrp="1"/>
          </p:cNvSpPr>
          <p:nvPr>
            <p:ph type="sldNum" idx="12"/>
          </p:nvPr>
        </p:nvSpPr>
        <p:spPr>
          <a:xfrm>
            <a:off x="349920" y="4831920"/>
            <a:ext cx="2066310" cy="273510"/>
          </a:xfrm>
          <a:prstGeom prst="rect">
            <a:avLst/>
          </a:prstGeom>
          <a:noFill/>
          <a:ln>
            <a:noFill/>
          </a:ln>
        </p:spPr>
        <p:txBody>
          <a:bodyPr spcFirstLastPara="1" wrap="square" lIns="68575" tIns="34275" rIns="68575" bIns="34275" anchor="ctr" anchorCtr="0">
            <a:noAutofit/>
          </a:bodyPr>
          <a:lstStyle>
            <a:lvl1pPr marL="0" lvl="0"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1pPr>
            <a:lvl2pPr marL="0" lvl="1"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2pPr>
            <a:lvl3pPr marL="0" lvl="2"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3pPr>
            <a:lvl4pPr marL="0" lvl="3"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4pPr>
            <a:lvl5pPr marL="0" lvl="4"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5pPr>
            <a:lvl6pPr marL="0" lvl="5"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6pPr>
            <a:lvl7pPr marL="0" lvl="6"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7pPr>
            <a:lvl8pPr marL="0" lvl="7"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8pPr>
            <a:lvl9pPr marL="0" lvl="8" indent="0" algn="l">
              <a:lnSpc>
                <a:spcPct val="100000"/>
              </a:lnSpc>
              <a:spcBef>
                <a:spcPts val="0"/>
              </a:spcBef>
              <a:buClr>
                <a:srgbClr val="474B57"/>
              </a:buClr>
              <a:buSzPts val="900"/>
              <a:buFont typeface="Century Schoolbook"/>
              <a:buNone/>
              <a:defRPr sz="900" b="0" strike="noStrike">
                <a:solidFill>
                  <a:srgbClr val="474B57"/>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p>
        </p:txBody>
      </p:sp>
      <p:sp>
        <p:nvSpPr>
          <p:cNvPr id="125" name="Google Shape;125;p22"/>
          <p:cNvSpPr txBox="1">
            <a:spLocks noGrp="1"/>
          </p:cNvSpPr>
          <p:nvPr>
            <p:ph type="dt" idx="10"/>
          </p:nvPr>
        </p:nvSpPr>
        <p:spPr>
          <a:xfrm>
            <a:off x="6730020" y="4831920"/>
            <a:ext cx="2057130" cy="273510"/>
          </a:xfrm>
          <a:prstGeom prst="rect">
            <a:avLst/>
          </a:prstGeom>
          <a:noFill/>
          <a:ln>
            <a:noFill/>
          </a:ln>
        </p:spPr>
        <p:txBody>
          <a:bodyPr spcFirstLastPara="1" wrap="square" lIns="68575" tIns="34275" rIns="68575" bIns="34275" anchor="ctr" anchorCtr="0">
            <a:noAutofit/>
          </a:bodyPr>
          <a:lstStyle>
            <a:lvl1pPr lvl="0" algn="r">
              <a:lnSpc>
                <a:spcPct val="100000"/>
              </a:lnSpc>
              <a:spcBef>
                <a:spcPts val="0"/>
              </a:spcBef>
              <a:spcAft>
                <a:spcPts val="0"/>
              </a:spcAft>
              <a:buClr>
                <a:srgbClr val="474B57"/>
              </a:buClr>
              <a:buSzPts val="14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EFCF7"/>
        </a:soli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300510" y="271890"/>
            <a:ext cx="2621700" cy="4652910"/>
            <a:chOff x="400680" y="362520"/>
            <a:chExt cx="3495600" cy="6203880"/>
          </a:xfrm>
        </p:grpSpPr>
        <p:sp>
          <p:nvSpPr>
            <p:cNvPr id="52" name="Google Shape;52;p13"/>
            <p:cNvSpPr/>
            <p:nvPr/>
          </p:nvSpPr>
          <p:spPr>
            <a:xfrm>
              <a:off x="400680" y="362520"/>
              <a:ext cx="2217960" cy="6203880"/>
            </a:xfrm>
            <a:custGeom>
              <a:avLst/>
              <a:gdLst/>
              <a:ahLst/>
              <a:cxnLst/>
              <a:rect l="l" t="t" r="r" b="b"/>
              <a:pathLst>
                <a:path w="697" h="1954" extrusionOk="0">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1CEBC">
                <a:alpha val="74901"/>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3" name="Google Shape;53;p13"/>
            <p:cNvSpPr/>
            <p:nvPr/>
          </p:nvSpPr>
          <p:spPr>
            <a:xfrm>
              <a:off x="1133640" y="1810080"/>
              <a:ext cx="2762640" cy="4746240"/>
            </a:xfrm>
            <a:custGeom>
              <a:avLst/>
              <a:gdLst/>
              <a:ahLst/>
              <a:cxnLst/>
              <a:rect l="l" t="t" r="r" b="b"/>
              <a:pathLst>
                <a:path w="869" h="1495" extrusionOk="0">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1CEBC">
                <a:alpha val="49803"/>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cxnSp>
        <p:nvCxnSpPr>
          <p:cNvPr id="54" name="Google Shape;54;p13"/>
          <p:cNvCxnSpPr/>
          <p:nvPr/>
        </p:nvCxnSpPr>
        <p:spPr>
          <a:xfrm>
            <a:off x="2200230" y="1631880"/>
            <a:ext cx="6577740" cy="270"/>
          </a:xfrm>
          <a:prstGeom prst="straightConnector1">
            <a:avLst/>
          </a:prstGeom>
          <a:noFill/>
          <a:ln w="38150" cap="flat" cmpd="sng">
            <a:solidFill>
              <a:srgbClr val="79A8A4"/>
            </a:solidFill>
            <a:prstDash val="solid"/>
            <a:round/>
            <a:headEnd type="none" w="sm" len="sm"/>
            <a:tailEnd type="none" w="sm" len="sm"/>
          </a:ln>
        </p:spPr>
      </p:cxnSp>
      <p:grpSp>
        <p:nvGrpSpPr>
          <p:cNvPr id="55" name="Google Shape;55;p13"/>
          <p:cNvGrpSpPr/>
          <p:nvPr/>
        </p:nvGrpSpPr>
        <p:grpSpPr>
          <a:xfrm>
            <a:off x="0" y="2430"/>
            <a:ext cx="9148410" cy="5156460"/>
            <a:chOff x="0" y="3240"/>
            <a:chExt cx="12197880" cy="6875280"/>
          </a:xfrm>
        </p:grpSpPr>
        <p:sp>
          <p:nvSpPr>
            <p:cNvPr id="56" name="Google Shape;56;p13"/>
            <p:cNvSpPr/>
            <p:nvPr/>
          </p:nvSpPr>
          <p:spPr>
            <a:xfrm>
              <a:off x="0" y="3240"/>
              <a:ext cx="12191760" cy="6862320"/>
            </a:xfrm>
            <a:custGeom>
              <a:avLst/>
              <a:gdLst/>
              <a:ahLst/>
              <a:cxnLst/>
              <a:rect l="l" t="t" r="r" b="b"/>
              <a:pathLst>
                <a:path w="3840" h="2160" extrusionOk="0">
                  <a:moveTo>
                    <a:pt x="3150" y="26"/>
                  </a:moveTo>
                  <a:cubicBezTo>
                    <a:pt x="3150" y="29"/>
                    <a:pt x="3149" y="31"/>
                    <a:pt x="3148" y="33"/>
                  </a:cubicBezTo>
                  <a:cubicBezTo>
                    <a:pt x="3130" y="54"/>
                    <a:pt x="3133" y="63"/>
                    <a:pt x="3126" y="63"/>
                  </a:cubicBezTo>
                  <a:cubicBezTo>
                    <a:pt x="3111" y="92"/>
                    <a:pt x="3109" y="94"/>
                    <a:pt x="3107" y="95"/>
                  </a:cubicBezTo>
                  <a:cubicBezTo>
                    <a:pt x="3075" y="145"/>
                    <a:pt x="3066" y="164"/>
                    <a:pt x="3058" y="184"/>
                  </a:cubicBezTo>
                  <a:cubicBezTo>
                    <a:pt x="3045" y="217"/>
                    <a:pt x="3044" y="224"/>
                    <a:pt x="3042" y="229"/>
                  </a:cubicBezTo>
                  <a:cubicBezTo>
                    <a:pt x="3041" y="231"/>
                    <a:pt x="3050" y="226"/>
                    <a:pt x="3049" y="213"/>
                  </a:cubicBezTo>
                  <a:cubicBezTo>
                    <a:pt x="3082" y="150"/>
                    <a:pt x="3087" y="141"/>
                    <a:pt x="3092" y="131"/>
                  </a:cubicBezTo>
                  <a:cubicBezTo>
                    <a:pt x="3108" y="113"/>
                    <a:pt x="3108" y="109"/>
                    <a:pt x="3110" y="108"/>
                  </a:cubicBezTo>
                  <a:cubicBezTo>
                    <a:pt x="3133" y="75"/>
                    <a:pt x="3137" y="65"/>
                    <a:pt x="3143" y="57"/>
                  </a:cubicBezTo>
                  <a:cubicBezTo>
                    <a:pt x="3162" y="30"/>
                    <a:pt x="3164" y="29"/>
                    <a:pt x="3163" y="26"/>
                  </a:cubicBezTo>
                  <a:cubicBezTo>
                    <a:pt x="3177" y="5"/>
                    <a:pt x="3181" y="3"/>
                    <a:pt x="3185" y="0"/>
                  </a:cubicBezTo>
                  <a:cubicBezTo>
                    <a:pt x="3164" y="11"/>
                    <a:pt x="3161" y="22"/>
                    <a:pt x="3150" y="26"/>
                  </a:cubicBezTo>
                  <a:close/>
                  <a:moveTo>
                    <a:pt x="3022" y="73"/>
                  </a:moveTo>
                  <a:cubicBezTo>
                    <a:pt x="3020" y="92"/>
                    <a:pt x="3018" y="104"/>
                    <a:pt x="3017" y="128"/>
                  </a:cubicBezTo>
                  <a:cubicBezTo>
                    <a:pt x="3014" y="201"/>
                    <a:pt x="3015" y="208"/>
                    <a:pt x="3012" y="211"/>
                  </a:cubicBezTo>
                  <a:cubicBezTo>
                    <a:pt x="3017" y="255"/>
                    <a:pt x="3014" y="257"/>
                    <a:pt x="3016" y="263"/>
                  </a:cubicBezTo>
                  <a:cubicBezTo>
                    <a:pt x="3026" y="204"/>
                    <a:pt x="3025" y="199"/>
                    <a:pt x="3026" y="195"/>
                  </a:cubicBezTo>
                  <a:cubicBezTo>
                    <a:pt x="3040" y="153"/>
                    <a:pt x="3037" y="139"/>
                    <a:pt x="3044" y="134"/>
                  </a:cubicBezTo>
                  <a:cubicBezTo>
                    <a:pt x="3062" y="96"/>
                    <a:pt x="3065" y="93"/>
                    <a:pt x="3067" y="89"/>
                  </a:cubicBezTo>
                  <a:cubicBezTo>
                    <a:pt x="3083" y="65"/>
                    <a:pt x="3079" y="56"/>
                    <a:pt x="3086" y="57"/>
                  </a:cubicBezTo>
                  <a:cubicBezTo>
                    <a:pt x="3101" y="34"/>
                    <a:pt x="3103" y="33"/>
                    <a:pt x="3102" y="30"/>
                  </a:cubicBezTo>
                  <a:cubicBezTo>
                    <a:pt x="3111" y="0"/>
                    <a:pt x="3111" y="0"/>
                    <a:pt x="3111" y="0"/>
                  </a:cubicBezTo>
                  <a:cubicBezTo>
                    <a:pt x="3095" y="21"/>
                    <a:pt x="3096" y="29"/>
                    <a:pt x="3089" y="31"/>
                  </a:cubicBezTo>
                  <a:cubicBezTo>
                    <a:pt x="3073" y="69"/>
                    <a:pt x="3062" y="72"/>
                    <a:pt x="3060" y="83"/>
                  </a:cubicBezTo>
                  <a:cubicBezTo>
                    <a:pt x="3064" y="58"/>
                    <a:pt x="3069" y="55"/>
                    <a:pt x="3068" y="47"/>
                  </a:cubicBezTo>
                  <a:cubicBezTo>
                    <a:pt x="3085" y="0"/>
                    <a:pt x="3085" y="0"/>
                    <a:pt x="3085" y="0"/>
                  </a:cubicBezTo>
                  <a:cubicBezTo>
                    <a:pt x="3079" y="13"/>
                    <a:pt x="3075" y="16"/>
                    <a:pt x="3075" y="23"/>
                  </a:cubicBezTo>
                  <a:cubicBezTo>
                    <a:pt x="3058" y="55"/>
                    <a:pt x="3058" y="62"/>
                    <a:pt x="3057" y="68"/>
                  </a:cubicBezTo>
                  <a:cubicBezTo>
                    <a:pt x="3042" y="112"/>
                    <a:pt x="3040" y="124"/>
                    <a:pt x="3035" y="133"/>
                  </a:cubicBezTo>
                  <a:cubicBezTo>
                    <a:pt x="3018" y="179"/>
                    <a:pt x="3022" y="177"/>
                    <a:pt x="3020" y="169"/>
                  </a:cubicBezTo>
                  <a:cubicBezTo>
                    <a:pt x="3028" y="127"/>
                    <a:pt x="3035" y="121"/>
                    <a:pt x="3035" y="109"/>
                  </a:cubicBezTo>
                  <a:cubicBezTo>
                    <a:pt x="3047" y="70"/>
                    <a:pt x="3049" y="60"/>
                    <a:pt x="3053" y="51"/>
                  </a:cubicBezTo>
                  <a:cubicBezTo>
                    <a:pt x="3062" y="0"/>
                    <a:pt x="3062" y="0"/>
                    <a:pt x="3062" y="0"/>
                  </a:cubicBezTo>
                  <a:cubicBezTo>
                    <a:pt x="3048" y="47"/>
                    <a:pt x="3041" y="63"/>
                    <a:pt x="3038" y="82"/>
                  </a:cubicBezTo>
                  <a:cubicBezTo>
                    <a:pt x="3027" y="111"/>
                    <a:pt x="3030" y="119"/>
                    <a:pt x="3025" y="120"/>
                  </a:cubicBezTo>
                  <a:cubicBezTo>
                    <a:pt x="3021" y="108"/>
                    <a:pt x="3025" y="106"/>
                    <a:pt x="3024" y="99"/>
                  </a:cubicBezTo>
                  <a:cubicBezTo>
                    <a:pt x="3037" y="45"/>
                    <a:pt x="3042" y="43"/>
                    <a:pt x="3041" y="36"/>
                  </a:cubicBezTo>
                  <a:cubicBezTo>
                    <a:pt x="3045" y="0"/>
                    <a:pt x="3045" y="0"/>
                    <a:pt x="3045" y="0"/>
                  </a:cubicBezTo>
                  <a:cubicBezTo>
                    <a:pt x="3030" y="52"/>
                    <a:pt x="3028" y="56"/>
                    <a:pt x="3028" y="61"/>
                  </a:cubicBezTo>
                  <a:close/>
                  <a:moveTo>
                    <a:pt x="3116" y="46"/>
                  </a:moveTo>
                  <a:cubicBezTo>
                    <a:pt x="3116" y="49"/>
                    <a:pt x="3113" y="49"/>
                    <a:pt x="3112" y="51"/>
                  </a:cubicBezTo>
                  <a:cubicBezTo>
                    <a:pt x="3103" y="60"/>
                    <a:pt x="3105" y="64"/>
                    <a:pt x="3102" y="65"/>
                  </a:cubicBezTo>
                  <a:cubicBezTo>
                    <a:pt x="3077" y="100"/>
                    <a:pt x="3078" y="112"/>
                    <a:pt x="3069" y="115"/>
                  </a:cubicBezTo>
                  <a:cubicBezTo>
                    <a:pt x="3059" y="148"/>
                    <a:pt x="3051" y="151"/>
                    <a:pt x="3050" y="160"/>
                  </a:cubicBezTo>
                  <a:cubicBezTo>
                    <a:pt x="3033" y="198"/>
                    <a:pt x="3037" y="206"/>
                    <a:pt x="3031" y="207"/>
                  </a:cubicBezTo>
                  <a:cubicBezTo>
                    <a:pt x="3028" y="240"/>
                    <a:pt x="3021" y="246"/>
                    <a:pt x="3028" y="247"/>
                  </a:cubicBezTo>
                  <a:cubicBezTo>
                    <a:pt x="3044" y="193"/>
                    <a:pt x="3046" y="187"/>
                    <a:pt x="3047" y="180"/>
                  </a:cubicBezTo>
                  <a:cubicBezTo>
                    <a:pt x="3066" y="142"/>
                    <a:pt x="3070" y="131"/>
                    <a:pt x="3078" y="123"/>
                  </a:cubicBezTo>
                  <a:cubicBezTo>
                    <a:pt x="3099" y="87"/>
                    <a:pt x="3100" y="84"/>
                    <a:pt x="3101" y="82"/>
                  </a:cubicBezTo>
                  <a:cubicBezTo>
                    <a:pt x="3138" y="36"/>
                    <a:pt x="3139" y="23"/>
                    <a:pt x="3149" y="18"/>
                  </a:cubicBezTo>
                  <a:cubicBezTo>
                    <a:pt x="3145" y="6"/>
                    <a:pt x="3139" y="11"/>
                    <a:pt x="3136" y="19"/>
                  </a:cubicBezTo>
                  <a:close/>
                  <a:moveTo>
                    <a:pt x="3177" y="40"/>
                  </a:moveTo>
                  <a:cubicBezTo>
                    <a:pt x="3172" y="44"/>
                    <a:pt x="3174" y="55"/>
                    <a:pt x="3165" y="56"/>
                  </a:cubicBezTo>
                  <a:cubicBezTo>
                    <a:pt x="3146" y="83"/>
                    <a:pt x="3143" y="85"/>
                    <a:pt x="3143" y="90"/>
                  </a:cubicBezTo>
                  <a:cubicBezTo>
                    <a:pt x="3128" y="108"/>
                    <a:pt x="3126" y="110"/>
                    <a:pt x="3123" y="111"/>
                  </a:cubicBezTo>
                  <a:cubicBezTo>
                    <a:pt x="3100" y="150"/>
                    <a:pt x="3089" y="160"/>
                    <a:pt x="3084" y="173"/>
                  </a:cubicBezTo>
                  <a:cubicBezTo>
                    <a:pt x="3061" y="210"/>
                    <a:pt x="3060" y="214"/>
                    <a:pt x="3061" y="218"/>
                  </a:cubicBezTo>
                  <a:cubicBezTo>
                    <a:pt x="3044" y="256"/>
                    <a:pt x="3048" y="268"/>
                    <a:pt x="3040" y="270"/>
                  </a:cubicBezTo>
                  <a:cubicBezTo>
                    <a:pt x="3036" y="343"/>
                    <a:pt x="3029" y="331"/>
                    <a:pt x="3034" y="330"/>
                  </a:cubicBezTo>
                  <a:cubicBezTo>
                    <a:pt x="3039" y="292"/>
                    <a:pt x="3042" y="288"/>
                    <a:pt x="3043" y="283"/>
                  </a:cubicBezTo>
                  <a:cubicBezTo>
                    <a:pt x="3059" y="238"/>
                    <a:pt x="3058" y="231"/>
                    <a:pt x="3064" y="229"/>
                  </a:cubicBezTo>
                  <a:cubicBezTo>
                    <a:pt x="3084" y="187"/>
                    <a:pt x="3087" y="184"/>
                    <a:pt x="3089" y="179"/>
                  </a:cubicBezTo>
                  <a:cubicBezTo>
                    <a:pt x="3124" y="131"/>
                    <a:pt x="3123" y="135"/>
                    <a:pt x="3127" y="131"/>
                  </a:cubicBezTo>
                  <a:cubicBezTo>
                    <a:pt x="3145" y="105"/>
                    <a:pt x="3144" y="100"/>
                    <a:pt x="3148" y="99"/>
                  </a:cubicBezTo>
                  <a:cubicBezTo>
                    <a:pt x="3161" y="79"/>
                    <a:pt x="3163" y="77"/>
                    <a:pt x="3164" y="74"/>
                  </a:cubicBezTo>
                  <a:cubicBezTo>
                    <a:pt x="3188" y="45"/>
                    <a:pt x="3190" y="38"/>
                    <a:pt x="3196" y="34"/>
                  </a:cubicBezTo>
                  <a:cubicBezTo>
                    <a:pt x="3215" y="7"/>
                    <a:pt x="3223" y="9"/>
                    <a:pt x="3220" y="2"/>
                  </a:cubicBezTo>
                  <a:cubicBezTo>
                    <a:pt x="3209" y="3"/>
                    <a:pt x="3209" y="7"/>
                    <a:pt x="3205" y="7"/>
                  </a:cubicBezTo>
                  <a:cubicBezTo>
                    <a:pt x="3184" y="32"/>
                    <a:pt x="3182" y="37"/>
                    <a:pt x="3177" y="40"/>
                  </a:cubicBezTo>
                  <a:close/>
                  <a:moveTo>
                    <a:pt x="3014" y="80"/>
                  </a:moveTo>
                  <a:cubicBezTo>
                    <a:pt x="3011" y="54"/>
                    <a:pt x="3017" y="36"/>
                    <a:pt x="3018" y="14"/>
                  </a:cubicBezTo>
                  <a:cubicBezTo>
                    <a:pt x="3022" y="13"/>
                    <a:pt x="3019" y="6"/>
                    <a:pt x="3022" y="5"/>
                  </a:cubicBezTo>
                  <a:cubicBezTo>
                    <a:pt x="3023" y="4"/>
                    <a:pt x="3024" y="2"/>
                    <a:pt x="3025" y="0"/>
                  </a:cubicBezTo>
                  <a:cubicBezTo>
                    <a:pt x="3015" y="0"/>
                    <a:pt x="3015" y="0"/>
                    <a:pt x="3015" y="0"/>
                  </a:cubicBezTo>
                  <a:cubicBezTo>
                    <a:pt x="3012" y="6"/>
                    <a:pt x="3014" y="15"/>
                    <a:pt x="3009" y="19"/>
                  </a:cubicBezTo>
                  <a:cubicBezTo>
                    <a:pt x="3009" y="31"/>
                    <a:pt x="3009" y="44"/>
                    <a:pt x="3008" y="56"/>
                  </a:cubicBezTo>
                  <a:cubicBezTo>
                    <a:pt x="3008" y="60"/>
                    <a:pt x="3008" y="65"/>
                    <a:pt x="3009" y="69"/>
                  </a:cubicBezTo>
                  <a:cubicBezTo>
                    <a:pt x="3010" y="73"/>
                    <a:pt x="3007" y="82"/>
                    <a:pt x="3014" y="80"/>
                  </a:cubicBezTo>
                  <a:close/>
                  <a:moveTo>
                    <a:pt x="2154" y="176"/>
                  </a:moveTo>
                  <a:cubicBezTo>
                    <a:pt x="2152" y="182"/>
                    <a:pt x="2146" y="191"/>
                    <a:pt x="2153" y="194"/>
                  </a:cubicBezTo>
                  <a:cubicBezTo>
                    <a:pt x="2159" y="188"/>
                    <a:pt x="2164" y="180"/>
                    <a:pt x="2169" y="171"/>
                  </a:cubicBezTo>
                  <a:cubicBezTo>
                    <a:pt x="2175" y="150"/>
                    <a:pt x="2180" y="133"/>
                    <a:pt x="2186" y="119"/>
                  </a:cubicBezTo>
                  <a:cubicBezTo>
                    <a:pt x="2187" y="111"/>
                    <a:pt x="2188" y="103"/>
                    <a:pt x="2192" y="94"/>
                  </a:cubicBezTo>
                  <a:cubicBezTo>
                    <a:pt x="2190" y="89"/>
                    <a:pt x="2193" y="91"/>
                    <a:pt x="2194" y="85"/>
                  </a:cubicBezTo>
                  <a:cubicBezTo>
                    <a:pt x="2196" y="81"/>
                    <a:pt x="2197" y="76"/>
                    <a:pt x="2199" y="71"/>
                  </a:cubicBezTo>
                  <a:cubicBezTo>
                    <a:pt x="2200" y="47"/>
                    <a:pt x="2202" y="27"/>
                    <a:pt x="2205" y="0"/>
                  </a:cubicBezTo>
                  <a:cubicBezTo>
                    <a:pt x="2197" y="0"/>
                    <a:pt x="2197" y="0"/>
                    <a:pt x="2197" y="0"/>
                  </a:cubicBezTo>
                  <a:cubicBezTo>
                    <a:pt x="2196" y="4"/>
                    <a:pt x="2196" y="9"/>
                    <a:pt x="2195" y="13"/>
                  </a:cubicBezTo>
                  <a:cubicBezTo>
                    <a:pt x="2197" y="21"/>
                    <a:pt x="2191" y="35"/>
                    <a:pt x="2194" y="40"/>
                  </a:cubicBezTo>
                  <a:cubicBezTo>
                    <a:pt x="2195" y="41"/>
                    <a:pt x="2191" y="42"/>
                    <a:pt x="2191" y="41"/>
                  </a:cubicBezTo>
                  <a:cubicBezTo>
                    <a:pt x="2191" y="46"/>
                    <a:pt x="2192" y="50"/>
                    <a:pt x="2192" y="55"/>
                  </a:cubicBezTo>
                  <a:cubicBezTo>
                    <a:pt x="2192" y="55"/>
                    <a:pt x="2189" y="55"/>
                    <a:pt x="2189" y="57"/>
                  </a:cubicBezTo>
                  <a:cubicBezTo>
                    <a:pt x="2189" y="57"/>
                    <a:pt x="2191" y="58"/>
                    <a:pt x="2191" y="59"/>
                  </a:cubicBezTo>
                  <a:cubicBezTo>
                    <a:pt x="2191" y="62"/>
                    <a:pt x="2192" y="64"/>
                    <a:pt x="2190" y="68"/>
                  </a:cubicBezTo>
                  <a:cubicBezTo>
                    <a:pt x="2187" y="76"/>
                    <a:pt x="2186" y="89"/>
                    <a:pt x="2181" y="93"/>
                  </a:cubicBezTo>
                  <a:cubicBezTo>
                    <a:pt x="2185" y="94"/>
                    <a:pt x="2179" y="102"/>
                    <a:pt x="2179" y="106"/>
                  </a:cubicBezTo>
                  <a:cubicBezTo>
                    <a:pt x="2181" y="109"/>
                    <a:pt x="2179" y="114"/>
                    <a:pt x="2177" y="119"/>
                  </a:cubicBezTo>
                  <a:cubicBezTo>
                    <a:pt x="2171" y="131"/>
                    <a:pt x="2167" y="145"/>
                    <a:pt x="2163" y="160"/>
                  </a:cubicBezTo>
                  <a:cubicBezTo>
                    <a:pt x="2162" y="164"/>
                    <a:pt x="2159" y="164"/>
                    <a:pt x="2158" y="168"/>
                  </a:cubicBezTo>
                  <a:cubicBezTo>
                    <a:pt x="2157" y="171"/>
                    <a:pt x="2157" y="176"/>
                    <a:pt x="2154" y="176"/>
                  </a:cubicBezTo>
                  <a:close/>
                  <a:moveTo>
                    <a:pt x="2311" y="845"/>
                  </a:moveTo>
                  <a:cubicBezTo>
                    <a:pt x="2314" y="849"/>
                    <a:pt x="2316" y="854"/>
                    <a:pt x="2323" y="858"/>
                  </a:cubicBezTo>
                  <a:cubicBezTo>
                    <a:pt x="2344" y="898"/>
                    <a:pt x="2346" y="909"/>
                    <a:pt x="2357" y="917"/>
                  </a:cubicBezTo>
                  <a:cubicBezTo>
                    <a:pt x="2373" y="962"/>
                    <a:pt x="2374" y="968"/>
                    <a:pt x="2379" y="974"/>
                  </a:cubicBezTo>
                  <a:cubicBezTo>
                    <a:pt x="2402" y="1039"/>
                    <a:pt x="2405" y="1045"/>
                    <a:pt x="2406" y="1052"/>
                  </a:cubicBezTo>
                  <a:cubicBezTo>
                    <a:pt x="2428" y="1117"/>
                    <a:pt x="2430" y="1124"/>
                    <a:pt x="2429" y="1131"/>
                  </a:cubicBezTo>
                  <a:cubicBezTo>
                    <a:pt x="2441" y="1178"/>
                    <a:pt x="2454" y="1182"/>
                    <a:pt x="2448" y="1190"/>
                  </a:cubicBezTo>
                  <a:cubicBezTo>
                    <a:pt x="2462" y="1236"/>
                    <a:pt x="2466" y="1242"/>
                    <a:pt x="2469" y="1249"/>
                  </a:cubicBezTo>
                  <a:cubicBezTo>
                    <a:pt x="2482" y="1291"/>
                    <a:pt x="2482" y="1294"/>
                    <a:pt x="2486" y="1297"/>
                  </a:cubicBezTo>
                  <a:cubicBezTo>
                    <a:pt x="2499" y="1333"/>
                    <a:pt x="2498" y="1340"/>
                    <a:pt x="2504" y="1345"/>
                  </a:cubicBezTo>
                  <a:cubicBezTo>
                    <a:pt x="2523" y="1391"/>
                    <a:pt x="2526" y="1397"/>
                    <a:pt x="2531" y="1403"/>
                  </a:cubicBezTo>
                  <a:cubicBezTo>
                    <a:pt x="2541" y="1435"/>
                    <a:pt x="2545" y="1437"/>
                    <a:pt x="2548" y="1440"/>
                  </a:cubicBezTo>
                  <a:cubicBezTo>
                    <a:pt x="2563" y="1473"/>
                    <a:pt x="2567" y="1475"/>
                    <a:pt x="2567" y="1479"/>
                  </a:cubicBezTo>
                  <a:cubicBezTo>
                    <a:pt x="2616" y="1536"/>
                    <a:pt x="2619" y="1537"/>
                    <a:pt x="2623" y="1537"/>
                  </a:cubicBezTo>
                  <a:cubicBezTo>
                    <a:pt x="2627" y="1538"/>
                    <a:pt x="2626" y="1536"/>
                    <a:pt x="2624" y="1535"/>
                  </a:cubicBezTo>
                  <a:cubicBezTo>
                    <a:pt x="2576" y="1476"/>
                    <a:pt x="2567" y="1471"/>
                    <a:pt x="2569" y="1465"/>
                  </a:cubicBezTo>
                  <a:cubicBezTo>
                    <a:pt x="2557" y="1435"/>
                    <a:pt x="2550" y="1434"/>
                    <a:pt x="2552" y="1430"/>
                  </a:cubicBezTo>
                  <a:cubicBezTo>
                    <a:pt x="2534" y="1388"/>
                    <a:pt x="2528" y="1383"/>
                    <a:pt x="2527" y="1377"/>
                  </a:cubicBezTo>
                  <a:cubicBezTo>
                    <a:pt x="2513" y="1348"/>
                    <a:pt x="2509" y="1345"/>
                    <a:pt x="2506" y="1342"/>
                  </a:cubicBezTo>
                  <a:cubicBezTo>
                    <a:pt x="2504" y="1319"/>
                    <a:pt x="2497" y="1314"/>
                    <a:pt x="2498" y="1307"/>
                  </a:cubicBezTo>
                  <a:cubicBezTo>
                    <a:pt x="2481" y="1279"/>
                    <a:pt x="2493" y="1274"/>
                    <a:pt x="2484" y="1272"/>
                  </a:cubicBezTo>
                  <a:cubicBezTo>
                    <a:pt x="2476" y="1250"/>
                    <a:pt x="2478" y="1244"/>
                    <a:pt x="2473" y="1238"/>
                  </a:cubicBezTo>
                  <a:cubicBezTo>
                    <a:pt x="2460" y="1192"/>
                    <a:pt x="2460" y="1189"/>
                    <a:pt x="2458" y="1186"/>
                  </a:cubicBezTo>
                  <a:cubicBezTo>
                    <a:pt x="2450" y="1144"/>
                    <a:pt x="2438" y="1140"/>
                    <a:pt x="2441" y="1133"/>
                  </a:cubicBezTo>
                  <a:cubicBezTo>
                    <a:pt x="2428" y="1087"/>
                    <a:pt x="2424" y="1075"/>
                    <a:pt x="2416" y="1064"/>
                  </a:cubicBezTo>
                  <a:cubicBezTo>
                    <a:pt x="2410" y="1041"/>
                    <a:pt x="2411" y="1035"/>
                    <a:pt x="2407" y="1030"/>
                  </a:cubicBezTo>
                  <a:cubicBezTo>
                    <a:pt x="2387" y="974"/>
                    <a:pt x="2384" y="968"/>
                    <a:pt x="2380" y="962"/>
                  </a:cubicBezTo>
                  <a:cubicBezTo>
                    <a:pt x="2366" y="915"/>
                    <a:pt x="2355" y="909"/>
                    <a:pt x="2357" y="902"/>
                  </a:cubicBezTo>
                  <a:cubicBezTo>
                    <a:pt x="2339" y="870"/>
                    <a:pt x="2335" y="867"/>
                    <a:pt x="2335" y="864"/>
                  </a:cubicBezTo>
                  <a:cubicBezTo>
                    <a:pt x="2329" y="853"/>
                    <a:pt x="2327" y="850"/>
                    <a:pt x="2322" y="847"/>
                  </a:cubicBezTo>
                  <a:close/>
                  <a:moveTo>
                    <a:pt x="2226" y="830"/>
                  </a:moveTo>
                  <a:cubicBezTo>
                    <a:pt x="2225" y="835"/>
                    <a:pt x="2237" y="841"/>
                    <a:pt x="2240" y="840"/>
                  </a:cubicBezTo>
                  <a:cubicBezTo>
                    <a:pt x="2280" y="885"/>
                    <a:pt x="2282" y="892"/>
                    <a:pt x="2288" y="898"/>
                  </a:cubicBezTo>
                  <a:cubicBezTo>
                    <a:pt x="2309" y="930"/>
                    <a:pt x="2309" y="932"/>
                    <a:pt x="2309" y="933"/>
                  </a:cubicBezTo>
                  <a:cubicBezTo>
                    <a:pt x="2324" y="964"/>
                    <a:pt x="2328" y="967"/>
                    <a:pt x="2329" y="970"/>
                  </a:cubicBezTo>
                  <a:cubicBezTo>
                    <a:pt x="2351" y="1008"/>
                    <a:pt x="2350" y="1015"/>
                    <a:pt x="2355" y="1021"/>
                  </a:cubicBezTo>
                  <a:cubicBezTo>
                    <a:pt x="2373" y="1067"/>
                    <a:pt x="2375" y="1070"/>
                    <a:pt x="2375" y="1074"/>
                  </a:cubicBezTo>
                  <a:cubicBezTo>
                    <a:pt x="2397" y="1132"/>
                    <a:pt x="2396" y="1135"/>
                    <a:pt x="2401" y="1138"/>
                  </a:cubicBezTo>
                  <a:cubicBezTo>
                    <a:pt x="2407" y="1163"/>
                    <a:pt x="2406" y="1167"/>
                    <a:pt x="2414" y="1170"/>
                  </a:cubicBezTo>
                  <a:cubicBezTo>
                    <a:pt x="2421" y="1203"/>
                    <a:pt x="2425" y="1211"/>
                    <a:pt x="2422" y="1220"/>
                  </a:cubicBezTo>
                  <a:cubicBezTo>
                    <a:pt x="2443" y="1271"/>
                    <a:pt x="2443" y="1273"/>
                    <a:pt x="2443" y="1276"/>
                  </a:cubicBezTo>
                  <a:cubicBezTo>
                    <a:pt x="2453" y="1306"/>
                    <a:pt x="2452" y="1312"/>
                    <a:pt x="2457" y="1317"/>
                  </a:cubicBezTo>
                  <a:cubicBezTo>
                    <a:pt x="2463" y="1344"/>
                    <a:pt x="2471" y="1346"/>
                    <a:pt x="2470" y="1349"/>
                  </a:cubicBezTo>
                  <a:cubicBezTo>
                    <a:pt x="2487" y="1386"/>
                    <a:pt x="2484" y="1392"/>
                    <a:pt x="2494" y="1396"/>
                  </a:cubicBezTo>
                  <a:cubicBezTo>
                    <a:pt x="2510" y="1433"/>
                    <a:pt x="2518" y="1438"/>
                    <a:pt x="2517" y="1443"/>
                  </a:cubicBezTo>
                  <a:cubicBezTo>
                    <a:pt x="2533" y="1461"/>
                    <a:pt x="2535" y="1463"/>
                    <a:pt x="2536" y="1466"/>
                  </a:cubicBezTo>
                  <a:cubicBezTo>
                    <a:pt x="2554" y="1485"/>
                    <a:pt x="2560" y="1493"/>
                    <a:pt x="2563" y="1489"/>
                  </a:cubicBezTo>
                  <a:cubicBezTo>
                    <a:pt x="2530" y="1445"/>
                    <a:pt x="2522" y="1441"/>
                    <a:pt x="2522" y="1436"/>
                  </a:cubicBezTo>
                  <a:cubicBezTo>
                    <a:pt x="2466" y="1320"/>
                    <a:pt x="2462" y="1316"/>
                    <a:pt x="2464" y="1311"/>
                  </a:cubicBezTo>
                  <a:cubicBezTo>
                    <a:pt x="2445" y="1263"/>
                    <a:pt x="2447" y="1258"/>
                    <a:pt x="2442" y="1254"/>
                  </a:cubicBezTo>
                  <a:cubicBezTo>
                    <a:pt x="2435" y="1229"/>
                    <a:pt x="2435" y="1227"/>
                    <a:pt x="2435" y="1224"/>
                  </a:cubicBezTo>
                  <a:cubicBezTo>
                    <a:pt x="2407" y="1143"/>
                    <a:pt x="2407" y="1133"/>
                    <a:pt x="2403" y="1124"/>
                  </a:cubicBezTo>
                  <a:cubicBezTo>
                    <a:pt x="2396" y="1104"/>
                    <a:pt x="2396" y="1099"/>
                    <a:pt x="2394" y="1094"/>
                  </a:cubicBezTo>
                  <a:cubicBezTo>
                    <a:pt x="2379" y="1056"/>
                    <a:pt x="2379" y="1054"/>
                    <a:pt x="2377" y="1052"/>
                  </a:cubicBezTo>
                  <a:cubicBezTo>
                    <a:pt x="2362" y="1018"/>
                    <a:pt x="2360" y="1013"/>
                    <a:pt x="2359" y="1008"/>
                  </a:cubicBezTo>
                  <a:cubicBezTo>
                    <a:pt x="2322" y="939"/>
                    <a:pt x="2316" y="929"/>
                    <a:pt x="2311" y="919"/>
                  </a:cubicBezTo>
                  <a:cubicBezTo>
                    <a:pt x="2268" y="860"/>
                    <a:pt x="2269" y="857"/>
                    <a:pt x="2267" y="855"/>
                  </a:cubicBezTo>
                  <a:cubicBezTo>
                    <a:pt x="2242" y="833"/>
                    <a:pt x="2236" y="829"/>
                    <a:pt x="2230" y="825"/>
                  </a:cubicBezTo>
                  <a:cubicBezTo>
                    <a:pt x="2215" y="829"/>
                    <a:pt x="2217" y="829"/>
                    <a:pt x="2219" y="829"/>
                  </a:cubicBezTo>
                  <a:close/>
                  <a:moveTo>
                    <a:pt x="3510" y="16"/>
                  </a:moveTo>
                  <a:cubicBezTo>
                    <a:pt x="3524" y="18"/>
                    <a:pt x="3535" y="22"/>
                    <a:pt x="3546" y="27"/>
                  </a:cubicBezTo>
                  <a:cubicBezTo>
                    <a:pt x="3580" y="42"/>
                    <a:pt x="3582" y="38"/>
                    <a:pt x="3584" y="42"/>
                  </a:cubicBezTo>
                  <a:cubicBezTo>
                    <a:pt x="3618" y="52"/>
                    <a:pt x="3623" y="54"/>
                    <a:pt x="3628" y="56"/>
                  </a:cubicBezTo>
                  <a:cubicBezTo>
                    <a:pt x="3702" y="78"/>
                    <a:pt x="3712" y="88"/>
                    <a:pt x="3727" y="91"/>
                  </a:cubicBezTo>
                  <a:cubicBezTo>
                    <a:pt x="3785" y="120"/>
                    <a:pt x="3787" y="122"/>
                    <a:pt x="3791" y="123"/>
                  </a:cubicBezTo>
                  <a:cubicBezTo>
                    <a:pt x="3770" y="103"/>
                    <a:pt x="3762" y="105"/>
                    <a:pt x="3760" y="99"/>
                  </a:cubicBezTo>
                  <a:cubicBezTo>
                    <a:pt x="3707" y="77"/>
                    <a:pt x="3699" y="70"/>
                    <a:pt x="3688" y="67"/>
                  </a:cubicBezTo>
                  <a:cubicBezTo>
                    <a:pt x="3618" y="44"/>
                    <a:pt x="3610" y="38"/>
                    <a:pt x="3599" y="36"/>
                  </a:cubicBezTo>
                  <a:cubicBezTo>
                    <a:pt x="3547" y="17"/>
                    <a:pt x="3540" y="18"/>
                    <a:pt x="3538" y="12"/>
                  </a:cubicBezTo>
                  <a:cubicBezTo>
                    <a:pt x="3504" y="1"/>
                    <a:pt x="3503" y="1"/>
                    <a:pt x="3503" y="0"/>
                  </a:cubicBezTo>
                  <a:cubicBezTo>
                    <a:pt x="3495" y="8"/>
                    <a:pt x="3505" y="9"/>
                    <a:pt x="3510" y="16"/>
                  </a:cubicBezTo>
                  <a:close/>
                  <a:moveTo>
                    <a:pt x="3427" y="20"/>
                  </a:moveTo>
                  <a:cubicBezTo>
                    <a:pt x="3431" y="23"/>
                    <a:pt x="3439" y="22"/>
                    <a:pt x="3441" y="28"/>
                  </a:cubicBezTo>
                  <a:cubicBezTo>
                    <a:pt x="3472" y="49"/>
                    <a:pt x="3482" y="47"/>
                    <a:pt x="3484" y="53"/>
                  </a:cubicBezTo>
                  <a:cubicBezTo>
                    <a:pt x="3561" y="81"/>
                    <a:pt x="3567" y="88"/>
                    <a:pt x="3580" y="88"/>
                  </a:cubicBezTo>
                  <a:cubicBezTo>
                    <a:pt x="3610" y="99"/>
                    <a:pt x="3608" y="105"/>
                    <a:pt x="3614" y="103"/>
                  </a:cubicBezTo>
                  <a:cubicBezTo>
                    <a:pt x="3673" y="129"/>
                    <a:pt x="3682" y="128"/>
                    <a:pt x="3686" y="133"/>
                  </a:cubicBezTo>
                  <a:cubicBezTo>
                    <a:pt x="3728" y="150"/>
                    <a:pt x="3736" y="150"/>
                    <a:pt x="3738" y="156"/>
                  </a:cubicBezTo>
                  <a:cubicBezTo>
                    <a:pt x="3766" y="171"/>
                    <a:pt x="3768" y="173"/>
                    <a:pt x="3770" y="175"/>
                  </a:cubicBezTo>
                  <a:cubicBezTo>
                    <a:pt x="3815" y="218"/>
                    <a:pt x="3820" y="221"/>
                    <a:pt x="3824" y="226"/>
                  </a:cubicBezTo>
                  <a:cubicBezTo>
                    <a:pt x="3840" y="232"/>
                    <a:pt x="3826" y="226"/>
                    <a:pt x="3823" y="217"/>
                  </a:cubicBezTo>
                  <a:cubicBezTo>
                    <a:pt x="3809" y="197"/>
                    <a:pt x="3803" y="200"/>
                    <a:pt x="3804" y="195"/>
                  </a:cubicBezTo>
                  <a:cubicBezTo>
                    <a:pt x="3780" y="170"/>
                    <a:pt x="3772" y="173"/>
                    <a:pt x="3772" y="166"/>
                  </a:cubicBezTo>
                  <a:cubicBezTo>
                    <a:pt x="3732" y="139"/>
                    <a:pt x="3725" y="141"/>
                    <a:pt x="3724" y="135"/>
                  </a:cubicBezTo>
                  <a:cubicBezTo>
                    <a:pt x="3672" y="119"/>
                    <a:pt x="3670" y="114"/>
                    <a:pt x="3665" y="113"/>
                  </a:cubicBezTo>
                  <a:cubicBezTo>
                    <a:pt x="3622" y="94"/>
                    <a:pt x="3612" y="93"/>
                    <a:pt x="3607" y="88"/>
                  </a:cubicBezTo>
                  <a:cubicBezTo>
                    <a:pt x="3553" y="69"/>
                    <a:pt x="3545" y="69"/>
                    <a:pt x="3539" y="65"/>
                  </a:cubicBezTo>
                  <a:cubicBezTo>
                    <a:pt x="3500" y="46"/>
                    <a:pt x="3489" y="45"/>
                    <a:pt x="3481" y="40"/>
                  </a:cubicBezTo>
                  <a:cubicBezTo>
                    <a:pt x="3448" y="23"/>
                    <a:pt x="3449" y="17"/>
                    <a:pt x="3444" y="19"/>
                  </a:cubicBezTo>
                  <a:cubicBezTo>
                    <a:pt x="3422" y="2"/>
                    <a:pt x="3421" y="1"/>
                    <a:pt x="3421" y="0"/>
                  </a:cubicBezTo>
                  <a:close/>
                  <a:moveTo>
                    <a:pt x="2120" y="152"/>
                  </a:moveTo>
                  <a:cubicBezTo>
                    <a:pt x="2122" y="149"/>
                    <a:pt x="2127" y="152"/>
                    <a:pt x="2126" y="145"/>
                  </a:cubicBezTo>
                  <a:cubicBezTo>
                    <a:pt x="2128" y="141"/>
                    <a:pt x="2129" y="136"/>
                    <a:pt x="2130" y="132"/>
                  </a:cubicBezTo>
                  <a:cubicBezTo>
                    <a:pt x="2133" y="135"/>
                    <a:pt x="2137" y="123"/>
                    <a:pt x="2133" y="124"/>
                  </a:cubicBezTo>
                  <a:cubicBezTo>
                    <a:pt x="2133" y="119"/>
                    <a:pt x="2138" y="121"/>
                    <a:pt x="2138" y="114"/>
                  </a:cubicBezTo>
                  <a:cubicBezTo>
                    <a:pt x="2137" y="106"/>
                    <a:pt x="2141" y="96"/>
                    <a:pt x="2144" y="86"/>
                  </a:cubicBezTo>
                  <a:cubicBezTo>
                    <a:pt x="2144" y="69"/>
                    <a:pt x="2149" y="48"/>
                    <a:pt x="2154" y="28"/>
                  </a:cubicBezTo>
                  <a:cubicBezTo>
                    <a:pt x="2152" y="20"/>
                    <a:pt x="2156" y="9"/>
                    <a:pt x="2156" y="0"/>
                  </a:cubicBezTo>
                  <a:cubicBezTo>
                    <a:pt x="2146" y="0"/>
                    <a:pt x="2146" y="0"/>
                    <a:pt x="2146" y="0"/>
                  </a:cubicBezTo>
                  <a:cubicBezTo>
                    <a:pt x="2146" y="12"/>
                    <a:pt x="2145" y="24"/>
                    <a:pt x="2146" y="35"/>
                  </a:cubicBezTo>
                  <a:cubicBezTo>
                    <a:pt x="2140" y="38"/>
                    <a:pt x="2145" y="45"/>
                    <a:pt x="2140" y="53"/>
                  </a:cubicBezTo>
                  <a:cubicBezTo>
                    <a:pt x="2143" y="59"/>
                    <a:pt x="2137" y="69"/>
                    <a:pt x="2135" y="77"/>
                  </a:cubicBezTo>
                  <a:cubicBezTo>
                    <a:pt x="2143" y="79"/>
                    <a:pt x="2129" y="83"/>
                    <a:pt x="2136" y="84"/>
                  </a:cubicBezTo>
                  <a:cubicBezTo>
                    <a:pt x="2134" y="88"/>
                    <a:pt x="2133" y="92"/>
                    <a:pt x="2132" y="96"/>
                  </a:cubicBezTo>
                  <a:cubicBezTo>
                    <a:pt x="2127" y="106"/>
                    <a:pt x="2131" y="111"/>
                    <a:pt x="2127" y="120"/>
                  </a:cubicBezTo>
                  <a:cubicBezTo>
                    <a:pt x="2126" y="127"/>
                    <a:pt x="2123" y="131"/>
                    <a:pt x="2120" y="136"/>
                  </a:cubicBezTo>
                  <a:cubicBezTo>
                    <a:pt x="2119" y="142"/>
                    <a:pt x="2114" y="150"/>
                    <a:pt x="2120" y="152"/>
                  </a:cubicBezTo>
                  <a:close/>
                  <a:moveTo>
                    <a:pt x="3473" y="21"/>
                  </a:moveTo>
                  <a:cubicBezTo>
                    <a:pt x="3474" y="26"/>
                    <a:pt x="3481" y="23"/>
                    <a:pt x="3482" y="27"/>
                  </a:cubicBezTo>
                  <a:cubicBezTo>
                    <a:pt x="3525" y="42"/>
                    <a:pt x="3529" y="41"/>
                    <a:pt x="3529" y="43"/>
                  </a:cubicBezTo>
                  <a:cubicBezTo>
                    <a:pt x="3556" y="50"/>
                    <a:pt x="3560" y="53"/>
                    <a:pt x="3565" y="54"/>
                  </a:cubicBezTo>
                  <a:cubicBezTo>
                    <a:pt x="3587" y="59"/>
                    <a:pt x="3590" y="63"/>
                    <a:pt x="3596" y="63"/>
                  </a:cubicBezTo>
                  <a:cubicBezTo>
                    <a:pt x="3658" y="81"/>
                    <a:pt x="3665" y="83"/>
                    <a:pt x="3672" y="84"/>
                  </a:cubicBezTo>
                  <a:cubicBezTo>
                    <a:pt x="3705" y="94"/>
                    <a:pt x="3704" y="100"/>
                    <a:pt x="3710" y="98"/>
                  </a:cubicBezTo>
                  <a:cubicBezTo>
                    <a:pt x="3741" y="113"/>
                    <a:pt x="3750" y="122"/>
                    <a:pt x="3762" y="128"/>
                  </a:cubicBezTo>
                  <a:cubicBezTo>
                    <a:pt x="3734" y="106"/>
                    <a:pt x="3735" y="102"/>
                    <a:pt x="3732" y="101"/>
                  </a:cubicBezTo>
                  <a:cubicBezTo>
                    <a:pt x="3703" y="87"/>
                    <a:pt x="3695" y="86"/>
                    <a:pt x="3691" y="80"/>
                  </a:cubicBezTo>
                  <a:cubicBezTo>
                    <a:pt x="3643" y="67"/>
                    <a:pt x="3634" y="68"/>
                    <a:pt x="3631" y="63"/>
                  </a:cubicBezTo>
                  <a:cubicBezTo>
                    <a:pt x="3595" y="53"/>
                    <a:pt x="3580" y="51"/>
                    <a:pt x="3566" y="45"/>
                  </a:cubicBezTo>
                  <a:cubicBezTo>
                    <a:pt x="3521" y="29"/>
                    <a:pt x="3512" y="29"/>
                    <a:pt x="3506" y="25"/>
                  </a:cubicBezTo>
                  <a:cubicBezTo>
                    <a:pt x="3450" y="1"/>
                    <a:pt x="3450" y="1"/>
                    <a:pt x="3449" y="0"/>
                  </a:cubicBezTo>
                  <a:cubicBezTo>
                    <a:pt x="3460" y="14"/>
                    <a:pt x="3465" y="20"/>
                    <a:pt x="3473" y="21"/>
                  </a:cubicBezTo>
                  <a:close/>
                  <a:moveTo>
                    <a:pt x="3620" y="24"/>
                  </a:moveTo>
                  <a:cubicBezTo>
                    <a:pt x="3631" y="33"/>
                    <a:pt x="3648" y="37"/>
                    <a:pt x="3660" y="45"/>
                  </a:cubicBezTo>
                  <a:cubicBezTo>
                    <a:pt x="3693" y="63"/>
                    <a:pt x="3695" y="64"/>
                    <a:pt x="3697" y="64"/>
                  </a:cubicBezTo>
                  <a:cubicBezTo>
                    <a:pt x="3679" y="44"/>
                    <a:pt x="3672" y="47"/>
                    <a:pt x="3673" y="40"/>
                  </a:cubicBezTo>
                  <a:cubicBezTo>
                    <a:pt x="3676" y="28"/>
                    <a:pt x="3672" y="29"/>
                    <a:pt x="3670" y="27"/>
                  </a:cubicBezTo>
                  <a:cubicBezTo>
                    <a:pt x="3650" y="7"/>
                    <a:pt x="3647" y="4"/>
                    <a:pt x="3644" y="0"/>
                  </a:cubicBezTo>
                  <a:cubicBezTo>
                    <a:pt x="3635" y="4"/>
                    <a:pt x="3633" y="2"/>
                    <a:pt x="3633" y="1"/>
                  </a:cubicBezTo>
                  <a:cubicBezTo>
                    <a:pt x="3612" y="3"/>
                    <a:pt x="3615" y="4"/>
                    <a:pt x="3618" y="7"/>
                  </a:cubicBezTo>
                  <a:cubicBezTo>
                    <a:pt x="3628" y="5"/>
                    <a:pt x="3633" y="12"/>
                    <a:pt x="3636" y="12"/>
                  </a:cubicBezTo>
                  <a:cubicBezTo>
                    <a:pt x="3662" y="38"/>
                    <a:pt x="3670" y="35"/>
                    <a:pt x="3669" y="42"/>
                  </a:cubicBezTo>
                  <a:cubicBezTo>
                    <a:pt x="3626" y="22"/>
                    <a:pt x="3626" y="19"/>
                    <a:pt x="3622" y="19"/>
                  </a:cubicBezTo>
                  <a:cubicBezTo>
                    <a:pt x="3555" y="0"/>
                    <a:pt x="3555" y="0"/>
                    <a:pt x="3555" y="0"/>
                  </a:cubicBezTo>
                  <a:close/>
                  <a:moveTo>
                    <a:pt x="3212" y="33"/>
                  </a:moveTo>
                  <a:cubicBezTo>
                    <a:pt x="3206" y="33"/>
                    <a:pt x="3205" y="37"/>
                    <a:pt x="3203" y="40"/>
                  </a:cubicBezTo>
                  <a:cubicBezTo>
                    <a:pt x="3189" y="62"/>
                    <a:pt x="3182" y="63"/>
                    <a:pt x="3181" y="70"/>
                  </a:cubicBezTo>
                  <a:cubicBezTo>
                    <a:pt x="3156" y="101"/>
                    <a:pt x="3153" y="105"/>
                    <a:pt x="3149" y="110"/>
                  </a:cubicBezTo>
                  <a:cubicBezTo>
                    <a:pt x="3127" y="142"/>
                    <a:pt x="3121" y="145"/>
                    <a:pt x="3117" y="149"/>
                  </a:cubicBezTo>
                  <a:cubicBezTo>
                    <a:pt x="3095" y="182"/>
                    <a:pt x="3097" y="191"/>
                    <a:pt x="3089" y="192"/>
                  </a:cubicBezTo>
                  <a:cubicBezTo>
                    <a:pt x="3072" y="230"/>
                    <a:pt x="3070" y="235"/>
                    <a:pt x="3067" y="240"/>
                  </a:cubicBezTo>
                  <a:cubicBezTo>
                    <a:pt x="3055" y="279"/>
                    <a:pt x="3050" y="279"/>
                    <a:pt x="3052" y="285"/>
                  </a:cubicBezTo>
                  <a:cubicBezTo>
                    <a:pt x="3062" y="273"/>
                    <a:pt x="3059" y="266"/>
                    <a:pt x="3062" y="264"/>
                  </a:cubicBezTo>
                  <a:cubicBezTo>
                    <a:pt x="3091" y="212"/>
                    <a:pt x="3094" y="199"/>
                    <a:pt x="3102" y="189"/>
                  </a:cubicBezTo>
                  <a:cubicBezTo>
                    <a:pt x="3129" y="153"/>
                    <a:pt x="3131" y="147"/>
                    <a:pt x="3134" y="141"/>
                  </a:cubicBezTo>
                  <a:cubicBezTo>
                    <a:pt x="3178" y="91"/>
                    <a:pt x="3180" y="84"/>
                    <a:pt x="3184" y="79"/>
                  </a:cubicBezTo>
                  <a:cubicBezTo>
                    <a:pt x="3206" y="54"/>
                    <a:pt x="3203" y="47"/>
                    <a:pt x="3210" y="48"/>
                  </a:cubicBezTo>
                  <a:cubicBezTo>
                    <a:pt x="3230" y="23"/>
                    <a:pt x="3232" y="21"/>
                    <a:pt x="3235" y="18"/>
                  </a:cubicBezTo>
                  <a:cubicBezTo>
                    <a:pt x="3236" y="0"/>
                    <a:pt x="3236" y="0"/>
                    <a:pt x="3236" y="0"/>
                  </a:cubicBezTo>
                  <a:close/>
                  <a:moveTo>
                    <a:pt x="3233" y="56"/>
                  </a:moveTo>
                  <a:cubicBezTo>
                    <a:pt x="3233" y="58"/>
                    <a:pt x="3230" y="57"/>
                    <a:pt x="3229" y="58"/>
                  </a:cubicBezTo>
                  <a:cubicBezTo>
                    <a:pt x="3216" y="75"/>
                    <a:pt x="3212" y="85"/>
                    <a:pt x="3202" y="90"/>
                  </a:cubicBezTo>
                  <a:cubicBezTo>
                    <a:pt x="3171" y="129"/>
                    <a:pt x="3166" y="132"/>
                    <a:pt x="3164" y="137"/>
                  </a:cubicBezTo>
                  <a:cubicBezTo>
                    <a:pt x="3139" y="170"/>
                    <a:pt x="3133" y="178"/>
                    <a:pt x="3126" y="185"/>
                  </a:cubicBezTo>
                  <a:cubicBezTo>
                    <a:pt x="3100" y="228"/>
                    <a:pt x="3098" y="230"/>
                    <a:pt x="3099" y="233"/>
                  </a:cubicBezTo>
                  <a:cubicBezTo>
                    <a:pt x="3089" y="255"/>
                    <a:pt x="3084" y="261"/>
                    <a:pt x="3082" y="269"/>
                  </a:cubicBezTo>
                  <a:cubicBezTo>
                    <a:pt x="3073" y="289"/>
                    <a:pt x="3070" y="294"/>
                    <a:pt x="3071" y="301"/>
                  </a:cubicBezTo>
                  <a:cubicBezTo>
                    <a:pt x="3061" y="337"/>
                    <a:pt x="3052" y="344"/>
                    <a:pt x="3059" y="348"/>
                  </a:cubicBezTo>
                  <a:cubicBezTo>
                    <a:pt x="3069" y="311"/>
                    <a:pt x="3071" y="307"/>
                    <a:pt x="3073" y="305"/>
                  </a:cubicBezTo>
                  <a:cubicBezTo>
                    <a:pt x="3087" y="271"/>
                    <a:pt x="3088" y="268"/>
                    <a:pt x="3090" y="264"/>
                  </a:cubicBezTo>
                  <a:cubicBezTo>
                    <a:pt x="3111" y="237"/>
                    <a:pt x="3106" y="228"/>
                    <a:pt x="3109" y="226"/>
                  </a:cubicBezTo>
                  <a:cubicBezTo>
                    <a:pt x="3127" y="208"/>
                    <a:pt x="3122" y="199"/>
                    <a:pt x="3129" y="201"/>
                  </a:cubicBezTo>
                  <a:cubicBezTo>
                    <a:pt x="3162" y="155"/>
                    <a:pt x="3164" y="153"/>
                    <a:pt x="3165" y="150"/>
                  </a:cubicBezTo>
                  <a:cubicBezTo>
                    <a:pt x="3190" y="125"/>
                    <a:pt x="3187" y="118"/>
                    <a:pt x="3191" y="117"/>
                  </a:cubicBezTo>
                  <a:cubicBezTo>
                    <a:pt x="3208" y="99"/>
                    <a:pt x="3213" y="99"/>
                    <a:pt x="3214" y="94"/>
                  </a:cubicBezTo>
                  <a:cubicBezTo>
                    <a:pt x="3234" y="64"/>
                    <a:pt x="3239" y="64"/>
                    <a:pt x="3242" y="61"/>
                  </a:cubicBezTo>
                  <a:cubicBezTo>
                    <a:pt x="3259" y="28"/>
                    <a:pt x="3265" y="28"/>
                    <a:pt x="3268" y="25"/>
                  </a:cubicBezTo>
                  <a:cubicBezTo>
                    <a:pt x="3279" y="1"/>
                    <a:pt x="3279" y="1"/>
                    <a:pt x="3279" y="0"/>
                  </a:cubicBezTo>
                  <a:cubicBezTo>
                    <a:pt x="3256" y="19"/>
                    <a:pt x="3257" y="22"/>
                    <a:pt x="3257" y="25"/>
                  </a:cubicBezTo>
                  <a:cubicBezTo>
                    <a:pt x="3238" y="46"/>
                    <a:pt x="3237" y="52"/>
                    <a:pt x="3233" y="56"/>
                  </a:cubicBezTo>
                  <a:close/>
                  <a:moveTo>
                    <a:pt x="3266" y="58"/>
                  </a:moveTo>
                  <a:cubicBezTo>
                    <a:pt x="3268" y="64"/>
                    <a:pt x="3258" y="61"/>
                    <a:pt x="3262" y="69"/>
                  </a:cubicBezTo>
                  <a:cubicBezTo>
                    <a:pt x="3249" y="91"/>
                    <a:pt x="3245" y="92"/>
                    <a:pt x="3242" y="94"/>
                  </a:cubicBezTo>
                  <a:cubicBezTo>
                    <a:pt x="3222" y="121"/>
                    <a:pt x="3222" y="124"/>
                    <a:pt x="3220" y="124"/>
                  </a:cubicBezTo>
                  <a:cubicBezTo>
                    <a:pt x="3204" y="138"/>
                    <a:pt x="3209" y="147"/>
                    <a:pt x="3202" y="145"/>
                  </a:cubicBezTo>
                  <a:cubicBezTo>
                    <a:pt x="3184" y="168"/>
                    <a:pt x="3181" y="176"/>
                    <a:pt x="3176" y="182"/>
                  </a:cubicBezTo>
                  <a:cubicBezTo>
                    <a:pt x="3160" y="206"/>
                    <a:pt x="3156" y="212"/>
                    <a:pt x="3152" y="219"/>
                  </a:cubicBezTo>
                  <a:cubicBezTo>
                    <a:pt x="3130" y="247"/>
                    <a:pt x="3133" y="254"/>
                    <a:pt x="3129" y="255"/>
                  </a:cubicBezTo>
                  <a:cubicBezTo>
                    <a:pt x="3116" y="278"/>
                    <a:pt x="3117" y="283"/>
                    <a:pt x="3116" y="287"/>
                  </a:cubicBezTo>
                  <a:cubicBezTo>
                    <a:pt x="3103" y="309"/>
                    <a:pt x="3107" y="317"/>
                    <a:pt x="3103" y="318"/>
                  </a:cubicBezTo>
                  <a:cubicBezTo>
                    <a:pt x="3104" y="323"/>
                    <a:pt x="3113" y="307"/>
                    <a:pt x="3118" y="289"/>
                  </a:cubicBezTo>
                  <a:cubicBezTo>
                    <a:pt x="3132" y="263"/>
                    <a:pt x="3133" y="261"/>
                    <a:pt x="3133" y="259"/>
                  </a:cubicBezTo>
                  <a:cubicBezTo>
                    <a:pt x="3152" y="235"/>
                    <a:pt x="3156" y="227"/>
                    <a:pt x="3159" y="218"/>
                  </a:cubicBezTo>
                  <a:cubicBezTo>
                    <a:pt x="3212" y="152"/>
                    <a:pt x="3211" y="146"/>
                    <a:pt x="3215" y="144"/>
                  </a:cubicBezTo>
                  <a:cubicBezTo>
                    <a:pt x="3233" y="123"/>
                    <a:pt x="3234" y="121"/>
                    <a:pt x="3235" y="119"/>
                  </a:cubicBezTo>
                  <a:cubicBezTo>
                    <a:pt x="3276" y="61"/>
                    <a:pt x="3281" y="54"/>
                    <a:pt x="3285" y="45"/>
                  </a:cubicBezTo>
                  <a:cubicBezTo>
                    <a:pt x="3304" y="7"/>
                    <a:pt x="3306" y="3"/>
                    <a:pt x="3307" y="0"/>
                  </a:cubicBezTo>
                  <a:cubicBezTo>
                    <a:pt x="3289" y="13"/>
                    <a:pt x="3289" y="20"/>
                    <a:pt x="3288" y="25"/>
                  </a:cubicBezTo>
                  <a:close/>
                  <a:moveTo>
                    <a:pt x="3328" y="44"/>
                  </a:moveTo>
                  <a:cubicBezTo>
                    <a:pt x="3331" y="57"/>
                    <a:pt x="3320" y="58"/>
                    <a:pt x="3321" y="69"/>
                  </a:cubicBezTo>
                  <a:cubicBezTo>
                    <a:pt x="3291" y="125"/>
                    <a:pt x="3285" y="140"/>
                    <a:pt x="3274" y="151"/>
                  </a:cubicBezTo>
                  <a:cubicBezTo>
                    <a:pt x="3246" y="195"/>
                    <a:pt x="3240" y="199"/>
                    <a:pt x="3239" y="206"/>
                  </a:cubicBezTo>
                  <a:cubicBezTo>
                    <a:pt x="3207" y="239"/>
                    <a:pt x="3211" y="249"/>
                    <a:pt x="3203" y="248"/>
                  </a:cubicBezTo>
                  <a:cubicBezTo>
                    <a:pt x="3187" y="277"/>
                    <a:pt x="3183" y="280"/>
                    <a:pt x="3181" y="284"/>
                  </a:cubicBezTo>
                  <a:cubicBezTo>
                    <a:pt x="3135" y="346"/>
                    <a:pt x="3135" y="352"/>
                    <a:pt x="3131" y="356"/>
                  </a:cubicBezTo>
                  <a:cubicBezTo>
                    <a:pt x="3116" y="393"/>
                    <a:pt x="3117" y="386"/>
                    <a:pt x="3120" y="383"/>
                  </a:cubicBezTo>
                  <a:cubicBezTo>
                    <a:pt x="3155" y="333"/>
                    <a:pt x="3159" y="323"/>
                    <a:pt x="3168" y="316"/>
                  </a:cubicBezTo>
                  <a:cubicBezTo>
                    <a:pt x="3194" y="280"/>
                    <a:pt x="3194" y="276"/>
                    <a:pt x="3196" y="275"/>
                  </a:cubicBezTo>
                  <a:cubicBezTo>
                    <a:pt x="3222" y="247"/>
                    <a:pt x="3220" y="237"/>
                    <a:pt x="3226" y="235"/>
                  </a:cubicBezTo>
                  <a:cubicBezTo>
                    <a:pt x="3249" y="205"/>
                    <a:pt x="3250" y="199"/>
                    <a:pt x="3256" y="196"/>
                  </a:cubicBezTo>
                  <a:cubicBezTo>
                    <a:pt x="3279" y="168"/>
                    <a:pt x="3281" y="159"/>
                    <a:pt x="3286" y="152"/>
                  </a:cubicBezTo>
                  <a:cubicBezTo>
                    <a:pt x="3303" y="114"/>
                    <a:pt x="3312" y="117"/>
                    <a:pt x="3311" y="111"/>
                  </a:cubicBezTo>
                  <a:cubicBezTo>
                    <a:pt x="3332" y="68"/>
                    <a:pt x="3332" y="66"/>
                    <a:pt x="3332" y="64"/>
                  </a:cubicBezTo>
                  <a:cubicBezTo>
                    <a:pt x="3341" y="43"/>
                    <a:pt x="3345" y="38"/>
                    <a:pt x="3347" y="30"/>
                  </a:cubicBezTo>
                  <a:cubicBezTo>
                    <a:pt x="3353" y="4"/>
                    <a:pt x="3354" y="3"/>
                    <a:pt x="3355" y="0"/>
                  </a:cubicBezTo>
                  <a:cubicBezTo>
                    <a:pt x="3335" y="30"/>
                    <a:pt x="3335" y="40"/>
                    <a:pt x="3328" y="44"/>
                  </a:cubicBezTo>
                  <a:close/>
                  <a:moveTo>
                    <a:pt x="3306" y="46"/>
                  </a:moveTo>
                  <a:cubicBezTo>
                    <a:pt x="3299" y="56"/>
                    <a:pt x="3294" y="69"/>
                    <a:pt x="3289" y="82"/>
                  </a:cubicBezTo>
                  <a:cubicBezTo>
                    <a:pt x="3270" y="121"/>
                    <a:pt x="3264" y="120"/>
                    <a:pt x="3266" y="125"/>
                  </a:cubicBezTo>
                  <a:cubicBezTo>
                    <a:pt x="3247" y="151"/>
                    <a:pt x="3249" y="157"/>
                    <a:pt x="3247" y="159"/>
                  </a:cubicBezTo>
                  <a:cubicBezTo>
                    <a:pt x="3229" y="187"/>
                    <a:pt x="3227" y="190"/>
                    <a:pt x="3223" y="190"/>
                  </a:cubicBezTo>
                  <a:cubicBezTo>
                    <a:pt x="3198" y="226"/>
                    <a:pt x="3193" y="239"/>
                    <a:pt x="3183" y="247"/>
                  </a:cubicBezTo>
                  <a:cubicBezTo>
                    <a:pt x="3145" y="300"/>
                    <a:pt x="3145" y="309"/>
                    <a:pt x="3137" y="311"/>
                  </a:cubicBezTo>
                  <a:cubicBezTo>
                    <a:pt x="3114" y="353"/>
                    <a:pt x="3112" y="359"/>
                    <a:pt x="3108" y="364"/>
                  </a:cubicBezTo>
                  <a:cubicBezTo>
                    <a:pt x="3095" y="396"/>
                    <a:pt x="3095" y="401"/>
                    <a:pt x="3093" y="404"/>
                  </a:cubicBezTo>
                  <a:cubicBezTo>
                    <a:pt x="3091" y="418"/>
                    <a:pt x="3095" y="414"/>
                    <a:pt x="3096" y="408"/>
                  </a:cubicBezTo>
                  <a:cubicBezTo>
                    <a:pt x="3109" y="368"/>
                    <a:pt x="3117" y="366"/>
                    <a:pt x="3116" y="359"/>
                  </a:cubicBezTo>
                  <a:cubicBezTo>
                    <a:pt x="3148" y="313"/>
                    <a:pt x="3149" y="307"/>
                    <a:pt x="3154" y="304"/>
                  </a:cubicBezTo>
                  <a:cubicBezTo>
                    <a:pt x="3186" y="258"/>
                    <a:pt x="3191" y="256"/>
                    <a:pt x="3192" y="249"/>
                  </a:cubicBezTo>
                  <a:cubicBezTo>
                    <a:pt x="3234" y="190"/>
                    <a:pt x="3236" y="186"/>
                    <a:pt x="3239" y="182"/>
                  </a:cubicBezTo>
                  <a:cubicBezTo>
                    <a:pt x="3255" y="158"/>
                    <a:pt x="3264" y="150"/>
                    <a:pt x="3267" y="138"/>
                  </a:cubicBezTo>
                  <a:cubicBezTo>
                    <a:pt x="3306" y="78"/>
                    <a:pt x="3301" y="66"/>
                    <a:pt x="3308" y="66"/>
                  </a:cubicBezTo>
                  <a:cubicBezTo>
                    <a:pt x="3324" y="32"/>
                    <a:pt x="3322" y="26"/>
                    <a:pt x="3325" y="25"/>
                  </a:cubicBezTo>
                  <a:cubicBezTo>
                    <a:pt x="3322" y="0"/>
                    <a:pt x="3322" y="0"/>
                    <a:pt x="3322" y="0"/>
                  </a:cubicBezTo>
                  <a:cubicBezTo>
                    <a:pt x="3310" y="26"/>
                    <a:pt x="3313" y="33"/>
                    <a:pt x="3310" y="35"/>
                  </a:cubicBezTo>
                  <a:close/>
                  <a:moveTo>
                    <a:pt x="1833" y="144"/>
                  </a:moveTo>
                  <a:cubicBezTo>
                    <a:pt x="1834" y="148"/>
                    <a:pt x="1831" y="154"/>
                    <a:pt x="1834" y="158"/>
                  </a:cubicBezTo>
                  <a:cubicBezTo>
                    <a:pt x="1833" y="176"/>
                    <a:pt x="1836" y="192"/>
                    <a:pt x="1833" y="212"/>
                  </a:cubicBezTo>
                  <a:cubicBezTo>
                    <a:pt x="1835" y="220"/>
                    <a:pt x="1835" y="229"/>
                    <a:pt x="1835" y="238"/>
                  </a:cubicBezTo>
                  <a:cubicBezTo>
                    <a:pt x="1833" y="244"/>
                    <a:pt x="1838" y="245"/>
                    <a:pt x="1835" y="251"/>
                  </a:cubicBezTo>
                  <a:cubicBezTo>
                    <a:pt x="1841" y="253"/>
                    <a:pt x="1829" y="264"/>
                    <a:pt x="1838" y="264"/>
                  </a:cubicBezTo>
                  <a:cubicBezTo>
                    <a:pt x="1842" y="241"/>
                    <a:pt x="1841" y="220"/>
                    <a:pt x="1839" y="200"/>
                  </a:cubicBezTo>
                  <a:cubicBezTo>
                    <a:pt x="1843" y="193"/>
                    <a:pt x="1838" y="190"/>
                    <a:pt x="1842" y="183"/>
                  </a:cubicBezTo>
                  <a:cubicBezTo>
                    <a:pt x="1838" y="180"/>
                    <a:pt x="1844" y="172"/>
                    <a:pt x="1840" y="168"/>
                  </a:cubicBezTo>
                  <a:cubicBezTo>
                    <a:pt x="1842" y="156"/>
                    <a:pt x="1839" y="146"/>
                    <a:pt x="1841" y="135"/>
                  </a:cubicBezTo>
                  <a:cubicBezTo>
                    <a:pt x="1838" y="133"/>
                    <a:pt x="1840" y="132"/>
                    <a:pt x="1842" y="130"/>
                  </a:cubicBezTo>
                  <a:cubicBezTo>
                    <a:pt x="1842" y="128"/>
                    <a:pt x="1841" y="125"/>
                    <a:pt x="1839" y="123"/>
                  </a:cubicBezTo>
                  <a:cubicBezTo>
                    <a:pt x="1838" y="118"/>
                    <a:pt x="1843" y="111"/>
                    <a:pt x="1840" y="107"/>
                  </a:cubicBezTo>
                  <a:cubicBezTo>
                    <a:pt x="1841" y="96"/>
                    <a:pt x="1841" y="85"/>
                    <a:pt x="1840" y="75"/>
                  </a:cubicBezTo>
                  <a:cubicBezTo>
                    <a:pt x="1842" y="53"/>
                    <a:pt x="1847" y="28"/>
                    <a:pt x="1852" y="4"/>
                  </a:cubicBezTo>
                  <a:cubicBezTo>
                    <a:pt x="1853" y="3"/>
                    <a:pt x="1853" y="2"/>
                    <a:pt x="1853" y="0"/>
                  </a:cubicBezTo>
                  <a:cubicBezTo>
                    <a:pt x="1845" y="0"/>
                    <a:pt x="1845" y="0"/>
                    <a:pt x="1845" y="0"/>
                  </a:cubicBezTo>
                  <a:cubicBezTo>
                    <a:pt x="1842" y="19"/>
                    <a:pt x="1837" y="36"/>
                    <a:pt x="1834" y="51"/>
                  </a:cubicBezTo>
                  <a:cubicBezTo>
                    <a:pt x="1833" y="68"/>
                    <a:pt x="1832" y="87"/>
                    <a:pt x="1831" y="105"/>
                  </a:cubicBezTo>
                  <a:cubicBezTo>
                    <a:pt x="1833" y="113"/>
                    <a:pt x="1831" y="122"/>
                    <a:pt x="1833" y="130"/>
                  </a:cubicBezTo>
                  <a:cubicBezTo>
                    <a:pt x="1832" y="135"/>
                    <a:pt x="1833" y="139"/>
                    <a:pt x="1833" y="144"/>
                  </a:cubicBezTo>
                  <a:close/>
                  <a:moveTo>
                    <a:pt x="0" y="2063"/>
                  </a:moveTo>
                  <a:cubicBezTo>
                    <a:pt x="0" y="2074"/>
                    <a:pt x="0" y="2074"/>
                    <a:pt x="0" y="2074"/>
                  </a:cubicBezTo>
                  <a:cubicBezTo>
                    <a:pt x="3" y="2076"/>
                    <a:pt x="5" y="2078"/>
                    <a:pt x="8" y="2080"/>
                  </a:cubicBezTo>
                  <a:cubicBezTo>
                    <a:pt x="33" y="2102"/>
                    <a:pt x="57" y="2123"/>
                    <a:pt x="79" y="2145"/>
                  </a:cubicBezTo>
                  <a:cubicBezTo>
                    <a:pt x="83" y="2150"/>
                    <a:pt x="87" y="2155"/>
                    <a:pt x="91" y="2160"/>
                  </a:cubicBezTo>
                  <a:cubicBezTo>
                    <a:pt x="99" y="2160"/>
                    <a:pt x="99" y="2160"/>
                    <a:pt x="99" y="2160"/>
                  </a:cubicBezTo>
                  <a:cubicBezTo>
                    <a:pt x="91" y="2149"/>
                    <a:pt x="84" y="2139"/>
                    <a:pt x="73" y="2128"/>
                  </a:cubicBezTo>
                  <a:cubicBezTo>
                    <a:pt x="49" y="2106"/>
                    <a:pt x="25" y="2082"/>
                    <a:pt x="0" y="2063"/>
                  </a:cubicBezTo>
                  <a:close/>
                  <a:moveTo>
                    <a:pt x="3426" y="101"/>
                  </a:moveTo>
                  <a:cubicBezTo>
                    <a:pt x="3427" y="105"/>
                    <a:pt x="3433" y="102"/>
                    <a:pt x="3433" y="107"/>
                  </a:cubicBezTo>
                  <a:cubicBezTo>
                    <a:pt x="3466" y="129"/>
                    <a:pt x="3473" y="131"/>
                    <a:pt x="3477" y="137"/>
                  </a:cubicBezTo>
                  <a:cubicBezTo>
                    <a:pt x="3507" y="145"/>
                    <a:pt x="3507" y="155"/>
                    <a:pt x="3517" y="154"/>
                  </a:cubicBezTo>
                  <a:cubicBezTo>
                    <a:pt x="3564" y="174"/>
                    <a:pt x="3568" y="181"/>
                    <a:pt x="3578" y="180"/>
                  </a:cubicBezTo>
                  <a:cubicBezTo>
                    <a:pt x="3640" y="204"/>
                    <a:pt x="3649" y="204"/>
                    <a:pt x="3652" y="210"/>
                  </a:cubicBezTo>
                  <a:cubicBezTo>
                    <a:pt x="3735" y="234"/>
                    <a:pt x="3740" y="237"/>
                    <a:pt x="3746" y="238"/>
                  </a:cubicBezTo>
                  <a:cubicBezTo>
                    <a:pt x="3773" y="254"/>
                    <a:pt x="3787" y="255"/>
                    <a:pt x="3796" y="263"/>
                  </a:cubicBezTo>
                  <a:cubicBezTo>
                    <a:pt x="3834" y="280"/>
                    <a:pt x="3836" y="285"/>
                    <a:pt x="3840" y="287"/>
                  </a:cubicBezTo>
                  <a:cubicBezTo>
                    <a:pt x="3828" y="268"/>
                    <a:pt x="3815" y="266"/>
                    <a:pt x="3807" y="258"/>
                  </a:cubicBezTo>
                  <a:cubicBezTo>
                    <a:pt x="3762" y="240"/>
                    <a:pt x="3755" y="231"/>
                    <a:pt x="3741" y="230"/>
                  </a:cubicBezTo>
                  <a:cubicBezTo>
                    <a:pt x="3722" y="217"/>
                    <a:pt x="3714" y="217"/>
                    <a:pt x="3708" y="217"/>
                  </a:cubicBezTo>
                  <a:cubicBezTo>
                    <a:pt x="3661" y="197"/>
                    <a:pt x="3650" y="199"/>
                    <a:pt x="3645" y="195"/>
                  </a:cubicBezTo>
                  <a:cubicBezTo>
                    <a:pt x="3599" y="178"/>
                    <a:pt x="3586" y="177"/>
                    <a:pt x="3580" y="169"/>
                  </a:cubicBezTo>
                  <a:cubicBezTo>
                    <a:pt x="3514" y="144"/>
                    <a:pt x="3501" y="134"/>
                    <a:pt x="3483" y="130"/>
                  </a:cubicBezTo>
                  <a:cubicBezTo>
                    <a:pt x="3463" y="111"/>
                    <a:pt x="3458" y="112"/>
                    <a:pt x="3455" y="110"/>
                  </a:cubicBezTo>
                  <a:cubicBezTo>
                    <a:pt x="3436" y="101"/>
                    <a:pt x="3434" y="92"/>
                    <a:pt x="3425" y="90"/>
                  </a:cubicBezTo>
                  <a:cubicBezTo>
                    <a:pt x="3423" y="83"/>
                    <a:pt x="3430" y="83"/>
                    <a:pt x="3432" y="87"/>
                  </a:cubicBezTo>
                  <a:cubicBezTo>
                    <a:pt x="3449" y="100"/>
                    <a:pt x="3451" y="102"/>
                    <a:pt x="3455" y="101"/>
                  </a:cubicBezTo>
                  <a:cubicBezTo>
                    <a:pt x="3485" y="120"/>
                    <a:pt x="3492" y="126"/>
                    <a:pt x="3502" y="128"/>
                  </a:cubicBezTo>
                  <a:cubicBezTo>
                    <a:pt x="3535" y="145"/>
                    <a:pt x="3541" y="152"/>
                    <a:pt x="3552" y="153"/>
                  </a:cubicBezTo>
                  <a:cubicBezTo>
                    <a:pt x="3582" y="166"/>
                    <a:pt x="3589" y="165"/>
                    <a:pt x="3591" y="170"/>
                  </a:cubicBezTo>
                  <a:cubicBezTo>
                    <a:pt x="3647" y="181"/>
                    <a:pt x="3653" y="188"/>
                    <a:pt x="3664" y="189"/>
                  </a:cubicBezTo>
                  <a:cubicBezTo>
                    <a:pt x="3699" y="198"/>
                    <a:pt x="3710" y="200"/>
                    <a:pt x="3720" y="203"/>
                  </a:cubicBezTo>
                  <a:cubicBezTo>
                    <a:pt x="3763" y="221"/>
                    <a:pt x="3768" y="222"/>
                    <a:pt x="3774" y="223"/>
                  </a:cubicBezTo>
                  <a:cubicBezTo>
                    <a:pt x="3810" y="245"/>
                    <a:pt x="3813" y="246"/>
                    <a:pt x="3814" y="246"/>
                  </a:cubicBezTo>
                  <a:cubicBezTo>
                    <a:pt x="3799" y="228"/>
                    <a:pt x="3790" y="229"/>
                    <a:pt x="3787" y="222"/>
                  </a:cubicBezTo>
                  <a:cubicBezTo>
                    <a:pt x="3747" y="202"/>
                    <a:pt x="3743" y="201"/>
                    <a:pt x="3739" y="201"/>
                  </a:cubicBezTo>
                  <a:cubicBezTo>
                    <a:pt x="3695" y="187"/>
                    <a:pt x="3682" y="182"/>
                    <a:pt x="3664" y="183"/>
                  </a:cubicBezTo>
                  <a:cubicBezTo>
                    <a:pt x="3625" y="169"/>
                    <a:pt x="3620" y="165"/>
                    <a:pt x="3617" y="168"/>
                  </a:cubicBezTo>
                  <a:cubicBezTo>
                    <a:pt x="3539" y="138"/>
                    <a:pt x="3528" y="132"/>
                    <a:pt x="3518" y="127"/>
                  </a:cubicBezTo>
                  <a:cubicBezTo>
                    <a:pt x="3453" y="92"/>
                    <a:pt x="3452" y="89"/>
                    <a:pt x="3449" y="88"/>
                  </a:cubicBezTo>
                  <a:cubicBezTo>
                    <a:pt x="3426" y="67"/>
                    <a:pt x="3420" y="64"/>
                    <a:pt x="3415" y="62"/>
                  </a:cubicBezTo>
                  <a:cubicBezTo>
                    <a:pt x="3388" y="37"/>
                    <a:pt x="3389" y="32"/>
                    <a:pt x="3386" y="32"/>
                  </a:cubicBezTo>
                  <a:cubicBezTo>
                    <a:pt x="3402" y="34"/>
                    <a:pt x="3402" y="38"/>
                    <a:pt x="3404" y="39"/>
                  </a:cubicBezTo>
                  <a:cubicBezTo>
                    <a:pt x="3422" y="49"/>
                    <a:pt x="3421" y="55"/>
                    <a:pt x="3425" y="55"/>
                  </a:cubicBezTo>
                  <a:cubicBezTo>
                    <a:pt x="3447" y="71"/>
                    <a:pt x="3451" y="71"/>
                    <a:pt x="3451" y="75"/>
                  </a:cubicBezTo>
                  <a:cubicBezTo>
                    <a:pt x="3487" y="93"/>
                    <a:pt x="3490" y="98"/>
                    <a:pt x="3496" y="100"/>
                  </a:cubicBezTo>
                  <a:cubicBezTo>
                    <a:pt x="3542" y="119"/>
                    <a:pt x="3548" y="130"/>
                    <a:pt x="3564" y="131"/>
                  </a:cubicBezTo>
                  <a:cubicBezTo>
                    <a:pt x="3608" y="148"/>
                    <a:pt x="3621" y="146"/>
                    <a:pt x="3626" y="152"/>
                  </a:cubicBezTo>
                  <a:cubicBezTo>
                    <a:pt x="3717" y="160"/>
                    <a:pt x="3716" y="154"/>
                    <a:pt x="3710" y="155"/>
                  </a:cubicBezTo>
                  <a:cubicBezTo>
                    <a:pt x="3630" y="121"/>
                    <a:pt x="3616" y="106"/>
                    <a:pt x="3588" y="107"/>
                  </a:cubicBezTo>
                  <a:cubicBezTo>
                    <a:pt x="3522" y="77"/>
                    <a:pt x="3514" y="79"/>
                    <a:pt x="3512" y="73"/>
                  </a:cubicBezTo>
                  <a:cubicBezTo>
                    <a:pt x="3454" y="45"/>
                    <a:pt x="3444" y="40"/>
                    <a:pt x="3437" y="32"/>
                  </a:cubicBezTo>
                  <a:cubicBezTo>
                    <a:pt x="3419" y="23"/>
                    <a:pt x="3415" y="23"/>
                    <a:pt x="3416" y="19"/>
                  </a:cubicBezTo>
                  <a:cubicBezTo>
                    <a:pt x="3395" y="3"/>
                    <a:pt x="3393" y="2"/>
                    <a:pt x="3392" y="0"/>
                  </a:cubicBezTo>
                  <a:cubicBezTo>
                    <a:pt x="3358" y="12"/>
                    <a:pt x="3359" y="22"/>
                    <a:pt x="3360" y="31"/>
                  </a:cubicBezTo>
                  <a:cubicBezTo>
                    <a:pt x="3336" y="112"/>
                    <a:pt x="3336" y="117"/>
                    <a:pt x="3336" y="123"/>
                  </a:cubicBezTo>
                  <a:cubicBezTo>
                    <a:pt x="3321" y="150"/>
                    <a:pt x="3320" y="156"/>
                    <a:pt x="3317" y="159"/>
                  </a:cubicBezTo>
                  <a:cubicBezTo>
                    <a:pt x="3304" y="194"/>
                    <a:pt x="3296" y="199"/>
                    <a:pt x="3294" y="209"/>
                  </a:cubicBezTo>
                  <a:cubicBezTo>
                    <a:pt x="3283" y="219"/>
                    <a:pt x="3283" y="221"/>
                    <a:pt x="3282" y="223"/>
                  </a:cubicBezTo>
                  <a:cubicBezTo>
                    <a:pt x="3266" y="241"/>
                    <a:pt x="3269" y="250"/>
                    <a:pt x="3262" y="250"/>
                  </a:cubicBezTo>
                  <a:cubicBezTo>
                    <a:pt x="3229" y="295"/>
                    <a:pt x="3223" y="295"/>
                    <a:pt x="3221" y="299"/>
                  </a:cubicBezTo>
                  <a:cubicBezTo>
                    <a:pt x="3170" y="353"/>
                    <a:pt x="3162" y="358"/>
                    <a:pt x="3156" y="365"/>
                  </a:cubicBezTo>
                  <a:cubicBezTo>
                    <a:pt x="3137" y="388"/>
                    <a:pt x="3134" y="391"/>
                    <a:pt x="3132" y="395"/>
                  </a:cubicBezTo>
                  <a:cubicBezTo>
                    <a:pt x="3114" y="416"/>
                    <a:pt x="3113" y="418"/>
                    <a:pt x="3112" y="420"/>
                  </a:cubicBezTo>
                  <a:cubicBezTo>
                    <a:pt x="3122" y="411"/>
                    <a:pt x="3125" y="411"/>
                    <a:pt x="3126" y="408"/>
                  </a:cubicBezTo>
                  <a:cubicBezTo>
                    <a:pt x="3143" y="383"/>
                    <a:pt x="3152" y="383"/>
                    <a:pt x="3153" y="376"/>
                  </a:cubicBezTo>
                  <a:cubicBezTo>
                    <a:pt x="3211" y="324"/>
                    <a:pt x="3215" y="314"/>
                    <a:pt x="3224" y="308"/>
                  </a:cubicBezTo>
                  <a:cubicBezTo>
                    <a:pt x="3267" y="256"/>
                    <a:pt x="3271" y="256"/>
                    <a:pt x="3273" y="254"/>
                  </a:cubicBezTo>
                  <a:cubicBezTo>
                    <a:pt x="3290" y="222"/>
                    <a:pt x="3298" y="217"/>
                    <a:pt x="3300" y="208"/>
                  </a:cubicBezTo>
                  <a:cubicBezTo>
                    <a:pt x="3327" y="156"/>
                    <a:pt x="3333" y="155"/>
                    <a:pt x="3333" y="149"/>
                  </a:cubicBezTo>
                  <a:cubicBezTo>
                    <a:pt x="3360" y="77"/>
                    <a:pt x="3358" y="69"/>
                    <a:pt x="3360" y="66"/>
                  </a:cubicBezTo>
                  <a:cubicBezTo>
                    <a:pt x="3370" y="31"/>
                    <a:pt x="3365" y="21"/>
                    <a:pt x="3372" y="22"/>
                  </a:cubicBezTo>
                  <a:cubicBezTo>
                    <a:pt x="3365" y="85"/>
                    <a:pt x="3358" y="92"/>
                    <a:pt x="3362" y="97"/>
                  </a:cubicBezTo>
                  <a:cubicBezTo>
                    <a:pt x="3350" y="134"/>
                    <a:pt x="3348" y="136"/>
                    <a:pt x="3346" y="137"/>
                  </a:cubicBezTo>
                  <a:cubicBezTo>
                    <a:pt x="3335" y="157"/>
                    <a:pt x="3338" y="164"/>
                    <a:pt x="3334" y="164"/>
                  </a:cubicBezTo>
                  <a:cubicBezTo>
                    <a:pt x="3322" y="190"/>
                    <a:pt x="3320" y="192"/>
                    <a:pt x="3317" y="194"/>
                  </a:cubicBezTo>
                  <a:cubicBezTo>
                    <a:pt x="3288" y="230"/>
                    <a:pt x="3295" y="240"/>
                    <a:pt x="3289" y="240"/>
                  </a:cubicBezTo>
                  <a:cubicBezTo>
                    <a:pt x="3257" y="283"/>
                    <a:pt x="3258" y="287"/>
                    <a:pt x="3256" y="288"/>
                  </a:cubicBezTo>
                  <a:cubicBezTo>
                    <a:pt x="3239" y="311"/>
                    <a:pt x="3231" y="316"/>
                    <a:pt x="3225" y="323"/>
                  </a:cubicBezTo>
                  <a:cubicBezTo>
                    <a:pt x="3168" y="381"/>
                    <a:pt x="3169" y="385"/>
                    <a:pt x="3166" y="386"/>
                  </a:cubicBezTo>
                  <a:cubicBezTo>
                    <a:pt x="3148" y="408"/>
                    <a:pt x="3140" y="413"/>
                    <a:pt x="3136" y="421"/>
                  </a:cubicBezTo>
                  <a:cubicBezTo>
                    <a:pt x="3127" y="443"/>
                    <a:pt x="3128" y="438"/>
                    <a:pt x="3130" y="434"/>
                  </a:cubicBezTo>
                  <a:cubicBezTo>
                    <a:pt x="3153" y="408"/>
                    <a:pt x="3156" y="404"/>
                    <a:pt x="3159" y="400"/>
                  </a:cubicBezTo>
                  <a:cubicBezTo>
                    <a:pt x="3173" y="387"/>
                    <a:pt x="3177" y="383"/>
                    <a:pt x="3179" y="378"/>
                  </a:cubicBezTo>
                  <a:cubicBezTo>
                    <a:pt x="3197" y="369"/>
                    <a:pt x="3196" y="361"/>
                    <a:pt x="3202" y="359"/>
                  </a:cubicBezTo>
                  <a:cubicBezTo>
                    <a:pt x="3289" y="252"/>
                    <a:pt x="3303" y="239"/>
                    <a:pt x="3312" y="220"/>
                  </a:cubicBezTo>
                  <a:cubicBezTo>
                    <a:pt x="3339" y="180"/>
                    <a:pt x="3340" y="174"/>
                    <a:pt x="3344" y="170"/>
                  </a:cubicBezTo>
                  <a:cubicBezTo>
                    <a:pt x="3352" y="146"/>
                    <a:pt x="3355" y="145"/>
                    <a:pt x="3355" y="141"/>
                  </a:cubicBezTo>
                  <a:cubicBezTo>
                    <a:pt x="3368" y="101"/>
                    <a:pt x="3374" y="93"/>
                    <a:pt x="3374" y="81"/>
                  </a:cubicBezTo>
                  <a:cubicBezTo>
                    <a:pt x="3386" y="52"/>
                    <a:pt x="3387" y="59"/>
                    <a:pt x="3391" y="64"/>
                  </a:cubicBezTo>
                  <a:cubicBezTo>
                    <a:pt x="3383" y="109"/>
                    <a:pt x="3368" y="123"/>
                    <a:pt x="3368" y="151"/>
                  </a:cubicBezTo>
                  <a:cubicBezTo>
                    <a:pt x="3344" y="200"/>
                    <a:pt x="3339" y="213"/>
                    <a:pt x="3332" y="226"/>
                  </a:cubicBezTo>
                  <a:cubicBezTo>
                    <a:pt x="3301" y="269"/>
                    <a:pt x="3302" y="274"/>
                    <a:pt x="3301" y="278"/>
                  </a:cubicBezTo>
                  <a:cubicBezTo>
                    <a:pt x="3272" y="313"/>
                    <a:pt x="3268" y="314"/>
                    <a:pt x="3269" y="320"/>
                  </a:cubicBezTo>
                  <a:cubicBezTo>
                    <a:pt x="3225" y="362"/>
                    <a:pt x="3218" y="366"/>
                    <a:pt x="3213" y="372"/>
                  </a:cubicBezTo>
                  <a:cubicBezTo>
                    <a:pt x="3179" y="404"/>
                    <a:pt x="3178" y="407"/>
                    <a:pt x="3172" y="407"/>
                  </a:cubicBezTo>
                  <a:cubicBezTo>
                    <a:pt x="3180" y="408"/>
                    <a:pt x="3182" y="406"/>
                    <a:pt x="3185" y="404"/>
                  </a:cubicBezTo>
                  <a:cubicBezTo>
                    <a:pt x="3205" y="378"/>
                    <a:pt x="3215" y="382"/>
                    <a:pt x="3214" y="376"/>
                  </a:cubicBezTo>
                  <a:cubicBezTo>
                    <a:pt x="3265" y="334"/>
                    <a:pt x="3267" y="327"/>
                    <a:pt x="3271" y="322"/>
                  </a:cubicBezTo>
                  <a:cubicBezTo>
                    <a:pt x="3306" y="287"/>
                    <a:pt x="3304" y="280"/>
                    <a:pt x="3307" y="278"/>
                  </a:cubicBezTo>
                  <a:cubicBezTo>
                    <a:pt x="3333" y="243"/>
                    <a:pt x="3332" y="237"/>
                    <a:pt x="3337" y="236"/>
                  </a:cubicBezTo>
                  <a:cubicBezTo>
                    <a:pt x="3353" y="204"/>
                    <a:pt x="3355" y="198"/>
                    <a:pt x="3358" y="193"/>
                  </a:cubicBezTo>
                  <a:cubicBezTo>
                    <a:pt x="3386" y="121"/>
                    <a:pt x="3383" y="114"/>
                    <a:pt x="3385" y="113"/>
                  </a:cubicBezTo>
                  <a:cubicBezTo>
                    <a:pt x="3391" y="93"/>
                    <a:pt x="3387" y="87"/>
                    <a:pt x="3395" y="88"/>
                  </a:cubicBezTo>
                  <a:cubicBezTo>
                    <a:pt x="3390" y="147"/>
                    <a:pt x="3384" y="146"/>
                    <a:pt x="3386" y="152"/>
                  </a:cubicBezTo>
                  <a:cubicBezTo>
                    <a:pt x="3369" y="209"/>
                    <a:pt x="3374" y="218"/>
                    <a:pt x="3367" y="217"/>
                  </a:cubicBezTo>
                  <a:cubicBezTo>
                    <a:pt x="3331" y="288"/>
                    <a:pt x="3323" y="301"/>
                    <a:pt x="3317" y="314"/>
                  </a:cubicBezTo>
                  <a:cubicBezTo>
                    <a:pt x="3296" y="336"/>
                    <a:pt x="3293" y="336"/>
                    <a:pt x="3294" y="340"/>
                  </a:cubicBezTo>
                  <a:cubicBezTo>
                    <a:pt x="3283" y="348"/>
                    <a:pt x="3285" y="351"/>
                    <a:pt x="3284" y="351"/>
                  </a:cubicBezTo>
                  <a:cubicBezTo>
                    <a:pt x="3230" y="404"/>
                    <a:pt x="3232" y="418"/>
                    <a:pt x="3221" y="421"/>
                  </a:cubicBezTo>
                  <a:cubicBezTo>
                    <a:pt x="3201" y="467"/>
                    <a:pt x="3193" y="468"/>
                    <a:pt x="3195" y="476"/>
                  </a:cubicBezTo>
                  <a:cubicBezTo>
                    <a:pt x="3185" y="499"/>
                    <a:pt x="3182" y="502"/>
                    <a:pt x="3186" y="503"/>
                  </a:cubicBezTo>
                  <a:cubicBezTo>
                    <a:pt x="3209" y="452"/>
                    <a:pt x="3220" y="442"/>
                    <a:pt x="3224" y="428"/>
                  </a:cubicBezTo>
                  <a:cubicBezTo>
                    <a:pt x="3273" y="375"/>
                    <a:pt x="3279" y="367"/>
                    <a:pt x="3287" y="360"/>
                  </a:cubicBezTo>
                  <a:cubicBezTo>
                    <a:pt x="3305" y="342"/>
                    <a:pt x="3305" y="338"/>
                    <a:pt x="3307" y="337"/>
                  </a:cubicBezTo>
                  <a:cubicBezTo>
                    <a:pt x="3348" y="283"/>
                    <a:pt x="3350" y="279"/>
                    <a:pt x="3351" y="272"/>
                  </a:cubicBezTo>
                  <a:cubicBezTo>
                    <a:pt x="3379" y="229"/>
                    <a:pt x="3374" y="220"/>
                    <a:pt x="3378" y="218"/>
                  </a:cubicBezTo>
                  <a:cubicBezTo>
                    <a:pt x="3386" y="191"/>
                    <a:pt x="3387" y="187"/>
                    <a:pt x="3390" y="184"/>
                  </a:cubicBezTo>
                  <a:cubicBezTo>
                    <a:pt x="3406" y="145"/>
                    <a:pt x="3399" y="145"/>
                    <a:pt x="3404" y="153"/>
                  </a:cubicBezTo>
                  <a:cubicBezTo>
                    <a:pt x="3399" y="178"/>
                    <a:pt x="3398" y="180"/>
                    <a:pt x="3397" y="182"/>
                  </a:cubicBezTo>
                  <a:cubicBezTo>
                    <a:pt x="3387" y="219"/>
                    <a:pt x="3380" y="234"/>
                    <a:pt x="3376" y="251"/>
                  </a:cubicBezTo>
                  <a:cubicBezTo>
                    <a:pt x="3369" y="261"/>
                    <a:pt x="3370" y="263"/>
                    <a:pt x="3370" y="264"/>
                  </a:cubicBezTo>
                  <a:cubicBezTo>
                    <a:pt x="3349" y="302"/>
                    <a:pt x="3350" y="312"/>
                    <a:pt x="3343" y="317"/>
                  </a:cubicBezTo>
                  <a:cubicBezTo>
                    <a:pt x="3329" y="342"/>
                    <a:pt x="3327" y="345"/>
                    <a:pt x="3326" y="348"/>
                  </a:cubicBezTo>
                  <a:cubicBezTo>
                    <a:pt x="3309" y="373"/>
                    <a:pt x="3306" y="375"/>
                    <a:pt x="3306" y="380"/>
                  </a:cubicBezTo>
                  <a:cubicBezTo>
                    <a:pt x="3279" y="409"/>
                    <a:pt x="3279" y="415"/>
                    <a:pt x="3276" y="418"/>
                  </a:cubicBezTo>
                  <a:cubicBezTo>
                    <a:pt x="3256" y="453"/>
                    <a:pt x="3249" y="452"/>
                    <a:pt x="3250" y="459"/>
                  </a:cubicBezTo>
                  <a:cubicBezTo>
                    <a:pt x="3231" y="494"/>
                    <a:pt x="3234" y="503"/>
                    <a:pt x="3229" y="504"/>
                  </a:cubicBezTo>
                  <a:cubicBezTo>
                    <a:pt x="3228" y="556"/>
                    <a:pt x="3220" y="565"/>
                    <a:pt x="3229" y="567"/>
                  </a:cubicBezTo>
                  <a:cubicBezTo>
                    <a:pt x="3242" y="488"/>
                    <a:pt x="3247" y="481"/>
                    <a:pt x="3249" y="470"/>
                  </a:cubicBezTo>
                  <a:cubicBezTo>
                    <a:pt x="3269" y="440"/>
                    <a:pt x="3269" y="435"/>
                    <a:pt x="3275" y="435"/>
                  </a:cubicBezTo>
                  <a:cubicBezTo>
                    <a:pt x="3307" y="387"/>
                    <a:pt x="3311" y="385"/>
                    <a:pt x="3313" y="382"/>
                  </a:cubicBezTo>
                  <a:cubicBezTo>
                    <a:pt x="3339" y="343"/>
                    <a:pt x="3340" y="339"/>
                    <a:pt x="3342" y="336"/>
                  </a:cubicBezTo>
                  <a:cubicBezTo>
                    <a:pt x="3348" y="337"/>
                    <a:pt x="3342" y="339"/>
                    <a:pt x="3343" y="345"/>
                  </a:cubicBezTo>
                  <a:cubicBezTo>
                    <a:pt x="3330" y="361"/>
                    <a:pt x="3328" y="366"/>
                    <a:pt x="3327" y="372"/>
                  </a:cubicBezTo>
                  <a:cubicBezTo>
                    <a:pt x="3310" y="403"/>
                    <a:pt x="3307" y="407"/>
                    <a:pt x="3306" y="413"/>
                  </a:cubicBezTo>
                  <a:cubicBezTo>
                    <a:pt x="3272" y="477"/>
                    <a:pt x="3268" y="487"/>
                    <a:pt x="3266" y="499"/>
                  </a:cubicBezTo>
                  <a:cubicBezTo>
                    <a:pt x="3257" y="584"/>
                    <a:pt x="3258" y="602"/>
                    <a:pt x="3259" y="613"/>
                  </a:cubicBezTo>
                  <a:cubicBezTo>
                    <a:pt x="3262" y="591"/>
                    <a:pt x="3261" y="580"/>
                    <a:pt x="3260" y="569"/>
                  </a:cubicBezTo>
                  <a:cubicBezTo>
                    <a:pt x="3274" y="501"/>
                    <a:pt x="3273" y="491"/>
                    <a:pt x="3276" y="485"/>
                  </a:cubicBezTo>
                  <a:cubicBezTo>
                    <a:pt x="3286" y="463"/>
                    <a:pt x="3287" y="460"/>
                    <a:pt x="3290" y="458"/>
                  </a:cubicBezTo>
                  <a:cubicBezTo>
                    <a:pt x="3317" y="406"/>
                    <a:pt x="3319" y="398"/>
                    <a:pt x="3324" y="394"/>
                  </a:cubicBezTo>
                  <a:cubicBezTo>
                    <a:pt x="3347" y="355"/>
                    <a:pt x="3347" y="346"/>
                    <a:pt x="3354" y="342"/>
                  </a:cubicBezTo>
                  <a:cubicBezTo>
                    <a:pt x="3379" y="293"/>
                    <a:pt x="3383" y="279"/>
                    <a:pt x="3390" y="267"/>
                  </a:cubicBezTo>
                  <a:cubicBezTo>
                    <a:pt x="3402" y="242"/>
                    <a:pt x="3400" y="232"/>
                    <a:pt x="3407" y="229"/>
                  </a:cubicBezTo>
                  <a:cubicBezTo>
                    <a:pt x="3419" y="181"/>
                    <a:pt x="3415" y="173"/>
                    <a:pt x="3416" y="169"/>
                  </a:cubicBezTo>
                  <a:cubicBezTo>
                    <a:pt x="3428" y="157"/>
                    <a:pt x="3419" y="164"/>
                    <a:pt x="3420" y="174"/>
                  </a:cubicBezTo>
                  <a:cubicBezTo>
                    <a:pt x="3412" y="238"/>
                    <a:pt x="3415" y="245"/>
                    <a:pt x="3412" y="246"/>
                  </a:cubicBezTo>
                  <a:cubicBezTo>
                    <a:pt x="3399" y="288"/>
                    <a:pt x="3396" y="301"/>
                    <a:pt x="3388" y="311"/>
                  </a:cubicBezTo>
                  <a:cubicBezTo>
                    <a:pt x="3370" y="349"/>
                    <a:pt x="3371" y="354"/>
                    <a:pt x="3370" y="358"/>
                  </a:cubicBezTo>
                  <a:cubicBezTo>
                    <a:pt x="3348" y="399"/>
                    <a:pt x="3344" y="406"/>
                    <a:pt x="3341" y="415"/>
                  </a:cubicBezTo>
                  <a:cubicBezTo>
                    <a:pt x="3323" y="443"/>
                    <a:pt x="3322" y="453"/>
                    <a:pt x="3318" y="460"/>
                  </a:cubicBezTo>
                  <a:cubicBezTo>
                    <a:pt x="3302" y="501"/>
                    <a:pt x="3300" y="505"/>
                    <a:pt x="3300" y="510"/>
                  </a:cubicBezTo>
                  <a:cubicBezTo>
                    <a:pt x="3292" y="547"/>
                    <a:pt x="3289" y="556"/>
                    <a:pt x="3288" y="567"/>
                  </a:cubicBezTo>
                  <a:cubicBezTo>
                    <a:pt x="3294" y="608"/>
                    <a:pt x="3292" y="615"/>
                    <a:pt x="3298" y="613"/>
                  </a:cubicBezTo>
                  <a:cubicBezTo>
                    <a:pt x="3303" y="514"/>
                    <a:pt x="3308" y="512"/>
                    <a:pt x="3308" y="505"/>
                  </a:cubicBezTo>
                  <a:cubicBezTo>
                    <a:pt x="3321" y="471"/>
                    <a:pt x="3323" y="471"/>
                    <a:pt x="3323" y="467"/>
                  </a:cubicBezTo>
                  <a:cubicBezTo>
                    <a:pt x="3336" y="433"/>
                    <a:pt x="3345" y="427"/>
                    <a:pt x="3348" y="415"/>
                  </a:cubicBezTo>
                  <a:cubicBezTo>
                    <a:pt x="3384" y="349"/>
                    <a:pt x="3387" y="338"/>
                    <a:pt x="3392" y="329"/>
                  </a:cubicBezTo>
                  <a:cubicBezTo>
                    <a:pt x="3401" y="322"/>
                    <a:pt x="3392" y="343"/>
                    <a:pt x="3383" y="364"/>
                  </a:cubicBezTo>
                  <a:cubicBezTo>
                    <a:pt x="3368" y="400"/>
                    <a:pt x="3367" y="406"/>
                    <a:pt x="3365" y="411"/>
                  </a:cubicBezTo>
                  <a:cubicBezTo>
                    <a:pt x="3348" y="447"/>
                    <a:pt x="3349" y="456"/>
                    <a:pt x="3344" y="459"/>
                  </a:cubicBezTo>
                  <a:cubicBezTo>
                    <a:pt x="3328" y="515"/>
                    <a:pt x="3325" y="520"/>
                    <a:pt x="3325" y="528"/>
                  </a:cubicBezTo>
                  <a:cubicBezTo>
                    <a:pt x="3318" y="606"/>
                    <a:pt x="3323" y="617"/>
                    <a:pt x="3318" y="620"/>
                  </a:cubicBezTo>
                  <a:cubicBezTo>
                    <a:pt x="3332" y="669"/>
                    <a:pt x="3325" y="683"/>
                    <a:pt x="3332" y="682"/>
                  </a:cubicBezTo>
                  <a:cubicBezTo>
                    <a:pt x="3326" y="633"/>
                    <a:pt x="3325" y="621"/>
                    <a:pt x="3324" y="609"/>
                  </a:cubicBezTo>
                  <a:cubicBezTo>
                    <a:pt x="3333" y="543"/>
                    <a:pt x="3329" y="535"/>
                    <a:pt x="3330" y="532"/>
                  </a:cubicBezTo>
                  <a:cubicBezTo>
                    <a:pt x="3338" y="510"/>
                    <a:pt x="3335" y="503"/>
                    <a:pt x="3339" y="503"/>
                  </a:cubicBezTo>
                  <a:cubicBezTo>
                    <a:pt x="3360" y="438"/>
                    <a:pt x="3365" y="434"/>
                    <a:pt x="3366" y="427"/>
                  </a:cubicBezTo>
                  <a:cubicBezTo>
                    <a:pt x="3388" y="388"/>
                    <a:pt x="3385" y="376"/>
                    <a:pt x="3391" y="372"/>
                  </a:cubicBezTo>
                  <a:cubicBezTo>
                    <a:pt x="3405" y="344"/>
                    <a:pt x="3402" y="337"/>
                    <a:pt x="3406" y="336"/>
                  </a:cubicBezTo>
                  <a:cubicBezTo>
                    <a:pt x="3431" y="261"/>
                    <a:pt x="3430" y="249"/>
                    <a:pt x="3436" y="242"/>
                  </a:cubicBezTo>
                  <a:cubicBezTo>
                    <a:pt x="3440" y="222"/>
                    <a:pt x="3448" y="227"/>
                    <a:pt x="3442" y="233"/>
                  </a:cubicBezTo>
                  <a:cubicBezTo>
                    <a:pt x="3435" y="304"/>
                    <a:pt x="3435" y="312"/>
                    <a:pt x="3433" y="317"/>
                  </a:cubicBezTo>
                  <a:cubicBezTo>
                    <a:pt x="3426" y="349"/>
                    <a:pt x="3415" y="355"/>
                    <a:pt x="3417" y="373"/>
                  </a:cubicBezTo>
                  <a:cubicBezTo>
                    <a:pt x="3398" y="409"/>
                    <a:pt x="3395" y="419"/>
                    <a:pt x="3390" y="429"/>
                  </a:cubicBezTo>
                  <a:cubicBezTo>
                    <a:pt x="3374" y="468"/>
                    <a:pt x="3369" y="477"/>
                    <a:pt x="3364" y="486"/>
                  </a:cubicBezTo>
                  <a:cubicBezTo>
                    <a:pt x="3350" y="555"/>
                    <a:pt x="3342" y="561"/>
                    <a:pt x="3343" y="564"/>
                  </a:cubicBezTo>
                  <a:cubicBezTo>
                    <a:pt x="3337" y="589"/>
                    <a:pt x="3341" y="597"/>
                    <a:pt x="3336" y="597"/>
                  </a:cubicBezTo>
                  <a:cubicBezTo>
                    <a:pt x="3336" y="631"/>
                    <a:pt x="3331" y="635"/>
                    <a:pt x="3333" y="645"/>
                  </a:cubicBezTo>
                  <a:cubicBezTo>
                    <a:pt x="3351" y="557"/>
                    <a:pt x="3354" y="542"/>
                    <a:pt x="3360" y="530"/>
                  </a:cubicBezTo>
                  <a:cubicBezTo>
                    <a:pt x="3380" y="472"/>
                    <a:pt x="3380" y="468"/>
                    <a:pt x="3384" y="469"/>
                  </a:cubicBezTo>
                  <a:cubicBezTo>
                    <a:pt x="3401" y="432"/>
                    <a:pt x="3401" y="421"/>
                    <a:pt x="3407" y="415"/>
                  </a:cubicBezTo>
                  <a:cubicBezTo>
                    <a:pt x="3429" y="360"/>
                    <a:pt x="3431" y="352"/>
                    <a:pt x="3435" y="345"/>
                  </a:cubicBezTo>
                  <a:cubicBezTo>
                    <a:pt x="3442" y="313"/>
                    <a:pt x="3444" y="307"/>
                    <a:pt x="3447" y="301"/>
                  </a:cubicBezTo>
                  <a:cubicBezTo>
                    <a:pt x="3455" y="291"/>
                    <a:pt x="3449" y="295"/>
                    <a:pt x="3453" y="298"/>
                  </a:cubicBezTo>
                  <a:cubicBezTo>
                    <a:pt x="3425" y="410"/>
                    <a:pt x="3420" y="410"/>
                    <a:pt x="3422" y="416"/>
                  </a:cubicBezTo>
                  <a:cubicBezTo>
                    <a:pt x="3393" y="478"/>
                    <a:pt x="3393" y="496"/>
                    <a:pt x="3385" y="506"/>
                  </a:cubicBezTo>
                  <a:cubicBezTo>
                    <a:pt x="3370" y="564"/>
                    <a:pt x="3362" y="575"/>
                    <a:pt x="3360" y="591"/>
                  </a:cubicBezTo>
                  <a:cubicBezTo>
                    <a:pt x="3351" y="652"/>
                    <a:pt x="3352" y="666"/>
                    <a:pt x="3353" y="681"/>
                  </a:cubicBezTo>
                  <a:cubicBezTo>
                    <a:pt x="3358" y="622"/>
                    <a:pt x="3364" y="612"/>
                    <a:pt x="3363" y="597"/>
                  </a:cubicBezTo>
                  <a:cubicBezTo>
                    <a:pt x="3380" y="557"/>
                    <a:pt x="3378" y="549"/>
                    <a:pt x="3383" y="546"/>
                  </a:cubicBezTo>
                  <a:cubicBezTo>
                    <a:pt x="3402" y="483"/>
                    <a:pt x="3407" y="480"/>
                    <a:pt x="3406" y="472"/>
                  </a:cubicBezTo>
                  <a:cubicBezTo>
                    <a:pt x="3425" y="437"/>
                    <a:pt x="3422" y="430"/>
                    <a:pt x="3425" y="429"/>
                  </a:cubicBezTo>
                  <a:cubicBezTo>
                    <a:pt x="3438" y="397"/>
                    <a:pt x="3437" y="388"/>
                    <a:pt x="3442" y="384"/>
                  </a:cubicBezTo>
                  <a:cubicBezTo>
                    <a:pt x="3455" y="332"/>
                    <a:pt x="3460" y="332"/>
                    <a:pt x="3457" y="326"/>
                  </a:cubicBezTo>
                  <a:cubicBezTo>
                    <a:pt x="3463" y="349"/>
                    <a:pt x="3458" y="358"/>
                    <a:pt x="3458" y="372"/>
                  </a:cubicBezTo>
                  <a:cubicBezTo>
                    <a:pt x="3450" y="388"/>
                    <a:pt x="3451" y="393"/>
                    <a:pt x="3451" y="396"/>
                  </a:cubicBezTo>
                  <a:cubicBezTo>
                    <a:pt x="3444" y="416"/>
                    <a:pt x="3442" y="417"/>
                    <a:pt x="3442" y="421"/>
                  </a:cubicBezTo>
                  <a:cubicBezTo>
                    <a:pt x="3431" y="446"/>
                    <a:pt x="3430" y="460"/>
                    <a:pt x="3424" y="468"/>
                  </a:cubicBezTo>
                  <a:cubicBezTo>
                    <a:pt x="3407" y="509"/>
                    <a:pt x="3401" y="518"/>
                    <a:pt x="3397" y="529"/>
                  </a:cubicBezTo>
                  <a:cubicBezTo>
                    <a:pt x="3383" y="583"/>
                    <a:pt x="3376" y="592"/>
                    <a:pt x="3382" y="596"/>
                  </a:cubicBezTo>
                  <a:cubicBezTo>
                    <a:pt x="3409" y="524"/>
                    <a:pt x="3412" y="513"/>
                    <a:pt x="3417" y="504"/>
                  </a:cubicBezTo>
                  <a:cubicBezTo>
                    <a:pt x="3441" y="458"/>
                    <a:pt x="3440" y="453"/>
                    <a:pt x="3440" y="450"/>
                  </a:cubicBezTo>
                  <a:cubicBezTo>
                    <a:pt x="3457" y="405"/>
                    <a:pt x="3457" y="398"/>
                    <a:pt x="3462" y="396"/>
                  </a:cubicBezTo>
                  <a:cubicBezTo>
                    <a:pt x="3472" y="356"/>
                    <a:pt x="3467" y="344"/>
                    <a:pt x="3476" y="344"/>
                  </a:cubicBezTo>
                  <a:cubicBezTo>
                    <a:pt x="3464" y="412"/>
                    <a:pt x="3465" y="422"/>
                    <a:pt x="3460" y="426"/>
                  </a:cubicBezTo>
                  <a:cubicBezTo>
                    <a:pt x="3449" y="464"/>
                    <a:pt x="3445" y="466"/>
                    <a:pt x="3446" y="471"/>
                  </a:cubicBezTo>
                  <a:cubicBezTo>
                    <a:pt x="3438" y="502"/>
                    <a:pt x="3433" y="506"/>
                    <a:pt x="3433" y="516"/>
                  </a:cubicBezTo>
                  <a:cubicBezTo>
                    <a:pt x="3417" y="568"/>
                    <a:pt x="3415" y="576"/>
                    <a:pt x="3410" y="581"/>
                  </a:cubicBezTo>
                  <a:cubicBezTo>
                    <a:pt x="3410" y="660"/>
                    <a:pt x="3412" y="665"/>
                    <a:pt x="3412" y="672"/>
                  </a:cubicBezTo>
                  <a:cubicBezTo>
                    <a:pt x="3426" y="706"/>
                    <a:pt x="3422" y="719"/>
                    <a:pt x="3430" y="717"/>
                  </a:cubicBezTo>
                  <a:cubicBezTo>
                    <a:pt x="3420" y="681"/>
                    <a:pt x="3418" y="669"/>
                    <a:pt x="3415" y="659"/>
                  </a:cubicBezTo>
                  <a:cubicBezTo>
                    <a:pt x="3417" y="602"/>
                    <a:pt x="3414" y="595"/>
                    <a:pt x="3417" y="593"/>
                  </a:cubicBezTo>
                  <a:cubicBezTo>
                    <a:pt x="3434" y="546"/>
                    <a:pt x="3431" y="525"/>
                    <a:pt x="3442" y="515"/>
                  </a:cubicBezTo>
                  <a:cubicBezTo>
                    <a:pt x="3458" y="465"/>
                    <a:pt x="3460" y="456"/>
                    <a:pt x="3461" y="448"/>
                  </a:cubicBezTo>
                  <a:cubicBezTo>
                    <a:pt x="3477" y="411"/>
                    <a:pt x="3477" y="404"/>
                    <a:pt x="3480" y="401"/>
                  </a:cubicBezTo>
                  <a:cubicBezTo>
                    <a:pt x="3493" y="395"/>
                    <a:pt x="3485" y="406"/>
                    <a:pt x="3486" y="425"/>
                  </a:cubicBezTo>
                  <a:cubicBezTo>
                    <a:pt x="3466" y="480"/>
                    <a:pt x="3469" y="488"/>
                    <a:pt x="3464" y="490"/>
                  </a:cubicBezTo>
                  <a:cubicBezTo>
                    <a:pt x="3457" y="522"/>
                    <a:pt x="3453" y="524"/>
                    <a:pt x="3454" y="532"/>
                  </a:cubicBezTo>
                  <a:cubicBezTo>
                    <a:pt x="3444" y="561"/>
                    <a:pt x="3446" y="568"/>
                    <a:pt x="3444" y="572"/>
                  </a:cubicBezTo>
                  <a:cubicBezTo>
                    <a:pt x="3437" y="682"/>
                    <a:pt x="3434" y="691"/>
                    <a:pt x="3439" y="719"/>
                  </a:cubicBezTo>
                  <a:cubicBezTo>
                    <a:pt x="3448" y="743"/>
                    <a:pt x="3450" y="749"/>
                    <a:pt x="3457" y="750"/>
                  </a:cubicBezTo>
                  <a:cubicBezTo>
                    <a:pt x="3444" y="682"/>
                    <a:pt x="3442" y="668"/>
                    <a:pt x="3441" y="655"/>
                  </a:cubicBezTo>
                  <a:cubicBezTo>
                    <a:pt x="3449" y="616"/>
                    <a:pt x="3442" y="615"/>
                    <a:pt x="3447" y="611"/>
                  </a:cubicBezTo>
                  <a:cubicBezTo>
                    <a:pt x="3451" y="571"/>
                    <a:pt x="3456" y="564"/>
                    <a:pt x="3456" y="554"/>
                  </a:cubicBezTo>
                  <a:cubicBezTo>
                    <a:pt x="3482" y="464"/>
                    <a:pt x="3487" y="456"/>
                    <a:pt x="3488" y="446"/>
                  </a:cubicBezTo>
                  <a:cubicBezTo>
                    <a:pt x="3494" y="430"/>
                    <a:pt x="3499" y="432"/>
                    <a:pt x="3495" y="433"/>
                  </a:cubicBezTo>
                  <a:cubicBezTo>
                    <a:pt x="3483" y="507"/>
                    <a:pt x="3473" y="525"/>
                    <a:pt x="3476" y="554"/>
                  </a:cubicBezTo>
                  <a:cubicBezTo>
                    <a:pt x="3469" y="597"/>
                    <a:pt x="3466" y="612"/>
                    <a:pt x="3465" y="629"/>
                  </a:cubicBezTo>
                  <a:cubicBezTo>
                    <a:pt x="3479" y="752"/>
                    <a:pt x="3485" y="750"/>
                    <a:pt x="3485" y="755"/>
                  </a:cubicBezTo>
                  <a:cubicBezTo>
                    <a:pt x="3499" y="791"/>
                    <a:pt x="3500" y="794"/>
                    <a:pt x="3503" y="795"/>
                  </a:cubicBezTo>
                  <a:cubicBezTo>
                    <a:pt x="3492" y="758"/>
                    <a:pt x="3488" y="746"/>
                    <a:pt x="3484" y="744"/>
                  </a:cubicBezTo>
                  <a:cubicBezTo>
                    <a:pt x="3481" y="733"/>
                    <a:pt x="3481" y="729"/>
                    <a:pt x="3481" y="729"/>
                  </a:cubicBezTo>
                  <a:cubicBezTo>
                    <a:pt x="3475" y="679"/>
                    <a:pt x="3475" y="662"/>
                    <a:pt x="3473" y="646"/>
                  </a:cubicBezTo>
                  <a:cubicBezTo>
                    <a:pt x="3481" y="573"/>
                    <a:pt x="3482" y="570"/>
                    <a:pt x="3481" y="565"/>
                  </a:cubicBezTo>
                  <a:cubicBezTo>
                    <a:pt x="3488" y="543"/>
                    <a:pt x="3484" y="535"/>
                    <a:pt x="3485" y="532"/>
                  </a:cubicBezTo>
                  <a:cubicBezTo>
                    <a:pt x="3494" y="519"/>
                    <a:pt x="3487" y="532"/>
                    <a:pt x="3488" y="551"/>
                  </a:cubicBezTo>
                  <a:cubicBezTo>
                    <a:pt x="3483" y="582"/>
                    <a:pt x="3481" y="591"/>
                    <a:pt x="3481" y="600"/>
                  </a:cubicBezTo>
                  <a:cubicBezTo>
                    <a:pt x="3506" y="747"/>
                    <a:pt x="3504" y="754"/>
                    <a:pt x="3507" y="755"/>
                  </a:cubicBezTo>
                  <a:cubicBezTo>
                    <a:pt x="3522" y="799"/>
                    <a:pt x="3528" y="803"/>
                    <a:pt x="3531" y="811"/>
                  </a:cubicBezTo>
                  <a:cubicBezTo>
                    <a:pt x="3524" y="788"/>
                    <a:pt x="3521" y="783"/>
                    <a:pt x="3520" y="776"/>
                  </a:cubicBezTo>
                  <a:cubicBezTo>
                    <a:pt x="3511" y="743"/>
                    <a:pt x="3507" y="733"/>
                    <a:pt x="3503" y="723"/>
                  </a:cubicBezTo>
                  <a:cubicBezTo>
                    <a:pt x="3500" y="696"/>
                    <a:pt x="3497" y="689"/>
                    <a:pt x="3495" y="682"/>
                  </a:cubicBezTo>
                  <a:cubicBezTo>
                    <a:pt x="3491" y="631"/>
                    <a:pt x="3491" y="616"/>
                    <a:pt x="3490" y="599"/>
                  </a:cubicBezTo>
                  <a:cubicBezTo>
                    <a:pt x="3495" y="554"/>
                    <a:pt x="3495" y="550"/>
                    <a:pt x="3497" y="548"/>
                  </a:cubicBezTo>
                  <a:cubicBezTo>
                    <a:pt x="3502" y="498"/>
                    <a:pt x="3505" y="494"/>
                    <a:pt x="3506" y="489"/>
                  </a:cubicBezTo>
                  <a:cubicBezTo>
                    <a:pt x="3506" y="547"/>
                    <a:pt x="3503" y="566"/>
                    <a:pt x="3502" y="585"/>
                  </a:cubicBezTo>
                  <a:cubicBezTo>
                    <a:pt x="3515" y="692"/>
                    <a:pt x="3511" y="695"/>
                    <a:pt x="3512" y="698"/>
                  </a:cubicBezTo>
                  <a:cubicBezTo>
                    <a:pt x="3528" y="752"/>
                    <a:pt x="3532" y="765"/>
                    <a:pt x="3537" y="775"/>
                  </a:cubicBezTo>
                  <a:cubicBezTo>
                    <a:pt x="3550" y="790"/>
                    <a:pt x="3543" y="782"/>
                    <a:pt x="3539" y="771"/>
                  </a:cubicBezTo>
                  <a:cubicBezTo>
                    <a:pt x="3522" y="708"/>
                    <a:pt x="3521" y="704"/>
                    <a:pt x="3519" y="702"/>
                  </a:cubicBezTo>
                  <a:cubicBezTo>
                    <a:pt x="3511" y="634"/>
                    <a:pt x="3511" y="615"/>
                    <a:pt x="3509" y="600"/>
                  </a:cubicBezTo>
                  <a:cubicBezTo>
                    <a:pt x="3520" y="547"/>
                    <a:pt x="3511" y="533"/>
                    <a:pt x="3520" y="534"/>
                  </a:cubicBezTo>
                  <a:cubicBezTo>
                    <a:pt x="3524" y="611"/>
                    <a:pt x="3521" y="619"/>
                    <a:pt x="3526" y="619"/>
                  </a:cubicBezTo>
                  <a:cubicBezTo>
                    <a:pt x="3528" y="645"/>
                    <a:pt x="3532" y="649"/>
                    <a:pt x="3531" y="660"/>
                  </a:cubicBezTo>
                  <a:cubicBezTo>
                    <a:pt x="3556" y="737"/>
                    <a:pt x="3561" y="744"/>
                    <a:pt x="3562" y="760"/>
                  </a:cubicBezTo>
                  <a:cubicBezTo>
                    <a:pt x="3585" y="787"/>
                    <a:pt x="3582" y="784"/>
                    <a:pt x="3579" y="783"/>
                  </a:cubicBezTo>
                  <a:cubicBezTo>
                    <a:pt x="3560" y="729"/>
                    <a:pt x="3552" y="701"/>
                    <a:pt x="3543" y="672"/>
                  </a:cubicBezTo>
                  <a:cubicBezTo>
                    <a:pt x="3532" y="618"/>
                    <a:pt x="3532" y="614"/>
                    <a:pt x="3532" y="609"/>
                  </a:cubicBezTo>
                  <a:cubicBezTo>
                    <a:pt x="3535" y="597"/>
                    <a:pt x="3540" y="609"/>
                    <a:pt x="3544" y="622"/>
                  </a:cubicBezTo>
                  <a:cubicBezTo>
                    <a:pt x="3564" y="685"/>
                    <a:pt x="3567" y="689"/>
                    <a:pt x="3569" y="696"/>
                  </a:cubicBezTo>
                  <a:cubicBezTo>
                    <a:pt x="3585" y="716"/>
                    <a:pt x="3578" y="710"/>
                    <a:pt x="3575" y="700"/>
                  </a:cubicBezTo>
                  <a:cubicBezTo>
                    <a:pt x="3544" y="591"/>
                    <a:pt x="3539" y="578"/>
                    <a:pt x="3533" y="566"/>
                  </a:cubicBezTo>
                  <a:cubicBezTo>
                    <a:pt x="3524" y="501"/>
                    <a:pt x="3524" y="496"/>
                    <a:pt x="3524" y="492"/>
                  </a:cubicBezTo>
                  <a:cubicBezTo>
                    <a:pt x="3538" y="519"/>
                    <a:pt x="3540" y="534"/>
                    <a:pt x="3545" y="545"/>
                  </a:cubicBezTo>
                  <a:cubicBezTo>
                    <a:pt x="3565" y="611"/>
                    <a:pt x="3571" y="614"/>
                    <a:pt x="3572" y="622"/>
                  </a:cubicBezTo>
                  <a:cubicBezTo>
                    <a:pt x="3605" y="698"/>
                    <a:pt x="3603" y="709"/>
                    <a:pt x="3609" y="711"/>
                  </a:cubicBezTo>
                  <a:cubicBezTo>
                    <a:pt x="3621" y="744"/>
                    <a:pt x="3629" y="753"/>
                    <a:pt x="3632" y="766"/>
                  </a:cubicBezTo>
                  <a:cubicBezTo>
                    <a:pt x="3648" y="791"/>
                    <a:pt x="3648" y="793"/>
                    <a:pt x="3650" y="793"/>
                  </a:cubicBezTo>
                  <a:cubicBezTo>
                    <a:pt x="3633" y="742"/>
                    <a:pt x="3627" y="742"/>
                    <a:pt x="3626" y="738"/>
                  </a:cubicBezTo>
                  <a:cubicBezTo>
                    <a:pt x="3609" y="692"/>
                    <a:pt x="3602" y="684"/>
                    <a:pt x="3600" y="670"/>
                  </a:cubicBezTo>
                  <a:cubicBezTo>
                    <a:pt x="3573" y="591"/>
                    <a:pt x="3570" y="586"/>
                    <a:pt x="3569" y="578"/>
                  </a:cubicBezTo>
                  <a:cubicBezTo>
                    <a:pt x="3567" y="568"/>
                    <a:pt x="3571" y="572"/>
                    <a:pt x="3573" y="578"/>
                  </a:cubicBezTo>
                  <a:cubicBezTo>
                    <a:pt x="3589" y="595"/>
                    <a:pt x="3591" y="601"/>
                    <a:pt x="3593" y="607"/>
                  </a:cubicBezTo>
                  <a:cubicBezTo>
                    <a:pt x="3615" y="642"/>
                    <a:pt x="3619" y="647"/>
                    <a:pt x="3622" y="651"/>
                  </a:cubicBezTo>
                  <a:cubicBezTo>
                    <a:pt x="3682" y="757"/>
                    <a:pt x="3686" y="769"/>
                    <a:pt x="3692" y="779"/>
                  </a:cubicBezTo>
                  <a:cubicBezTo>
                    <a:pt x="3700" y="801"/>
                    <a:pt x="3701" y="805"/>
                    <a:pt x="3701" y="809"/>
                  </a:cubicBezTo>
                  <a:cubicBezTo>
                    <a:pt x="3698" y="773"/>
                    <a:pt x="3692" y="767"/>
                    <a:pt x="3689" y="758"/>
                  </a:cubicBezTo>
                  <a:cubicBezTo>
                    <a:pt x="3682" y="741"/>
                    <a:pt x="3677" y="738"/>
                    <a:pt x="3678" y="732"/>
                  </a:cubicBezTo>
                  <a:cubicBezTo>
                    <a:pt x="3657" y="683"/>
                    <a:pt x="3641" y="668"/>
                    <a:pt x="3631" y="646"/>
                  </a:cubicBezTo>
                  <a:cubicBezTo>
                    <a:pt x="3609" y="610"/>
                    <a:pt x="3605" y="606"/>
                    <a:pt x="3603" y="600"/>
                  </a:cubicBezTo>
                  <a:cubicBezTo>
                    <a:pt x="3602" y="588"/>
                    <a:pt x="3604" y="593"/>
                    <a:pt x="3605" y="598"/>
                  </a:cubicBezTo>
                  <a:cubicBezTo>
                    <a:pt x="3636" y="646"/>
                    <a:pt x="3645" y="650"/>
                    <a:pt x="3649" y="660"/>
                  </a:cubicBezTo>
                  <a:cubicBezTo>
                    <a:pt x="3683" y="718"/>
                    <a:pt x="3683" y="724"/>
                    <a:pt x="3687" y="727"/>
                  </a:cubicBezTo>
                  <a:cubicBezTo>
                    <a:pt x="3711" y="775"/>
                    <a:pt x="3709" y="785"/>
                    <a:pt x="3715" y="787"/>
                  </a:cubicBezTo>
                  <a:cubicBezTo>
                    <a:pt x="3704" y="756"/>
                    <a:pt x="3706" y="749"/>
                    <a:pt x="3703" y="748"/>
                  </a:cubicBezTo>
                  <a:cubicBezTo>
                    <a:pt x="3683" y="705"/>
                    <a:pt x="3676" y="692"/>
                    <a:pt x="3670" y="678"/>
                  </a:cubicBezTo>
                  <a:cubicBezTo>
                    <a:pt x="3642" y="629"/>
                    <a:pt x="3632" y="620"/>
                    <a:pt x="3626" y="607"/>
                  </a:cubicBezTo>
                  <a:cubicBezTo>
                    <a:pt x="3605" y="580"/>
                    <a:pt x="3601" y="579"/>
                    <a:pt x="3601" y="574"/>
                  </a:cubicBezTo>
                  <a:cubicBezTo>
                    <a:pt x="3573" y="536"/>
                    <a:pt x="3569" y="530"/>
                    <a:pt x="3565" y="524"/>
                  </a:cubicBezTo>
                  <a:cubicBezTo>
                    <a:pt x="3546" y="487"/>
                    <a:pt x="3541" y="488"/>
                    <a:pt x="3543" y="482"/>
                  </a:cubicBezTo>
                  <a:cubicBezTo>
                    <a:pt x="3536" y="457"/>
                    <a:pt x="3537" y="465"/>
                    <a:pt x="3542" y="469"/>
                  </a:cubicBezTo>
                  <a:cubicBezTo>
                    <a:pt x="3566" y="506"/>
                    <a:pt x="3571" y="510"/>
                    <a:pt x="3575" y="514"/>
                  </a:cubicBezTo>
                  <a:cubicBezTo>
                    <a:pt x="3616" y="563"/>
                    <a:pt x="3621" y="567"/>
                    <a:pt x="3623" y="575"/>
                  </a:cubicBezTo>
                  <a:cubicBezTo>
                    <a:pt x="3671" y="639"/>
                    <a:pt x="3669" y="646"/>
                    <a:pt x="3672" y="648"/>
                  </a:cubicBezTo>
                  <a:cubicBezTo>
                    <a:pt x="3691" y="678"/>
                    <a:pt x="3690" y="689"/>
                    <a:pt x="3695" y="692"/>
                  </a:cubicBezTo>
                  <a:cubicBezTo>
                    <a:pt x="3712" y="731"/>
                    <a:pt x="3709" y="741"/>
                    <a:pt x="3716" y="741"/>
                  </a:cubicBezTo>
                  <a:cubicBezTo>
                    <a:pt x="3708" y="703"/>
                    <a:pt x="3703" y="704"/>
                    <a:pt x="3704" y="698"/>
                  </a:cubicBezTo>
                  <a:cubicBezTo>
                    <a:pt x="3691" y="675"/>
                    <a:pt x="3692" y="664"/>
                    <a:pt x="3686" y="662"/>
                  </a:cubicBezTo>
                  <a:cubicBezTo>
                    <a:pt x="3670" y="620"/>
                    <a:pt x="3664" y="622"/>
                    <a:pt x="3664" y="618"/>
                  </a:cubicBezTo>
                  <a:cubicBezTo>
                    <a:pt x="3633" y="576"/>
                    <a:pt x="3635" y="569"/>
                    <a:pt x="3632" y="567"/>
                  </a:cubicBezTo>
                  <a:cubicBezTo>
                    <a:pt x="3612" y="544"/>
                    <a:pt x="3609" y="542"/>
                    <a:pt x="3608" y="538"/>
                  </a:cubicBezTo>
                  <a:cubicBezTo>
                    <a:pt x="3595" y="520"/>
                    <a:pt x="3590" y="520"/>
                    <a:pt x="3589" y="516"/>
                  </a:cubicBezTo>
                  <a:cubicBezTo>
                    <a:pt x="3575" y="485"/>
                    <a:pt x="3576" y="492"/>
                    <a:pt x="3583" y="494"/>
                  </a:cubicBezTo>
                  <a:cubicBezTo>
                    <a:pt x="3605" y="518"/>
                    <a:pt x="3612" y="530"/>
                    <a:pt x="3621" y="540"/>
                  </a:cubicBezTo>
                  <a:cubicBezTo>
                    <a:pt x="3637" y="562"/>
                    <a:pt x="3646" y="562"/>
                    <a:pt x="3647" y="571"/>
                  </a:cubicBezTo>
                  <a:cubicBezTo>
                    <a:pt x="3679" y="613"/>
                    <a:pt x="3687" y="624"/>
                    <a:pt x="3693" y="637"/>
                  </a:cubicBezTo>
                  <a:cubicBezTo>
                    <a:pt x="3722" y="683"/>
                    <a:pt x="3722" y="688"/>
                    <a:pt x="3725" y="690"/>
                  </a:cubicBezTo>
                  <a:cubicBezTo>
                    <a:pt x="3736" y="699"/>
                    <a:pt x="3730" y="697"/>
                    <a:pt x="3730" y="687"/>
                  </a:cubicBezTo>
                  <a:cubicBezTo>
                    <a:pt x="3696" y="629"/>
                    <a:pt x="3695" y="622"/>
                    <a:pt x="3690" y="618"/>
                  </a:cubicBezTo>
                  <a:cubicBezTo>
                    <a:pt x="3664" y="581"/>
                    <a:pt x="3661" y="574"/>
                    <a:pt x="3658" y="568"/>
                  </a:cubicBezTo>
                  <a:cubicBezTo>
                    <a:pt x="3624" y="530"/>
                    <a:pt x="3617" y="519"/>
                    <a:pt x="3608" y="510"/>
                  </a:cubicBezTo>
                  <a:cubicBezTo>
                    <a:pt x="3534" y="424"/>
                    <a:pt x="3528" y="418"/>
                    <a:pt x="3524" y="409"/>
                  </a:cubicBezTo>
                  <a:cubicBezTo>
                    <a:pt x="3505" y="384"/>
                    <a:pt x="3506" y="376"/>
                    <a:pt x="3500" y="376"/>
                  </a:cubicBezTo>
                  <a:cubicBezTo>
                    <a:pt x="3502" y="363"/>
                    <a:pt x="3500" y="371"/>
                    <a:pt x="3504" y="371"/>
                  </a:cubicBezTo>
                  <a:cubicBezTo>
                    <a:pt x="3530" y="404"/>
                    <a:pt x="3532" y="412"/>
                    <a:pt x="3538" y="417"/>
                  </a:cubicBezTo>
                  <a:cubicBezTo>
                    <a:pt x="3562" y="446"/>
                    <a:pt x="3566" y="447"/>
                    <a:pt x="3567" y="452"/>
                  </a:cubicBezTo>
                  <a:cubicBezTo>
                    <a:pt x="3602" y="487"/>
                    <a:pt x="3602" y="492"/>
                    <a:pt x="3607" y="493"/>
                  </a:cubicBezTo>
                  <a:cubicBezTo>
                    <a:pt x="3650" y="542"/>
                    <a:pt x="3656" y="546"/>
                    <a:pt x="3659" y="555"/>
                  </a:cubicBezTo>
                  <a:cubicBezTo>
                    <a:pt x="3706" y="616"/>
                    <a:pt x="3708" y="625"/>
                    <a:pt x="3715" y="629"/>
                  </a:cubicBezTo>
                  <a:cubicBezTo>
                    <a:pt x="3727" y="644"/>
                    <a:pt x="3724" y="639"/>
                    <a:pt x="3720" y="638"/>
                  </a:cubicBezTo>
                  <a:cubicBezTo>
                    <a:pt x="3689" y="575"/>
                    <a:pt x="3675" y="561"/>
                    <a:pt x="3663" y="546"/>
                  </a:cubicBezTo>
                  <a:cubicBezTo>
                    <a:pt x="3641" y="512"/>
                    <a:pt x="3631" y="508"/>
                    <a:pt x="3625" y="500"/>
                  </a:cubicBezTo>
                  <a:cubicBezTo>
                    <a:pt x="3592" y="468"/>
                    <a:pt x="3591" y="465"/>
                    <a:pt x="3591" y="461"/>
                  </a:cubicBezTo>
                  <a:cubicBezTo>
                    <a:pt x="3577" y="443"/>
                    <a:pt x="3570" y="445"/>
                    <a:pt x="3570" y="438"/>
                  </a:cubicBezTo>
                  <a:cubicBezTo>
                    <a:pt x="3535" y="402"/>
                    <a:pt x="3533" y="398"/>
                    <a:pt x="3532" y="393"/>
                  </a:cubicBezTo>
                  <a:cubicBezTo>
                    <a:pt x="3530" y="387"/>
                    <a:pt x="3532" y="390"/>
                    <a:pt x="3534" y="393"/>
                  </a:cubicBezTo>
                  <a:cubicBezTo>
                    <a:pt x="3549" y="412"/>
                    <a:pt x="3552" y="411"/>
                    <a:pt x="3553" y="413"/>
                  </a:cubicBezTo>
                  <a:cubicBezTo>
                    <a:pt x="3592" y="453"/>
                    <a:pt x="3594" y="455"/>
                    <a:pt x="3596" y="458"/>
                  </a:cubicBezTo>
                  <a:cubicBezTo>
                    <a:pt x="3621" y="483"/>
                    <a:pt x="3627" y="485"/>
                    <a:pt x="3631" y="491"/>
                  </a:cubicBezTo>
                  <a:cubicBezTo>
                    <a:pt x="3653" y="516"/>
                    <a:pt x="3661" y="526"/>
                    <a:pt x="3669" y="536"/>
                  </a:cubicBezTo>
                  <a:cubicBezTo>
                    <a:pt x="3710" y="588"/>
                    <a:pt x="3713" y="595"/>
                    <a:pt x="3719" y="598"/>
                  </a:cubicBezTo>
                  <a:cubicBezTo>
                    <a:pt x="3754" y="657"/>
                    <a:pt x="3756" y="665"/>
                    <a:pt x="3759" y="672"/>
                  </a:cubicBezTo>
                  <a:cubicBezTo>
                    <a:pt x="3769" y="696"/>
                    <a:pt x="3765" y="705"/>
                    <a:pt x="3770" y="704"/>
                  </a:cubicBezTo>
                  <a:cubicBezTo>
                    <a:pt x="3763" y="670"/>
                    <a:pt x="3763" y="659"/>
                    <a:pt x="3758" y="655"/>
                  </a:cubicBezTo>
                  <a:cubicBezTo>
                    <a:pt x="3722" y="590"/>
                    <a:pt x="3717" y="586"/>
                    <a:pt x="3713" y="579"/>
                  </a:cubicBezTo>
                  <a:cubicBezTo>
                    <a:pt x="3668" y="527"/>
                    <a:pt x="3671" y="520"/>
                    <a:pt x="3668" y="519"/>
                  </a:cubicBezTo>
                  <a:cubicBezTo>
                    <a:pt x="3638" y="483"/>
                    <a:pt x="3626" y="475"/>
                    <a:pt x="3618" y="463"/>
                  </a:cubicBezTo>
                  <a:cubicBezTo>
                    <a:pt x="3597" y="446"/>
                    <a:pt x="3593" y="439"/>
                    <a:pt x="3587" y="435"/>
                  </a:cubicBezTo>
                  <a:cubicBezTo>
                    <a:pt x="3544" y="388"/>
                    <a:pt x="3531" y="373"/>
                    <a:pt x="3516" y="359"/>
                  </a:cubicBezTo>
                  <a:cubicBezTo>
                    <a:pt x="3482" y="312"/>
                    <a:pt x="3483" y="307"/>
                    <a:pt x="3480" y="307"/>
                  </a:cubicBezTo>
                  <a:cubicBezTo>
                    <a:pt x="3491" y="306"/>
                    <a:pt x="3495" y="310"/>
                    <a:pt x="3498" y="315"/>
                  </a:cubicBezTo>
                  <a:cubicBezTo>
                    <a:pt x="3528" y="347"/>
                    <a:pt x="3536" y="354"/>
                    <a:pt x="3543" y="362"/>
                  </a:cubicBezTo>
                  <a:cubicBezTo>
                    <a:pt x="3574" y="381"/>
                    <a:pt x="3571" y="392"/>
                    <a:pt x="3580" y="390"/>
                  </a:cubicBezTo>
                  <a:cubicBezTo>
                    <a:pt x="3598" y="407"/>
                    <a:pt x="3606" y="414"/>
                    <a:pt x="3615" y="420"/>
                  </a:cubicBezTo>
                  <a:cubicBezTo>
                    <a:pt x="3642" y="449"/>
                    <a:pt x="3647" y="454"/>
                    <a:pt x="3650" y="457"/>
                  </a:cubicBezTo>
                  <a:cubicBezTo>
                    <a:pt x="3680" y="486"/>
                    <a:pt x="3682" y="493"/>
                    <a:pt x="3686" y="498"/>
                  </a:cubicBezTo>
                  <a:cubicBezTo>
                    <a:pt x="3724" y="544"/>
                    <a:pt x="3729" y="547"/>
                    <a:pt x="3731" y="554"/>
                  </a:cubicBezTo>
                  <a:cubicBezTo>
                    <a:pt x="3765" y="605"/>
                    <a:pt x="3771" y="607"/>
                    <a:pt x="3773" y="614"/>
                  </a:cubicBezTo>
                  <a:cubicBezTo>
                    <a:pt x="3793" y="649"/>
                    <a:pt x="3792" y="642"/>
                    <a:pt x="3790" y="637"/>
                  </a:cubicBezTo>
                  <a:cubicBezTo>
                    <a:pt x="3772" y="601"/>
                    <a:pt x="3770" y="595"/>
                    <a:pt x="3765" y="593"/>
                  </a:cubicBezTo>
                  <a:cubicBezTo>
                    <a:pt x="3747" y="556"/>
                    <a:pt x="3740" y="557"/>
                    <a:pt x="3740" y="549"/>
                  </a:cubicBezTo>
                  <a:cubicBezTo>
                    <a:pt x="3716" y="518"/>
                    <a:pt x="3713" y="513"/>
                    <a:pt x="3708" y="510"/>
                  </a:cubicBezTo>
                  <a:cubicBezTo>
                    <a:pt x="3663" y="455"/>
                    <a:pt x="3658" y="453"/>
                    <a:pt x="3656" y="448"/>
                  </a:cubicBezTo>
                  <a:cubicBezTo>
                    <a:pt x="3639" y="433"/>
                    <a:pt x="3635" y="430"/>
                    <a:pt x="3631" y="428"/>
                  </a:cubicBezTo>
                  <a:cubicBezTo>
                    <a:pt x="3606" y="403"/>
                    <a:pt x="3605" y="400"/>
                    <a:pt x="3602" y="399"/>
                  </a:cubicBezTo>
                  <a:cubicBezTo>
                    <a:pt x="3568" y="367"/>
                    <a:pt x="3560" y="369"/>
                    <a:pt x="3558" y="363"/>
                  </a:cubicBezTo>
                  <a:cubicBezTo>
                    <a:pt x="3494" y="295"/>
                    <a:pt x="3486" y="288"/>
                    <a:pt x="3480" y="279"/>
                  </a:cubicBezTo>
                  <a:cubicBezTo>
                    <a:pt x="3472" y="259"/>
                    <a:pt x="3480" y="269"/>
                    <a:pt x="3487" y="280"/>
                  </a:cubicBezTo>
                  <a:cubicBezTo>
                    <a:pt x="3581" y="355"/>
                    <a:pt x="3584" y="357"/>
                    <a:pt x="3588" y="356"/>
                  </a:cubicBezTo>
                  <a:cubicBezTo>
                    <a:pt x="3607" y="371"/>
                    <a:pt x="3608" y="375"/>
                    <a:pt x="3614" y="374"/>
                  </a:cubicBezTo>
                  <a:cubicBezTo>
                    <a:pt x="3644" y="397"/>
                    <a:pt x="3643" y="407"/>
                    <a:pt x="3651" y="406"/>
                  </a:cubicBezTo>
                  <a:cubicBezTo>
                    <a:pt x="3671" y="425"/>
                    <a:pt x="3673" y="426"/>
                    <a:pt x="3674" y="429"/>
                  </a:cubicBezTo>
                  <a:cubicBezTo>
                    <a:pt x="3702" y="457"/>
                    <a:pt x="3707" y="461"/>
                    <a:pt x="3710" y="466"/>
                  </a:cubicBezTo>
                  <a:cubicBezTo>
                    <a:pt x="3755" y="519"/>
                    <a:pt x="3757" y="520"/>
                    <a:pt x="3760" y="521"/>
                  </a:cubicBezTo>
                  <a:cubicBezTo>
                    <a:pt x="3775" y="552"/>
                    <a:pt x="3783" y="552"/>
                    <a:pt x="3784" y="559"/>
                  </a:cubicBezTo>
                  <a:cubicBezTo>
                    <a:pt x="3802" y="592"/>
                    <a:pt x="3803" y="594"/>
                    <a:pt x="3806" y="594"/>
                  </a:cubicBezTo>
                  <a:cubicBezTo>
                    <a:pt x="3803" y="583"/>
                    <a:pt x="3803" y="576"/>
                    <a:pt x="3798" y="573"/>
                  </a:cubicBezTo>
                  <a:cubicBezTo>
                    <a:pt x="3759" y="513"/>
                    <a:pt x="3754" y="504"/>
                    <a:pt x="3747" y="496"/>
                  </a:cubicBezTo>
                  <a:cubicBezTo>
                    <a:pt x="3718" y="457"/>
                    <a:pt x="3712" y="459"/>
                    <a:pt x="3713" y="455"/>
                  </a:cubicBezTo>
                  <a:cubicBezTo>
                    <a:pt x="3682" y="427"/>
                    <a:pt x="3680" y="421"/>
                    <a:pt x="3676" y="418"/>
                  </a:cubicBezTo>
                  <a:cubicBezTo>
                    <a:pt x="3660" y="405"/>
                    <a:pt x="3655" y="404"/>
                    <a:pt x="3655" y="397"/>
                  </a:cubicBezTo>
                  <a:cubicBezTo>
                    <a:pt x="3624" y="378"/>
                    <a:pt x="3624" y="370"/>
                    <a:pt x="3618" y="369"/>
                  </a:cubicBezTo>
                  <a:cubicBezTo>
                    <a:pt x="3604" y="356"/>
                    <a:pt x="3600" y="353"/>
                    <a:pt x="3595" y="351"/>
                  </a:cubicBezTo>
                  <a:cubicBezTo>
                    <a:pt x="3588" y="343"/>
                    <a:pt x="3585" y="343"/>
                    <a:pt x="3583" y="341"/>
                  </a:cubicBezTo>
                  <a:cubicBezTo>
                    <a:pt x="3552" y="324"/>
                    <a:pt x="3552" y="316"/>
                    <a:pt x="3546" y="315"/>
                  </a:cubicBezTo>
                  <a:cubicBezTo>
                    <a:pt x="3518" y="293"/>
                    <a:pt x="3513" y="292"/>
                    <a:pt x="3511" y="287"/>
                  </a:cubicBezTo>
                  <a:cubicBezTo>
                    <a:pt x="3473" y="249"/>
                    <a:pt x="3471" y="239"/>
                    <a:pt x="3464" y="236"/>
                  </a:cubicBezTo>
                  <a:cubicBezTo>
                    <a:pt x="3464" y="229"/>
                    <a:pt x="3471" y="229"/>
                    <a:pt x="3475" y="233"/>
                  </a:cubicBezTo>
                  <a:cubicBezTo>
                    <a:pt x="3498" y="257"/>
                    <a:pt x="3501" y="260"/>
                    <a:pt x="3505" y="262"/>
                  </a:cubicBezTo>
                  <a:cubicBezTo>
                    <a:pt x="3519" y="277"/>
                    <a:pt x="3523" y="275"/>
                    <a:pt x="3524" y="278"/>
                  </a:cubicBezTo>
                  <a:cubicBezTo>
                    <a:pt x="3556" y="301"/>
                    <a:pt x="3562" y="300"/>
                    <a:pt x="3565" y="303"/>
                  </a:cubicBezTo>
                  <a:cubicBezTo>
                    <a:pt x="3580" y="312"/>
                    <a:pt x="3580" y="313"/>
                    <a:pt x="3581" y="313"/>
                  </a:cubicBezTo>
                  <a:cubicBezTo>
                    <a:pt x="3601" y="325"/>
                    <a:pt x="3604" y="326"/>
                    <a:pt x="3608" y="329"/>
                  </a:cubicBezTo>
                  <a:cubicBezTo>
                    <a:pt x="3643" y="351"/>
                    <a:pt x="3649" y="350"/>
                    <a:pt x="3652" y="354"/>
                  </a:cubicBezTo>
                  <a:cubicBezTo>
                    <a:pt x="3678" y="367"/>
                    <a:pt x="3693" y="375"/>
                    <a:pt x="3708" y="383"/>
                  </a:cubicBezTo>
                  <a:cubicBezTo>
                    <a:pt x="3760" y="411"/>
                    <a:pt x="3762" y="421"/>
                    <a:pt x="3770" y="424"/>
                  </a:cubicBezTo>
                  <a:cubicBezTo>
                    <a:pt x="3809" y="461"/>
                    <a:pt x="3812" y="463"/>
                    <a:pt x="3815" y="467"/>
                  </a:cubicBezTo>
                  <a:cubicBezTo>
                    <a:pt x="3834" y="487"/>
                    <a:pt x="3838" y="487"/>
                    <a:pt x="3840" y="490"/>
                  </a:cubicBezTo>
                  <a:cubicBezTo>
                    <a:pt x="3834" y="475"/>
                    <a:pt x="3825" y="469"/>
                    <a:pt x="3819" y="460"/>
                  </a:cubicBezTo>
                  <a:cubicBezTo>
                    <a:pt x="3792" y="438"/>
                    <a:pt x="3793" y="432"/>
                    <a:pt x="3788" y="434"/>
                  </a:cubicBezTo>
                  <a:cubicBezTo>
                    <a:pt x="3769" y="415"/>
                    <a:pt x="3767" y="413"/>
                    <a:pt x="3767" y="409"/>
                  </a:cubicBezTo>
                  <a:cubicBezTo>
                    <a:pt x="3741" y="393"/>
                    <a:pt x="3737" y="390"/>
                    <a:pt x="3733" y="388"/>
                  </a:cubicBezTo>
                  <a:cubicBezTo>
                    <a:pt x="3678" y="358"/>
                    <a:pt x="3671" y="350"/>
                    <a:pt x="3658" y="349"/>
                  </a:cubicBezTo>
                  <a:cubicBezTo>
                    <a:pt x="3620" y="324"/>
                    <a:pt x="3616" y="320"/>
                    <a:pt x="3610" y="318"/>
                  </a:cubicBezTo>
                  <a:cubicBezTo>
                    <a:pt x="3586" y="305"/>
                    <a:pt x="3581" y="301"/>
                    <a:pt x="3576" y="298"/>
                  </a:cubicBezTo>
                  <a:cubicBezTo>
                    <a:pt x="3551" y="286"/>
                    <a:pt x="3550" y="278"/>
                    <a:pt x="3543" y="276"/>
                  </a:cubicBezTo>
                  <a:cubicBezTo>
                    <a:pt x="3518" y="256"/>
                    <a:pt x="3508" y="251"/>
                    <a:pt x="3497" y="245"/>
                  </a:cubicBezTo>
                  <a:cubicBezTo>
                    <a:pt x="3480" y="220"/>
                    <a:pt x="3474" y="222"/>
                    <a:pt x="3472" y="220"/>
                  </a:cubicBezTo>
                  <a:cubicBezTo>
                    <a:pt x="3458" y="198"/>
                    <a:pt x="3452" y="196"/>
                    <a:pt x="3450" y="189"/>
                  </a:cubicBezTo>
                  <a:cubicBezTo>
                    <a:pt x="3467" y="202"/>
                    <a:pt x="3470" y="200"/>
                    <a:pt x="3470" y="201"/>
                  </a:cubicBezTo>
                  <a:cubicBezTo>
                    <a:pt x="3508" y="228"/>
                    <a:pt x="3514" y="232"/>
                    <a:pt x="3519" y="237"/>
                  </a:cubicBezTo>
                  <a:cubicBezTo>
                    <a:pt x="3549" y="252"/>
                    <a:pt x="3552" y="253"/>
                    <a:pt x="3555" y="256"/>
                  </a:cubicBezTo>
                  <a:cubicBezTo>
                    <a:pt x="3598" y="278"/>
                    <a:pt x="3605" y="282"/>
                    <a:pt x="3610" y="287"/>
                  </a:cubicBezTo>
                  <a:cubicBezTo>
                    <a:pt x="3676" y="320"/>
                    <a:pt x="3685" y="315"/>
                    <a:pt x="3684" y="321"/>
                  </a:cubicBezTo>
                  <a:cubicBezTo>
                    <a:pt x="3725" y="340"/>
                    <a:pt x="3730" y="346"/>
                    <a:pt x="3737" y="350"/>
                  </a:cubicBezTo>
                  <a:cubicBezTo>
                    <a:pt x="3768" y="372"/>
                    <a:pt x="3771" y="375"/>
                    <a:pt x="3776" y="376"/>
                  </a:cubicBezTo>
                  <a:cubicBezTo>
                    <a:pt x="3822" y="416"/>
                    <a:pt x="3821" y="423"/>
                    <a:pt x="3825" y="425"/>
                  </a:cubicBezTo>
                  <a:cubicBezTo>
                    <a:pt x="3836" y="427"/>
                    <a:pt x="3826" y="425"/>
                    <a:pt x="3824" y="414"/>
                  </a:cubicBezTo>
                  <a:cubicBezTo>
                    <a:pt x="3808" y="399"/>
                    <a:pt x="3802" y="401"/>
                    <a:pt x="3803" y="396"/>
                  </a:cubicBezTo>
                  <a:cubicBezTo>
                    <a:pt x="3777" y="374"/>
                    <a:pt x="3776" y="369"/>
                    <a:pt x="3771" y="367"/>
                  </a:cubicBezTo>
                  <a:cubicBezTo>
                    <a:pt x="3753" y="354"/>
                    <a:pt x="3751" y="352"/>
                    <a:pt x="3750" y="349"/>
                  </a:cubicBezTo>
                  <a:cubicBezTo>
                    <a:pt x="3700" y="322"/>
                    <a:pt x="3698" y="317"/>
                    <a:pt x="3690" y="316"/>
                  </a:cubicBezTo>
                  <a:cubicBezTo>
                    <a:pt x="3657" y="299"/>
                    <a:pt x="3656" y="297"/>
                    <a:pt x="3652" y="297"/>
                  </a:cubicBezTo>
                  <a:cubicBezTo>
                    <a:pt x="3597" y="265"/>
                    <a:pt x="3579" y="257"/>
                    <a:pt x="3561" y="251"/>
                  </a:cubicBezTo>
                  <a:cubicBezTo>
                    <a:pt x="3513" y="220"/>
                    <a:pt x="3507" y="220"/>
                    <a:pt x="3504" y="216"/>
                  </a:cubicBezTo>
                  <a:cubicBezTo>
                    <a:pt x="3485" y="199"/>
                    <a:pt x="3474" y="197"/>
                    <a:pt x="3469" y="188"/>
                  </a:cubicBezTo>
                  <a:cubicBezTo>
                    <a:pt x="3442" y="157"/>
                    <a:pt x="3447" y="163"/>
                    <a:pt x="3453" y="169"/>
                  </a:cubicBezTo>
                  <a:cubicBezTo>
                    <a:pt x="3478" y="187"/>
                    <a:pt x="3481" y="189"/>
                    <a:pt x="3483" y="193"/>
                  </a:cubicBezTo>
                  <a:cubicBezTo>
                    <a:pt x="3525" y="218"/>
                    <a:pt x="3531" y="224"/>
                    <a:pt x="3538" y="229"/>
                  </a:cubicBezTo>
                  <a:cubicBezTo>
                    <a:pt x="3595" y="256"/>
                    <a:pt x="3603" y="260"/>
                    <a:pt x="3610" y="265"/>
                  </a:cubicBezTo>
                  <a:cubicBezTo>
                    <a:pt x="3642" y="275"/>
                    <a:pt x="3644" y="276"/>
                    <a:pt x="3646" y="278"/>
                  </a:cubicBezTo>
                  <a:cubicBezTo>
                    <a:pt x="3697" y="296"/>
                    <a:pt x="3705" y="296"/>
                    <a:pt x="3709" y="300"/>
                  </a:cubicBezTo>
                  <a:cubicBezTo>
                    <a:pt x="3768" y="328"/>
                    <a:pt x="3781" y="331"/>
                    <a:pt x="3788" y="340"/>
                  </a:cubicBezTo>
                  <a:cubicBezTo>
                    <a:pt x="3806" y="351"/>
                    <a:pt x="3808" y="353"/>
                    <a:pt x="3811" y="354"/>
                  </a:cubicBezTo>
                  <a:cubicBezTo>
                    <a:pt x="3833" y="374"/>
                    <a:pt x="3837" y="374"/>
                    <a:pt x="3840" y="376"/>
                  </a:cubicBezTo>
                  <a:cubicBezTo>
                    <a:pt x="3829" y="365"/>
                    <a:pt x="3828" y="354"/>
                    <a:pt x="3818" y="353"/>
                  </a:cubicBezTo>
                  <a:cubicBezTo>
                    <a:pt x="3790" y="329"/>
                    <a:pt x="3784" y="331"/>
                    <a:pt x="3785" y="325"/>
                  </a:cubicBezTo>
                  <a:cubicBezTo>
                    <a:pt x="3759" y="314"/>
                    <a:pt x="3754" y="308"/>
                    <a:pt x="3744" y="306"/>
                  </a:cubicBezTo>
                  <a:cubicBezTo>
                    <a:pt x="3691" y="279"/>
                    <a:pt x="3678" y="280"/>
                    <a:pt x="3672" y="274"/>
                  </a:cubicBezTo>
                  <a:cubicBezTo>
                    <a:pt x="3600" y="254"/>
                    <a:pt x="3589" y="241"/>
                    <a:pt x="3569" y="237"/>
                  </a:cubicBezTo>
                  <a:cubicBezTo>
                    <a:pt x="3539" y="215"/>
                    <a:pt x="3533" y="217"/>
                    <a:pt x="3534" y="211"/>
                  </a:cubicBezTo>
                  <a:cubicBezTo>
                    <a:pt x="3492" y="194"/>
                    <a:pt x="3495" y="184"/>
                    <a:pt x="3489" y="184"/>
                  </a:cubicBezTo>
                  <a:cubicBezTo>
                    <a:pt x="3456" y="152"/>
                    <a:pt x="3447" y="155"/>
                    <a:pt x="3447" y="148"/>
                  </a:cubicBezTo>
                  <a:cubicBezTo>
                    <a:pt x="3425" y="126"/>
                    <a:pt x="3423" y="125"/>
                    <a:pt x="3423" y="121"/>
                  </a:cubicBezTo>
                  <a:cubicBezTo>
                    <a:pt x="3434" y="129"/>
                    <a:pt x="3437" y="129"/>
                    <a:pt x="3437" y="131"/>
                  </a:cubicBezTo>
                  <a:cubicBezTo>
                    <a:pt x="3461" y="150"/>
                    <a:pt x="3474" y="156"/>
                    <a:pt x="3483" y="167"/>
                  </a:cubicBezTo>
                  <a:cubicBezTo>
                    <a:pt x="3514" y="176"/>
                    <a:pt x="3515" y="187"/>
                    <a:pt x="3526" y="186"/>
                  </a:cubicBezTo>
                  <a:cubicBezTo>
                    <a:pt x="3554" y="198"/>
                    <a:pt x="3561" y="202"/>
                    <a:pt x="3567" y="207"/>
                  </a:cubicBezTo>
                  <a:cubicBezTo>
                    <a:pt x="3627" y="229"/>
                    <a:pt x="3638" y="238"/>
                    <a:pt x="3657" y="240"/>
                  </a:cubicBezTo>
                  <a:cubicBezTo>
                    <a:pt x="3691" y="257"/>
                    <a:pt x="3698" y="265"/>
                    <a:pt x="3709" y="267"/>
                  </a:cubicBezTo>
                  <a:cubicBezTo>
                    <a:pt x="3751" y="290"/>
                    <a:pt x="3755" y="293"/>
                    <a:pt x="3761" y="294"/>
                  </a:cubicBezTo>
                  <a:cubicBezTo>
                    <a:pt x="3792" y="313"/>
                    <a:pt x="3794" y="315"/>
                    <a:pt x="3795" y="318"/>
                  </a:cubicBezTo>
                  <a:cubicBezTo>
                    <a:pt x="3817" y="331"/>
                    <a:pt x="3824" y="336"/>
                    <a:pt x="3830" y="344"/>
                  </a:cubicBezTo>
                  <a:cubicBezTo>
                    <a:pt x="3837" y="339"/>
                    <a:pt x="3833" y="338"/>
                    <a:pt x="3829" y="335"/>
                  </a:cubicBezTo>
                  <a:cubicBezTo>
                    <a:pt x="3748" y="279"/>
                    <a:pt x="3746" y="274"/>
                    <a:pt x="3738" y="276"/>
                  </a:cubicBezTo>
                  <a:cubicBezTo>
                    <a:pt x="3689" y="246"/>
                    <a:pt x="3677" y="244"/>
                    <a:pt x="3670" y="237"/>
                  </a:cubicBezTo>
                  <a:cubicBezTo>
                    <a:pt x="3605" y="209"/>
                    <a:pt x="3600" y="207"/>
                    <a:pt x="3593" y="207"/>
                  </a:cubicBezTo>
                  <a:cubicBezTo>
                    <a:pt x="3541" y="181"/>
                    <a:pt x="3531" y="177"/>
                    <a:pt x="3521" y="173"/>
                  </a:cubicBezTo>
                  <a:cubicBezTo>
                    <a:pt x="3487" y="152"/>
                    <a:pt x="3476" y="148"/>
                    <a:pt x="3468" y="142"/>
                  </a:cubicBezTo>
                  <a:cubicBezTo>
                    <a:pt x="3450" y="123"/>
                    <a:pt x="3447" y="124"/>
                    <a:pt x="3445" y="122"/>
                  </a:cubicBezTo>
                  <a:cubicBezTo>
                    <a:pt x="3426" y="105"/>
                    <a:pt x="3423" y="102"/>
                    <a:pt x="3426" y="101"/>
                  </a:cubicBezTo>
                  <a:close/>
                  <a:moveTo>
                    <a:pt x="3422" y="38"/>
                  </a:moveTo>
                  <a:cubicBezTo>
                    <a:pt x="3426" y="37"/>
                    <a:pt x="3428" y="39"/>
                    <a:pt x="3431" y="39"/>
                  </a:cubicBezTo>
                  <a:cubicBezTo>
                    <a:pt x="3434" y="44"/>
                    <a:pt x="3437" y="47"/>
                    <a:pt x="3442" y="50"/>
                  </a:cubicBezTo>
                  <a:cubicBezTo>
                    <a:pt x="3448" y="51"/>
                    <a:pt x="3451" y="55"/>
                    <a:pt x="3456" y="57"/>
                  </a:cubicBezTo>
                  <a:cubicBezTo>
                    <a:pt x="3460" y="61"/>
                    <a:pt x="3466" y="61"/>
                    <a:pt x="3470" y="65"/>
                  </a:cubicBezTo>
                  <a:cubicBezTo>
                    <a:pt x="3480" y="69"/>
                    <a:pt x="3486" y="77"/>
                    <a:pt x="3499" y="78"/>
                  </a:cubicBezTo>
                  <a:cubicBezTo>
                    <a:pt x="3506" y="86"/>
                    <a:pt x="3520" y="86"/>
                    <a:pt x="3526" y="94"/>
                  </a:cubicBezTo>
                  <a:cubicBezTo>
                    <a:pt x="3550" y="97"/>
                    <a:pt x="3570" y="105"/>
                    <a:pt x="3587" y="116"/>
                  </a:cubicBezTo>
                  <a:cubicBezTo>
                    <a:pt x="3599" y="116"/>
                    <a:pt x="3607" y="121"/>
                    <a:pt x="3618" y="122"/>
                  </a:cubicBezTo>
                  <a:cubicBezTo>
                    <a:pt x="3624" y="128"/>
                    <a:pt x="3636" y="128"/>
                    <a:pt x="3643" y="134"/>
                  </a:cubicBezTo>
                  <a:cubicBezTo>
                    <a:pt x="3653" y="135"/>
                    <a:pt x="3661" y="141"/>
                    <a:pt x="3672" y="143"/>
                  </a:cubicBezTo>
                  <a:cubicBezTo>
                    <a:pt x="3681" y="145"/>
                    <a:pt x="3687" y="152"/>
                    <a:pt x="3699" y="152"/>
                  </a:cubicBezTo>
                  <a:cubicBezTo>
                    <a:pt x="3691" y="160"/>
                    <a:pt x="3685" y="147"/>
                    <a:pt x="3674" y="151"/>
                  </a:cubicBezTo>
                  <a:cubicBezTo>
                    <a:pt x="3667" y="149"/>
                    <a:pt x="3659" y="148"/>
                    <a:pt x="3648" y="149"/>
                  </a:cubicBezTo>
                  <a:cubicBezTo>
                    <a:pt x="3645" y="145"/>
                    <a:pt x="3637" y="146"/>
                    <a:pt x="3632" y="143"/>
                  </a:cubicBezTo>
                  <a:cubicBezTo>
                    <a:pt x="3627" y="143"/>
                    <a:pt x="3622" y="141"/>
                    <a:pt x="3619" y="138"/>
                  </a:cubicBezTo>
                  <a:cubicBezTo>
                    <a:pt x="3607" y="137"/>
                    <a:pt x="3600" y="131"/>
                    <a:pt x="3588" y="131"/>
                  </a:cubicBezTo>
                  <a:cubicBezTo>
                    <a:pt x="3580" y="125"/>
                    <a:pt x="3567" y="125"/>
                    <a:pt x="3559" y="120"/>
                  </a:cubicBezTo>
                  <a:cubicBezTo>
                    <a:pt x="3550" y="116"/>
                    <a:pt x="3542" y="111"/>
                    <a:pt x="3532" y="109"/>
                  </a:cubicBezTo>
                  <a:cubicBezTo>
                    <a:pt x="3528" y="105"/>
                    <a:pt x="3522" y="104"/>
                    <a:pt x="3518" y="101"/>
                  </a:cubicBezTo>
                  <a:cubicBezTo>
                    <a:pt x="3516" y="100"/>
                    <a:pt x="3513" y="99"/>
                    <a:pt x="3509" y="100"/>
                  </a:cubicBezTo>
                  <a:cubicBezTo>
                    <a:pt x="3510" y="96"/>
                    <a:pt x="3507" y="96"/>
                    <a:pt x="3504" y="95"/>
                  </a:cubicBezTo>
                  <a:cubicBezTo>
                    <a:pt x="3497" y="90"/>
                    <a:pt x="3487" y="87"/>
                    <a:pt x="3481" y="80"/>
                  </a:cubicBezTo>
                  <a:cubicBezTo>
                    <a:pt x="3475" y="80"/>
                    <a:pt x="3473" y="75"/>
                    <a:pt x="3470" y="72"/>
                  </a:cubicBezTo>
                  <a:cubicBezTo>
                    <a:pt x="3466" y="72"/>
                    <a:pt x="3465" y="69"/>
                    <a:pt x="3461" y="70"/>
                  </a:cubicBezTo>
                  <a:cubicBezTo>
                    <a:pt x="3462" y="66"/>
                    <a:pt x="3459" y="66"/>
                    <a:pt x="3456" y="66"/>
                  </a:cubicBezTo>
                  <a:cubicBezTo>
                    <a:pt x="3455" y="60"/>
                    <a:pt x="3447" y="63"/>
                    <a:pt x="3445" y="58"/>
                  </a:cubicBezTo>
                  <a:cubicBezTo>
                    <a:pt x="3439" y="58"/>
                    <a:pt x="3438" y="52"/>
                    <a:pt x="3431" y="53"/>
                  </a:cubicBezTo>
                  <a:cubicBezTo>
                    <a:pt x="3428" y="45"/>
                    <a:pt x="3422" y="40"/>
                    <a:pt x="3415" y="36"/>
                  </a:cubicBezTo>
                  <a:cubicBezTo>
                    <a:pt x="3415" y="31"/>
                    <a:pt x="3422" y="35"/>
                    <a:pt x="3422" y="38"/>
                  </a:cubicBezTo>
                  <a:close/>
                  <a:moveTo>
                    <a:pt x="3358" y="316"/>
                  </a:moveTo>
                  <a:cubicBezTo>
                    <a:pt x="3355" y="318"/>
                    <a:pt x="3354" y="322"/>
                    <a:pt x="3352" y="325"/>
                  </a:cubicBezTo>
                  <a:cubicBezTo>
                    <a:pt x="3345" y="322"/>
                    <a:pt x="3356" y="319"/>
                    <a:pt x="3354" y="314"/>
                  </a:cubicBezTo>
                  <a:cubicBezTo>
                    <a:pt x="3356" y="311"/>
                    <a:pt x="3358" y="308"/>
                    <a:pt x="3360" y="305"/>
                  </a:cubicBezTo>
                  <a:cubicBezTo>
                    <a:pt x="3367" y="307"/>
                    <a:pt x="3355" y="310"/>
                    <a:pt x="3358" y="316"/>
                  </a:cubicBezTo>
                  <a:close/>
                  <a:moveTo>
                    <a:pt x="3369" y="289"/>
                  </a:moveTo>
                  <a:cubicBezTo>
                    <a:pt x="3368" y="293"/>
                    <a:pt x="3366" y="297"/>
                    <a:pt x="3364" y="302"/>
                  </a:cubicBezTo>
                  <a:cubicBezTo>
                    <a:pt x="3358" y="300"/>
                    <a:pt x="3368" y="295"/>
                    <a:pt x="3365" y="289"/>
                  </a:cubicBezTo>
                  <a:cubicBezTo>
                    <a:pt x="3369" y="286"/>
                    <a:pt x="3372" y="281"/>
                    <a:pt x="3373" y="275"/>
                  </a:cubicBezTo>
                  <a:cubicBezTo>
                    <a:pt x="3378" y="277"/>
                    <a:pt x="3371" y="286"/>
                    <a:pt x="3369" y="289"/>
                  </a:cubicBezTo>
                  <a:close/>
                  <a:moveTo>
                    <a:pt x="3386" y="250"/>
                  </a:moveTo>
                  <a:cubicBezTo>
                    <a:pt x="3383" y="256"/>
                    <a:pt x="3386" y="247"/>
                    <a:pt x="3386" y="244"/>
                  </a:cubicBezTo>
                  <a:cubicBezTo>
                    <a:pt x="3390" y="245"/>
                    <a:pt x="3387" y="248"/>
                    <a:pt x="3386" y="250"/>
                  </a:cubicBezTo>
                  <a:close/>
                  <a:moveTo>
                    <a:pt x="3411" y="294"/>
                  </a:moveTo>
                  <a:cubicBezTo>
                    <a:pt x="3406" y="294"/>
                    <a:pt x="3410" y="287"/>
                    <a:pt x="3411" y="286"/>
                  </a:cubicBezTo>
                  <a:cubicBezTo>
                    <a:pt x="3417" y="287"/>
                    <a:pt x="3409" y="290"/>
                    <a:pt x="3411" y="294"/>
                  </a:cubicBezTo>
                  <a:close/>
                  <a:moveTo>
                    <a:pt x="3420" y="261"/>
                  </a:moveTo>
                  <a:cubicBezTo>
                    <a:pt x="3416" y="267"/>
                    <a:pt x="3419" y="257"/>
                    <a:pt x="3419" y="254"/>
                  </a:cubicBezTo>
                  <a:cubicBezTo>
                    <a:pt x="3423" y="256"/>
                    <a:pt x="3420" y="258"/>
                    <a:pt x="3420" y="261"/>
                  </a:cubicBezTo>
                  <a:close/>
                  <a:moveTo>
                    <a:pt x="3593" y="579"/>
                  </a:moveTo>
                  <a:cubicBezTo>
                    <a:pt x="3593" y="580"/>
                    <a:pt x="3593" y="582"/>
                    <a:pt x="3593" y="583"/>
                  </a:cubicBezTo>
                  <a:cubicBezTo>
                    <a:pt x="3589" y="585"/>
                    <a:pt x="3589" y="580"/>
                    <a:pt x="3589" y="577"/>
                  </a:cubicBezTo>
                  <a:cubicBezTo>
                    <a:pt x="3590" y="577"/>
                    <a:pt x="3591" y="579"/>
                    <a:pt x="3593" y="579"/>
                  </a:cubicBezTo>
                  <a:close/>
                  <a:moveTo>
                    <a:pt x="3576" y="556"/>
                  </a:moveTo>
                  <a:cubicBezTo>
                    <a:pt x="3575" y="562"/>
                    <a:pt x="3571" y="551"/>
                    <a:pt x="3567" y="552"/>
                  </a:cubicBezTo>
                  <a:cubicBezTo>
                    <a:pt x="3567" y="549"/>
                    <a:pt x="3567" y="546"/>
                    <a:pt x="3565" y="546"/>
                  </a:cubicBezTo>
                  <a:cubicBezTo>
                    <a:pt x="3569" y="539"/>
                    <a:pt x="3571" y="556"/>
                    <a:pt x="3576" y="556"/>
                  </a:cubicBezTo>
                  <a:close/>
                  <a:moveTo>
                    <a:pt x="3522" y="440"/>
                  </a:moveTo>
                  <a:cubicBezTo>
                    <a:pt x="3518" y="438"/>
                    <a:pt x="3516" y="434"/>
                    <a:pt x="3515" y="429"/>
                  </a:cubicBezTo>
                  <a:cubicBezTo>
                    <a:pt x="3519" y="430"/>
                    <a:pt x="3521" y="435"/>
                    <a:pt x="3522" y="440"/>
                  </a:cubicBezTo>
                  <a:close/>
                  <a:moveTo>
                    <a:pt x="3503" y="443"/>
                  </a:moveTo>
                  <a:cubicBezTo>
                    <a:pt x="3507" y="446"/>
                    <a:pt x="3504" y="458"/>
                    <a:pt x="3508" y="462"/>
                  </a:cubicBezTo>
                  <a:cubicBezTo>
                    <a:pt x="3505" y="460"/>
                    <a:pt x="3503" y="460"/>
                    <a:pt x="3500" y="463"/>
                  </a:cubicBezTo>
                  <a:cubicBezTo>
                    <a:pt x="3502" y="474"/>
                    <a:pt x="3498" y="479"/>
                    <a:pt x="3497" y="487"/>
                  </a:cubicBezTo>
                  <a:cubicBezTo>
                    <a:pt x="3497" y="495"/>
                    <a:pt x="3491" y="481"/>
                    <a:pt x="3497" y="483"/>
                  </a:cubicBezTo>
                  <a:cubicBezTo>
                    <a:pt x="3495" y="466"/>
                    <a:pt x="3502" y="458"/>
                    <a:pt x="3503" y="443"/>
                  </a:cubicBezTo>
                  <a:close/>
                  <a:moveTo>
                    <a:pt x="3451" y="265"/>
                  </a:moveTo>
                  <a:cubicBezTo>
                    <a:pt x="3459" y="267"/>
                    <a:pt x="3454" y="277"/>
                    <a:pt x="3452" y="281"/>
                  </a:cubicBezTo>
                  <a:cubicBezTo>
                    <a:pt x="3445" y="278"/>
                    <a:pt x="3454" y="272"/>
                    <a:pt x="3451" y="265"/>
                  </a:cubicBezTo>
                  <a:close/>
                  <a:moveTo>
                    <a:pt x="57" y="2139"/>
                  </a:moveTo>
                  <a:cubicBezTo>
                    <a:pt x="52" y="2141"/>
                    <a:pt x="48" y="2128"/>
                    <a:pt x="43" y="2130"/>
                  </a:cubicBezTo>
                  <a:cubicBezTo>
                    <a:pt x="38" y="2120"/>
                    <a:pt x="28" y="2117"/>
                    <a:pt x="18" y="2109"/>
                  </a:cubicBezTo>
                  <a:cubicBezTo>
                    <a:pt x="12" y="2104"/>
                    <a:pt x="6" y="2099"/>
                    <a:pt x="0" y="2093"/>
                  </a:cubicBezTo>
                  <a:cubicBezTo>
                    <a:pt x="0" y="2105"/>
                    <a:pt x="0" y="2105"/>
                    <a:pt x="0" y="2105"/>
                  </a:cubicBezTo>
                  <a:cubicBezTo>
                    <a:pt x="5" y="2108"/>
                    <a:pt x="10" y="2111"/>
                    <a:pt x="15" y="2115"/>
                  </a:cubicBezTo>
                  <a:cubicBezTo>
                    <a:pt x="29" y="2128"/>
                    <a:pt x="43" y="2139"/>
                    <a:pt x="58" y="2150"/>
                  </a:cubicBezTo>
                  <a:cubicBezTo>
                    <a:pt x="60" y="2153"/>
                    <a:pt x="64" y="2157"/>
                    <a:pt x="67" y="2160"/>
                  </a:cubicBezTo>
                  <a:cubicBezTo>
                    <a:pt x="74" y="2160"/>
                    <a:pt x="74" y="2160"/>
                    <a:pt x="74" y="2160"/>
                  </a:cubicBezTo>
                  <a:cubicBezTo>
                    <a:pt x="72" y="2157"/>
                    <a:pt x="69" y="2154"/>
                    <a:pt x="67" y="2150"/>
                  </a:cubicBezTo>
                  <a:cubicBezTo>
                    <a:pt x="61" y="2143"/>
                    <a:pt x="59" y="2146"/>
                    <a:pt x="57" y="2139"/>
                  </a:cubicBezTo>
                  <a:close/>
                  <a:moveTo>
                    <a:pt x="0" y="2131"/>
                  </a:moveTo>
                  <a:cubicBezTo>
                    <a:pt x="0" y="2152"/>
                    <a:pt x="0" y="2152"/>
                    <a:pt x="0" y="2152"/>
                  </a:cubicBezTo>
                  <a:cubicBezTo>
                    <a:pt x="2" y="2155"/>
                    <a:pt x="4" y="2158"/>
                    <a:pt x="6" y="2160"/>
                  </a:cubicBezTo>
                  <a:cubicBezTo>
                    <a:pt x="18" y="2160"/>
                    <a:pt x="18" y="2160"/>
                    <a:pt x="18" y="2160"/>
                  </a:cubicBezTo>
                  <a:cubicBezTo>
                    <a:pt x="15" y="2155"/>
                    <a:pt x="11" y="2149"/>
                    <a:pt x="5" y="2144"/>
                  </a:cubicBezTo>
                  <a:cubicBezTo>
                    <a:pt x="4" y="2139"/>
                    <a:pt x="2" y="2135"/>
                    <a:pt x="0" y="2131"/>
                  </a:cubicBezTo>
                  <a:close/>
                  <a:moveTo>
                    <a:pt x="1714" y="33"/>
                  </a:moveTo>
                  <a:cubicBezTo>
                    <a:pt x="1718" y="31"/>
                    <a:pt x="1719" y="23"/>
                    <a:pt x="1721" y="17"/>
                  </a:cubicBezTo>
                  <a:cubicBezTo>
                    <a:pt x="1726" y="16"/>
                    <a:pt x="1724" y="2"/>
                    <a:pt x="1730" y="2"/>
                  </a:cubicBezTo>
                  <a:cubicBezTo>
                    <a:pt x="1730" y="1"/>
                    <a:pt x="1730" y="1"/>
                    <a:pt x="1730" y="0"/>
                  </a:cubicBezTo>
                  <a:cubicBezTo>
                    <a:pt x="1723" y="0"/>
                    <a:pt x="1723" y="0"/>
                    <a:pt x="1723" y="0"/>
                  </a:cubicBezTo>
                  <a:cubicBezTo>
                    <a:pt x="1720" y="5"/>
                    <a:pt x="1718" y="9"/>
                    <a:pt x="1715" y="13"/>
                  </a:cubicBezTo>
                  <a:cubicBezTo>
                    <a:pt x="1710" y="27"/>
                    <a:pt x="1705" y="42"/>
                    <a:pt x="1699" y="54"/>
                  </a:cubicBezTo>
                  <a:cubicBezTo>
                    <a:pt x="1702" y="61"/>
                    <a:pt x="1694" y="63"/>
                    <a:pt x="1693" y="72"/>
                  </a:cubicBezTo>
                  <a:cubicBezTo>
                    <a:pt x="1691" y="82"/>
                    <a:pt x="1692" y="83"/>
                    <a:pt x="1687" y="91"/>
                  </a:cubicBezTo>
                  <a:cubicBezTo>
                    <a:pt x="1685" y="88"/>
                    <a:pt x="1688" y="82"/>
                    <a:pt x="1687" y="77"/>
                  </a:cubicBezTo>
                  <a:cubicBezTo>
                    <a:pt x="1688" y="73"/>
                    <a:pt x="1690" y="68"/>
                    <a:pt x="1691" y="63"/>
                  </a:cubicBezTo>
                  <a:cubicBezTo>
                    <a:pt x="1692" y="53"/>
                    <a:pt x="1693" y="52"/>
                    <a:pt x="1696" y="39"/>
                  </a:cubicBezTo>
                  <a:cubicBezTo>
                    <a:pt x="1699" y="24"/>
                    <a:pt x="1705" y="13"/>
                    <a:pt x="1710" y="0"/>
                  </a:cubicBezTo>
                  <a:cubicBezTo>
                    <a:pt x="1703" y="0"/>
                    <a:pt x="1703" y="0"/>
                    <a:pt x="1703" y="0"/>
                  </a:cubicBezTo>
                  <a:cubicBezTo>
                    <a:pt x="1695" y="24"/>
                    <a:pt x="1693" y="32"/>
                    <a:pt x="1684" y="65"/>
                  </a:cubicBezTo>
                  <a:cubicBezTo>
                    <a:pt x="1684" y="77"/>
                    <a:pt x="1684" y="89"/>
                    <a:pt x="1679" y="103"/>
                  </a:cubicBezTo>
                  <a:cubicBezTo>
                    <a:pt x="1682" y="103"/>
                    <a:pt x="1685" y="103"/>
                    <a:pt x="1682" y="101"/>
                  </a:cubicBezTo>
                  <a:cubicBezTo>
                    <a:pt x="1684" y="98"/>
                    <a:pt x="1686" y="102"/>
                    <a:pt x="1686" y="104"/>
                  </a:cubicBezTo>
                  <a:cubicBezTo>
                    <a:pt x="1686" y="109"/>
                    <a:pt x="1678" y="118"/>
                    <a:pt x="1686" y="118"/>
                  </a:cubicBezTo>
                  <a:cubicBezTo>
                    <a:pt x="1691" y="95"/>
                    <a:pt x="1698" y="83"/>
                    <a:pt x="1700" y="65"/>
                  </a:cubicBezTo>
                  <a:cubicBezTo>
                    <a:pt x="1705" y="57"/>
                    <a:pt x="1709" y="44"/>
                    <a:pt x="1714" y="33"/>
                  </a:cubicBezTo>
                  <a:close/>
                  <a:moveTo>
                    <a:pt x="3158" y="1807"/>
                  </a:moveTo>
                  <a:cubicBezTo>
                    <a:pt x="3155" y="1805"/>
                    <a:pt x="3153" y="1805"/>
                    <a:pt x="3151" y="1805"/>
                  </a:cubicBezTo>
                  <a:cubicBezTo>
                    <a:pt x="3135" y="1790"/>
                    <a:pt x="3132" y="1787"/>
                    <a:pt x="3131" y="1789"/>
                  </a:cubicBezTo>
                  <a:cubicBezTo>
                    <a:pt x="3095" y="1762"/>
                    <a:pt x="3093" y="1759"/>
                    <a:pt x="3083" y="1754"/>
                  </a:cubicBezTo>
                  <a:cubicBezTo>
                    <a:pt x="3060" y="1715"/>
                    <a:pt x="3059" y="1709"/>
                    <a:pt x="3057" y="1703"/>
                  </a:cubicBezTo>
                  <a:cubicBezTo>
                    <a:pt x="3049" y="1705"/>
                    <a:pt x="3054" y="1709"/>
                    <a:pt x="3051" y="1715"/>
                  </a:cubicBezTo>
                  <a:cubicBezTo>
                    <a:pt x="3069" y="1745"/>
                    <a:pt x="3066" y="1750"/>
                    <a:pt x="3073" y="1753"/>
                  </a:cubicBezTo>
                  <a:cubicBezTo>
                    <a:pt x="3064" y="1757"/>
                    <a:pt x="3058" y="1755"/>
                    <a:pt x="3052" y="1750"/>
                  </a:cubicBezTo>
                  <a:cubicBezTo>
                    <a:pt x="3027" y="1719"/>
                    <a:pt x="3031" y="1715"/>
                    <a:pt x="3024" y="1713"/>
                  </a:cubicBezTo>
                  <a:cubicBezTo>
                    <a:pt x="3006" y="1687"/>
                    <a:pt x="3005" y="1680"/>
                    <a:pt x="2998" y="1674"/>
                  </a:cubicBezTo>
                  <a:cubicBezTo>
                    <a:pt x="2974" y="1614"/>
                    <a:pt x="2974" y="1605"/>
                    <a:pt x="2968" y="1597"/>
                  </a:cubicBezTo>
                  <a:cubicBezTo>
                    <a:pt x="2960" y="1561"/>
                    <a:pt x="2955" y="1552"/>
                    <a:pt x="2954" y="1543"/>
                  </a:cubicBezTo>
                  <a:cubicBezTo>
                    <a:pt x="2942" y="1487"/>
                    <a:pt x="2938" y="1485"/>
                    <a:pt x="2939" y="1483"/>
                  </a:cubicBezTo>
                  <a:cubicBezTo>
                    <a:pt x="2932" y="1458"/>
                    <a:pt x="2930" y="1454"/>
                    <a:pt x="2926" y="1451"/>
                  </a:cubicBezTo>
                  <a:cubicBezTo>
                    <a:pt x="2918" y="1423"/>
                    <a:pt x="2918" y="1412"/>
                    <a:pt x="2913" y="1416"/>
                  </a:cubicBezTo>
                  <a:cubicBezTo>
                    <a:pt x="2922" y="1441"/>
                    <a:pt x="2923" y="1444"/>
                    <a:pt x="2924" y="1447"/>
                  </a:cubicBezTo>
                  <a:cubicBezTo>
                    <a:pt x="2933" y="1489"/>
                    <a:pt x="2937" y="1499"/>
                    <a:pt x="2939" y="1510"/>
                  </a:cubicBezTo>
                  <a:cubicBezTo>
                    <a:pt x="2947" y="1546"/>
                    <a:pt x="2946" y="1552"/>
                    <a:pt x="2950" y="1556"/>
                  </a:cubicBezTo>
                  <a:cubicBezTo>
                    <a:pt x="2955" y="1583"/>
                    <a:pt x="2959" y="1585"/>
                    <a:pt x="2955" y="1588"/>
                  </a:cubicBezTo>
                  <a:cubicBezTo>
                    <a:pt x="2965" y="1615"/>
                    <a:pt x="2972" y="1624"/>
                    <a:pt x="2974" y="1635"/>
                  </a:cubicBezTo>
                  <a:cubicBezTo>
                    <a:pt x="3005" y="1703"/>
                    <a:pt x="3014" y="1707"/>
                    <a:pt x="3013" y="1713"/>
                  </a:cubicBezTo>
                  <a:cubicBezTo>
                    <a:pt x="3012" y="1729"/>
                    <a:pt x="3007" y="1712"/>
                    <a:pt x="2996" y="1704"/>
                  </a:cubicBezTo>
                  <a:cubicBezTo>
                    <a:pt x="2983" y="1672"/>
                    <a:pt x="2975" y="1670"/>
                    <a:pt x="2977" y="1666"/>
                  </a:cubicBezTo>
                  <a:cubicBezTo>
                    <a:pt x="2961" y="1640"/>
                    <a:pt x="2961" y="1632"/>
                    <a:pt x="2956" y="1626"/>
                  </a:cubicBezTo>
                  <a:cubicBezTo>
                    <a:pt x="2948" y="1598"/>
                    <a:pt x="2946" y="1591"/>
                    <a:pt x="2945" y="1584"/>
                  </a:cubicBezTo>
                  <a:cubicBezTo>
                    <a:pt x="2934" y="1529"/>
                    <a:pt x="2935" y="1525"/>
                    <a:pt x="2934" y="1522"/>
                  </a:cubicBezTo>
                  <a:cubicBezTo>
                    <a:pt x="2931" y="1493"/>
                    <a:pt x="2927" y="1487"/>
                    <a:pt x="2928" y="1479"/>
                  </a:cubicBezTo>
                  <a:cubicBezTo>
                    <a:pt x="2906" y="1410"/>
                    <a:pt x="2905" y="1403"/>
                    <a:pt x="2902" y="1396"/>
                  </a:cubicBezTo>
                  <a:cubicBezTo>
                    <a:pt x="2891" y="1385"/>
                    <a:pt x="2900" y="1391"/>
                    <a:pt x="2900" y="1400"/>
                  </a:cubicBezTo>
                  <a:cubicBezTo>
                    <a:pt x="2911" y="1442"/>
                    <a:pt x="2915" y="1445"/>
                    <a:pt x="2913" y="1450"/>
                  </a:cubicBezTo>
                  <a:cubicBezTo>
                    <a:pt x="2922" y="1477"/>
                    <a:pt x="2920" y="1480"/>
                    <a:pt x="2921" y="1482"/>
                  </a:cubicBezTo>
                  <a:cubicBezTo>
                    <a:pt x="2923" y="1506"/>
                    <a:pt x="2930" y="1509"/>
                    <a:pt x="2926" y="1514"/>
                  </a:cubicBezTo>
                  <a:cubicBezTo>
                    <a:pt x="2937" y="1582"/>
                    <a:pt x="2936" y="1585"/>
                    <a:pt x="2938" y="1587"/>
                  </a:cubicBezTo>
                  <a:cubicBezTo>
                    <a:pt x="2946" y="1620"/>
                    <a:pt x="2947" y="1623"/>
                    <a:pt x="2947" y="1628"/>
                  </a:cubicBezTo>
                  <a:cubicBezTo>
                    <a:pt x="2952" y="1638"/>
                    <a:pt x="2959" y="1643"/>
                    <a:pt x="2958" y="1648"/>
                  </a:cubicBezTo>
                  <a:cubicBezTo>
                    <a:pt x="2970" y="1669"/>
                    <a:pt x="2970" y="1675"/>
                    <a:pt x="2975" y="1680"/>
                  </a:cubicBezTo>
                  <a:cubicBezTo>
                    <a:pt x="2985" y="1703"/>
                    <a:pt x="2991" y="1708"/>
                    <a:pt x="2992" y="1715"/>
                  </a:cubicBezTo>
                  <a:cubicBezTo>
                    <a:pt x="2960" y="1672"/>
                    <a:pt x="2952" y="1665"/>
                    <a:pt x="2949" y="1657"/>
                  </a:cubicBezTo>
                  <a:cubicBezTo>
                    <a:pt x="2930" y="1604"/>
                    <a:pt x="2923" y="1599"/>
                    <a:pt x="2923" y="1593"/>
                  </a:cubicBezTo>
                  <a:cubicBezTo>
                    <a:pt x="2916" y="1554"/>
                    <a:pt x="2909" y="1552"/>
                    <a:pt x="2911" y="1548"/>
                  </a:cubicBezTo>
                  <a:cubicBezTo>
                    <a:pt x="2903" y="1513"/>
                    <a:pt x="2903" y="1506"/>
                    <a:pt x="2901" y="1500"/>
                  </a:cubicBezTo>
                  <a:cubicBezTo>
                    <a:pt x="2897" y="1475"/>
                    <a:pt x="2894" y="1469"/>
                    <a:pt x="2895" y="1462"/>
                  </a:cubicBezTo>
                  <a:cubicBezTo>
                    <a:pt x="2886" y="1404"/>
                    <a:pt x="2880" y="1402"/>
                    <a:pt x="2879" y="1399"/>
                  </a:cubicBezTo>
                  <a:cubicBezTo>
                    <a:pt x="2849" y="1306"/>
                    <a:pt x="2845" y="1298"/>
                    <a:pt x="2848" y="1289"/>
                  </a:cubicBezTo>
                  <a:cubicBezTo>
                    <a:pt x="2840" y="1270"/>
                    <a:pt x="2841" y="1277"/>
                    <a:pt x="2844" y="1284"/>
                  </a:cubicBezTo>
                  <a:cubicBezTo>
                    <a:pt x="2845" y="1328"/>
                    <a:pt x="2844" y="1332"/>
                    <a:pt x="2849" y="1334"/>
                  </a:cubicBezTo>
                  <a:cubicBezTo>
                    <a:pt x="2853" y="1401"/>
                    <a:pt x="2850" y="1416"/>
                    <a:pt x="2854" y="1429"/>
                  </a:cubicBezTo>
                  <a:cubicBezTo>
                    <a:pt x="2854" y="1447"/>
                    <a:pt x="2859" y="1448"/>
                    <a:pt x="2855" y="1451"/>
                  </a:cubicBezTo>
                  <a:cubicBezTo>
                    <a:pt x="2860" y="1486"/>
                    <a:pt x="2863" y="1500"/>
                    <a:pt x="2863" y="1514"/>
                  </a:cubicBezTo>
                  <a:cubicBezTo>
                    <a:pt x="2878" y="1567"/>
                    <a:pt x="2875" y="1571"/>
                    <a:pt x="2878" y="1574"/>
                  </a:cubicBezTo>
                  <a:cubicBezTo>
                    <a:pt x="2882" y="1588"/>
                    <a:pt x="2881" y="1592"/>
                    <a:pt x="2886" y="1594"/>
                  </a:cubicBezTo>
                  <a:cubicBezTo>
                    <a:pt x="2895" y="1630"/>
                    <a:pt x="2905" y="1631"/>
                    <a:pt x="2897" y="1633"/>
                  </a:cubicBezTo>
                  <a:cubicBezTo>
                    <a:pt x="2887" y="1603"/>
                    <a:pt x="2880" y="1602"/>
                    <a:pt x="2877" y="1599"/>
                  </a:cubicBezTo>
                  <a:cubicBezTo>
                    <a:pt x="2871" y="1576"/>
                    <a:pt x="2870" y="1573"/>
                    <a:pt x="2870" y="1571"/>
                  </a:cubicBezTo>
                  <a:cubicBezTo>
                    <a:pt x="2856" y="1524"/>
                    <a:pt x="2855" y="1519"/>
                    <a:pt x="2855" y="1514"/>
                  </a:cubicBezTo>
                  <a:cubicBezTo>
                    <a:pt x="2847" y="1481"/>
                    <a:pt x="2848" y="1476"/>
                    <a:pt x="2844" y="1472"/>
                  </a:cubicBezTo>
                  <a:cubicBezTo>
                    <a:pt x="2834" y="1424"/>
                    <a:pt x="2823" y="1421"/>
                    <a:pt x="2829" y="1415"/>
                  </a:cubicBezTo>
                  <a:cubicBezTo>
                    <a:pt x="2807" y="1354"/>
                    <a:pt x="2797" y="1336"/>
                    <a:pt x="2792" y="1317"/>
                  </a:cubicBezTo>
                  <a:cubicBezTo>
                    <a:pt x="2772" y="1287"/>
                    <a:pt x="2779" y="1281"/>
                    <a:pt x="2772" y="1278"/>
                  </a:cubicBezTo>
                  <a:cubicBezTo>
                    <a:pt x="2760" y="1259"/>
                    <a:pt x="2763" y="1254"/>
                    <a:pt x="2758" y="1250"/>
                  </a:cubicBezTo>
                  <a:cubicBezTo>
                    <a:pt x="2739" y="1219"/>
                    <a:pt x="2740" y="1214"/>
                    <a:pt x="2733" y="1210"/>
                  </a:cubicBezTo>
                  <a:cubicBezTo>
                    <a:pt x="2704" y="1176"/>
                    <a:pt x="2698" y="1167"/>
                    <a:pt x="2691" y="1158"/>
                  </a:cubicBezTo>
                  <a:cubicBezTo>
                    <a:pt x="2677" y="1152"/>
                    <a:pt x="2667" y="1150"/>
                    <a:pt x="2672" y="1156"/>
                  </a:cubicBezTo>
                  <a:cubicBezTo>
                    <a:pt x="2687" y="1171"/>
                    <a:pt x="2696" y="1174"/>
                    <a:pt x="2701" y="1178"/>
                  </a:cubicBezTo>
                  <a:cubicBezTo>
                    <a:pt x="2719" y="1217"/>
                    <a:pt x="2727" y="1221"/>
                    <a:pt x="2727" y="1227"/>
                  </a:cubicBezTo>
                  <a:cubicBezTo>
                    <a:pt x="2742" y="1266"/>
                    <a:pt x="2752" y="1271"/>
                    <a:pt x="2751" y="1277"/>
                  </a:cubicBezTo>
                  <a:cubicBezTo>
                    <a:pt x="2767" y="1314"/>
                    <a:pt x="2767" y="1317"/>
                    <a:pt x="2771" y="1319"/>
                  </a:cubicBezTo>
                  <a:cubicBezTo>
                    <a:pt x="2780" y="1351"/>
                    <a:pt x="2787" y="1356"/>
                    <a:pt x="2786" y="1363"/>
                  </a:cubicBezTo>
                  <a:cubicBezTo>
                    <a:pt x="2796" y="1382"/>
                    <a:pt x="2794" y="1385"/>
                    <a:pt x="2795" y="1388"/>
                  </a:cubicBezTo>
                  <a:cubicBezTo>
                    <a:pt x="2803" y="1417"/>
                    <a:pt x="2805" y="1420"/>
                    <a:pt x="2809" y="1423"/>
                  </a:cubicBezTo>
                  <a:cubicBezTo>
                    <a:pt x="2813" y="1444"/>
                    <a:pt x="2814" y="1447"/>
                    <a:pt x="2811" y="1450"/>
                  </a:cubicBezTo>
                  <a:cubicBezTo>
                    <a:pt x="2825" y="1491"/>
                    <a:pt x="2828" y="1493"/>
                    <a:pt x="2828" y="1496"/>
                  </a:cubicBezTo>
                  <a:cubicBezTo>
                    <a:pt x="2835" y="1522"/>
                    <a:pt x="2836" y="1525"/>
                    <a:pt x="2839" y="1527"/>
                  </a:cubicBezTo>
                  <a:cubicBezTo>
                    <a:pt x="2851" y="1580"/>
                    <a:pt x="2853" y="1585"/>
                    <a:pt x="2858" y="1589"/>
                  </a:cubicBezTo>
                  <a:cubicBezTo>
                    <a:pt x="2886" y="1644"/>
                    <a:pt x="2890" y="1655"/>
                    <a:pt x="2897" y="1665"/>
                  </a:cubicBezTo>
                  <a:cubicBezTo>
                    <a:pt x="2908" y="1689"/>
                    <a:pt x="2910" y="1697"/>
                    <a:pt x="2906" y="1694"/>
                  </a:cubicBezTo>
                  <a:cubicBezTo>
                    <a:pt x="2862" y="1637"/>
                    <a:pt x="2851" y="1606"/>
                    <a:pt x="2832" y="1577"/>
                  </a:cubicBezTo>
                  <a:cubicBezTo>
                    <a:pt x="2811" y="1528"/>
                    <a:pt x="2810" y="1524"/>
                    <a:pt x="2809" y="1520"/>
                  </a:cubicBezTo>
                  <a:cubicBezTo>
                    <a:pt x="2791" y="1470"/>
                    <a:pt x="2788" y="1454"/>
                    <a:pt x="2785" y="1438"/>
                  </a:cubicBezTo>
                  <a:cubicBezTo>
                    <a:pt x="2763" y="1361"/>
                    <a:pt x="2758" y="1353"/>
                    <a:pt x="2755" y="1345"/>
                  </a:cubicBezTo>
                  <a:cubicBezTo>
                    <a:pt x="2747" y="1318"/>
                    <a:pt x="2739" y="1315"/>
                    <a:pt x="2742" y="1310"/>
                  </a:cubicBezTo>
                  <a:cubicBezTo>
                    <a:pt x="2741" y="1318"/>
                    <a:pt x="2741" y="1322"/>
                    <a:pt x="2742" y="1326"/>
                  </a:cubicBezTo>
                  <a:cubicBezTo>
                    <a:pt x="2761" y="1380"/>
                    <a:pt x="2766" y="1383"/>
                    <a:pt x="2764" y="1388"/>
                  </a:cubicBezTo>
                  <a:cubicBezTo>
                    <a:pt x="2781" y="1433"/>
                    <a:pt x="2773" y="1439"/>
                    <a:pt x="2780" y="1443"/>
                  </a:cubicBezTo>
                  <a:cubicBezTo>
                    <a:pt x="2790" y="1491"/>
                    <a:pt x="2792" y="1496"/>
                    <a:pt x="2793" y="1501"/>
                  </a:cubicBezTo>
                  <a:cubicBezTo>
                    <a:pt x="2787" y="1502"/>
                    <a:pt x="2789" y="1498"/>
                    <a:pt x="2789" y="1496"/>
                  </a:cubicBezTo>
                  <a:cubicBezTo>
                    <a:pt x="2774" y="1451"/>
                    <a:pt x="2763" y="1443"/>
                    <a:pt x="2765" y="1433"/>
                  </a:cubicBezTo>
                  <a:cubicBezTo>
                    <a:pt x="2755" y="1409"/>
                    <a:pt x="2757" y="1406"/>
                    <a:pt x="2756" y="1403"/>
                  </a:cubicBezTo>
                  <a:cubicBezTo>
                    <a:pt x="2750" y="1380"/>
                    <a:pt x="2748" y="1378"/>
                    <a:pt x="2749" y="1375"/>
                  </a:cubicBezTo>
                  <a:cubicBezTo>
                    <a:pt x="2738" y="1336"/>
                    <a:pt x="2739" y="1326"/>
                    <a:pt x="2732" y="1317"/>
                  </a:cubicBezTo>
                  <a:cubicBezTo>
                    <a:pt x="2728" y="1292"/>
                    <a:pt x="2727" y="1288"/>
                    <a:pt x="2730" y="1289"/>
                  </a:cubicBezTo>
                  <a:cubicBezTo>
                    <a:pt x="2732" y="1282"/>
                    <a:pt x="2729" y="1282"/>
                    <a:pt x="2727" y="1282"/>
                  </a:cubicBezTo>
                  <a:cubicBezTo>
                    <a:pt x="2709" y="1224"/>
                    <a:pt x="2705" y="1217"/>
                    <a:pt x="2701" y="1210"/>
                  </a:cubicBezTo>
                  <a:cubicBezTo>
                    <a:pt x="2696" y="1199"/>
                    <a:pt x="2693" y="1203"/>
                    <a:pt x="2696" y="1206"/>
                  </a:cubicBezTo>
                  <a:cubicBezTo>
                    <a:pt x="2702" y="1235"/>
                    <a:pt x="2712" y="1241"/>
                    <a:pt x="2709" y="1249"/>
                  </a:cubicBezTo>
                  <a:cubicBezTo>
                    <a:pt x="2725" y="1297"/>
                    <a:pt x="2724" y="1301"/>
                    <a:pt x="2725" y="1304"/>
                  </a:cubicBezTo>
                  <a:cubicBezTo>
                    <a:pt x="2726" y="1320"/>
                    <a:pt x="2730" y="1323"/>
                    <a:pt x="2728" y="1327"/>
                  </a:cubicBezTo>
                  <a:cubicBezTo>
                    <a:pt x="2735" y="1366"/>
                    <a:pt x="2739" y="1368"/>
                    <a:pt x="2740" y="1372"/>
                  </a:cubicBezTo>
                  <a:cubicBezTo>
                    <a:pt x="2745" y="1391"/>
                    <a:pt x="2748" y="1399"/>
                    <a:pt x="2746" y="1407"/>
                  </a:cubicBezTo>
                  <a:cubicBezTo>
                    <a:pt x="2757" y="1429"/>
                    <a:pt x="2755" y="1432"/>
                    <a:pt x="2756" y="1435"/>
                  </a:cubicBezTo>
                  <a:cubicBezTo>
                    <a:pt x="2761" y="1455"/>
                    <a:pt x="2766" y="1459"/>
                    <a:pt x="2762" y="1465"/>
                  </a:cubicBezTo>
                  <a:cubicBezTo>
                    <a:pt x="2789" y="1521"/>
                    <a:pt x="2792" y="1525"/>
                    <a:pt x="2789" y="1530"/>
                  </a:cubicBezTo>
                  <a:cubicBezTo>
                    <a:pt x="2809" y="1580"/>
                    <a:pt x="2816" y="1588"/>
                    <a:pt x="2818" y="1597"/>
                  </a:cubicBezTo>
                  <a:cubicBezTo>
                    <a:pt x="2846" y="1638"/>
                    <a:pt x="2843" y="1644"/>
                    <a:pt x="2851" y="1647"/>
                  </a:cubicBezTo>
                  <a:cubicBezTo>
                    <a:pt x="2857" y="1651"/>
                    <a:pt x="2858" y="1648"/>
                    <a:pt x="2855" y="1645"/>
                  </a:cubicBezTo>
                  <a:cubicBezTo>
                    <a:pt x="2847" y="1622"/>
                    <a:pt x="2838" y="1620"/>
                    <a:pt x="2840" y="1616"/>
                  </a:cubicBezTo>
                  <a:cubicBezTo>
                    <a:pt x="2807" y="1551"/>
                    <a:pt x="2804" y="1544"/>
                    <a:pt x="2803" y="1537"/>
                  </a:cubicBezTo>
                  <a:cubicBezTo>
                    <a:pt x="2799" y="1521"/>
                    <a:pt x="2796" y="1518"/>
                    <a:pt x="2800" y="1519"/>
                  </a:cubicBezTo>
                  <a:cubicBezTo>
                    <a:pt x="2808" y="1542"/>
                    <a:pt x="2809" y="1548"/>
                    <a:pt x="2813" y="1554"/>
                  </a:cubicBezTo>
                  <a:cubicBezTo>
                    <a:pt x="2824" y="1583"/>
                    <a:pt x="2831" y="1585"/>
                    <a:pt x="2829" y="1588"/>
                  </a:cubicBezTo>
                  <a:cubicBezTo>
                    <a:pt x="2842" y="1611"/>
                    <a:pt x="2844" y="1617"/>
                    <a:pt x="2849" y="1622"/>
                  </a:cubicBezTo>
                  <a:cubicBezTo>
                    <a:pt x="2854" y="1643"/>
                    <a:pt x="2867" y="1644"/>
                    <a:pt x="2863" y="1648"/>
                  </a:cubicBezTo>
                  <a:cubicBezTo>
                    <a:pt x="2874" y="1665"/>
                    <a:pt x="2880" y="1668"/>
                    <a:pt x="2881" y="1672"/>
                  </a:cubicBezTo>
                  <a:cubicBezTo>
                    <a:pt x="2867" y="1679"/>
                    <a:pt x="2862" y="1674"/>
                    <a:pt x="2858" y="1675"/>
                  </a:cubicBezTo>
                  <a:cubicBezTo>
                    <a:pt x="2840" y="1657"/>
                    <a:pt x="2839" y="1651"/>
                    <a:pt x="2833" y="1646"/>
                  </a:cubicBezTo>
                  <a:cubicBezTo>
                    <a:pt x="2813" y="1626"/>
                    <a:pt x="2811" y="1624"/>
                    <a:pt x="2808" y="1621"/>
                  </a:cubicBezTo>
                  <a:cubicBezTo>
                    <a:pt x="2784" y="1586"/>
                    <a:pt x="2782" y="1584"/>
                    <a:pt x="2782" y="1581"/>
                  </a:cubicBezTo>
                  <a:cubicBezTo>
                    <a:pt x="2753" y="1534"/>
                    <a:pt x="2757" y="1527"/>
                    <a:pt x="2750" y="1522"/>
                  </a:cubicBezTo>
                  <a:cubicBezTo>
                    <a:pt x="2742" y="1503"/>
                    <a:pt x="2741" y="1500"/>
                    <a:pt x="2740" y="1498"/>
                  </a:cubicBezTo>
                  <a:cubicBezTo>
                    <a:pt x="2735" y="1477"/>
                    <a:pt x="2729" y="1475"/>
                    <a:pt x="2729" y="1472"/>
                  </a:cubicBezTo>
                  <a:cubicBezTo>
                    <a:pt x="2717" y="1432"/>
                    <a:pt x="2715" y="1427"/>
                    <a:pt x="2713" y="1422"/>
                  </a:cubicBezTo>
                  <a:cubicBezTo>
                    <a:pt x="2707" y="1382"/>
                    <a:pt x="2701" y="1380"/>
                    <a:pt x="2700" y="1377"/>
                  </a:cubicBezTo>
                  <a:cubicBezTo>
                    <a:pt x="2694" y="1327"/>
                    <a:pt x="2686" y="1323"/>
                    <a:pt x="2688" y="1316"/>
                  </a:cubicBezTo>
                  <a:cubicBezTo>
                    <a:pt x="2675" y="1280"/>
                    <a:pt x="2685" y="1274"/>
                    <a:pt x="2678" y="1273"/>
                  </a:cubicBezTo>
                  <a:cubicBezTo>
                    <a:pt x="2664" y="1216"/>
                    <a:pt x="2663" y="1205"/>
                    <a:pt x="2657" y="1194"/>
                  </a:cubicBezTo>
                  <a:cubicBezTo>
                    <a:pt x="2642" y="1140"/>
                    <a:pt x="2641" y="1137"/>
                    <a:pt x="2642" y="1134"/>
                  </a:cubicBezTo>
                  <a:cubicBezTo>
                    <a:pt x="2635" y="1113"/>
                    <a:pt x="2634" y="1110"/>
                    <a:pt x="2634" y="1107"/>
                  </a:cubicBezTo>
                  <a:cubicBezTo>
                    <a:pt x="2615" y="1061"/>
                    <a:pt x="2615" y="1053"/>
                    <a:pt x="2612" y="1045"/>
                  </a:cubicBezTo>
                  <a:cubicBezTo>
                    <a:pt x="2569" y="975"/>
                    <a:pt x="2573" y="967"/>
                    <a:pt x="2565" y="962"/>
                  </a:cubicBezTo>
                  <a:cubicBezTo>
                    <a:pt x="2564" y="964"/>
                    <a:pt x="2567" y="984"/>
                    <a:pt x="2581" y="1001"/>
                  </a:cubicBezTo>
                  <a:cubicBezTo>
                    <a:pt x="2593" y="1031"/>
                    <a:pt x="2587" y="1036"/>
                    <a:pt x="2590" y="1039"/>
                  </a:cubicBezTo>
                  <a:cubicBezTo>
                    <a:pt x="2593" y="1066"/>
                    <a:pt x="2592" y="1072"/>
                    <a:pt x="2598" y="1078"/>
                  </a:cubicBezTo>
                  <a:cubicBezTo>
                    <a:pt x="2600" y="1131"/>
                    <a:pt x="2604" y="1143"/>
                    <a:pt x="2603" y="1157"/>
                  </a:cubicBezTo>
                  <a:cubicBezTo>
                    <a:pt x="2611" y="1222"/>
                    <a:pt x="2612" y="1229"/>
                    <a:pt x="2611" y="1236"/>
                  </a:cubicBezTo>
                  <a:cubicBezTo>
                    <a:pt x="2616" y="1268"/>
                    <a:pt x="2615" y="1272"/>
                    <a:pt x="2616" y="1276"/>
                  </a:cubicBezTo>
                  <a:cubicBezTo>
                    <a:pt x="2627" y="1307"/>
                    <a:pt x="2618" y="1313"/>
                    <a:pt x="2624" y="1315"/>
                  </a:cubicBezTo>
                  <a:cubicBezTo>
                    <a:pt x="2624" y="1341"/>
                    <a:pt x="2628" y="1347"/>
                    <a:pt x="2630" y="1353"/>
                  </a:cubicBezTo>
                  <a:cubicBezTo>
                    <a:pt x="2640" y="1406"/>
                    <a:pt x="2644" y="1418"/>
                    <a:pt x="2648" y="1431"/>
                  </a:cubicBezTo>
                  <a:cubicBezTo>
                    <a:pt x="2672" y="1494"/>
                    <a:pt x="2679" y="1519"/>
                    <a:pt x="2697" y="1542"/>
                  </a:cubicBezTo>
                  <a:cubicBezTo>
                    <a:pt x="2719" y="1582"/>
                    <a:pt x="2726" y="1584"/>
                    <a:pt x="2725" y="1587"/>
                  </a:cubicBezTo>
                  <a:cubicBezTo>
                    <a:pt x="2737" y="1611"/>
                    <a:pt x="2733" y="1608"/>
                    <a:pt x="2729" y="1605"/>
                  </a:cubicBezTo>
                  <a:cubicBezTo>
                    <a:pt x="2723" y="1602"/>
                    <a:pt x="2721" y="1601"/>
                    <a:pt x="2719" y="1601"/>
                  </a:cubicBezTo>
                  <a:cubicBezTo>
                    <a:pt x="2684" y="1558"/>
                    <a:pt x="2688" y="1550"/>
                    <a:pt x="2678" y="1545"/>
                  </a:cubicBezTo>
                  <a:cubicBezTo>
                    <a:pt x="2663" y="1519"/>
                    <a:pt x="2656" y="1513"/>
                    <a:pt x="2657" y="1505"/>
                  </a:cubicBezTo>
                  <a:cubicBezTo>
                    <a:pt x="2638" y="1461"/>
                    <a:pt x="2631" y="1459"/>
                    <a:pt x="2633" y="1455"/>
                  </a:cubicBezTo>
                  <a:cubicBezTo>
                    <a:pt x="2618" y="1407"/>
                    <a:pt x="2611" y="1398"/>
                    <a:pt x="2615" y="1388"/>
                  </a:cubicBezTo>
                  <a:cubicBezTo>
                    <a:pt x="2603" y="1339"/>
                    <a:pt x="2605" y="1334"/>
                    <a:pt x="2601" y="1329"/>
                  </a:cubicBezTo>
                  <a:cubicBezTo>
                    <a:pt x="2603" y="1313"/>
                    <a:pt x="2596" y="1309"/>
                    <a:pt x="2601" y="1302"/>
                  </a:cubicBezTo>
                  <a:cubicBezTo>
                    <a:pt x="2595" y="1232"/>
                    <a:pt x="2596" y="1221"/>
                    <a:pt x="2593" y="1211"/>
                  </a:cubicBezTo>
                  <a:cubicBezTo>
                    <a:pt x="2593" y="1171"/>
                    <a:pt x="2592" y="1168"/>
                    <a:pt x="2592" y="1166"/>
                  </a:cubicBezTo>
                  <a:cubicBezTo>
                    <a:pt x="2585" y="1131"/>
                    <a:pt x="2588" y="1110"/>
                    <a:pt x="2585" y="1090"/>
                  </a:cubicBezTo>
                  <a:cubicBezTo>
                    <a:pt x="2577" y="1051"/>
                    <a:pt x="2577" y="1041"/>
                    <a:pt x="2571" y="1032"/>
                  </a:cubicBezTo>
                  <a:cubicBezTo>
                    <a:pt x="2548" y="965"/>
                    <a:pt x="2541" y="957"/>
                    <a:pt x="2540" y="948"/>
                  </a:cubicBezTo>
                  <a:cubicBezTo>
                    <a:pt x="2522" y="912"/>
                    <a:pt x="2517" y="903"/>
                    <a:pt x="2511" y="894"/>
                  </a:cubicBezTo>
                  <a:cubicBezTo>
                    <a:pt x="2495" y="873"/>
                    <a:pt x="2491" y="870"/>
                    <a:pt x="2489" y="872"/>
                  </a:cubicBezTo>
                  <a:cubicBezTo>
                    <a:pt x="2516" y="912"/>
                    <a:pt x="2519" y="916"/>
                    <a:pt x="2519" y="921"/>
                  </a:cubicBezTo>
                  <a:cubicBezTo>
                    <a:pt x="2535" y="961"/>
                    <a:pt x="2536" y="963"/>
                    <a:pt x="2537" y="964"/>
                  </a:cubicBezTo>
                  <a:cubicBezTo>
                    <a:pt x="2545" y="985"/>
                    <a:pt x="2546" y="987"/>
                    <a:pt x="2547" y="989"/>
                  </a:cubicBezTo>
                  <a:cubicBezTo>
                    <a:pt x="2553" y="1015"/>
                    <a:pt x="2554" y="1019"/>
                    <a:pt x="2556" y="1024"/>
                  </a:cubicBezTo>
                  <a:cubicBezTo>
                    <a:pt x="2563" y="1103"/>
                    <a:pt x="2562" y="1107"/>
                    <a:pt x="2564" y="1110"/>
                  </a:cubicBezTo>
                  <a:cubicBezTo>
                    <a:pt x="2564" y="1125"/>
                    <a:pt x="2564" y="1132"/>
                    <a:pt x="2566" y="1138"/>
                  </a:cubicBezTo>
                  <a:cubicBezTo>
                    <a:pt x="2561" y="1174"/>
                    <a:pt x="2570" y="1176"/>
                    <a:pt x="2567" y="1180"/>
                  </a:cubicBezTo>
                  <a:cubicBezTo>
                    <a:pt x="2571" y="1227"/>
                    <a:pt x="2573" y="1230"/>
                    <a:pt x="2570" y="1235"/>
                  </a:cubicBezTo>
                  <a:cubicBezTo>
                    <a:pt x="2573" y="1249"/>
                    <a:pt x="2574" y="1253"/>
                    <a:pt x="2573" y="1258"/>
                  </a:cubicBezTo>
                  <a:cubicBezTo>
                    <a:pt x="2576" y="1305"/>
                    <a:pt x="2575" y="1313"/>
                    <a:pt x="2575" y="1322"/>
                  </a:cubicBezTo>
                  <a:cubicBezTo>
                    <a:pt x="2578" y="1352"/>
                    <a:pt x="2579" y="1356"/>
                    <a:pt x="2584" y="1359"/>
                  </a:cubicBezTo>
                  <a:cubicBezTo>
                    <a:pt x="2589" y="1406"/>
                    <a:pt x="2594" y="1414"/>
                    <a:pt x="2593" y="1423"/>
                  </a:cubicBezTo>
                  <a:cubicBezTo>
                    <a:pt x="2604" y="1454"/>
                    <a:pt x="2606" y="1459"/>
                    <a:pt x="2608" y="1465"/>
                  </a:cubicBezTo>
                  <a:cubicBezTo>
                    <a:pt x="2608" y="1472"/>
                    <a:pt x="2606" y="1464"/>
                    <a:pt x="2600" y="1457"/>
                  </a:cubicBezTo>
                  <a:cubicBezTo>
                    <a:pt x="2589" y="1423"/>
                    <a:pt x="2580" y="1416"/>
                    <a:pt x="2578" y="1408"/>
                  </a:cubicBezTo>
                  <a:cubicBezTo>
                    <a:pt x="2568" y="1371"/>
                    <a:pt x="2571" y="1367"/>
                    <a:pt x="2570" y="1364"/>
                  </a:cubicBezTo>
                  <a:cubicBezTo>
                    <a:pt x="2564" y="1333"/>
                    <a:pt x="2563" y="1329"/>
                    <a:pt x="2562" y="1324"/>
                  </a:cubicBezTo>
                  <a:cubicBezTo>
                    <a:pt x="2557" y="1275"/>
                    <a:pt x="2551" y="1267"/>
                    <a:pt x="2555" y="1257"/>
                  </a:cubicBezTo>
                  <a:cubicBezTo>
                    <a:pt x="2545" y="1222"/>
                    <a:pt x="2544" y="1213"/>
                    <a:pt x="2543" y="1204"/>
                  </a:cubicBezTo>
                  <a:cubicBezTo>
                    <a:pt x="2538" y="1174"/>
                    <a:pt x="2541" y="1168"/>
                    <a:pt x="2538" y="1164"/>
                  </a:cubicBezTo>
                  <a:cubicBezTo>
                    <a:pt x="2538" y="1118"/>
                    <a:pt x="2536" y="1114"/>
                    <a:pt x="2535" y="1110"/>
                  </a:cubicBezTo>
                  <a:cubicBezTo>
                    <a:pt x="2523" y="1023"/>
                    <a:pt x="2516" y="1004"/>
                    <a:pt x="2513" y="985"/>
                  </a:cubicBezTo>
                  <a:cubicBezTo>
                    <a:pt x="2497" y="937"/>
                    <a:pt x="2492" y="933"/>
                    <a:pt x="2491" y="928"/>
                  </a:cubicBezTo>
                  <a:cubicBezTo>
                    <a:pt x="2456" y="864"/>
                    <a:pt x="2445" y="856"/>
                    <a:pt x="2440" y="847"/>
                  </a:cubicBezTo>
                  <a:cubicBezTo>
                    <a:pt x="2423" y="825"/>
                    <a:pt x="2418" y="822"/>
                    <a:pt x="2416" y="824"/>
                  </a:cubicBezTo>
                  <a:cubicBezTo>
                    <a:pt x="2466" y="889"/>
                    <a:pt x="2465" y="895"/>
                    <a:pt x="2471" y="899"/>
                  </a:cubicBezTo>
                  <a:cubicBezTo>
                    <a:pt x="2480" y="926"/>
                    <a:pt x="2487" y="927"/>
                    <a:pt x="2484" y="931"/>
                  </a:cubicBezTo>
                  <a:cubicBezTo>
                    <a:pt x="2502" y="971"/>
                    <a:pt x="2500" y="978"/>
                    <a:pt x="2504" y="984"/>
                  </a:cubicBezTo>
                  <a:cubicBezTo>
                    <a:pt x="2519" y="1035"/>
                    <a:pt x="2519" y="1048"/>
                    <a:pt x="2521" y="1061"/>
                  </a:cubicBezTo>
                  <a:cubicBezTo>
                    <a:pt x="2523" y="1094"/>
                    <a:pt x="2525" y="1097"/>
                    <a:pt x="2525" y="1101"/>
                  </a:cubicBezTo>
                  <a:cubicBezTo>
                    <a:pt x="2530" y="1187"/>
                    <a:pt x="2534" y="1193"/>
                    <a:pt x="2533" y="1200"/>
                  </a:cubicBezTo>
                  <a:cubicBezTo>
                    <a:pt x="2541" y="1242"/>
                    <a:pt x="2547" y="1244"/>
                    <a:pt x="2542" y="1248"/>
                  </a:cubicBezTo>
                  <a:cubicBezTo>
                    <a:pt x="2540" y="1238"/>
                    <a:pt x="2532" y="1221"/>
                    <a:pt x="2533" y="1203"/>
                  </a:cubicBezTo>
                  <a:cubicBezTo>
                    <a:pt x="2506" y="1094"/>
                    <a:pt x="2505" y="1090"/>
                    <a:pt x="2507" y="1085"/>
                  </a:cubicBezTo>
                  <a:cubicBezTo>
                    <a:pt x="2491" y="1037"/>
                    <a:pt x="2485" y="1030"/>
                    <a:pt x="2484" y="1021"/>
                  </a:cubicBezTo>
                  <a:cubicBezTo>
                    <a:pt x="2470" y="978"/>
                    <a:pt x="2464" y="974"/>
                    <a:pt x="2463" y="970"/>
                  </a:cubicBezTo>
                  <a:cubicBezTo>
                    <a:pt x="2425" y="913"/>
                    <a:pt x="2420" y="905"/>
                    <a:pt x="2415" y="896"/>
                  </a:cubicBezTo>
                  <a:cubicBezTo>
                    <a:pt x="2347" y="844"/>
                    <a:pt x="2367" y="846"/>
                    <a:pt x="2364" y="851"/>
                  </a:cubicBezTo>
                  <a:cubicBezTo>
                    <a:pt x="2398" y="881"/>
                    <a:pt x="2395" y="885"/>
                    <a:pt x="2401" y="887"/>
                  </a:cubicBezTo>
                  <a:cubicBezTo>
                    <a:pt x="2420" y="914"/>
                    <a:pt x="2421" y="917"/>
                    <a:pt x="2423" y="920"/>
                  </a:cubicBezTo>
                  <a:cubicBezTo>
                    <a:pt x="2470" y="1009"/>
                    <a:pt x="2477" y="1021"/>
                    <a:pt x="2479" y="1033"/>
                  </a:cubicBezTo>
                  <a:cubicBezTo>
                    <a:pt x="2487" y="1057"/>
                    <a:pt x="2492" y="1063"/>
                    <a:pt x="2491" y="1070"/>
                  </a:cubicBezTo>
                  <a:cubicBezTo>
                    <a:pt x="2500" y="1118"/>
                    <a:pt x="2507" y="1120"/>
                    <a:pt x="2505" y="1124"/>
                  </a:cubicBezTo>
                  <a:cubicBezTo>
                    <a:pt x="2516" y="1167"/>
                    <a:pt x="2521" y="1173"/>
                    <a:pt x="2519" y="1180"/>
                  </a:cubicBezTo>
                  <a:cubicBezTo>
                    <a:pt x="2529" y="1223"/>
                    <a:pt x="2528" y="1227"/>
                    <a:pt x="2528" y="1231"/>
                  </a:cubicBezTo>
                  <a:cubicBezTo>
                    <a:pt x="2535" y="1259"/>
                    <a:pt x="2536" y="1263"/>
                    <a:pt x="2535" y="1267"/>
                  </a:cubicBezTo>
                  <a:cubicBezTo>
                    <a:pt x="2543" y="1307"/>
                    <a:pt x="2545" y="1311"/>
                    <a:pt x="2545" y="1315"/>
                  </a:cubicBezTo>
                  <a:cubicBezTo>
                    <a:pt x="2549" y="1346"/>
                    <a:pt x="2551" y="1354"/>
                    <a:pt x="2556" y="1362"/>
                  </a:cubicBezTo>
                  <a:cubicBezTo>
                    <a:pt x="2566" y="1400"/>
                    <a:pt x="2567" y="1402"/>
                    <a:pt x="2567" y="1403"/>
                  </a:cubicBezTo>
                  <a:cubicBezTo>
                    <a:pt x="2547" y="1372"/>
                    <a:pt x="2545" y="1368"/>
                    <a:pt x="2541" y="1365"/>
                  </a:cubicBezTo>
                  <a:cubicBezTo>
                    <a:pt x="2530" y="1327"/>
                    <a:pt x="2528" y="1322"/>
                    <a:pt x="2528" y="1317"/>
                  </a:cubicBezTo>
                  <a:cubicBezTo>
                    <a:pt x="2519" y="1281"/>
                    <a:pt x="2515" y="1276"/>
                    <a:pt x="2514" y="1271"/>
                  </a:cubicBezTo>
                  <a:cubicBezTo>
                    <a:pt x="2501" y="1222"/>
                    <a:pt x="2501" y="1220"/>
                    <a:pt x="2503" y="1217"/>
                  </a:cubicBezTo>
                  <a:cubicBezTo>
                    <a:pt x="2493" y="1184"/>
                    <a:pt x="2494" y="1173"/>
                    <a:pt x="2489" y="1163"/>
                  </a:cubicBezTo>
                  <a:cubicBezTo>
                    <a:pt x="2478" y="1123"/>
                    <a:pt x="2479" y="1120"/>
                    <a:pt x="2477" y="1118"/>
                  </a:cubicBezTo>
                  <a:cubicBezTo>
                    <a:pt x="2465" y="1061"/>
                    <a:pt x="2464" y="1050"/>
                    <a:pt x="2458" y="1040"/>
                  </a:cubicBezTo>
                  <a:cubicBezTo>
                    <a:pt x="2438" y="969"/>
                    <a:pt x="2428" y="961"/>
                    <a:pt x="2429" y="950"/>
                  </a:cubicBezTo>
                  <a:cubicBezTo>
                    <a:pt x="2404" y="901"/>
                    <a:pt x="2405" y="895"/>
                    <a:pt x="2398" y="890"/>
                  </a:cubicBezTo>
                  <a:cubicBezTo>
                    <a:pt x="2373" y="865"/>
                    <a:pt x="2373" y="859"/>
                    <a:pt x="2370" y="861"/>
                  </a:cubicBezTo>
                  <a:cubicBezTo>
                    <a:pt x="2414" y="928"/>
                    <a:pt x="2413" y="940"/>
                    <a:pt x="2421" y="950"/>
                  </a:cubicBezTo>
                  <a:cubicBezTo>
                    <a:pt x="2424" y="979"/>
                    <a:pt x="2436" y="980"/>
                    <a:pt x="2433" y="984"/>
                  </a:cubicBezTo>
                  <a:cubicBezTo>
                    <a:pt x="2445" y="1019"/>
                    <a:pt x="2445" y="1021"/>
                    <a:pt x="2449" y="1023"/>
                  </a:cubicBezTo>
                  <a:cubicBezTo>
                    <a:pt x="2456" y="1056"/>
                    <a:pt x="2458" y="1061"/>
                    <a:pt x="2459" y="1067"/>
                  </a:cubicBezTo>
                  <a:cubicBezTo>
                    <a:pt x="2468" y="1089"/>
                    <a:pt x="2462" y="1096"/>
                    <a:pt x="2467" y="1101"/>
                  </a:cubicBezTo>
                  <a:cubicBezTo>
                    <a:pt x="2478" y="1155"/>
                    <a:pt x="2481" y="1157"/>
                    <a:pt x="2481" y="1160"/>
                  </a:cubicBezTo>
                  <a:cubicBezTo>
                    <a:pt x="2486" y="1197"/>
                    <a:pt x="2492" y="1207"/>
                    <a:pt x="2494" y="1218"/>
                  </a:cubicBezTo>
                  <a:cubicBezTo>
                    <a:pt x="2496" y="1246"/>
                    <a:pt x="2503" y="1248"/>
                    <a:pt x="2501" y="1252"/>
                  </a:cubicBezTo>
                  <a:cubicBezTo>
                    <a:pt x="2511" y="1278"/>
                    <a:pt x="2507" y="1282"/>
                    <a:pt x="2510" y="1284"/>
                  </a:cubicBezTo>
                  <a:cubicBezTo>
                    <a:pt x="2521" y="1328"/>
                    <a:pt x="2527" y="1339"/>
                    <a:pt x="2530" y="1350"/>
                  </a:cubicBezTo>
                  <a:cubicBezTo>
                    <a:pt x="2536" y="1372"/>
                    <a:pt x="2540" y="1377"/>
                    <a:pt x="2540" y="1382"/>
                  </a:cubicBezTo>
                  <a:cubicBezTo>
                    <a:pt x="2558" y="1416"/>
                    <a:pt x="2567" y="1421"/>
                    <a:pt x="2564" y="1428"/>
                  </a:cubicBezTo>
                  <a:cubicBezTo>
                    <a:pt x="2586" y="1475"/>
                    <a:pt x="2600" y="1476"/>
                    <a:pt x="2595" y="1480"/>
                  </a:cubicBezTo>
                  <a:cubicBezTo>
                    <a:pt x="2603" y="1500"/>
                    <a:pt x="2610" y="1502"/>
                    <a:pt x="2610" y="1505"/>
                  </a:cubicBezTo>
                  <a:cubicBezTo>
                    <a:pt x="2629" y="1535"/>
                    <a:pt x="2628" y="1540"/>
                    <a:pt x="2635" y="1543"/>
                  </a:cubicBezTo>
                  <a:cubicBezTo>
                    <a:pt x="2632" y="1550"/>
                    <a:pt x="2641" y="1552"/>
                    <a:pt x="2639" y="1556"/>
                  </a:cubicBezTo>
                  <a:cubicBezTo>
                    <a:pt x="2553" y="1493"/>
                    <a:pt x="2545" y="1489"/>
                    <a:pt x="2546" y="1483"/>
                  </a:cubicBezTo>
                  <a:cubicBezTo>
                    <a:pt x="2498" y="1431"/>
                    <a:pt x="2494" y="1426"/>
                    <a:pt x="2491" y="1420"/>
                  </a:cubicBezTo>
                  <a:cubicBezTo>
                    <a:pt x="2460" y="1376"/>
                    <a:pt x="2458" y="1364"/>
                    <a:pt x="2452" y="1353"/>
                  </a:cubicBezTo>
                  <a:cubicBezTo>
                    <a:pt x="2433" y="1313"/>
                    <a:pt x="2438" y="1305"/>
                    <a:pt x="2429" y="1301"/>
                  </a:cubicBezTo>
                  <a:cubicBezTo>
                    <a:pt x="2410" y="1264"/>
                    <a:pt x="2414" y="1260"/>
                    <a:pt x="2414" y="1257"/>
                  </a:cubicBezTo>
                  <a:cubicBezTo>
                    <a:pt x="2405" y="1236"/>
                    <a:pt x="2404" y="1233"/>
                    <a:pt x="2402" y="1231"/>
                  </a:cubicBezTo>
                  <a:cubicBezTo>
                    <a:pt x="2389" y="1192"/>
                    <a:pt x="2377" y="1192"/>
                    <a:pt x="2384" y="1187"/>
                  </a:cubicBezTo>
                  <a:cubicBezTo>
                    <a:pt x="2354" y="1133"/>
                    <a:pt x="2351" y="1121"/>
                    <a:pt x="2343" y="1110"/>
                  </a:cubicBezTo>
                  <a:cubicBezTo>
                    <a:pt x="2320" y="1065"/>
                    <a:pt x="2318" y="1062"/>
                    <a:pt x="2314" y="1060"/>
                  </a:cubicBezTo>
                  <a:cubicBezTo>
                    <a:pt x="2282" y="1003"/>
                    <a:pt x="2272" y="999"/>
                    <a:pt x="2273" y="992"/>
                  </a:cubicBezTo>
                  <a:cubicBezTo>
                    <a:pt x="2249" y="966"/>
                    <a:pt x="2245" y="954"/>
                    <a:pt x="2228" y="945"/>
                  </a:cubicBezTo>
                  <a:cubicBezTo>
                    <a:pt x="2207" y="915"/>
                    <a:pt x="2197" y="908"/>
                    <a:pt x="2190" y="901"/>
                  </a:cubicBezTo>
                  <a:cubicBezTo>
                    <a:pt x="2128" y="855"/>
                    <a:pt x="2122" y="846"/>
                    <a:pt x="2119" y="853"/>
                  </a:cubicBezTo>
                  <a:cubicBezTo>
                    <a:pt x="2131" y="868"/>
                    <a:pt x="2135" y="869"/>
                    <a:pt x="2138" y="869"/>
                  </a:cubicBezTo>
                  <a:cubicBezTo>
                    <a:pt x="2175" y="901"/>
                    <a:pt x="2188" y="909"/>
                    <a:pt x="2196" y="918"/>
                  </a:cubicBezTo>
                  <a:cubicBezTo>
                    <a:pt x="2232" y="953"/>
                    <a:pt x="2235" y="963"/>
                    <a:pt x="2245" y="971"/>
                  </a:cubicBezTo>
                  <a:cubicBezTo>
                    <a:pt x="2282" y="1016"/>
                    <a:pt x="2282" y="1022"/>
                    <a:pt x="2287" y="1026"/>
                  </a:cubicBezTo>
                  <a:cubicBezTo>
                    <a:pt x="2295" y="1045"/>
                    <a:pt x="2301" y="1049"/>
                    <a:pt x="2302" y="1054"/>
                  </a:cubicBezTo>
                  <a:cubicBezTo>
                    <a:pt x="2320" y="1087"/>
                    <a:pt x="2327" y="1091"/>
                    <a:pt x="2327" y="1096"/>
                  </a:cubicBezTo>
                  <a:cubicBezTo>
                    <a:pt x="2346" y="1129"/>
                    <a:pt x="2346" y="1134"/>
                    <a:pt x="2351" y="1139"/>
                  </a:cubicBezTo>
                  <a:cubicBezTo>
                    <a:pt x="2361" y="1163"/>
                    <a:pt x="2363" y="1166"/>
                    <a:pt x="2368" y="1168"/>
                  </a:cubicBezTo>
                  <a:cubicBezTo>
                    <a:pt x="2377" y="1209"/>
                    <a:pt x="2389" y="1211"/>
                    <a:pt x="2385" y="1217"/>
                  </a:cubicBezTo>
                  <a:cubicBezTo>
                    <a:pt x="2399" y="1258"/>
                    <a:pt x="2404" y="1262"/>
                    <a:pt x="2408" y="1266"/>
                  </a:cubicBezTo>
                  <a:cubicBezTo>
                    <a:pt x="2419" y="1293"/>
                    <a:pt x="2415" y="1298"/>
                    <a:pt x="2421" y="1301"/>
                  </a:cubicBezTo>
                  <a:cubicBezTo>
                    <a:pt x="2438" y="1342"/>
                    <a:pt x="2443" y="1346"/>
                    <a:pt x="2443" y="1350"/>
                  </a:cubicBezTo>
                  <a:cubicBezTo>
                    <a:pt x="2439" y="1341"/>
                    <a:pt x="2422" y="1324"/>
                    <a:pt x="2416" y="1305"/>
                  </a:cubicBezTo>
                  <a:cubicBezTo>
                    <a:pt x="2393" y="1273"/>
                    <a:pt x="2396" y="1267"/>
                    <a:pt x="2391" y="1263"/>
                  </a:cubicBezTo>
                  <a:cubicBezTo>
                    <a:pt x="2377" y="1239"/>
                    <a:pt x="2377" y="1237"/>
                    <a:pt x="2373" y="1235"/>
                  </a:cubicBezTo>
                  <a:cubicBezTo>
                    <a:pt x="2347" y="1182"/>
                    <a:pt x="2340" y="1173"/>
                    <a:pt x="2337" y="1164"/>
                  </a:cubicBezTo>
                  <a:cubicBezTo>
                    <a:pt x="2315" y="1131"/>
                    <a:pt x="2310" y="1126"/>
                    <a:pt x="2311" y="1120"/>
                  </a:cubicBezTo>
                  <a:cubicBezTo>
                    <a:pt x="2293" y="1094"/>
                    <a:pt x="2286" y="1084"/>
                    <a:pt x="2279" y="1073"/>
                  </a:cubicBezTo>
                  <a:cubicBezTo>
                    <a:pt x="2235" y="1000"/>
                    <a:pt x="2221" y="991"/>
                    <a:pt x="2215" y="980"/>
                  </a:cubicBezTo>
                  <a:cubicBezTo>
                    <a:pt x="2173" y="942"/>
                    <a:pt x="2176" y="938"/>
                    <a:pt x="2172" y="936"/>
                  </a:cubicBezTo>
                  <a:cubicBezTo>
                    <a:pt x="2117" y="899"/>
                    <a:pt x="2124" y="901"/>
                    <a:pt x="2127" y="904"/>
                  </a:cubicBezTo>
                  <a:cubicBezTo>
                    <a:pt x="2164" y="935"/>
                    <a:pt x="2173" y="946"/>
                    <a:pt x="2184" y="957"/>
                  </a:cubicBezTo>
                  <a:cubicBezTo>
                    <a:pt x="2206" y="984"/>
                    <a:pt x="2215" y="985"/>
                    <a:pt x="2212" y="989"/>
                  </a:cubicBezTo>
                  <a:cubicBezTo>
                    <a:pt x="2239" y="1031"/>
                    <a:pt x="2242" y="1033"/>
                    <a:pt x="2245" y="1034"/>
                  </a:cubicBezTo>
                  <a:cubicBezTo>
                    <a:pt x="2277" y="1078"/>
                    <a:pt x="2278" y="1086"/>
                    <a:pt x="2284" y="1094"/>
                  </a:cubicBezTo>
                  <a:cubicBezTo>
                    <a:pt x="2318" y="1152"/>
                    <a:pt x="2325" y="1160"/>
                    <a:pt x="2328" y="1168"/>
                  </a:cubicBezTo>
                  <a:cubicBezTo>
                    <a:pt x="2348" y="1210"/>
                    <a:pt x="2359" y="1213"/>
                    <a:pt x="2356" y="1218"/>
                  </a:cubicBezTo>
                  <a:cubicBezTo>
                    <a:pt x="2389" y="1274"/>
                    <a:pt x="2392" y="1282"/>
                    <a:pt x="2397" y="1290"/>
                  </a:cubicBezTo>
                  <a:cubicBezTo>
                    <a:pt x="2426" y="1344"/>
                    <a:pt x="2425" y="1350"/>
                    <a:pt x="2431" y="1349"/>
                  </a:cubicBezTo>
                  <a:cubicBezTo>
                    <a:pt x="2442" y="1375"/>
                    <a:pt x="2449" y="1379"/>
                    <a:pt x="2450" y="1383"/>
                  </a:cubicBezTo>
                  <a:cubicBezTo>
                    <a:pt x="2459" y="1401"/>
                    <a:pt x="2449" y="1394"/>
                    <a:pt x="2448" y="1390"/>
                  </a:cubicBezTo>
                  <a:cubicBezTo>
                    <a:pt x="2435" y="1366"/>
                    <a:pt x="2428" y="1370"/>
                    <a:pt x="2426" y="1364"/>
                  </a:cubicBezTo>
                  <a:cubicBezTo>
                    <a:pt x="2402" y="1323"/>
                    <a:pt x="2393" y="1316"/>
                    <a:pt x="2393" y="1308"/>
                  </a:cubicBezTo>
                  <a:cubicBezTo>
                    <a:pt x="2365" y="1270"/>
                    <a:pt x="2358" y="1255"/>
                    <a:pt x="2349" y="1240"/>
                  </a:cubicBezTo>
                  <a:cubicBezTo>
                    <a:pt x="2330" y="1210"/>
                    <a:pt x="2321" y="1202"/>
                    <a:pt x="2319" y="1194"/>
                  </a:cubicBezTo>
                  <a:cubicBezTo>
                    <a:pt x="2298" y="1164"/>
                    <a:pt x="2300" y="1156"/>
                    <a:pt x="2291" y="1149"/>
                  </a:cubicBezTo>
                  <a:cubicBezTo>
                    <a:pt x="2275" y="1118"/>
                    <a:pt x="2269" y="1111"/>
                    <a:pt x="2265" y="1103"/>
                  </a:cubicBezTo>
                  <a:cubicBezTo>
                    <a:pt x="2231" y="1042"/>
                    <a:pt x="2222" y="1040"/>
                    <a:pt x="2223" y="1035"/>
                  </a:cubicBezTo>
                  <a:cubicBezTo>
                    <a:pt x="2208" y="1017"/>
                    <a:pt x="2212" y="1014"/>
                    <a:pt x="2207" y="1012"/>
                  </a:cubicBezTo>
                  <a:cubicBezTo>
                    <a:pt x="2177" y="975"/>
                    <a:pt x="2180" y="972"/>
                    <a:pt x="2175" y="970"/>
                  </a:cubicBezTo>
                  <a:cubicBezTo>
                    <a:pt x="2160" y="950"/>
                    <a:pt x="2156" y="947"/>
                    <a:pt x="2156" y="944"/>
                  </a:cubicBezTo>
                  <a:cubicBezTo>
                    <a:pt x="2135" y="924"/>
                    <a:pt x="2131" y="922"/>
                    <a:pt x="2127" y="919"/>
                  </a:cubicBezTo>
                  <a:cubicBezTo>
                    <a:pt x="2066" y="879"/>
                    <a:pt x="2060" y="875"/>
                    <a:pt x="2053" y="870"/>
                  </a:cubicBezTo>
                  <a:cubicBezTo>
                    <a:pt x="2041" y="864"/>
                    <a:pt x="2045" y="872"/>
                    <a:pt x="2049" y="872"/>
                  </a:cubicBezTo>
                  <a:cubicBezTo>
                    <a:pt x="2083" y="887"/>
                    <a:pt x="2082" y="901"/>
                    <a:pt x="2086" y="895"/>
                  </a:cubicBezTo>
                  <a:cubicBezTo>
                    <a:pt x="2136" y="937"/>
                    <a:pt x="2158" y="956"/>
                    <a:pt x="2170" y="977"/>
                  </a:cubicBezTo>
                  <a:cubicBezTo>
                    <a:pt x="2201" y="1019"/>
                    <a:pt x="2207" y="1030"/>
                    <a:pt x="2215" y="1040"/>
                  </a:cubicBezTo>
                  <a:cubicBezTo>
                    <a:pt x="2242" y="1090"/>
                    <a:pt x="2250" y="1091"/>
                    <a:pt x="2249" y="1095"/>
                  </a:cubicBezTo>
                  <a:cubicBezTo>
                    <a:pt x="2279" y="1146"/>
                    <a:pt x="2287" y="1157"/>
                    <a:pt x="2295" y="1167"/>
                  </a:cubicBezTo>
                  <a:cubicBezTo>
                    <a:pt x="2319" y="1209"/>
                    <a:pt x="2324" y="1220"/>
                    <a:pt x="2334" y="1230"/>
                  </a:cubicBezTo>
                  <a:cubicBezTo>
                    <a:pt x="2378" y="1305"/>
                    <a:pt x="2386" y="1315"/>
                    <a:pt x="2391" y="1326"/>
                  </a:cubicBezTo>
                  <a:cubicBezTo>
                    <a:pt x="2425" y="1379"/>
                    <a:pt x="2446" y="1399"/>
                    <a:pt x="2462" y="1420"/>
                  </a:cubicBezTo>
                  <a:cubicBezTo>
                    <a:pt x="2493" y="1454"/>
                    <a:pt x="2509" y="1456"/>
                    <a:pt x="2502" y="1462"/>
                  </a:cubicBezTo>
                  <a:cubicBezTo>
                    <a:pt x="2420" y="1396"/>
                    <a:pt x="2419" y="1392"/>
                    <a:pt x="2415" y="1388"/>
                  </a:cubicBezTo>
                  <a:cubicBezTo>
                    <a:pt x="2373" y="1338"/>
                    <a:pt x="2363" y="1331"/>
                    <a:pt x="2362" y="1322"/>
                  </a:cubicBezTo>
                  <a:cubicBezTo>
                    <a:pt x="2329" y="1277"/>
                    <a:pt x="2324" y="1268"/>
                    <a:pt x="2317" y="1260"/>
                  </a:cubicBezTo>
                  <a:cubicBezTo>
                    <a:pt x="2273" y="1202"/>
                    <a:pt x="2274" y="1192"/>
                    <a:pt x="2265" y="1184"/>
                  </a:cubicBezTo>
                  <a:cubicBezTo>
                    <a:pt x="2231" y="1128"/>
                    <a:pt x="2228" y="1124"/>
                    <a:pt x="2224" y="1120"/>
                  </a:cubicBezTo>
                  <a:cubicBezTo>
                    <a:pt x="2206" y="1089"/>
                    <a:pt x="2206" y="1085"/>
                    <a:pt x="2201" y="1081"/>
                  </a:cubicBezTo>
                  <a:cubicBezTo>
                    <a:pt x="2145" y="996"/>
                    <a:pt x="2139" y="988"/>
                    <a:pt x="2132" y="980"/>
                  </a:cubicBezTo>
                  <a:cubicBezTo>
                    <a:pt x="2095" y="938"/>
                    <a:pt x="2082" y="921"/>
                    <a:pt x="2063" y="906"/>
                  </a:cubicBezTo>
                  <a:cubicBezTo>
                    <a:pt x="1958" y="846"/>
                    <a:pt x="1958" y="850"/>
                    <a:pt x="1960" y="848"/>
                  </a:cubicBezTo>
                  <a:cubicBezTo>
                    <a:pt x="1964" y="857"/>
                    <a:pt x="1973" y="868"/>
                    <a:pt x="1990" y="875"/>
                  </a:cubicBezTo>
                  <a:cubicBezTo>
                    <a:pt x="2029" y="915"/>
                    <a:pt x="2043" y="917"/>
                    <a:pt x="2042" y="922"/>
                  </a:cubicBezTo>
                  <a:cubicBezTo>
                    <a:pt x="2071" y="951"/>
                    <a:pt x="2074" y="955"/>
                    <a:pt x="2077" y="959"/>
                  </a:cubicBezTo>
                  <a:cubicBezTo>
                    <a:pt x="2113" y="1006"/>
                    <a:pt x="2117" y="1015"/>
                    <a:pt x="2123" y="1024"/>
                  </a:cubicBezTo>
                  <a:cubicBezTo>
                    <a:pt x="2145" y="1069"/>
                    <a:pt x="2158" y="1071"/>
                    <a:pt x="2153" y="1078"/>
                  </a:cubicBezTo>
                  <a:cubicBezTo>
                    <a:pt x="2060" y="980"/>
                    <a:pt x="2026" y="953"/>
                    <a:pt x="2003" y="933"/>
                  </a:cubicBezTo>
                  <a:cubicBezTo>
                    <a:pt x="1997" y="934"/>
                    <a:pt x="2030" y="962"/>
                    <a:pt x="2059" y="987"/>
                  </a:cubicBezTo>
                  <a:cubicBezTo>
                    <a:pt x="2135" y="1070"/>
                    <a:pt x="2141" y="1071"/>
                    <a:pt x="2140" y="1074"/>
                  </a:cubicBezTo>
                  <a:cubicBezTo>
                    <a:pt x="2158" y="1100"/>
                    <a:pt x="2165" y="1104"/>
                    <a:pt x="2166" y="1110"/>
                  </a:cubicBezTo>
                  <a:cubicBezTo>
                    <a:pt x="2185" y="1150"/>
                    <a:pt x="2199" y="1154"/>
                    <a:pt x="2198" y="1160"/>
                  </a:cubicBezTo>
                  <a:cubicBezTo>
                    <a:pt x="2229" y="1202"/>
                    <a:pt x="2233" y="1214"/>
                    <a:pt x="2241" y="1225"/>
                  </a:cubicBezTo>
                  <a:cubicBezTo>
                    <a:pt x="2280" y="1279"/>
                    <a:pt x="2285" y="1284"/>
                    <a:pt x="2287" y="1290"/>
                  </a:cubicBezTo>
                  <a:cubicBezTo>
                    <a:pt x="2310" y="1315"/>
                    <a:pt x="2308" y="1324"/>
                    <a:pt x="2312" y="1320"/>
                  </a:cubicBezTo>
                  <a:cubicBezTo>
                    <a:pt x="2334" y="1347"/>
                    <a:pt x="2343" y="1348"/>
                    <a:pt x="2340" y="1352"/>
                  </a:cubicBezTo>
                  <a:cubicBezTo>
                    <a:pt x="2304" y="1320"/>
                    <a:pt x="2297" y="1317"/>
                    <a:pt x="2298" y="1313"/>
                  </a:cubicBezTo>
                  <a:cubicBezTo>
                    <a:pt x="2267" y="1279"/>
                    <a:pt x="2258" y="1276"/>
                    <a:pt x="2259" y="1272"/>
                  </a:cubicBezTo>
                  <a:cubicBezTo>
                    <a:pt x="2207" y="1202"/>
                    <a:pt x="2201" y="1196"/>
                    <a:pt x="2194" y="1189"/>
                  </a:cubicBezTo>
                  <a:cubicBezTo>
                    <a:pt x="2163" y="1144"/>
                    <a:pt x="2160" y="1140"/>
                    <a:pt x="2155" y="1137"/>
                  </a:cubicBezTo>
                  <a:cubicBezTo>
                    <a:pt x="2105" y="1071"/>
                    <a:pt x="2089" y="1058"/>
                    <a:pt x="2076" y="1045"/>
                  </a:cubicBezTo>
                  <a:cubicBezTo>
                    <a:pt x="1943" y="937"/>
                    <a:pt x="1938" y="939"/>
                    <a:pt x="1930" y="932"/>
                  </a:cubicBezTo>
                  <a:cubicBezTo>
                    <a:pt x="1910" y="924"/>
                    <a:pt x="1912" y="926"/>
                    <a:pt x="1917" y="929"/>
                  </a:cubicBezTo>
                  <a:cubicBezTo>
                    <a:pt x="1950" y="953"/>
                    <a:pt x="1966" y="960"/>
                    <a:pt x="1975" y="967"/>
                  </a:cubicBezTo>
                  <a:cubicBezTo>
                    <a:pt x="2003" y="992"/>
                    <a:pt x="2017" y="997"/>
                    <a:pt x="2022" y="1007"/>
                  </a:cubicBezTo>
                  <a:cubicBezTo>
                    <a:pt x="2034" y="1020"/>
                    <a:pt x="2049" y="1023"/>
                    <a:pt x="2047" y="1028"/>
                  </a:cubicBezTo>
                  <a:cubicBezTo>
                    <a:pt x="2123" y="1110"/>
                    <a:pt x="2134" y="1117"/>
                    <a:pt x="2136" y="1127"/>
                  </a:cubicBezTo>
                  <a:cubicBezTo>
                    <a:pt x="2105" y="1093"/>
                    <a:pt x="2090" y="1093"/>
                    <a:pt x="2094" y="1088"/>
                  </a:cubicBezTo>
                  <a:cubicBezTo>
                    <a:pt x="1994" y="1026"/>
                    <a:pt x="1979" y="1015"/>
                    <a:pt x="1964" y="1007"/>
                  </a:cubicBezTo>
                  <a:cubicBezTo>
                    <a:pt x="1884" y="981"/>
                    <a:pt x="1880" y="980"/>
                    <a:pt x="1875" y="979"/>
                  </a:cubicBezTo>
                  <a:cubicBezTo>
                    <a:pt x="1802" y="959"/>
                    <a:pt x="1794" y="957"/>
                    <a:pt x="1785" y="954"/>
                  </a:cubicBezTo>
                  <a:cubicBezTo>
                    <a:pt x="1780" y="960"/>
                    <a:pt x="1800" y="964"/>
                    <a:pt x="1820" y="969"/>
                  </a:cubicBezTo>
                  <a:cubicBezTo>
                    <a:pt x="1861" y="984"/>
                    <a:pt x="1871" y="985"/>
                    <a:pt x="1882" y="989"/>
                  </a:cubicBezTo>
                  <a:cubicBezTo>
                    <a:pt x="1898" y="991"/>
                    <a:pt x="1904" y="998"/>
                    <a:pt x="1909" y="996"/>
                  </a:cubicBezTo>
                  <a:cubicBezTo>
                    <a:pt x="2016" y="1047"/>
                    <a:pt x="2029" y="1056"/>
                    <a:pt x="2042" y="1064"/>
                  </a:cubicBezTo>
                  <a:cubicBezTo>
                    <a:pt x="2139" y="1152"/>
                    <a:pt x="2153" y="1157"/>
                    <a:pt x="2152" y="1166"/>
                  </a:cubicBezTo>
                  <a:cubicBezTo>
                    <a:pt x="2037" y="1063"/>
                    <a:pt x="2028" y="1057"/>
                    <a:pt x="2019" y="1051"/>
                  </a:cubicBezTo>
                  <a:cubicBezTo>
                    <a:pt x="1918" y="1008"/>
                    <a:pt x="1913" y="1000"/>
                    <a:pt x="1910" y="1002"/>
                  </a:cubicBezTo>
                  <a:cubicBezTo>
                    <a:pt x="1880" y="995"/>
                    <a:pt x="1876" y="992"/>
                    <a:pt x="1872" y="993"/>
                  </a:cubicBezTo>
                  <a:cubicBezTo>
                    <a:pt x="1988" y="1044"/>
                    <a:pt x="1992" y="1046"/>
                    <a:pt x="2005" y="1053"/>
                  </a:cubicBezTo>
                  <a:cubicBezTo>
                    <a:pt x="2110" y="1134"/>
                    <a:pt x="2114" y="1139"/>
                    <a:pt x="2122" y="1144"/>
                  </a:cubicBezTo>
                  <a:cubicBezTo>
                    <a:pt x="2182" y="1205"/>
                    <a:pt x="2180" y="1210"/>
                    <a:pt x="2186" y="1213"/>
                  </a:cubicBezTo>
                  <a:cubicBezTo>
                    <a:pt x="2204" y="1238"/>
                    <a:pt x="2216" y="1240"/>
                    <a:pt x="2212" y="1245"/>
                  </a:cubicBezTo>
                  <a:cubicBezTo>
                    <a:pt x="2180" y="1218"/>
                    <a:pt x="2174" y="1210"/>
                    <a:pt x="2167" y="1202"/>
                  </a:cubicBezTo>
                  <a:cubicBezTo>
                    <a:pt x="2144" y="1177"/>
                    <a:pt x="2130" y="1177"/>
                    <a:pt x="2134" y="1173"/>
                  </a:cubicBezTo>
                  <a:cubicBezTo>
                    <a:pt x="2017" y="1102"/>
                    <a:pt x="2002" y="1093"/>
                    <a:pt x="1988" y="1086"/>
                  </a:cubicBezTo>
                  <a:cubicBezTo>
                    <a:pt x="1953" y="1072"/>
                    <a:pt x="1948" y="1063"/>
                    <a:pt x="1945" y="1071"/>
                  </a:cubicBezTo>
                  <a:cubicBezTo>
                    <a:pt x="2015" y="1108"/>
                    <a:pt x="2016" y="1110"/>
                    <a:pt x="2017" y="1108"/>
                  </a:cubicBezTo>
                  <a:cubicBezTo>
                    <a:pt x="2048" y="1127"/>
                    <a:pt x="2059" y="1131"/>
                    <a:pt x="2070" y="1140"/>
                  </a:cubicBezTo>
                  <a:cubicBezTo>
                    <a:pt x="2124" y="1179"/>
                    <a:pt x="2128" y="1181"/>
                    <a:pt x="2126" y="1185"/>
                  </a:cubicBezTo>
                  <a:cubicBezTo>
                    <a:pt x="1894" y="1067"/>
                    <a:pt x="1862" y="1046"/>
                    <a:pt x="1831" y="1031"/>
                  </a:cubicBezTo>
                  <a:cubicBezTo>
                    <a:pt x="1819" y="1028"/>
                    <a:pt x="1825" y="1032"/>
                    <a:pt x="1830" y="1036"/>
                  </a:cubicBezTo>
                  <a:cubicBezTo>
                    <a:pt x="1878" y="1062"/>
                    <a:pt x="1891" y="1074"/>
                    <a:pt x="1911" y="1079"/>
                  </a:cubicBezTo>
                  <a:cubicBezTo>
                    <a:pt x="2085" y="1172"/>
                    <a:pt x="2097" y="1179"/>
                    <a:pt x="2108" y="1184"/>
                  </a:cubicBezTo>
                  <a:cubicBezTo>
                    <a:pt x="2173" y="1234"/>
                    <a:pt x="2187" y="1235"/>
                    <a:pt x="2182" y="1239"/>
                  </a:cubicBezTo>
                  <a:cubicBezTo>
                    <a:pt x="2062" y="1185"/>
                    <a:pt x="2032" y="1171"/>
                    <a:pt x="2001" y="1152"/>
                  </a:cubicBezTo>
                  <a:cubicBezTo>
                    <a:pt x="1899" y="1094"/>
                    <a:pt x="1870" y="1065"/>
                    <a:pt x="1827" y="1044"/>
                  </a:cubicBezTo>
                  <a:cubicBezTo>
                    <a:pt x="1802" y="1021"/>
                    <a:pt x="1793" y="1020"/>
                    <a:pt x="1796" y="1016"/>
                  </a:cubicBezTo>
                  <a:cubicBezTo>
                    <a:pt x="1765" y="983"/>
                    <a:pt x="1759" y="982"/>
                    <a:pt x="1760" y="979"/>
                  </a:cubicBezTo>
                  <a:cubicBezTo>
                    <a:pt x="1750" y="965"/>
                    <a:pt x="1742" y="962"/>
                    <a:pt x="1742" y="964"/>
                  </a:cubicBezTo>
                  <a:cubicBezTo>
                    <a:pt x="1859" y="1073"/>
                    <a:pt x="1897" y="1098"/>
                    <a:pt x="1927" y="1122"/>
                  </a:cubicBezTo>
                  <a:cubicBezTo>
                    <a:pt x="1984" y="1157"/>
                    <a:pt x="1995" y="1155"/>
                    <a:pt x="1997" y="1163"/>
                  </a:cubicBezTo>
                  <a:cubicBezTo>
                    <a:pt x="2066" y="1192"/>
                    <a:pt x="2073" y="1204"/>
                    <a:pt x="2077" y="1200"/>
                  </a:cubicBezTo>
                  <a:cubicBezTo>
                    <a:pt x="1999" y="1181"/>
                    <a:pt x="1975" y="1172"/>
                    <a:pt x="1952" y="1164"/>
                  </a:cubicBezTo>
                  <a:cubicBezTo>
                    <a:pt x="1812" y="1102"/>
                    <a:pt x="1800" y="1107"/>
                    <a:pt x="1802" y="1101"/>
                  </a:cubicBezTo>
                  <a:cubicBezTo>
                    <a:pt x="1863" y="1135"/>
                    <a:pt x="1871" y="1147"/>
                    <a:pt x="1875" y="1145"/>
                  </a:cubicBezTo>
                  <a:cubicBezTo>
                    <a:pt x="1932" y="1163"/>
                    <a:pt x="1935" y="1166"/>
                    <a:pt x="1938" y="1168"/>
                  </a:cubicBezTo>
                  <a:cubicBezTo>
                    <a:pt x="1958" y="1170"/>
                    <a:pt x="1962" y="1178"/>
                    <a:pt x="1966" y="1178"/>
                  </a:cubicBezTo>
                  <a:cubicBezTo>
                    <a:pt x="1988" y="1181"/>
                    <a:pt x="1995" y="1191"/>
                    <a:pt x="2001" y="1189"/>
                  </a:cubicBezTo>
                  <a:cubicBezTo>
                    <a:pt x="2074" y="1212"/>
                    <a:pt x="2078" y="1217"/>
                    <a:pt x="2080" y="1215"/>
                  </a:cubicBezTo>
                  <a:cubicBezTo>
                    <a:pt x="2117" y="1228"/>
                    <a:pt x="2124" y="1232"/>
                    <a:pt x="2137" y="1235"/>
                  </a:cubicBezTo>
                  <a:cubicBezTo>
                    <a:pt x="2234" y="1279"/>
                    <a:pt x="2245" y="1287"/>
                    <a:pt x="2243" y="1292"/>
                  </a:cubicBezTo>
                  <a:cubicBezTo>
                    <a:pt x="2131" y="1245"/>
                    <a:pt x="2120" y="1242"/>
                    <a:pt x="2108" y="1239"/>
                  </a:cubicBezTo>
                  <a:cubicBezTo>
                    <a:pt x="2028" y="1217"/>
                    <a:pt x="2017" y="1216"/>
                    <a:pt x="2005" y="1213"/>
                  </a:cubicBezTo>
                  <a:cubicBezTo>
                    <a:pt x="1958" y="1197"/>
                    <a:pt x="1947" y="1195"/>
                    <a:pt x="1935" y="1192"/>
                  </a:cubicBezTo>
                  <a:cubicBezTo>
                    <a:pt x="1799" y="1116"/>
                    <a:pt x="1795" y="1118"/>
                    <a:pt x="1793" y="1116"/>
                  </a:cubicBezTo>
                  <a:cubicBezTo>
                    <a:pt x="1777" y="1110"/>
                    <a:pt x="1780" y="1101"/>
                    <a:pt x="1777" y="1100"/>
                  </a:cubicBezTo>
                  <a:cubicBezTo>
                    <a:pt x="1768" y="1091"/>
                    <a:pt x="1766" y="1092"/>
                    <a:pt x="1768" y="1094"/>
                  </a:cubicBezTo>
                  <a:cubicBezTo>
                    <a:pt x="1775" y="1110"/>
                    <a:pt x="1784" y="1111"/>
                    <a:pt x="1786" y="1114"/>
                  </a:cubicBezTo>
                  <a:cubicBezTo>
                    <a:pt x="1836" y="1150"/>
                    <a:pt x="1847" y="1161"/>
                    <a:pt x="1855" y="1163"/>
                  </a:cubicBezTo>
                  <a:cubicBezTo>
                    <a:pt x="1888" y="1188"/>
                    <a:pt x="1893" y="1191"/>
                    <a:pt x="1895" y="1189"/>
                  </a:cubicBezTo>
                  <a:cubicBezTo>
                    <a:pt x="1958" y="1223"/>
                    <a:pt x="1978" y="1230"/>
                    <a:pt x="2003" y="1240"/>
                  </a:cubicBezTo>
                  <a:cubicBezTo>
                    <a:pt x="2041" y="1245"/>
                    <a:pt x="2048" y="1253"/>
                    <a:pt x="2053" y="1252"/>
                  </a:cubicBezTo>
                  <a:cubicBezTo>
                    <a:pt x="2147" y="1279"/>
                    <a:pt x="2157" y="1282"/>
                    <a:pt x="2166" y="1286"/>
                  </a:cubicBezTo>
                  <a:cubicBezTo>
                    <a:pt x="2217" y="1301"/>
                    <a:pt x="2237" y="1308"/>
                    <a:pt x="2257" y="1315"/>
                  </a:cubicBezTo>
                  <a:cubicBezTo>
                    <a:pt x="2324" y="1358"/>
                    <a:pt x="2331" y="1352"/>
                    <a:pt x="2328" y="1357"/>
                  </a:cubicBezTo>
                  <a:cubicBezTo>
                    <a:pt x="2331" y="1361"/>
                    <a:pt x="2323" y="1361"/>
                    <a:pt x="2312" y="1354"/>
                  </a:cubicBezTo>
                  <a:cubicBezTo>
                    <a:pt x="2262" y="1327"/>
                    <a:pt x="2258" y="1327"/>
                    <a:pt x="2253" y="1325"/>
                  </a:cubicBezTo>
                  <a:cubicBezTo>
                    <a:pt x="2222" y="1313"/>
                    <a:pt x="2216" y="1307"/>
                    <a:pt x="2212" y="1308"/>
                  </a:cubicBezTo>
                  <a:cubicBezTo>
                    <a:pt x="2192" y="1303"/>
                    <a:pt x="2187" y="1302"/>
                    <a:pt x="2182" y="1302"/>
                  </a:cubicBezTo>
                  <a:cubicBezTo>
                    <a:pt x="2120" y="1285"/>
                    <a:pt x="2116" y="1290"/>
                    <a:pt x="2111" y="1286"/>
                  </a:cubicBezTo>
                  <a:cubicBezTo>
                    <a:pt x="2062" y="1273"/>
                    <a:pt x="2058" y="1275"/>
                    <a:pt x="2054" y="1274"/>
                  </a:cubicBezTo>
                  <a:cubicBezTo>
                    <a:pt x="2005" y="1263"/>
                    <a:pt x="2001" y="1263"/>
                    <a:pt x="1996" y="1262"/>
                  </a:cubicBezTo>
                  <a:cubicBezTo>
                    <a:pt x="1943" y="1252"/>
                    <a:pt x="1934" y="1249"/>
                    <a:pt x="1924" y="1245"/>
                  </a:cubicBezTo>
                  <a:cubicBezTo>
                    <a:pt x="1874" y="1231"/>
                    <a:pt x="1855" y="1225"/>
                    <a:pt x="1835" y="1217"/>
                  </a:cubicBezTo>
                  <a:cubicBezTo>
                    <a:pt x="1789" y="1181"/>
                    <a:pt x="1784" y="1176"/>
                    <a:pt x="1780" y="1181"/>
                  </a:cubicBezTo>
                  <a:cubicBezTo>
                    <a:pt x="1792" y="1194"/>
                    <a:pt x="1801" y="1197"/>
                    <a:pt x="1800" y="1202"/>
                  </a:cubicBezTo>
                  <a:cubicBezTo>
                    <a:pt x="1724" y="1168"/>
                    <a:pt x="1766" y="1186"/>
                    <a:pt x="1797" y="1207"/>
                  </a:cubicBezTo>
                  <a:cubicBezTo>
                    <a:pt x="1849" y="1237"/>
                    <a:pt x="1860" y="1244"/>
                    <a:pt x="1870" y="1251"/>
                  </a:cubicBezTo>
                  <a:cubicBezTo>
                    <a:pt x="2017" y="1319"/>
                    <a:pt x="2027" y="1321"/>
                    <a:pt x="2038" y="1326"/>
                  </a:cubicBezTo>
                  <a:cubicBezTo>
                    <a:pt x="2062" y="1334"/>
                    <a:pt x="2064" y="1329"/>
                    <a:pt x="2067" y="1332"/>
                  </a:cubicBezTo>
                  <a:cubicBezTo>
                    <a:pt x="2101" y="1345"/>
                    <a:pt x="2109" y="1344"/>
                    <a:pt x="2117" y="1348"/>
                  </a:cubicBezTo>
                  <a:cubicBezTo>
                    <a:pt x="2179" y="1365"/>
                    <a:pt x="2190" y="1363"/>
                    <a:pt x="2202" y="1370"/>
                  </a:cubicBezTo>
                  <a:cubicBezTo>
                    <a:pt x="2239" y="1378"/>
                    <a:pt x="2242" y="1381"/>
                    <a:pt x="2243" y="1379"/>
                  </a:cubicBezTo>
                  <a:cubicBezTo>
                    <a:pt x="2271" y="1395"/>
                    <a:pt x="2279" y="1390"/>
                    <a:pt x="2289" y="1396"/>
                  </a:cubicBezTo>
                  <a:cubicBezTo>
                    <a:pt x="2335" y="1407"/>
                    <a:pt x="2342" y="1415"/>
                    <a:pt x="2346" y="1413"/>
                  </a:cubicBezTo>
                  <a:cubicBezTo>
                    <a:pt x="2436" y="1455"/>
                    <a:pt x="2440" y="1458"/>
                    <a:pt x="2445" y="1461"/>
                  </a:cubicBezTo>
                  <a:cubicBezTo>
                    <a:pt x="2441" y="1460"/>
                    <a:pt x="2440" y="1470"/>
                    <a:pt x="2435" y="1465"/>
                  </a:cubicBezTo>
                  <a:cubicBezTo>
                    <a:pt x="2403" y="1446"/>
                    <a:pt x="2399" y="1444"/>
                    <a:pt x="2396" y="1441"/>
                  </a:cubicBezTo>
                  <a:cubicBezTo>
                    <a:pt x="2345" y="1421"/>
                    <a:pt x="2342" y="1417"/>
                    <a:pt x="2339" y="1419"/>
                  </a:cubicBezTo>
                  <a:cubicBezTo>
                    <a:pt x="2288" y="1400"/>
                    <a:pt x="2278" y="1399"/>
                    <a:pt x="2267" y="1395"/>
                  </a:cubicBezTo>
                  <a:cubicBezTo>
                    <a:pt x="2242" y="1393"/>
                    <a:pt x="2238" y="1387"/>
                    <a:pt x="2236" y="1390"/>
                  </a:cubicBezTo>
                  <a:cubicBezTo>
                    <a:pt x="2185" y="1383"/>
                    <a:pt x="2180" y="1381"/>
                    <a:pt x="2174" y="1380"/>
                  </a:cubicBezTo>
                  <a:cubicBezTo>
                    <a:pt x="2108" y="1367"/>
                    <a:pt x="2100" y="1369"/>
                    <a:pt x="2091" y="1364"/>
                  </a:cubicBezTo>
                  <a:cubicBezTo>
                    <a:pt x="2030" y="1352"/>
                    <a:pt x="2020" y="1345"/>
                    <a:pt x="2012" y="1348"/>
                  </a:cubicBezTo>
                  <a:cubicBezTo>
                    <a:pt x="1921" y="1321"/>
                    <a:pt x="1904" y="1314"/>
                    <a:pt x="1888" y="1310"/>
                  </a:cubicBezTo>
                  <a:cubicBezTo>
                    <a:pt x="1846" y="1294"/>
                    <a:pt x="1847" y="1280"/>
                    <a:pt x="1844" y="1286"/>
                  </a:cubicBezTo>
                  <a:cubicBezTo>
                    <a:pt x="1805" y="1264"/>
                    <a:pt x="1802" y="1260"/>
                    <a:pt x="1799" y="1256"/>
                  </a:cubicBezTo>
                  <a:cubicBezTo>
                    <a:pt x="1792" y="1262"/>
                    <a:pt x="1796" y="1264"/>
                    <a:pt x="1799" y="1267"/>
                  </a:cubicBezTo>
                  <a:cubicBezTo>
                    <a:pt x="1822" y="1281"/>
                    <a:pt x="1831" y="1288"/>
                    <a:pt x="1839" y="1293"/>
                  </a:cubicBezTo>
                  <a:cubicBezTo>
                    <a:pt x="1935" y="1335"/>
                    <a:pt x="1945" y="1339"/>
                    <a:pt x="1956" y="1342"/>
                  </a:cubicBezTo>
                  <a:cubicBezTo>
                    <a:pt x="1993" y="1352"/>
                    <a:pt x="1997" y="1353"/>
                    <a:pt x="2002" y="1352"/>
                  </a:cubicBezTo>
                  <a:cubicBezTo>
                    <a:pt x="2082" y="1371"/>
                    <a:pt x="2083" y="1372"/>
                    <a:pt x="2085" y="1373"/>
                  </a:cubicBezTo>
                  <a:cubicBezTo>
                    <a:pt x="2115" y="1375"/>
                    <a:pt x="2118" y="1381"/>
                    <a:pt x="2120" y="1378"/>
                  </a:cubicBezTo>
                  <a:cubicBezTo>
                    <a:pt x="2155" y="1386"/>
                    <a:pt x="2165" y="1383"/>
                    <a:pt x="2176" y="1389"/>
                  </a:cubicBezTo>
                  <a:cubicBezTo>
                    <a:pt x="2196" y="1393"/>
                    <a:pt x="2201" y="1391"/>
                    <a:pt x="2207" y="1394"/>
                  </a:cubicBezTo>
                  <a:cubicBezTo>
                    <a:pt x="2226" y="1393"/>
                    <a:pt x="2232" y="1397"/>
                    <a:pt x="2237" y="1396"/>
                  </a:cubicBezTo>
                  <a:cubicBezTo>
                    <a:pt x="2289" y="1410"/>
                    <a:pt x="2294" y="1408"/>
                    <a:pt x="2300" y="1412"/>
                  </a:cubicBezTo>
                  <a:cubicBezTo>
                    <a:pt x="2403" y="1451"/>
                    <a:pt x="2407" y="1454"/>
                    <a:pt x="2411" y="1457"/>
                  </a:cubicBezTo>
                  <a:cubicBezTo>
                    <a:pt x="2382" y="1460"/>
                    <a:pt x="2378" y="1455"/>
                    <a:pt x="2375" y="1456"/>
                  </a:cubicBezTo>
                  <a:cubicBezTo>
                    <a:pt x="2349" y="1454"/>
                    <a:pt x="2346" y="1457"/>
                    <a:pt x="2342" y="1455"/>
                  </a:cubicBezTo>
                  <a:cubicBezTo>
                    <a:pt x="2278" y="1447"/>
                    <a:pt x="2273" y="1444"/>
                    <a:pt x="2267" y="1445"/>
                  </a:cubicBezTo>
                  <a:cubicBezTo>
                    <a:pt x="2223" y="1440"/>
                    <a:pt x="2219" y="1437"/>
                    <a:pt x="2215" y="1433"/>
                  </a:cubicBezTo>
                  <a:cubicBezTo>
                    <a:pt x="2193" y="1431"/>
                    <a:pt x="2191" y="1434"/>
                    <a:pt x="2188" y="1434"/>
                  </a:cubicBezTo>
                  <a:cubicBezTo>
                    <a:pt x="2155" y="1427"/>
                    <a:pt x="2148" y="1421"/>
                    <a:pt x="2143" y="1423"/>
                  </a:cubicBezTo>
                  <a:cubicBezTo>
                    <a:pt x="2090" y="1417"/>
                    <a:pt x="2083" y="1408"/>
                    <a:pt x="2079" y="1413"/>
                  </a:cubicBezTo>
                  <a:cubicBezTo>
                    <a:pt x="1999" y="1398"/>
                    <a:pt x="1989" y="1393"/>
                    <a:pt x="1980" y="1392"/>
                  </a:cubicBezTo>
                  <a:cubicBezTo>
                    <a:pt x="1957" y="1385"/>
                    <a:pt x="1954" y="1382"/>
                    <a:pt x="1952" y="1384"/>
                  </a:cubicBezTo>
                  <a:cubicBezTo>
                    <a:pt x="1867" y="1355"/>
                    <a:pt x="1868" y="1352"/>
                    <a:pt x="1868" y="1352"/>
                  </a:cubicBezTo>
                  <a:cubicBezTo>
                    <a:pt x="1854" y="1345"/>
                    <a:pt x="1853" y="1346"/>
                    <a:pt x="1851" y="1346"/>
                  </a:cubicBezTo>
                  <a:cubicBezTo>
                    <a:pt x="1819" y="1330"/>
                    <a:pt x="1814" y="1322"/>
                    <a:pt x="1810" y="1321"/>
                  </a:cubicBezTo>
                  <a:cubicBezTo>
                    <a:pt x="1759" y="1288"/>
                    <a:pt x="1760" y="1285"/>
                    <a:pt x="1757" y="1283"/>
                  </a:cubicBezTo>
                  <a:cubicBezTo>
                    <a:pt x="1737" y="1278"/>
                    <a:pt x="1744" y="1285"/>
                    <a:pt x="1751" y="1292"/>
                  </a:cubicBezTo>
                  <a:cubicBezTo>
                    <a:pt x="1824" y="1336"/>
                    <a:pt x="1820" y="1339"/>
                    <a:pt x="1825" y="1342"/>
                  </a:cubicBezTo>
                  <a:cubicBezTo>
                    <a:pt x="1914" y="1376"/>
                    <a:pt x="1921" y="1385"/>
                    <a:pt x="1926" y="1383"/>
                  </a:cubicBezTo>
                  <a:cubicBezTo>
                    <a:pt x="1966" y="1396"/>
                    <a:pt x="1970" y="1399"/>
                    <a:pt x="1972" y="1397"/>
                  </a:cubicBezTo>
                  <a:cubicBezTo>
                    <a:pt x="2078" y="1420"/>
                    <a:pt x="2102" y="1426"/>
                    <a:pt x="2125" y="1426"/>
                  </a:cubicBezTo>
                  <a:cubicBezTo>
                    <a:pt x="2205" y="1443"/>
                    <a:pt x="2211" y="1443"/>
                    <a:pt x="2217" y="1442"/>
                  </a:cubicBezTo>
                  <a:cubicBezTo>
                    <a:pt x="2256" y="1449"/>
                    <a:pt x="2259" y="1450"/>
                    <a:pt x="2263" y="1452"/>
                  </a:cubicBezTo>
                  <a:cubicBezTo>
                    <a:pt x="2241" y="1449"/>
                    <a:pt x="2235" y="1450"/>
                    <a:pt x="2228" y="1453"/>
                  </a:cubicBezTo>
                  <a:cubicBezTo>
                    <a:pt x="2161" y="1450"/>
                    <a:pt x="2138" y="1452"/>
                    <a:pt x="2115" y="1453"/>
                  </a:cubicBezTo>
                  <a:cubicBezTo>
                    <a:pt x="2033" y="1453"/>
                    <a:pt x="2030" y="1453"/>
                    <a:pt x="2027" y="1452"/>
                  </a:cubicBezTo>
                  <a:cubicBezTo>
                    <a:pt x="1998" y="1450"/>
                    <a:pt x="1996" y="1456"/>
                    <a:pt x="1992" y="1450"/>
                  </a:cubicBezTo>
                  <a:cubicBezTo>
                    <a:pt x="1962" y="1449"/>
                    <a:pt x="1960" y="1455"/>
                    <a:pt x="1955" y="1449"/>
                  </a:cubicBezTo>
                  <a:cubicBezTo>
                    <a:pt x="1918" y="1451"/>
                    <a:pt x="1915" y="1451"/>
                    <a:pt x="1912" y="1452"/>
                  </a:cubicBezTo>
                  <a:cubicBezTo>
                    <a:pt x="1934" y="1456"/>
                    <a:pt x="1942" y="1456"/>
                    <a:pt x="1951" y="1457"/>
                  </a:cubicBezTo>
                  <a:cubicBezTo>
                    <a:pt x="1993" y="1458"/>
                    <a:pt x="1997" y="1456"/>
                    <a:pt x="2001" y="1459"/>
                  </a:cubicBezTo>
                  <a:cubicBezTo>
                    <a:pt x="2056" y="1461"/>
                    <a:pt x="2060" y="1459"/>
                    <a:pt x="2065" y="1462"/>
                  </a:cubicBezTo>
                  <a:cubicBezTo>
                    <a:pt x="2095" y="1465"/>
                    <a:pt x="2098" y="1457"/>
                    <a:pt x="2104" y="1462"/>
                  </a:cubicBezTo>
                  <a:cubicBezTo>
                    <a:pt x="2171" y="1462"/>
                    <a:pt x="2187" y="1459"/>
                    <a:pt x="2205" y="1461"/>
                  </a:cubicBezTo>
                  <a:cubicBezTo>
                    <a:pt x="2239" y="1464"/>
                    <a:pt x="2246" y="1458"/>
                    <a:pt x="2255" y="1463"/>
                  </a:cubicBezTo>
                  <a:cubicBezTo>
                    <a:pt x="2379" y="1467"/>
                    <a:pt x="2385" y="1469"/>
                    <a:pt x="2390" y="1469"/>
                  </a:cubicBezTo>
                  <a:cubicBezTo>
                    <a:pt x="2447" y="1477"/>
                    <a:pt x="2453" y="1485"/>
                    <a:pt x="2456" y="1481"/>
                  </a:cubicBezTo>
                  <a:cubicBezTo>
                    <a:pt x="2471" y="1483"/>
                    <a:pt x="2476" y="1485"/>
                    <a:pt x="2480" y="1484"/>
                  </a:cubicBezTo>
                  <a:cubicBezTo>
                    <a:pt x="2496" y="1492"/>
                    <a:pt x="2489" y="1491"/>
                    <a:pt x="2481" y="1490"/>
                  </a:cubicBezTo>
                  <a:cubicBezTo>
                    <a:pt x="2459" y="1486"/>
                    <a:pt x="2459" y="1488"/>
                    <a:pt x="2457" y="1487"/>
                  </a:cubicBezTo>
                  <a:cubicBezTo>
                    <a:pt x="2436" y="1484"/>
                    <a:pt x="2430" y="1485"/>
                    <a:pt x="2423" y="1483"/>
                  </a:cubicBezTo>
                  <a:cubicBezTo>
                    <a:pt x="2367" y="1482"/>
                    <a:pt x="2348" y="1479"/>
                    <a:pt x="2330" y="1481"/>
                  </a:cubicBezTo>
                  <a:cubicBezTo>
                    <a:pt x="2283" y="1485"/>
                    <a:pt x="2277" y="1479"/>
                    <a:pt x="2273" y="1480"/>
                  </a:cubicBezTo>
                  <a:cubicBezTo>
                    <a:pt x="2200" y="1484"/>
                    <a:pt x="2196" y="1487"/>
                    <a:pt x="2191" y="1488"/>
                  </a:cubicBezTo>
                  <a:cubicBezTo>
                    <a:pt x="2155" y="1488"/>
                    <a:pt x="2153" y="1490"/>
                    <a:pt x="2150" y="1487"/>
                  </a:cubicBezTo>
                  <a:cubicBezTo>
                    <a:pt x="2117" y="1486"/>
                    <a:pt x="2113" y="1490"/>
                    <a:pt x="2108" y="1488"/>
                  </a:cubicBezTo>
                  <a:cubicBezTo>
                    <a:pt x="2069" y="1483"/>
                    <a:pt x="2060" y="1487"/>
                    <a:pt x="2050" y="1484"/>
                  </a:cubicBezTo>
                  <a:cubicBezTo>
                    <a:pt x="1988" y="1472"/>
                    <a:pt x="1985" y="1477"/>
                    <a:pt x="1979" y="1473"/>
                  </a:cubicBezTo>
                  <a:cubicBezTo>
                    <a:pt x="1945" y="1469"/>
                    <a:pt x="1938" y="1456"/>
                    <a:pt x="1935" y="1464"/>
                  </a:cubicBezTo>
                  <a:cubicBezTo>
                    <a:pt x="2001" y="1482"/>
                    <a:pt x="2009" y="1487"/>
                    <a:pt x="2015" y="1486"/>
                  </a:cubicBezTo>
                  <a:cubicBezTo>
                    <a:pt x="2080" y="1493"/>
                    <a:pt x="2086" y="1494"/>
                    <a:pt x="2094" y="1497"/>
                  </a:cubicBezTo>
                  <a:cubicBezTo>
                    <a:pt x="2167" y="1495"/>
                    <a:pt x="2186" y="1498"/>
                    <a:pt x="2203" y="1494"/>
                  </a:cubicBezTo>
                  <a:cubicBezTo>
                    <a:pt x="2239" y="1495"/>
                    <a:pt x="2241" y="1492"/>
                    <a:pt x="2244" y="1492"/>
                  </a:cubicBezTo>
                  <a:cubicBezTo>
                    <a:pt x="2289" y="1487"/>
                    <a:pt x="2294" y="1490"/>
                    <a:pt x="2298" y="1489"/>
                  </a:cubicBezTo>
                  <a:cubicBezTo>
                    <a:pt x="2349" y="1491"/>
                    <a:pt x="2358" y="1488"/>
                    <a:pt x="2368" y="1491"/>
                  </a:cubicBezTo>
                  <a:cubicBezTo>
                    <a:pt x="2408" y="1491"/>
                    <a:pt x="2409" y="1489"/>
                    <a:pt x="2412" y="1491"/>
                  </a:cubicBezTo>
                  <a:cubicBezTo>
                    <a:pt x="2452" y="1494"/>
                    <a:pt x="2456" y="1493"/>
                    <a:pt x="2462" y="1498"/>
                  </a:cubicBezTo>
                  <a:cubicBezTo>
                    <a:pt x="2494" y="1499"/>
                    <a:pt x="2499" y="1504"/>
                    <a:pt x="2504" y="1503"/>
                  </a:cubicBezTo>
                  <a:cubicBezTo>
                    <a:pt x="2539" y="1513"/>
                    <a:pt x="2541" y="1511"/>
                    <a:pt x="2544" y="1514"/>
                  </a:cubicBezTo>
                  <a:cubicBezTo>
                    <a:pt x="2540" y="1522"/>
                    <a:pt x="2534" y="1517"/>
                    <a:pt x="2528" y="1514"/>
                  </a:cubicBezTo>
                  <a:cubicBezTo>
                    <a:pt x="2499" y="1515"/>
                    <a:pt x="2495" y="1516"/>
                    <a:pt x="2491" y="1515"/>
                  </a:cubicBezTo>
                  <a:cubicBezTo>
                    <a:pt x="2470" y="1517"/>
                    <a:pt x="2461" y="1511"/>
                    <a:pt x="2453" y="1516"/>
                  </a:cubicBezTo>
                  <a:cubicBezTo>
                    <a:pt x="2361" y="1511"/>
                    <a:pt x="2358" y="1522"/>
                    <a:pt x="2352" y="1514"/>
                  </a:cubicBezTo>
                  <a:cubicBezTo>
                    <a:pt x="2303" y="1521"/>
                    <a:pt x="2299" y="1520"/>
                    <a:pt x="2295" y="1521"/>
                  </a:cubicBezTo>
                  <a:cubicBezTo>
                    <a:pt x="2268" y="1522"/>
                    <a:pt x="2265" y="1529"/>
                    <a:pt x="2260" y="1526"/>
                  </a:cubicBezTo>
                  <a:cubicBezTo>
                    <a:pt x="2207" y="1533"/>
                    <a:pt x="2198" y="1529"/>
                    <a:pt x="2191" y="1533"/>
                  </a:cubicBezTo>
                  <a:cubicBezTo>
                    <a:pt x="2159" y="1533"/>
                    <a:pt x="2151" y="1531"/>
                    <a:pt x="2144" y="1533"/>
                  </a:cubicBezTo>
                  <a:cubicBezTo>
                    <a:pt x="2122" y="1534"/>
                    <a:pt x="2121" y="1537"/>
                    <a:pt x="2124" y="1535"/>
                  </a:cubicBezTo>
                  <a:cubicBezTo>
                    <a:pt x="2146" y="1533"/>
                    <a:pt x="2152" y="1539"/>
                    <a:pt x="2156" y="1538"/>
                  </a:cubicBezTo>
                  <a:cubicBezTo>
                    <a:pt x="2199" y="1537"/>
                    <a:pt x="2208" y="1537"/>
                    <a:pt x="2217" y="1537"/>
                  </a:cubicBezTo>
                  <a:cubicBezTo>
                    <a:pt x="2258" y="1531"/>
                    <a:pt x="2264" y="1537"/>
                    <a:pt x="2268" y="1534"/>
                  </a:cubicBezTo>
                  <a:cubicBezTo>
                    <a:pt x="2296" y="1526"/>
                    <a:pt x="2301" y="1531"/>
                    <a:pt x="2304" y="1527"/>
                  </a:cubicBezTo>
                  <a:cubicBezTo>
                    <a:pt x="2335" y="1525"/>
                    <a:pt x="2338" y="1528"/>
                    <a:pt x="2341" y="1528"/>
                  </a:cubicBezTo>
                  <a:cubicBezTo>
                    <a:pt x="2369" y="1527"/>
                    <a:pt x="2374" y="1522"/>
                    <a:pt x="2379" y="1525"/>
                  </a:cubicBezTo>
                  <a:cubicBezTo>
                    <a:pt x="2415" y="1519"/>
                    <a:pt x="2422" y="1529"/>
                    <a:pt x="2426" y="1521"/>
                  </a:cubicBezTo>
                  <a:cubicBezTo>
                    <a:pt x="2479" y="1523"/>
                    <a:pt x="2484" y="1524"/>
                    <a:pt x="2489" y="1524"/>
                  </a:cubicBezTo>
                  <a:cubicBezTo>
                    <a:pt x="2510" y="1525"/>
                    <a:pt x="2516" y="1524"/>
                    <a:pt x="2521" y="1524"/>
                  </a:cubicBezTo>
                  <a:cubicBezTo>
                    <a:pt x="2547" y="1526"/>
                    <a:pt x="2559" y="1534"/>
                    <a:pt x="2570" y="1533"/>
                  </a:cubicBezTo>
                  <a:cubicBezTo>
                    <a:pt x="2608" y="1551"/>
                    <a:pt x="2617" y="1556"/>
                    <a:pt x="2627" y="1558"/>
                  </a:cubicBezTo>
                  <a:cubicBezTo>
                    <a:pt x="2654" y="1575"/>
                    <a:pt x="2658" y="1582"/>
                    <a:pt x="2661" y="1578"/>
                  </a:cubicBezTo>
                  <a:cubicBezTo>
                    <a:pt x="2679" y="1592"/>
                    <a:pt x="2668" y="1591"/>
                    <a:pt x="2658" y="1587"/>
                  </a:cubicBezTo>
                  <a:cubicBezTo>
                    <a:pt x="2602" y="1571"/>
                    <a:pt x="2598" y="1576"/>
                    <a:pt x="2592" y="1572"/>
                  </a:cubicBezTo>
                  <a:cubicBezTo>
                    <a:pt x="2493" y="1566"/>
                    <a:pt x="2486" y="1559"/>
                    <a:pt x="2482" y="1564"/>
                  </a:cubicBezTo>
                  <a:cubicBezTo>
                    <a:pt x="2454" y="1559"/>
                    <a:pt x="2452" y="1559"/>
                    <a:pt x="2450" y="1561"/>
                  </a:cubicBezTo>
                  <a:cubicBezTo>
                    <a:pt x="2407" y="1554"/>
                    <a:pt x="2405" y="1561"/>
                    <a:pt x="2401" y="1560"/>
                  </a:cubicBezTo>
                  <a:cubicBezTo>
                    <a:pt x="2363" y="1561"/>
                    <a:pt x="2358" y="1554"/>
                    <a:pt x="2355" y="1558"/>
                  </a:cubicBezTo>
                  <a:cubicBezTo>
                    <a:pt x="2328" y="1563"/>
                    <a:pt x="2323" y="1555"/>
                    <a:pt x="2321" y="1561"/>
                  </a:cubicBezTo>
                  <a:cubicBezTo>
                    <a:pt x="2293" y="1560"/>
                    <a:pt x="2290" y="1562"/>
                    <a:pt x="2286" y="1562"/>
                  </a:cubicBezTo>
                  <a:cubicBezTo>
                    <a:pt x="2243" y="1564"/>
                    <a:pt x="2236" y="1566"/>
                    <a:pt x="2229" y="1566"/>
                  </a:cubicBezTo>
                  <a:cubicBezTo>
                    <a:pt x="2173" y="1564"/>
                    <a:pt x="2167" y="1569"/>
                    <a:pt x="2158" y="1566"/>
                  </a:cubicBezTo>
                  <a:cubicBezTo>
                    <a:pt x="2121" y="1565"/>
                    <a:pt x="2118" y="1572"/>
                    <a:pt x="2113" y="1567"/>
                  </a:cubicBezTo>
                  <a:cubicBezTo>
                    <a:pt x="2076" y="1567"/>
                    <a:pt x="2075" y="1564"/>
                    <a:pt x="2074" y="1562"/>
                  </a:cubicBezTo>
                  <a:cubicBezTo>
                    <a:pt x="2035" y="1553"/>
                    <a:pt x="2033" y="1551"/>
                    <a:pt x="2031" y="1549"/>
                  </a:cubicBezTo>
                  <a:cubicBezTo>
                    <a:pt x="2019" y="1549"/>
                    <a:pt x="2032" y="1553"/>
                    <a:pt x="2045" y="1559"/>
                  </a:cubicBezTo>
                  <a:cubicBezTo>
                    <a:pt x="2068" y="1563"/>
                    <a:pt x="2066" y="1572"/>
                    <a:pt x="2070" y="1568"/>
                  </a:cubicBezTo>
                  <a:cubicBezTo>
                    <a:pt x="2092" y="1572"/>
                    <a:pt x="2098" y="1570"/>
                    <a:pt x="2102" y="1576"/>
                  </a:cubicBezTo>
                  <a:cubicBezTo>
                    <a:pt x="2162" y="1582"/>
                    <a:pt x="2171" y="1587"/>
                    <a:pt x="2179" y="1585"/>
                  </a:cubicBezTo>
                  <a:cubicBezTo>
                    <a:pt x="2207" y="1588"/>
                    <a:pt x="2208" y="1584"/>
                    <a:pt x="2211" y="1585"/>
                  </a:cubicBezTo>
                  <a:cubicBezTo>
                    <a:pt x="2233" y="1583"/>
                    <a:pt x="2239" y="1590"/>
                    <a:pt x="2242" y="1585"/>
                  </a:cubicBezTo>
                  <a:cubicBezTo>
                    <a:pt x="2263" y="1586"/>
                    <a:pt x="2272" y="1586"/>
                    <a:pt x="2280" y="1587"/>
                  </a:cubicBezTo>
                  <a:cubicBezTo>
                    <a:pt x="2313" y="1585"/>
                    <a:pt x="2323" y="1589"/>
                    <a:pt x="2331" y="1589"/>
                  </a:cubicBezTo>
                  <a:cubicBezTo>
                    <a:pt x="2365" y="1592"/>
                    <a:pt x="2367" y="1591"/>
                    <a:pt x="2369" y="1591"/>
                  </a:cubicBezTo>
                  <a:cubicBezTo>
                    <a:pt x="2399" y="1594"/>
                    <a:pt x="2405" y="1600"/>
                    <a:pt x="2408" y="1596"/>
                  </a:cubicBezTo>
                  <a:cubicBezTo>
                    <a:pt x="2442" y="1597"/>
                    <a:pt x="2451" y="1602"/>
                    <a:pt x="2459" y="1598"/>
                  </a:cubicBezTo>
                  <a:cubicBezTo>
                    <a:pt x="2471" y="1601"/>
                    <a:pt x="2473" y="1601"/>
                    <a:pt x="2475" y="1601"/>
                  </a:cubicBezTo>
                  <a:cubicBezTo>
                    <a:pt x="2445" y="1606"/>
                    <a:pt x="2443" y="1607"/>
                    <a:pt x="2439" y="1604"/>
                  </a:cubicBezTo>
                  <a:cubicBezTo>
                    <a:pt x="2395" y="1607"/>
                    <a:pt x="2374" y="1608"/>
                    <a:pt x="2352" y="1609"/>
                  </a:cubicBezTo>
                  <a:cubicBezTo>
                    <a:pt x="2254" y="1621"/>
                    <a:pt x="2247" y="1616"/>
                    <a:pt x="2243" y="1620"/>
                  </a:cubicBezTo>
                  <a:cubicBezTo>
                    <a:pt x="2203" y="1616"/>
                    <a:pt x="2183" y="1620"/>
                    <a:pt x="2161" y="1620"/>
                  </a:cubicBezTo>
                  <a:cubicBezTo>
                    <a:pt x="2112" y="1621"/>
                    <a:pt x="2109" y="1622"/>
                    <a:pt x="2107" y="1623"/>
                  </a:cubicBezTo>
                  <a:cubicBezTo>
                    <a:pt x="2030" y="1621"/>
                    <a:pt x="2026" y="1616"/>
                    <a:pt x="2024" y="1618"/>
                  </a:cubicBezTo>
                  <a:cubicBezTo>
                    <a:pt x="1994" y="1611"/>
                    <a:pt x="1990" y="1617"/>
                    <a:pt x="1983" y="1612"/>
                  </a:cubicBezTo>
                  <a:cubicBezTo>
                    <a:pt x="1985" y="1614"/>
                    <a:pt x="1988" y="1619"/>
                    <a:pt x="1991" y="1617"/>
                  </a:cubicBezTo>
                  <a:cubicBezTo>
                    <a:pt x="2042" y="1624"/>
                    <a:pt x="2053" y="1625"/>
                    <a:pt x="2063" y="1626"/>
                  </a:cubicBezTo>
                  <a:cubicBezTo>
                    <a:pt x="2134" y="1631"/>
                    <a:pt x="2138" y="1625"/>
                    <a:pt x="2144" y="1627"/>
                  </a:cubicBezTo>
                  <a:cubicBezTo>
                    <a:pt x="2193" y="1623"/>
                    <a:pt x="2196" y="1627"/>
                    <a:pt x="2199" y="1627"/>
                  </a:cubicBezTo>
                  <a:cubicBezTo>
                    <a:pt x="2212" y="1625"/>
                    <a:pt x="2218" y="1627"/>
                    <a:pt x="2223" y="1625"/>
                  </a:cubicBezTo>
                  <a:cubicBezTo>
                    <a:pt x="2307" y="1624"/>
                    <a:pt x="2311" y="1617"/>
                    <a:pt x="2317" y="1622"/>
                  </a:cubicBezTo>
                  <a:cubicBezTo>
                    <a:pt x="2338" y="1618"/>
                    <a:pt x="2344" y="1620"/>
                    <a:pt x="2349" y="1617"/>
                  </a:cubicBezTo>
                  <a:cubicBezTo>
                    <a:pt x="2418" y="1614"/>
                    <a:pt x="2424" y="1617"/>
                    <a:pt x="2428" y="1612"/>
                  </a:cubicBezTo>
                  <a:cubicBezTo>
                    <a:pt x="2486" y="1613"/>
                    <a:pt x="2495" y="1611"/>
                    <a:pt x="2504" y="1613"/>
                  </a:cubicBezTo>
                  <a:cubicBezTo>
                    <a:pt x="2538" y="1616"/>
                    <a:pt x="2544" y="1614"/>
                    <a:pt x="2551" y="1618"/>
                  </a:cubicBezTo>
                  <a:cubicBezTo>
                    <a:pt x="2576" y="1617"/>
                    <a:pt x="2582" y="1619"/>
                    <a:pt x="2589" y="1619"/>
                  </a:cubicBezTo>
                  <a:cubicBezTo>
                    <a:pt x="2605" y="1620"/>
                    <a:pt x="2607" y="1617"/>
                    <a:pt x="2606" y="1621"/>
                  </a:cubicBezTo>
                  <a:cubicBezTo>
                    <a:pt x="2570" y="1626"/>
                    <a:pt x="2567" y="1624"/>
                    <a:pt x="2565" y="1624"/>
                  </a:cubicBezTo>
                  <a:cubicBezTo>
                    <a:pt x="2544" y="1626"/>
                    <a:pt x="2543" y="1633"/>
                    <a:pt x="2539" y="1631"/>
                  </a:cubicBezTo>
                  <a:cubicBezTo>
                    <a:pt x="2525" y="1626"/>
                    <a:pt x="2522" y="1626"/>
                    <a:pt x="2519" y="1625"/>
                  </a:cubicBezTo>
                  <a:cubicBezTo>
                    <a:pt x="2488" y="1626"/>
                    <a:pt x="2486" y="1632"/>
                    <a:pt x="2482" y="1630"/>
                  </a:cubicBezTo>
                  <a:cubicBezTo>
                    <a:pt x="2437" y="1636"/>
                    <a:pt x="2418" y="1631"/>
                    <a:pt x="2401" y="1638"/>
                  </a:cubicBezTo>
                  <a:cubicBezTo>
                    <a:pt x="2369" y="1638"/>
                    <a:pt x="2365" y="1641"/>
                    <a:pt x="2360" y="1640"/>
                  </a:cubicBezTo>
                  <a:cubicBezTo>
                    <a:pt x="2288" y="1646"/>
                    <a:pt x="2283" y="1643"/>
                    <a:pt x="2279" y="1644"/>
                  </a:cubicBezTo>
                  <a:cubicBezTo>
                    <a:pt x="2247" y="1646"/>
                    <a:pt x="2241" y="1643"/>
                    <a:pt x="2237" y="1644"/>
                  </a:cubicBezTo>
                  <a:cubicBezTo>
                    <a:pt x="2191" y="1641"/>
                    <a:pt x="2187" y="1648"/>
                    <a:pt x="2181" y="1641"/>
                  </a:cubicBezTo>
                  <a:cubicBezTo>
                    <a:pt x="2122" y="1643"/>
                    <a:pt x="2117" y="1637"/>
                    <a:pt x="2113" y="1638"/>
                  </a:cubicBezTo>
                  <a:cubicBezTo>
                    <a:pt x="2065" y="1636"/>
                    <a:pt x="2061" y="1637"/>
                    <a:pt x="2056" y="1637"/>
                  </a:cubicBezTo>
                  <a:cubicBezTo>
                    <a:pt x="2022" y="1634"/>
                    <a:pt x="2017" y="1630"/>
                    <a:pt x="2012" y="1631"/>
                  </a:cubicBezTo>
                  <a:cubicBezTo>
                    <a:pt x="2047" y="1640"/>
                    <a:pt x="2052" y="1641"/>
                    <a:pt x="2057" y="1640"/>
                  </a:cubicBezTo>
                  <a:cubicBezTo>
                    <a:pt x="2091" y="1647"/>
                    <a:pt x="2095" y="1643"/>
                    <a:pt x="2100" y="1645"/>
                  </a:cubicBezTo>
                  <a:cubicBezTo>
                    <a:pt x="2132" y="1645"/>
                    <a:pt x="2135" y="1647"/>
                    <a:pt x="2137" y="1649"/>
                  </a:cubicBezTo>
                  <a:cubicBezTo>
                    <a:pt x="2164" y="1651"/>
                    <a:pt x="2167" y="1648"/>
                    <a:pt x="2170" y="1650"/>
                  </a:cubicBezTo>
                  <a:cubicBezTo>
                    <a:pt x="2195" y="1655"/>
                    <a:pt x="2198" y="1646"/>
                    <a:pt x="2204" y="1651"/>
                  </a:cubicBezTo>
                  <a:cubicBezTo>
                    <a:pt x="2257" y="1652"/>
                    <a:pt x="2266" y="1651"/>
                    <a:pt x="2276" y="1652"/>
                  </a:cubicBezTo>
                  <a:cubicBezTo>
                    <a:pt x="2344" y="1649"/>
                    <a:pt x="2354" y="1649"/>
                    <a:pt x="2363" y="1647"/>
                  </a:cubicBezTo>
                  <a:cubicBezTo>
                    <a:pt x="2397" y="1650"/>
                    <a:pt x="2400" y="1643"/>
                    <a:pt x="2405" y="1644"/>
                  </a:cubicBezTo>
                  <a:cubicBezTo>
                    <a:pt x="2459" y="1643"/>
                    <a:pt x="2467" y="1634"/>
                    <a:pt x="2478" y="1640"/>
                  </a:cubicBezTo>
                  <a:cubicBezTo>
                    <a:pt x="2425" y="1649"/>
                    <a:pt x="2417" y="1651"/>
                    <a:pt x="2410" y="1652"/>
                  </a:cubicBezTo>
                  <a:cubicBezTo>
                    <a:pt x="2383" y="1656"/>
                    <a:pt x="2381" y="1661"/>
                    <a:pt x="2376" y="1659"/>
                  </a:cubicBezTo>
                  <a:cubicBezTo>
                    <a:pt x="2349" y="1660"/>
                    <a:pt x="2346" y="1666"/>
                    <a:pt x="2341" y="1661"/>
                  </a:cubicBezTo>
                  <a:cubicBezTo>
                    <a:pt x="2303" y="1667"/>
                    <a:pt x="2299" y="1668"/>
                    <a:pt x="2295" y="1667"/>
                  </a:cubicBezTo>
                  <a:cubicBezTo>
                    <a:pt x="2267" y="1667"/>
                    <a:pt x="2260" y="1667"/>
                    <a:pt x="2253" y="1668"/>
                  </a:cubicBezTo>
                  <a:cubicBezTo>
                    <a:pt x="2216" y="1663"/>
                    <a:pt x="2215" y="1672"/>
                    <a:pt x="2210" y="1669"/>
                  </a:cubicBezTo>
                  <a:cubicBezTo>
                    <a:pt x="2143" y="1667"/>
                    <a:pt x="2139" y="1664"/>
                    <a:pt x="2136" y="1669"/>
                  </a:cubicBezTo>
                  <a:cubicBezTo>
                    <a:pt x="2175" y="1676"/>
                    <a:pt x="2181" y="1672"/>
                    <a:pt x="2188" y="1675"/>
                  </a:cubicBezTo>
                  <a:cubicBezTo>
                    <a:pt x="2221" y="1675"/>
                    <a:pt x="2222" y="1675"/>
                    <a:pt x="2223" y="1672"/>
                  </a:cubicBezTo>
                  <a:cubicBezTo>
                    <a:pt x="2253" y="1672"/>
                    <a:pt x="2257" y="1673"/>
                    <a:pt x="2260" y="1676"/>
                  </a:cubicBezTo>
                  <a:cubicBezTo>
                    <a:pt x="2296" y="1677"/>
                    <a:pt x="2293" y="1681"/>
                    <a:pt x="2300" y="1684"/>
                  </a:cubicBezTo>
                  <a:cubicBezTo>
                    <a:pt x="2357" y="1678"/>
                    <a:pt x="2366" y="1682"/>
                    <a:pt x="2374" y="1678"/>
                  </a:cubicBezTo>
                  <a:cubicBezTo>
                    <a:pt x="2435" y="1674"/>
                    <a:pt x="2440" y="1673"/>
                    <a:pt x="2445" y="1673"/>
                  </a:cubicBezTo>
                  <a:cubicBezTo>
                    <a:pt x="2465" y="1667"/>
                    <a:pt x="2471" y="1669"/>
                    <a:pt x="2476" y="1667"/>
                  </a:cubicBezTo>
                  <a:cubicBezTo>
                    <a:pt x="2508" y="1661"/>
                    <a:pt x="2512" y="1666"/>
                    <a:pt x="2514" y="1664"/>
                  </a:cubicBezTo>
                  <a:cubicBezTo>
                    <a:pt x="2547" y="1662"/>
                    <a:pt x="2554" y="1661"/>
                    <a:pt x="2560" y="1658"/>
                  </a:cubicBezTo>
                  <a:cubicBezTo>
                    <a:pt x="2620" y="1652"/>
                    <a:pt x="2623" y="1651"/>
                    <a:pt x="2626" y="1650"/>
                  </a:cubicBezTo>
                  <a:cubicBezTo>
                    <a:pt x="2662" y="1652"/>
                    <a:pt x="2669" y="1652"/>
                    <a:pt x="2675" y="1651"/>
                  </a:cubicBezTo>
                  <a:cubicBezTo>
                    <a:pt x="2724" y="1652"/>
                    <a:pt x="2732" y="1655"/>
                    <a:pt x="2739" y="1654"/>
                  </a:cubicBezTo>
                  <a:cubicBezTo>
                    <a:pt x="2796" y="1661"/>
                    <a:pt x="2800" y="1664"/>
                    <a:pt x="2803" y="1663"/>
                  </a:cubicBezTo>
                  <a:cubicBezTo>
                    <a:pt x="2817" y="1678"/>
                    <a:pt x="2813" y="1673"/>
                    <a:pt x="2811" y="1675"/>
                  </a:cubicBezTo>
                  <a:cubicBezTo>
                    <a:pt x="2770" y="1672"/>
                    <a:pt x="2758" y="1673"/>
                    <a:pt x="2745" y="1671"/>
                  </a:cubicBezTo>
                  <a:cubicBezTo>
                    <a:pt x="2650" y="1676"/>
                    <a:pt x="2646" y="1683"/>
                    <a:pt x="2638" y="1679"/>
                  </a:cubicBezTo>
                  <a:cubicBezTo>
                    <a:pt x="2619" y="1686"/>
                    <a:pt x="2615" y="1682"/>
                    <a:pt x="2613" y="1685"/>
                  </a:cubicBezTo>
                  <a:cubicBezTo>
                    <a:pt x="2593" y="1688"/>
                    <a:pt x="2590" y="1688"/>
                    <a:pt x="2587" y="1689"/>
                  </a:cubicBezTo>
                  <a:cubicBezTo>
                    <a:pt x="2558" y="1695"/>
                    <a:pt x="2555" y="1695"/>
                    <a:pt x="2552" y="1697"/>
                  </a:cubicBezTo>
                  <a:cubicBezTo>
                    <a:pt x="2509" y="1701"/>
                    <a:pt x="2506" y="1705"/>
                    <a:pt x="2501" y="1700"/>
                  </a:cubicBezTo>
                  <a:cubicBezTo>
                    <a:pt x="2459" y="1707"/>
                    <a:pt x="2451" y="1707"/>
                    <a:pt x="2443" y="1708"/>
                  </a:cubicBezTo>
                  <a:cubicBezTo>
                    <a:pt x="2414" y="1713"/>
                    <a:pt x="2406" y="1710"/>
                    <a:pt x="2398" y="1713"/>
                  </a:cubicBezTo>
                  <a:cubicBezTo>
                    <a:pt x="2321" y="1710"/>
                    <a:pt x="2314" y="1713"/>
                    <a:pt x="2305" y="1711"/>
                  </a:cubicBezTo>
                  <a:cubicBezTo>
                    <a:pt x="2241" y="1703"/>
                    <a:pt x="2226" y="1705"/>
                    <a:pt x="2210" y="1700"/>
                  </a:cubicBezTo>
                  <a:cubicBezTo>
                    <a:pt x="2178" y="1697"/>
                    <a:pt x="2168" y="1688"/>
                    <a:pt x="2161" y="1691"/>
                  </a:cubicBezTo>
                  <a:cubicBezTo>
                    <a:pt x="2204" y="1705"/>
                    <a:pt x="2210" y="1706"/>
                    <a:pt x="2216" y="1707"/>
                  </a:cubicBezTo>
                  <a:cubicBezTo>
                    <a:pt x="2314" y="1720"/>
                    <a:pt x="2320" y="1719"/>
                    <a:pt x="2326" y="1719"/>
                  </a:cubicBezTo>
                  <a:cubicBezTo>
                    <a:pt x="2366" y="1716"/>
                    <a:pt x="2374" y="1724"/>
                    <a:pt x="2380" y="1721"/>
                  </a:cubicBezTo>
                  <a:cubicBezTo>
                    <a:pt x="2490" y="1712"/>
                    <a:pt x="2502" y="1711"/>
                    <a:pt x="2514" y="1711"/>
                  </a:cubicBezTo>
                  <a:cubicBezTo>
                    <a:pt x="2560" y="1701"/>
                    <a:pt x="2570" y="1701"/>
                    <a:pt x="2580" y="1700"/>
                  </a:cubicBezTo>
                  <a:cubicBezTo>
                    <a:pt x="2624" y="1689"/>
                    <a:pt x="2627" y="1689"/>
                    <a:pt x="2630" y="1691"/>
                  </a:cubicBezTo>
                  <a:cubicBezTo>
                    <a:pt x="2674" y="1686"/>
                    <a:pt x="2680" y="1685"/>
                    <a:pt x="2687" y="1685"/>
                  </a:cubicBezTo>
                  <a:cubicBezTo>
                    <a:pt x="2721" y="1678"/>
                    <a:pt x="2725" y="1684"/>
                    <a:pt x="2728" y="1681"/>
                  </a:cubicBezTo>
                  <a:cubicBezTo>
                    <a:pt x="2748" y="1684"/>
                    <a:pt x="2750" y="1680"/>
                    <a:pt x="2752" y="1681"/>
                  </a:cubicBezTo>
                  <a:cubicBezTo>
                    <a:pt x="2779" y="1689"/>
                    <a:pt x="2773" y="1678"/>
                    <a:pt x="2772" y="1686"/>
                  </a:cubicBezTo>
                  <a:cubicBezTo>
                    <a:pt x="2733" y="1690"/>
                    <a:pt x="2731" y="1691"/>
                    <a:pt x="2729" y="1692"/>
                  </a:cubicBezTo>
                  <a:cubicBezTo>
                    <a:pt x="2699" y="1696"/>
                    <a:pt x="2691" y="1701"/>
                    <a:pt x="2682" y="1703"/>
                  </a:cubicBezTo>
                  <a:cubicBezTo>
                    <a:pt x="2646" y="1707"/>
                    <a:pt x="2638" y="1713"/>
                    <a:pt x="2630" y="1715"/>
                  </a:cubicBezTo>
                  <a:cubicBezTo>
                    <a:pt x="2586" y="1730"/>
                    <a:pt x="2581" y="1731"/>
                    <a:pt x="2577" y="1732"/>
                  </a:cubicBezTo>
                  <a:cubicBezTo>
                    <a:pt x="2534" y="1747"/>
                    <a:pt x="2530" y="1748"/>
                    <a:pt x="2525" y="1750"/>
                  </a:cubicBezTo>
                  <a:cubicBezTo>
                    <a:pt x="2489" y="1754"/>
                    <a:pt x="2482" y="1764"/>
                    <a:pt x="2472" y="1759"/>
                  </a:cubicBezTo>
                  <a:cubicBezTo>
                    <a:pt x="2413" y="1764"/>
                    <a:pt x="2409" y="1766"/>
                    <a:pt x="2404" y="1766"/>
                  </a:cubicBezTo>
                  <a:cubicBezTo>
                    <a:pt x="2352" y="1766"/>
                    <a:pt x="2342" y="1760"/>
                    <a:pt x="2333" y="1763"/>
                  </a:cubicBezTo>
                  <a:cubicBezTo>
                    <a:pt x="2404" y="1770"/>
                    <a:pt x="2412" y="1772"/>
                    <a:pt x="2419" y="1771"/>
                  </a:cubicBezTo>
                  <a:cubicBezTo>
                    <a:pt x="2475" y="1765"/>
                    <a:pt x="2491" y="1769"/>
                    <a:pt x="2504" y="1762"/>
                  </a:cubicBezTo>
                  <a:cubicBezTo>
                    <a:pt x="2567" y="1744"/>
                    <a:pt x="2571" y="1747"/>
                    <a:pt x="2574" y="1740"/>
                  </a:cubicBezTo>
                  <a:cubicBezTo>
                    <a:pt x="2596" y="1732"/>
                    <a:pt x="2601" y="1738"/>
                    <a:pt x="2603" y="1731"/>
                  </a:cubicBezTo>
                  <a:cubicBezTo>
                    <a:pt x="2653" y="1722"/>
                    <a:pt x="2659" y="1714"/>
                    <a:pt x="2666" y="1712"/>
                  </a:cubicBezTo>
                  <a:cubicBezTo>
                    <a:pt x="2710" y="1703"/>
                    <a:pt x="2727" y="1700"/>
                    <a:pt x="2744" y="1697"/>
                  </a:cubicBezTo>
                  <a:cubicBezTo>
                    <a:pt x="2780" y="1698"/>
                    <a:pt x="2788" y="1692"/>
                    <a:pt x="2797" y="1695"/>
                  </a:cubicBezTo>
                  <a:cubicBezTo>
                    <a:pt x="2832" y="1693"/>
                    <a:pt x="2841" y="1692"/>
                    <a:pt x="2851" y="1697"/>
                  </a:cubicBezTo>
                  <a:cubicBezTo>
                    <a:pt x="2883" y="1700"/>
                    <a:pt x="2887" y="1701"/>
                    <a:pt x="2892" y="1703"/>
                  </a:cubicBezTo>
                  <a:cubicBezTo>
                    <a:pt x="2862" y="1708"/>
                    <a:pt x="2854" y="1704"/>
                    <a:pt x="2847" y="1707"/>
                  </a:cubicBezTo>
                  <a:cubicBezTo>
                    <a:pt x="2795" y="1706"/>
                    <a:pt x="2789" y="1714"/>
                    <a:pt x="2780" y="1710"/>
                  </a:cubicBezTo>
                  <a:cubicBezTo>
                    <a:pt x="2763" y="1715"/>
                    <a:pt x="2760" y="1712"/>
                    <a:pt x="2759" y="1714"/>
                  </a:cubicBezTo>
                  <a:cubicBezTo>
                    <a:pt x="2721" y="1718"/>
                    <a:pt x="2707" y="1724"/>
                    <a:pt x="2692" y="1724"/>
                  </a:cubicBezTo>
                  <a:cubicBezTo>
                    <a:pt x="2667" y="1732"/>
                    <a:pt x="2663" y="1731"/>
                    <a:pt x="2661" y="1735"/>
                  </a:cubicBezTo>
                  <a:cubicBezTo>
                    <a:pt x="2626" y="1745"/>
                    <a:pt x="2625" y="1745"/>
                    <a:pt x="2624" y="1748"/>
                  </a:cubicBezTo>
                  <a:cubicBezTo>
                    <a:pt x="2592" y="1757"/>
                    <a:pt x="2578" y="1764"/>
                    <a:pt x="2563" y="1768"/>
                  </a:cubicBezTo>
                  <a:cubicBezTo>
                    <a:pt x="2535" y="1773"/>
                    <a:pt x="2528" y="1777"/>
                    <a:pt x="2520" y="1781"/>
                  </a:cubicBezTo>
                  <a:cubicBezTo>
                    <a:pt x="2487" y="1781"/>
                    <a:pt x="2479" y="1784"/>
                    <a:pt x="2471" y="1785"/>
                  </a:cubicBezTo>
                  <a:cubicBezTo>
                    <a:pt x="2370" y="1780"/>
                    <a:pt x="2359" y="1771"/>
                    <a:pt x="2349" y="1774"/>
                  </a:cubicBezTo>
                  <a:cubicBezTo>
                    <a:pt x="2390" y="1781"/>
                    <a:pt x="2394" y="1787"/>
                    <a:pt x="2397" y="1785"/>
                  </a:cubicBezTo>
                  <a:cubicBezTo>
                    <a:pt x="2438" y="1786"/>
                    <a:pt x="2451" y="1790"/>
                    <a:pt x="2462" y="1789"/>
                  </a:cubicBezTo>
                  <a:cubicBezTo>
                    <a:pt x="2521" y="1786"/>
                    <a:pt x="2524" y="1785"/>
                    <a:pt x="2528" y="1786"/>
                  </a:cubicBezTo>
                  <a:cubicBezTo>
                    <a:pt x="2579" y="1770"/>
                    <a:pt x="2588" y="1769"/>
                    <a:pt x="2592" y="1768"/>
                  </a:cubicBezTo>
                  <a:cubicBezTo>
                    <a:pt x="2650" y="1747"/>
                    <a:pt x="2654" y="1746"/>
                    <a:pt x="2657" y="1746"/>
                  </a:cubicBezTo>
                  <a:cubicBezTo>
                    <a:pt x="2687" y="1734"/>
                    <a:pt x="2690" y="1734"/>
                    <a:pt x="2694" y="1737"/>
                  </a:cubicBezTo>
                  <a:cubicBezTo>
                    <a:pt x="2724" y="1724"/>
                    <a:pt x="2729" y="1728"/>
                    <a:pt x="2731" y="1727"/>
                  </a:cubicBezTo>
                  <a:cubicBezTo>
                    <a:pt x="2767" y="1722"/>
                    <a:pt x="2772" y="1720"/>
                    <a:pt x="2779" y="1723"/>
                  </a:cubicBezTo>
                  <a:cubicBezTo>
                    <a:pt x="2794" y="1720"/>
                    <a:pt x="2797" y="1718"/>
                    <a:pt x="2796" y="1721"/>
                  </a:cubicBezTo>
                  <a:cubicBezTo>
                    <a:pt x="2776" y="1728"/>
                    <a:pt x="2771" y="1730"/>
                    <a:pt x="2765" y="1732"/>
                  </a:cubicBezTo>
                  <a:cubicBezTo>
                    <a:pt x="2712" y="1755"/>
                    <a:pt x="2708" y="1762"/>
                    <a:pt x="2702" y="1760"/>
                  </a:cubicBezTo>
                  <a:cubicBezTo>
                    <a:pt x="2646" y="1781"/>
                    <a:pt x="2641" y="1788"/>
                    <a:pt x="2635" y="1789"/>
                  </a:cubicBezTo>
                  <a:cubicBezTo>
                    <a:pt x="2575" y="1810"/>
                    <a:pt x="2566" y="1802"/>
                    <a:pt x="2560" y="1807"/>
                  </a:cubicBezTo>
                  <a:cubicBezTo>
                    <a:pt x="2499" y="1820"/>
                    <a:pt x="2504" y="1816"/>
                    <a:pt x="2511" y="1819"/>
                  </a:cubicBezTo>
                  <a:cubicBezTo>
                    <a:pt x="2569" y="1813"/>
                    <a:pt x="2574" y="1809"/>
                    <a:pt x="2580" y="1813"/>
                  </a:cubicBezTo>
                  <a:cubicBezTo>
                    <a:pt x="2618" y="1802"/>
                    <a:pt x="2621" y="1802"/>
                    <a:pt x="2624" y="1803"/>
                  </a:cubicBezTo>
                  <a:cubicBezTo>
                    <a:pt x="2645" y="1797"/>
                    <a:pt x="2648" y="1796"/>
                    <a:pt x="2651" y="1794"/>
                  </a:cubicBezTo>
                  <a:cubicBezTo>
                    <a:pt x="2689" y="1774"/>
                    <a:pt x="2696" y="1779"/>
                    <a:pt x="2701" y="1773"/>
                  </a:cubicBezTo>
                  <a:cubicBezTo>
                    <a:pt x="2741" y="1756"/>
                    <a:pt x="2745" y="1746"/>
                    <a:pt x="2751" y="1749"/>
                  </a:cubicBezTo>
                  <a:cubicBezTo>
                    <a:pt x="2789" y="1733"/>
                    <a:pt x="2792" y="1733"/>
                    <a:pt x="2795" y="1730"/>
                  </a:cubicBezTo>
                  <a:cubicBezTo>
                    <a:pt x="2788" y="1740"/>
                    <a:pt x="2783" y="1735"/>
                    <a:pt x="2780" y="1741"/>
                  </a:cubicBezTo>
                  <a:cubicBezTo>
                    <a:pt x="2731" y="1774"/>
                    <a:pt x="2723" y="1772"/>
                    <a:pt x="2717" y="1781"/>
                  </a:cubicBezTo>
                  <a:cubicBezTo>
                    <a:pt x="2647" y="1806"/>
                    <a:pt x="2644" y="1811"/>
                    <a:pt x="2640" y="1810"/>
                  </a:cubicBezTo>
                  <a:cubicBezTo>
                    <a:pt x="2650" y="1810"/>
                    <a:pt x="2656" y="1813"/>
                    <a:pt x="2661" y="1809"/>
                  </a:cubicBezTo>
                  <a:cubicBezTo>
                    <a:pt x="2708" y="1802"/>
                    <a:pt x="2718" y="1795"/>
                    <a:pt x="2730" y="1797"/>
                  </a:cubicBezTo>
                  <a:cubicBezTo>
                    <a:pt x="2808" y="1776"/>
                    <a:pt x="2811" y="1768"/>
                    <a:pt x="2815" y="1767"/>
                  </a:cubicBezTo>
                  <a:cubicBezTo>
                    <a:pt x="2831" y="1757"/>
                    <a:pt x="2836" y="1762"/>
                    <a:pt x="2840" y="1758"/>
                  </a:cubicBezTo>
                  <a:cubicBezTo>
                    <a:pt x="2870" y="1752"/>
                    <a:pt x="2873" y="1743"/>
                    <a:pt x="2878" y="1747"/>
                  </a:cubicBezTo>
                  <a:cubicBezTo>
                    <a:pt x="2933" y="1737"/>
                    <a:pt x="2936" y="1737"/>
                    <a:pt x="2940" y="1738"/>
                  </a:cubicBezTo>
                  <a:cubicBezTo>
                    <a:pt x="2979" y="1744"/>
                    <a:pt x="2985" y="1741"/>
                    <a:pt x="2993" y="1744"/>
                  </a:cubicBezTo>
                  <a:cubicBezTo>
                    <a:pt x="3006" y="1750"/>
                    <a:pt x="3002" y="1756"/>
                    <a:pt x="2996" y="1751"/>
                  </a:cubicBezTo>
                  <a:cubicBezTo>
                    <a:pt x="2968" y="1752"/>
                    <a:pt x="2964" y="1751"/>
                    <a:pt x="2961" y="1749"/>
                  </a:cubicBezTo>
                  <a:cubicBezTo>
                    <a:pt x="2898" y="1754"/>
                    <a:pt x="2888" y="1762"/>
                    <a:pt x="2876" y="1758"/>
                  </a:cubicBezTo>
                  <a:cubicBezTo>
                    <a:pt x="2827" y="1782"/>
                    <a:pt x="2820" y="1785"/>
                    <a:pt x="2813" y="1787"/>
                  </a:cubicBezTo>
                  <a:cubicBezTo>
                    <a:pt x="2798" y="1797"/>
                    <a:pt x="2801" y="1795"/>
                    <a:pt x="2805" y="1795"/>
                  </a:cubicBezTo>
                  <a:cubicBezTo>
                    <a:pt x="2842" y="1780"/>
                    <a:pt x="2850" y="1784"/>
                    <a:pt x="2856" y="1776"/>
                  </a:cubicBezTo>
                  <a:cubicBezTo>
                    <a:pt x="2907" y="1764"/>
                    <a:pt x="2915" y="1765"/>
                    <a:pt x="2922" y="1760"/>
                  </a:cubicBezTo>
                  <a:cubicBezTo>
                    <a:pt x="2969" y="1757"/>
                    <a:pt x="2974" y="1763"/>
                    <a:pt x="2977" y="1760"/>
                  </a:cubicBezTo>
                  <a:cubicBezTo>
                    <a:pt x="3025" y="1770"/>
                    <a:pt x="3035" y="1767"/>
                    <a:pt x="3047" y="1773"/>
                  </a:cubicBezTo>
                  <a:cubicBezTo>
                    <a:pt x="3015" y="1779"/>
                    <a:pt x="3010" y="1773"/>
                    <a:pt x="3005" y="1776"/>
                  </a:cubicBezTo>
                  <a:cubicBezTo>
                    <a:pt x="3006" y="1780"/>
                    <a:pt x="3009" y="1784"/>
                    <a:pt x="3012" y="1786"/>
                  </a:cubicBezTo>
                  <a:cubicBezTo>
                    <a:pt x="2990" y="1813"/>
                    <a:pt x="2982" y="1817"/>
                    <a:pt x="2975" y="1826"/>
                  </a:cubicBezTo>
                  <a:cubicBezTo>
                    <a:pt x="3010" y="1818"/>
                    <a:pt x="3011" y="1815"/>
                    <a:pt x="3013" y="1816"/>
                  </a:cubicBezTo>
                  <a:cubicBezTo>
                    <a:pt x="3037" y="1804"/>
                    <a:pt x="3040" y="1802"/>
                    <a:pt x="3044" y="1802"/>
                  </a:cubicBezTo>
                  <a:cubicBezTo>
                    <a:pt x="3141" y="1829"/>
                    <a:pt x="3145" y="1819"/>
                    <a:pt x="3151" y="1821"/>
                  </a:cubicBezTo>
                  <a:close/>
                  <a:moveTo>
                    <a:pt x="2862" y="1579"/>
                  </a:moveTo>
                  <a:cubicBezTo>
                    <a:pt x="2853" y="1564"/>
                    <a:pt x="2854" y="1547"/>
                    <a:pt x="2846" y="1531"/>
                  </a:cubicBezTo>
                  <a:cubicBezTo>
                    <a:pt x="2843" y="1511"/>
                    <a:pt x="2840" y="1510"/>
                    <a:pt x="2841" y="1507"/>
                  </a:cubicBezTo>
                  <a:cubicBezTo>
                    <a:pt x="2815" y="1429"/>
                    <a:pt x="2813" y="1421"/>
                    <a:pt x="2813" y="1412"/>
                  </a:cubicBezTo>
                  <a:cubicBezTo>
                    <a:pt x="2793" y="1358"/>
                    <a:pt x="2786" y="1351"/>
                    <a:pt x="2786" y="1342"/>
                  </a:cubicBezTo>
                  <a:cubicBezTo>
                    <a:pt x="2769" y="1304"/>
                    <a:pt x="2769" y="1300"/>
                    <a:pt x="2764" y="1296"/>
                  </a:cubicBezTo>
                  <a:cubicBezTo>
                    <a:pt x="2737" y="1243"/>
                    <a:pt x="2739" y="1234"/>
                    <a:pt x="2732" y="1227"/>
                  </a:cubicBezTo>
                  <a:cubicBezTo>
                    <a:pt x="2719" y="1202"/>
                    <a:pt x="2722" y="1202"/>
                    <a:pt x="2724" y="1204"/>
                  </a:cubicBezTo>
                  <a:cubicBezTo>
                    <a:pt x="2736" y="1222"/>
                    <a:pt x="2739" y="1227"/>
                    <a:pt x="2741" y="1233"/>
                  </a:cubicBezTo>
                  <a:cubicBezTo>
                    <a:pt x="2767" y="1280"/>
                    <a:pt x="2769" y="1283"/>
                    <a:pt x="2769" y="1286"/>
                  </a:cubicBezTo>
                  <a:cubicBezTo>
                    <a:pt x="2790" y="1326"/>
                    <a:pt x="2788" y="1332"/>
                    <a:pt x="2795" y="1337"/>
                  </a:cubicBezTo>
                  <a:cubicBezTo>
                    <a:pt x="2816" y="1408"/>
                    <a:pt x="2821" y="1417"/>
                    <a:pt x="2821" y="1428"/>
                  </a:cubicBezTo>
                  <a:cubicBezTo>
                    <a:pt x="2828" y="1445"/>
                    <a:pt x="2827" y="1448"/>
                    <a:pt x="2827" y="1450"/>
                  </a:cubicBezTo>
                  <a:cubicBezTo>
                    <a:pt x="2840" y="1494"/>
                    <a:pt x="2842" y="1499"/>
                    <a:pt x="2844" y="1504"/>
                  </a:cubicBezTo>
                  <a:cubicBezTo>
                    <a:pt x="2856" y="1554"/>
                    <a:pt x="2859" y="1558"/>
                    <a:pt x="2859" y="1564"/>
                  </a:cubicBezTo>
                  <a:close/>
                  <a:moveTo>
                    <a:pt x="2583" y="1443"/>
                  </a:moveTo>
                  <a:cubicBezTo>
                    <a:pt x="2577" y="1441"/>
                    <a:pt x="2582" y="1437"/>
                    <a:pt x="2578" y="1434"/>
                  </a:cubicBezTo>
                  <a:cubicBezTo>
                    <a:pt x="2574" y="1428"/>
                    <a:pt x="2573" y="1422"/>
                    <a:pt x="2570" y="1416"/>
                  </a:cubicBezTo>
                  <a:cubicBezTo>
                    <a:pt x="2572" y="1413"/>
                    <a:pt x="2573" y="1418"/>
                    <a:pt x="2572" y="1420"/>
                  </a:cubicBezTo>
                  <a:cubicBezTo>
                    <a:pt x="2582" y="1429"/>
                    <a:pt x="2582" y="1440"/>
                    <a:pt x="2589" y="1449"/>
                  </a:cubicBezTo>
                  <a:cubicBezTo>
                    <a:pt x="2586" y="1453"/>
                    <a:pt x="2583" y="1445"/>
                    <a:pt x="2583" y="1443"/>
                  </a:cubicBezTo>
                  <a:close/>
                  <a:moveTo>
                    <a:pt x="2161" y="1164"/>
                  </a:moveTo>
                  <a:cubicBezTo>
                    <a:pt x="2159" y="1156"/>
                    <a:pt x="2149" y="1149"/>
                    <a:pt x="2145" y="1141"/>
                  </a:cubicBezTo>
                  <a:cubicBezTo>
                    <a:pt x="2150" y="1136"/>
                    <a:pt x="2148" y="1145"/>
                    <a:pt x="2152" y="1146"/>
                  </a:cubicBezTo>
                  <a:cubicBezTo>
                    <a:pt x="2153" y="1148"/>
                    <a:pt x="2156" y="1151"/>
                    <a:pt x="2160" y="1153"/>
                  </a:cubicBezTo>
                  <a:cubicBezTo>
                    <a:pt x="2160" y="1160"/>
                    <a:pt x="2166" y="1166"/>
                    <a:pt x="2172" y="1172"/>
                  </a:cubicBezTo>
                  <a:cubicBezTo>
                    <a:pt x="2166" y="1176"/>
                    <a:pt x="2167" y="1165"/>
                    <a:pt x="2161" y="1164"/>
                  </a:cubicBezTo>
                  <a:close/>
                  <a:moveTo>
                    <a:pt x="2176" y="1185"/>
                  </a:moveTo>
                  <a:cubicBezTo>
                    <a:pt x="2179" y="1177"/>
                    <a:pt x="2182" y="1189"/>
                    <a:pt x="2185" y="1191"/>
                  </a:cubicBezTo>
                  <a:cubicBezTo>
                    <a:pt x="2180" y="1195"/>
                    <a:pt x="2182" y="1185"/>
                    <a:pt x="2176" y="1185"/>
                  </a:cubicBezTo>
                  <a:close/>
                  <a:moveTo>
                    <a:pt x="2197" y="1209"/>
                  </a:moveTo>
                  <a:cubicBezTo>
                    <a:pt x="2194" y="1203"/>
                    <a:pt x="2200" y="1211"/>
                    <a:pt x="2202" y="1213"/>
                  </a:cubicBezTo>
                  <a:cubicBezTo>
                    <a:pt x="2199" y="1215"/>
                    <a:pt x="2199" y="1211"/>
                    <a:pt x="2197" y="1209"/>
                  </a:cubicBezTo>
                  <a:close/>
                  <a:moveTo>
                    <a:pt x="2096" y="1210"/>
                  </a:moveTo>
                  <a:cubicBezTo>
                    <a:pt x="2094" y="1207"/>
                    <a:pt x="2099" y="1209"/>
                    <a:pt x="2101" y="1211"/>
                  </a:cubicBezTo>
                  <a:cubicBezTo>
                    <a:pt x="2103" y="1214"/>
                    <a:pt x="2099" y="1212"/>
                    <a:pt x="2096" y="1210"/>
                  </a:cubicBezTo>
                  <a:close/>
                  <a:moveTo>
                    <a:pt x="2214" y="1294"/>
                  </a:moveTo>
                  <a:cubicBezTo>
                    <a:pt x="2209" y="1289"/>
                    <a:pt x="2207" y="1293"/>
                    <a:pt x="2203" y="1289"/>
                  </a:cubicBezTo>
                  <a:cubicBezTo>
                    <a:pt x="2145" y="1278"/>
                    <a:pt x="2137" y="1269"/>
                    <a:pt x="2130" y="1270"/>
                  </a:cubicBezTo>
                  <a:cubicBezTo>
                    <a:pt x="2065" y="1252"/>
                    <a:pt x="2059" y="1244"/>
                    <a:pt x="2056" y="1247"/>
                  </a:cubicBezTo>
                  <a:cubicBezTo>
                    <a:pt x="2032" y="1238"/>
                    <a:pt x="2030" y="1242"/>
                    <a:pt x="2026" y="1237"/>
                  </a:cubicBezTo>
                  <a:cubicBezTo>
                    <a:pt x="1992" y="1231"/>
                    <a:pt x="1987" y="1224"/>
                    <a:pt x="1985" y="1228"/>
                  </a:cubicBezTo>
                  <a:cubicBezTo>
                    <a:pt x="1894" y="1185"/>
                    <a:pt x="1889" y="1182"/>
                    <a:pt x="1884" y="1179"/>
                  </a:cubicBezTo>
                  <a:cubicBezTo>
                    <a:pt x="1936" y="1199"/>
                    <a:pt x="1940" y="1202"/>
                    <a:pt x="1943" y="1200"/>
                  </a:cubicBezTo>
                  <a:cubicBezTo>
                    <a:pt x="1968" y="1208"/>
                    <a:pt x="1973" y="1214"/>
                    <a:pt x="1975" y="1211"/>
                  </a:cubicBezTo>
                  <a:cubicBezTo>
                    <a:pt x="2048" y="1233"/>
                    <a:pt x="2055" y="1236"/>
                    <a:pt x="2062" y="1235"/>
                  </a:cubicBezTo>
                  <a:cubicBezTo>
                    <a:pt x="2108" y="1244"/>
                    <a:pt x="2114" y="1253"/>
                    <a:pt x="2117" y="1250"/>
                  </a:cubicBezTo>
                  <a:cubicBezTo>
                    <a:pt x="2143" y="1262"/>
                    <a:pt x="2145" y="1257"/>
                    <a:pt x="2149" y="1261"/>
                  </a:cubicBezTo>
                  <a:cubicBezTo>
                    <a:pt x="2224" y="1291"/>
                    <a:pt x="2230" y="1292"/>
                    <a:pt x="2235" y="1297"/>
                  </a:cubicBezTo>
                  <a:close/>
                  <a:moveTo>
                    <a:pt x="2235" y="1269"/>
                  </a:moveTo>
                  <a:cubicBezTo>
                    <a:pt x="2230" y="1265"/>
                    <a:pt x="2223" y="1262"/>
                    <a:pt x="2222" y="1257"/>
                  </a:cubicBezTo>
                  <a:cubicBezTo>
                    <a:pt x="2227" y="1254"/>
                    <a:pt x="2226" y="1264"/>
                    <a:pt x="2233" y="1265"/>
                  </a:cubicBezTo>
                  <a:cubicBezTo>
                    <a:pt x="2236" y="1266"/>
                    <a:pt x="2235" y="1268"/>
                    <a:pt x="2237" y="1270"/>
                  </a:cubicBezTo>
                  <a:cubicBezTo>
                    <a:pt x="2240" y="1272"/>
                    <a:pt x="2242" y="1273"/>
                    <a:pt x="2244" y="1275"/>
                  </a:cubicBezTo>
                  <a:cubicBezTo>
                    <a:pt x="2250" y="1281"/>
                    <a:pt x="2232" y="1272"/>
                    <a:pt x="2235" y="1269"/>
                  </a:cubicBezTo>
                  <a:close/>
                  <a:moveTo>
                    <a:pt x="2448" y="1429"/>
                  </a:moveTo>
                  <a:cubicBezTo>
                    <a:pt x="2451" y="1431"/>
                    <a:pt x="2453" y="1432"/>
                    <a:pt x="2456" y="1434"/>
                  </a:cubicBezTo>
                  <a:cubicBezTo>
                    <a:pt x="2458" y="1437"/>
                    <a:pt x="2454" y="1436"/>
                    <a:pt x="2453" y="1434"/>
                  </a:cubicBezTo>
                  <a:cubicBezTo>
                    <a:pt x="2450" y="1433"/>
                    <a:pt x="2448" y="1431"/>
                    <a:pt x="2445" y="1430"/>
                  </a:cubicBezTo>
                  <a:cubicBezTo>
                    <a:pt x="2443" y="1427"/>
                    <a:pt x="2446" y="1428"/>
                    <a:pt x="2448" y="1429"/>
                  </a:cubicBezTo>
                  <a:close/>
                  <a:moveTo>
                    <a:pt x="2359" y="1335"/>
                  </a:moveTo>
                  <a:cubicBezTo>
                    <a:pt x="2355" y="1338"/>
                    <a:pt x="2355" y="1333"/>
                    <a:pt x="2353" y="1332"/>
                  </a:cubicBezTo>
                  <a:cubicBezTo>
                    <a:pt x="2351" y="1325"/>
                    <a:pt x="2356" y="1333"/>
                    <a:pt x="2359" y="1335"/>
                  </a:cubicBezTo>
                  <a:close/>
                  <a:moveTo>
                    <a:pt x="2273" y="1239"/>
                  </a:moveTo>
                  <a:cubicBezTo>
                    <a:pt x="2265" y="1229"/>
                    <a:pt x="2258" y="1219"/>
                    <a:pt x="2252" y="1209"/>
                  </a:cubicBezTo>
                  <a:cubicBezTo>
                    <a:pt x="2209" y="1141"/>
                    <a:pt x="2202" y="1137"/>
                    <a:pt x="2201" y="1131"/>
                  </a:cubicBezTo>
                  <a:cubicBezTo>
                    <a:pt x="2182" y="1105"/>
                    <a:pt x="2183" y="1103"/>
                    <a:pt x="2180" y="1101"/>
                  </a:cubicBezTo>
                  <a:cubicBezTo>
                    <a:pt x="2155" y="1064"/>
                    <a:pt x="2155" y="1058"/>
                    <a:pt x="2148" y="1054"/>
                  </a:cubicBezTo>
                  <a:cubicBezTo>
                    <a:pt x="2108" y="987"/>
                    <a:pt x="2105" y="982"/>
                    <a:pt x="2100" y="977"/>
                  </a:cubicBezTo>
                  <a:cubicBezTo>
                    <a:pt x="2088" y="959"/>
                    <a:pt x="2079" y="954"/>
                    <a:pt x="2077" y="948"/>
                  </a:cubicBezTo>
                  <a:cubicBezTo>
                    <a:pt x="2024" y="896"/>
                    <a:pt x="2010" y="887"/>
                    <a:pt x="2001" y="877"/>
                  </a:cubicBezTo>
                  <a:cubicBezTo>
                    <a:pt x="1972" y="854"/>
                    <a:pt x="1977" y="859"/>
                    <a:pt x="1982" y="859"/>
                  </a:cubicBezTo>
                  <a:cubicBezTo>
                    <a:pt x="2035" y="890"/>
                    <a:pt x="2044" y="903"/>
                    <a:pt x="2063" y="913"/>
                  </a:cubicBezTo>
                  <a:cubicBezTo>
                    <a:pt x="2104" y="956"/>
                    <a:pt x="2107" y="960"/>
                    <a:pt x="2108" y="964"/>
                  </a:cubicBezTo>
                  <a:cubicBezTo>
                    <a:pt x="2144" y="1006"/>
                    <a:pt x="2147" y="1010"/>
                    <a:pt x="2148" y="1014"/>
                  </a:cubicBezTo>
                  <a:cubicBezTo>
                    <a:pt x="2196" y="1085"/>
                    <a:pt x="2195" y="1090"/>
                    <a:pt x="2200" y="1094"/>
                  </a:cubicBezTo>
                  <a:cubicBezTo>
                    <a:pt x="2235" y="1150"/>
                    <a:pt x="2235" y="1155"/>
                    <a:pt x="2240" y="1159"/>
                  </a:cubicBezTo>
                  <a:cubicBezTo>
                    <a:pt x="2266" y="1203"/>
                    <a:pt x="2273" y="1206"/>
                    <a:pt x="2274" y="1211"/>
                  </a:cubicBezTo>
                  <a:cubicBezTo>
                    <a:pt x="2296" y="1240"/>
                    <a:pt x="2302" y="1258"/>
                    <a:pt x="2318" y="1274"/>
                  </a:cubicBezTo>
                  <a:cubicBezTo>
                    <a:pt x="2328" y="1293"/>
                    <a:pt x="2330" y="1297"/>
                    <a:pt x="2334" y="1301"/>
                  </a:cubicBezTo>
                  <a:cubicBezTo>
                    <a:pt x="2328" y="1309"/>
                    <a:pt x="2328" y="1303"/>
                    <a:pt x="2320" y="1299"/>
                  </a:cubicBezTo>
                  <a:cubicBezTo>
                    <a:pt x="2303" y="1273"/>
                    <a:pt x="2296" y="1272"/>
                    <a:pt x="2298" y="1269"/>
                  </a:cubicBezTo>
                  <a:cubicBezTo>
                    <a:pt x="2277" y="1244"/>
                    <a:pt x="2272" y="1242"/>
                    <a:pt x="2273" y="1239"/>
                  </a:cubicBezTo>
                  <a:close/>
                  <a:moveTo>
                    <a:pt x="2317" y="1315"/>
                  </a:moveTo>
                  <a:cubicBezTo>
                    <a:pt x="2316" y="1310"/>
                    <a:pt x="2308" y="1306"/>
                    <a:pt x="2306" y="1300"/>
                  </a:cubicBezTo>
                  <a:cubicBezTo>
                    <a:pt x="2304" y="1295"/>
                    <a:pt x="2300" y="1291"/>
                    <a:pt x="2297" y="1286"/>
                  </a:cubicBezTo>
                  <a:cubicBezTo>
                    <a:pt x="2289" y="1277"/>
                    <a:pt x="2282" y="1267"/>
                    <a:pt x="2274" y="1258"/>
                  </a:cubicBezTo>
                  <a:cubicBezTo>
                    <a:pt x="2277" y="1256"/>
                    <a:pt x="2276" y="1260"/>
                    <a:pt x="2279" y="1262"/>
                  </a:cubicBezTo>
                  <a:cubicBezTo>
                    <a:pt x="2282" y="1263"/>
                    <a:pt x="2284" y="1265"/>
                    <a:pt x="2287" y="1266"/>
                  </a:cubicBezTo>
                  <a:cubicBezTo>
                    <a:pt x="2287" y="1272"/>
                    <a:pt x="2292" y="1277"/>
                    <a:pt x="2298" y="1282"/>
                  </a:cubicBezTo>
                  <a:cubicBezTo>
                    <a:pt x="2299" y="1287"/>
                    <a:pt x="2306" y="1291"/>
                    <a:pt x="2308" y="1297"/>
                  </a:cubicBezTo>
                  <a:cubicBezTo>
                    <a:pt x="2320" y="1305"/>
                    <a:pt x="2321" y="1316"/>
                    <a:pt x="2335" y="1324"/>
                  </a:cubicBezTo>
                  <a:cubicBezTo>
                    <a:pt x="2329" y="1330"/>
                    <a:pt x="2326" y="1318"/>
                    <a:pt x="2317" y="1315"/>
                  </a:cubicBezTo>
                  <a:close/>
                  <a:moveTo>
                    <a:pt x="2334" y="1329"/>
                  </a:moveTo>
                  <a:cubicBezTo>
                    <a:pt x="2335" y="1328"/>
                    <a:pt x="2337" y="1329"/>
                    <a:pt x="2339" y="1330"/>
                  </a:cubicBezTo>
                  <a:cubicBezTo>
                    <a:pt x="2353" y="1342"/>
                    <a:pt x="2363" y="1355"/>
                    <a:pt x="2382" y="1367"/>
                  </a:cubicBezTo>
                  <a:cubicBezTo>
                    <a:pt x="2388" y="1372"/>
                    <a:pt x="2390" y="1378"/>
                    <a:pt x="2398" y="1382"/>
                  </a:cubicBezTo>
                  <a:cubicBezTo>
                    <a:pt x="2404" y="1383"/>
                    <a:pt x="2397" y="1394"/>
                    <a:pt x="2404" y="1389"/>
                  </a:cubicBezTo>
                  <a:cubicBezTo>
                    <a:pt x="2405" y="1393"/>
                    <a:pt x="2410" y="1395"/>
                    <a:pt x="2411" y="1399"/>
                  </a:cubicBezTo>
                  <a:cubicBezTo>
                    <a:pt x="2413" y="1402"/>
                    <a:pt x="2423" y="1404"/>
                    <a:pt x="2420" y="1408"/>
                  </a:cubicBezTo>
                  <a:cubicBezTo>
                    <a:pt x="2423" y="1410"/>
                    <a:pt x="2431" y="1412"/>
                    <a:pt x="2425" y="1416"/>
                  </a:cubicBezTo>
                  <a:cubicBezTo>
                    <a:pt x="2424" y="1411"/>
                    <a:pt x="2420" y="1415"/>
                    <a:pt x="2414" y="1409"/>
                  </a:cubicBezTo>
                  <a:cubicBezTo>
                    <a:pt x="2408" y="1407"/>
                    <a:pt x="2411" y="1402"/>
                    <a:pt x="2405" y="1400"/>
                  </a:cubicBezTo>
                  <a:cubicBezTo>
                    <a:pt x="2398" y="1396"/>
                    <a:pt x="2391" y="1391"/>
                    <a:pt x="2385" y="1387"/>
                  </a:cubicBezTo>
                  <a:cubicBezTo>
                    <a:pt x="2366" y="1368"/>
                    <a:pt x="2351" y="1348"/>
                    <a:pt x="2334" y="1329"/>
                  </a:cubicBezTo>
                  <a:close/>
                  <a:moveTo>
                    <a:pt x="2489" y="1477"/>
                  </a:moveTo>
                  <a:cubicBezTo>
                    <a:pt x="2484" y="1476"/>
                    <a:pt x="2475" y="1475"/>
                    <a:pt x="2474" y="1469"/>
                  </a:cubicBezTo>
                  <a:cubicBezTo>
                    <a:pt x="2394" y="1424"/>
                    <a:pt x="2383" y="1424"/>
                    <a:pt x="2370" y="1413"/>
                  </a:cubicBezTo>
                  <a:cubicBezTo>
                    <a:pt x="2334" y="1402"/>
                    <a:pt x="2329" y="1399"/>
                    <a:pt x="2324" y="1399"/>
                  </a:cubicBezTo>
                  <a:cubicBezTo>
                    <a:pt x="2273" y="1380"/>
                    <a:pt x="2269" y="1381"/>
                    <a:pt x="2264" y="1379"/>
                  </a:cubicBezTo>
                  <a:cubicBezTo>
                    <a:pt x="2221" y="1363"/>
                    <a:pt x="2217" y="1365"/>
                    <a:pt x="2215" y="1363"/>
                  </a:cubicBezTo>
                  <a:cubicBezTo>
                    <a:pt x="2193" y="1359"/>
                    <a:pt x="2189" y="1356"/>
                    <a:pt x="2186" y="1354"/>
                  </a:cubicBezTo>
                  <a:cubicBezTo>
                    <a:pt x="2160" y="1349"/>
                    <a:pt x="2155" y="1345"/>
                    <a:pt x="2150" y="1346"/>
                  </a:cubicBezTo>
                  <a:cubicBezTo>
                    <a:pt x="2069" y="1323"/>
                    <a:pt x="2059" y="1322"/>
                    <a:pt x="2049" y="1320"/>
                  </a:cubicBezTo>
                  <a:cubicBezTo>
                    <a:pt x="2000" y="1301"/>
                    <a:pt x="1995" y="1302"/>
                    <a:pt x="1990" y="1299"/>
                  </a:cubicBezTo>
                  <a:cubicBezTo>
                    <a:pt x="1896" y="1255"/>
                    <a:pt x="1890" y="1251"/>
                    <a:pt x="1885" y="1248"/>
                  </a:cubicBezTo>
                  <a:cubicBezTo>
                    <a:pt x="1873" y="1238"/>
                    <a:pt x="1875" y="1238"/>
                    <a:pt x="1877" y="1240"/>
                  </a:cubicBezTo>
                  <a:cubicBezTo>
                    <a:pt x="1922" y="1254"/>
                    <a:pt x="1926" y="1252"/>
                    <a:pt x="1931" y="1258"/>
                  </a:cubicBezTo>
                  <a:cubicBezTo>
                    <a:pt x="1967" y="1262"/>
                    <a:pt x="1971" y="1268"/>
                    <a:pt x="1973" y="1265"/>
                  </a:cubicBezTo>
                  <a:cubicBezTo>
                    <a:pt x="2029" y="1276"/>
                    <a:pt x="2037" y="1284"/>
                    <a:pt x="2042" y="1279"/>
                  </a:cubicBezTo>
                  <a:cubicBezTo>
                    <a:pt x="2089" y="1292"/>
                    <a:pt x="2094" y="1289"/>
                    <a:pt x="2100" y="1294"/>
                  </a:cubicBezTo>
                  <a:cubicBezTo>
                    <a:pt x="2177" y="1307"/>
                    <a:pt x="2183" y="1311"/>
                    <a:pt x="2187" y="1310"/>
                  </a:cubicBezTo>
                  <a:cubicBezTo>
                    <a:pt x="2256" y="1336"/>
                    <a:pt x="2257" y="1330"/>
                    <a:pt x="2258" y="1337"/>
                  </a:cubicBezTo>
                  <a:cubicBezTo>
                    <a:pt x="2304" y="1360"/>
                    <a:pt x="2324" y="1367"/>
                    <a:pt x="2345" y="1379"/>
                  </a:cubicBezTo>
                  <a:cubicBezTo>
                    <a:pt x="2411" y="1419"/>
                    <a:pt x="2413" y="1422"/>
                    <a:pt x="2414" y="1425"/>
                  </a:cubicBezTo>
                  <a:cubicBezTo>
                    <a:pt x="2449" y="1443"/>
                    <a:pt x="2462" y="1451"/>
                    <a:pt x="2475" y="1460"/>
                  </a:cubicBezTo>
                  <a:close/>
                  <a:moveTo>
                    <a:pt x="2508" y="1489"/>
                  </a:moveTo>
                  <a:cubicBezTo>
                    <a:pt x="2505" y="1480"/>
                    <a:pt x="2519" y="1488"/>
                    <a:pt x="2524" y="1492"/>
                  </a:cubicBezTo>
                  <a:cubicBezTo>
                    <a:pt x="2519" y="1495"/>
                    <a:pt x="2512" y="1487"/>
                    <a:pt x="2508" y="1489"/>
                  </a:cubicBezTo>
                  <a:close/>
                  <a:moveTo>
                    <a:pt x="2534" y="1501"/>
                  </a:moveTo>
                  <a:cubicBezTo>
                    <a:pt x="2531" y="1500"/>
                    <a:pt x="2529" y="1498"/>
                    <a:pt x="2526" y="1497"/>
                  </a:cubicBezTo>
                  <a:cubicBezTo>
                    <a:pt x="2524" y="1494"/>
                    <a:pt x="2527" y="1495"/>
                    <a:pt x="2529" y="1496"/>
                  </a:cubicBezTo>
                  <a:cubicBezTo>
                    <a:pt x="2532" y="1498"/>
                    <a:pt x="2534" y="1499"/>
                    <a:pt x="2537" y="1501"/>
                  </a:cubicBezTo>
                  <a:cubicBezTo>
                    <a:pt x="2539" y="1504"/>
                    <a:pt x="2535" y="1503"/>
                    <a:pt x="2534" y="1501"/>
                  </a:cubicBezTo>
                  <a:close/>
                  <a:moveTo>
                    <a:pt x="2300" y="1676"/>
                  </a:moveTo>
                  <a:cubicBezTo>
                    <a:pt x="2304" y="1674"/>
                    <a:pt x="2308" y="1671"/>
                    <a:pt x="2314" y="1675"/>
                  </a:cubicBezTo>
                  <a:cubicBezTo>
                    <a:pt x="2309" y="1676"/>
                    <a:pt x="2305" y="1679"/>
                    <a:pt x="2300" y="1676"/>
                  </a:cubicBezTo>
                  <a:close/>
                  <a:moveTo>
                    <a:pt x="2329" y="1675"/>
                  </a:moveTo>
                  <a:cubicBezTo>
                    <a:pt x="2326" y="1677"/>
                    <a:pt x="2321" y="1673"/>
                    <a:pt x="2317" y="1677"/>
                  </a:cubicBezTo>
                  <a:cubicBezTo>
                    <a:pt x="2313" y="1672"/>
                    <a:pt x="2324" y="1676"/>
                    <a:pt x="2326" y="1672"/>
                  </a:cubicBezTo>
                  <a:cubicBezTo>
                    <a:pt x="2330" y="1673"/>
                    <a:pt x="2334" y="1672"/>
                    <a:pt x="2338" y="1670"/>
                  </a:cubicBezTo>
                  <a:cubicBezTo>
                    <a:pt x="2342" y="1675"/>
                    <a:pt x="2332" y="1675"/>
                    <a:pt x="2329" y="1675"/>
                  </a:cubicBezTo>
                  <a:close/>
                  <a:moveTo>
                    <a:pt x="2742" y="1593"/>
                  </a:moveTo>
                  <a:cubicBezTo>
                    <a:pt x="2729" y="1584"/>
                    <a:pt x="2729" y="1573"/>
                    <a:pt x="2717" y="1564"/>
                  </a:cubicBezTo>
                  <a:cubicBezTo>
                    <a:pt x="2704" y="1537"/>
                    <a:pt x="2702" y="1535"/>
                    <a:pt x="2699" y="1533"/>
                  </a:cubicBezTo>
                  <a:cubicBezTo>
                    <a:pt x="2684" y="1506"/>
                    <a:pt x="2685" y="1504"/>
                    <a:pt x="2683" y="1501"/>
                  </a:cubicBezTo>
                  <a:cubicBezTo>
                    <a:pt x="2650" y="1418"/>
                    <a:pt x="2654" y="1414"/>
                    <a:pt x="2651" y="1412"/>
                  </a:cubicBezTo>
                  <a:cubicBezTo>
                    <a:pt x="2638" y="1362"/>
                    <a:pt x="2638" y="1351"/>
                    <a:pt x="2636" y="1339"/>
                  </a:cubicBezTo>
                  <a:cubicBezTo>
                    <a:pt x="2625" y="1301"/>
                    <a:pt x="2630" y="1294"/>
                    <a:pt x="2625" y="1290"/>
                  </a:cubicBezTo>
                  <a:cubicBezTo>
                    <a:pt x="2622" y="1250"/>
                    <a:pt x="2621" y="1245"/>
                    <a:pt x="2621" y="1240"/>
                  </a:cubicBezTo>
                  <a:cubicBezTo>
                    <a:pt x="2612" y="1150"/>
                    <a:pt x="2607" y="1129"/>
                    <a:pt x="2608" y="1106"/>
                  </a:cubicBezTo>
                  <a:cubicBezTo>
                    <a:pt x="2616" y="1110"/>
                    <a:pt x="2612" y="1115"/>
                    <a:pt x="2616" y="1119"/>
                  </a:cubicBezTo>
                  <a:cubicBezTo>
                    <a:pt x="2620" y="1134"/>
                    <a:pt x="2621" y="1138"/>
                    <a:pt x="2620" y="1143"/>
                  </a:cubicBezTo>
                  <a:cubicBezTo>
                    <a:pt x="2635" y="1209"/>
                    <a:pt x="2637" y="1213"/>
                    <a:pt x="2636" y="1218"/>
                  </a:cubicBezTo>
                  <a:cubicBezTo>
                    <a:pt x="2642" y="1252"/>
                    <a:pt x="2643" y="1257"/>
                    <a:pt x="2643" y="1263"/>
                  </a:cubicBezTo>
                  <a:cubicBezTo>
                    <a:pt x="2658" y="1309"/>
                    <a:pt x="2657" y="1314"/>
                    <a:pt x="2657" y="1319"/>
                  </a:cubicBezTo>
                  <a:cubicBezTo>
                    <a:pt x="2668" y="1364"/>
                    <a:pt x="2668" y="1366"/>
                    <a:pt x="2666" y="1370"/>
                  </a:cubicBezTo>
                  <a:cubicBezTo>
                    <a:pt x="2671" y="1392"/>
                    <a:pt x="2676" y="1393"/>
                    <a:pt x="2676" y="1394"/>
                  </a:cubicBezTo>
                  <a:cubicBezTo>
                    <a:pt x="2681" y="1409"/>
                    <a:pt x="2673" y="1415"/>
                    <a:pt x="2680" y="1419"/>
                  </a:cubicBezTo>
                  <a:cubicBezTo>
                    <a:pt x="2689" y="1457"/>
                    <a:pt x="2692" y="1466"/>
                    <a:pt x="2698" y="1475"/>
                  </a:cubicBezTo>
                  <a:cubicBezTo>
                    <a:pt x="2724" y="1549"/>
                    <a:pt x="2735" y="1567"/>
                    <a:pt x="2748" y="1584"/>
                  </a:cubicBezTo>
                  <a:cubicBezTo>
                    <a:pt x="2774" y="1618"/>
                    <a:pt x="2781" y="1626"/>
                    <a:pt x="2788" y="1634"/>
                  </a:cubicBezTo>
                  <a:cubicBezTo>
                    <a:pt x="2756" y="1619"/>
                    <a:pt x="2754" y="1614"/>
                    <a:pt x="2750" y="1609"/>
                  </a:cubicBezTo>
                  <a:close/>
                  <a:moveTo>
                    <a:pt x="2716" y="1610"/>
                  </a:moveTo>
                  <a:cubicBezTo>
                    <a:pt x="2718" y="1613"/>
                    <a:pt x="2713" y="1611"/>
                    <a:pt x="2711" y="1609"/>
                  </a:cubicBezTo>
                  <a:cubicBezTo>
                    <a:pt x="2708" y="1605"/>
                    <a:pt x="2713" y="1608"/>
                    <a:pt x="2716" y="1610"/>
                  </a:cubicBezTo>
                  <a:close/>
                  <a:moveTo>
                    <a:pt x="2687" y="1582"/>
                  </a:moveTo>
                  <a:cubicBezTo>
                    <a:pt x="2683" y="1586"/>
                    <a:pt x="2677" y="1577"/>
                    <a:pt x="2673" y="1576"/>
                  </a:cubicBezTo>
                  <a:cubicBezTo>
                    <a:pt x="2647" y="1538"/>
                    <a:pt x="2652" y="1531"/>
                    <a:pt x="2645" y="1526"/>
                  </a:cubicBezTo>
                  <a:cubicBezTo>
                    <a:pt x="2627" y="1486"/>
                    <a:pt x="2621" y="1477"/>
                    <a:pt x="2619" y="1467"/>
                  </a:cubicBezTo>
                  <a:cubicBezTo>
                    <a:pt x="2594" y="1380"/>
                    <a:pt x="2592" y="1371"/>
                    <a:pt x="2592" y="1362"/>
                  </a:cubicBezTo>
                  <a:cubicBezTo>
                    <a:pt x="2580" y="1281"/>
                    <a:pt x="2583" y="1276"/>
                    <a:pt x="2582" y="1272"/>
                  </a:cubicBezTo>
                  <a:cubicBezTo>
                    <a:pt x="2585" y="1242"/>
                    <a:pt x="2578" y="1239"/>
                    <a:pt x="2581" y="1234"/>
                  </a:cubicBezTo>
                  <a:cubicBezTo>
                    <a:pt x="2578" y="1214"/>
                    <a:pt x="2576" y="1213"/>
                    <a:pt x="2575" y="1212"/>
                  </a:cubicBezTo>
                  <a:cubicBezTo>
                    <a:pt x="2574" y="1144"/>
                    <a:pt x="2577" y="1139"/>
                    <a:pt x="2572" y="1137"/>
                  </a:cubicBezTo>
                  <a:cubicBezTo>
                    <a:pt x="2574" y="1098"/>
                    <a:pt x="2569" y="1092"/>
                    <a:pt x="2573" y="1085"/>
                  </a:cubicBezTo>
                  <a:cubicBezTo>
                    <a:pt x="2570" y="1056"/>
                    <a:pt x="2569" y="1050"/>
                    <a:pt x="2566" y="1044"/>
                  </a:cubicBezTo>
                  <a:cubicBezTo>
                    <a:pt x="2572" y="1064"/>
                    <a:pt x="2576" y="1069"/>
                    <a:pt x="2574" y="1075"/>
                  </a:cubicBezTo>
                  <a:cubicBezTo>
                    <a:pt x="2582" y="1149"/>
                    <a:pt x="2583" y="1152"/>
                    <a:pt x="2584" y="1155"/>
                  </a:cubicBezTo>
                  <a:cubicBezTo>
                    <a:pt x="2588" y="1193"/>
                    <a:pt x="2583" y="1206"/>
                    <a:pt x="2587" y="1217"/>
                  </a:cubicBezTo>
                  <a:cubicBezTo>
                    <a:pt x="2589" y="1273"/>
                    <a:pt x="2591" y="1275"/>
                    <a:pt x="2592" y="1276"/>
                  </a:cubicBezTo>
                  <a:cubicBezTo>
                    <a:pt x="2589" y="1301"/>
                    <a:pt x="2594" y="1311"/>
                    <a:pt x="2592" y="1323"/>
                  </a:cubicBezTo>
                  <a:cubicBezTo>
                    <a:pt x="2594" y="1347"/>
                    <a:pt x="2599" y="1352"/>
                    <a:pt x="2598" y="1358"/>
                  </a:cubicBezTo>
                  <a:cubicBezTo>
                    <a:pt x="2604" y="1388"/>
                    <a:pt x="2602" y="1391"/>
                    <a:pt x="2606" y="1393"/>
                  </a:cubicBezTo>
                  <a:cubicBezTo>
                    <a:pt x="2611" y="1423"/>
                    <a:pt x="2611" y="1425"/>
                    <a:pt x="2615" y="1427"/>
                  </a:cubicBezTo>
                  <a:cubicBezTo>
                    <a:pt x="2628" y="1467"/>
                    <a:pt x="2631" y="1472"/>
                    <a:pt x="2633" y="1478"/>
                  </a:cubicBezTo>
                  <a:cubicBezTo>
                    <a:pt x="2651" y="1517"/>
                    <a:pt x="2656" y="1521"/>
                    <a:pt x="2658" y="1527"/>
                  </a:cubicBezTo>
                  <a:cubicBezTo>
                    <a:pt x="2697" y="1593"/>
                    <a:pt x="2691" y="1584"/>
                    <a:pt x="2687" y="1582"/>
                  </a:cubicBezTo>
                  <a:close/>
                  <a:moveTo>
                    <a:pt x="2144" y="1575"/>
                  </a:moveTo>
                  <a:cubicBezTo>
                    <a:pt x="2148" y="1570"/>
                    <a:pt x="2154" y="1577"/>
                    <a:pt x="2158" y="1574"/>
                  </a:cubicBezTo>
                  <a:cubicBezTo>
                    <a:pt x="2160" y="1578"/>
                    <a:pt x="2149" y="1578"/>
                    <a:pt x="2144" y="1575"/>
                  </a:cubicBezTo>
                  <a:close/>
                  <a:moveTo>
                    <a:pt x="2526" y="1607"/>
                  </a:moveTo>
                  <a:cubicBezTo>
                    <a:pt x="2524" y="1607"/>
                    <a:pt x="2522" y="1607"/>
                    <a:pt x="2520" y="1605"/>
                  </a:cubicBezTo>
                  <a:cubicBezTo>
                    <a:pt x="2516" y="1609"/>
                    <a:pt x="2511" y="1603"/>
                    <a:pt x="2508" y="1607"/>
                  </a:cubicBezTo>
                  <a:cubicBezTo>
                    <a:pt x="2499" y="1605"/>
                    <a:pt x="2490" y="1605"/>
                    <a:pt x="2482" y="1606"/>
                  </a:cubicBezTo>
                  <a:cubicBezTo>
                    <a:pt x="2480" y="1603"/>
                    <a:pt x="2484" y="1601"/>
                    <a:pt x="2486" y="1604"/>
                  </a:cubicBezTo>
                  <a:cubicBezTo>
                    <a:pt x="2489" y="1602"/>
                    <a:pt x="2492" y="1603"/>
                    <a:pt x="2494" y="1601"/>
                  </a:cubicBezTo>
                  <a:cubicBezTo>
                    <a:pt x="2507" y="1605"/>
                    <a:pt x="2518" y="1601"/>
                    <a:pt x="2531" y="1604"/>
                  </a:cubicBezTo>
                  <a:cubicBezTo>
                    <a:pt x="2533" y="1608"/>
                    <a:pt x="2528" y="1604"/>
                    <a:pt x="2526" y="1607"/>
                  </a:cubicBezTo>
                  <a:close/>
                  <a:moveTo>
                    <a:pt x="2567" y="1613"/>
                  </a:moveTo>
                  <a:cubicBezTo>
                    <a:pt x="2559" y="1606"/>
                    <a:pt x="2555" y="1614"/>
                    <a:pt x="2547" y="1607"/>
                  </a:cubicBezTo>
                  <a:cubicBezTo>
                    <a:pt x="2553" y="1605"/>
                    <a:pt x="2561" y="1610"/>
                    <a:pt x="2568" y="1608"/>
                  </a:cubicBezTo>
                  <a:cubicBezTo>
                    <a:pt x="2574" y="1610"/>
                    <a:pt x="2580" y="1607"/>
                    <a:pt x="2587" y="1610"/>
                  </a:cubicBezTo>
                  <a:cubicBezTo>
                    <a:pt x="2581" y="1615"/>
                    <a:pt x="2573" y="1607"/>
                    <a:pt x="2567" y="1613"/>
                  </a:cubicBezTo>
                  <a:close/>
                  <a:moveTo>
                    <a:pt x="2540" y="1598"/>
                  </a:moveTo>
                  <a:cubicBezTo>
                    <a:pt x="2525" y="1593"/>
                    <a:pt x="2512" y="1597"/>
                    <a:pt x="2497" y="1592"/>
                  </a:cubicBezTo>
                  <a:cubicBezTo>
                    <a:pt x="2450" y="1595"/>
                    <a:pt x="2441" y="1586"/>
                    <a:pt x="2435" y="1590"/>
                  </a:cubicBezTo>
                  <a:cubicBezTo>
                    <a:pt x="2387" y="1588"/>
                    <a:pt x="2379" y="1582"/>
                    <a:pt x="2372" y="1583"/>
                  </a:cubicBezTo>
                  <a:cubicBezTo>
                    <a:pt x="2312" y="1577"/>
                    <a:pt x="2305" y="1580"/>
                    <a:pt x="2296" y="1579"/>
                  </a:cubicBezTo>
                  <a:cubicBezTo>
                    <a:pt x="2241" y="1575"/>
                    <a:pt x="2238" y="1581"/>
                    <a:pt x="2233" y="1579"/>
                  </a:cubicBezTo>
                  <a:cubicBezTo>
                    <a:pt x="2204" y="1581"/>
                    <a:pt x="2199" y="1578"/>
                    <a:pt x="2196" y="1580"/>
                  </a:cubicBezTo>
                  <a:cubicBezTo>
                    <a:pt x="2167" y="1578"/>
                    <a:pt x="2165" y="1578"/>
                    <a:pt x="2162" y="1576"/>
                  </a:cubicBezTo>
                  <a:cubicBezTo>
                    <a:pt x="2207" y="1569"/>
                    <a:pt x="2214" y="1577"/>
                    <a:pt x="2219" y="1572"/>
                  </a:cubicBezTo>
                  <a:cubicBezTo>
                    <a:pt x="2278" y="1569"/>
                    <a:pt x="2290" y="1571"/>
                    <a:pt x="2300" y="1569"/>
                  </a:cubicBezTo>
                  <a:cubicBezTo>
                    <a:pt x="2323" y="1569"/>
                    <a:pt x="2329" y="1569"/>
                    <a:pt x="2335" y="1568"/>
                  </a:cubicBezTo>
                  <a:cubicBezTo>
                    <a:pt x="2440" y="1571"/>
                    <a:pt x="2444" y="1568"/>
                    <a:pt x="2449" y="1566"/>
                  </a:cubicBezTo>
                  <a:cubicBezTo>
                    <a:pt x="2502" y="1575"/>
                    <a:pt x="2506" y="1569"/>
                    <a:pt x="2512" y="1573"/>
                  </a:cubicBezTo>
                  <a:cubicBezTo>
                    <a:pt x="2567" y="1582"/>
                    <a:pt x="2574" y="1579"/>
                    <a:pt x="2583" y="1581"/>
                  </a:cubicBezTo>
                  <a:cubicBezTo>
                    <a:pt x="2641" y="1590"/>
                    <a:pt x="2646" y="1593"/>
                    <a:pt x="2652" y="1596"/>
                  </a:cubicBezTo>
                  <a:cubicBezTo>
                    <a:pt x="2707" y="1622"/>
                    <a:pt x="2702" y="1616"/>
                    <a:pt x="2699" y="1619"/>
                  </a:cubicBezTo>
                  <a:cubicBezTo>
                    <a:pt x="2672" y="1612"/>
                    <a:pt x="2669" y="1612"/>
                    <a:pt x="2666" y="1613"/>
                  </a:cubicBezTo>
                  <a:cubicBezTo>
                    <a:pt x="2637" y="1606"/>
                    <a:pt x="2631" y="1611"/>
                    <a:pt x="2624" y="1606"/>
                  </a:cubicBezTo>
                  <a:close/>
                  <a:moveTo>
                    <a:pt x="2597" y="1611"/>
                  </a:moveTo>
                  <a:cubicBezTo>
                    <a:pt x="2606" y="1607"/>
                    <a:pt x="2618" y="1619"/>
                    <a:pt x="2627" y="1613"/>
                  </a:cubicBezTo>
                  <a:cubicBezTo>
                    <a:pt x="2633" y="1619"/>
                    <a:pt x="2636" y="1614"/>
                    <a:pt x="2642" y="1618"/>
                  </a:cubicBezTo>
                  <a:cubicBezTo>
                    <a:pt x="2633" y="1621"/>
                    <a:pt x="2623" y="1619"/>
                    <a:pt x="2614" y="1621"/>
                  </a:cubicBezTo>
                  <a:cubicBezTo>
                    <a:pt x="2608" y="1613"/>
                    <a:pt x="2605" y="1615"/>
                    <a:pt x="2597" y="1611"/>
                  </a:cubicBezTo>
                  <a:close/>
                  <a:moveTo>
                    <a:pt x="2763" y="1649"/>
                  </a:moveTo>
                  <a:cubicBezTo>
                    <a:pt x="2754" y="1649"/>
                    <a:pt x="2745" y="1646"/>
                    <a:pt x="2735" y="1643"/>
                  </a:cubicBezTo>
                  <a:cubicBezTo>
                    <a:pt x="2676" y="1644"/>
                    <a:pt x="2666" y="1642"/>
                    <a:pt x="2656" y="1643"/>
                  </a:cubicBezTo>
                  <a:cubicBezTo>
                    <a:pt x="2619" y="1644"/>
                    <a:pt x="2610" y="1645"/>
                    <a:pt x="2601" y="1648"/>
                  </a:cubicBezTo>
                  <a:cubicBezTo>
                    <a:pt x="2566" y="1648"/>
                    <a:pt x="2563" y="1648"/>
                    <a:pt x="2560" y="1650"/>
                  </a:cubicBezTo>
                  <a:cubicBezTo>
                    <a:pt x="2515" y="1653"/>
                    <a:pt x="2510" y="1656"/>
                    <a:pt x="2503" y="1654"/>
                  </a:cubicBezTo>
                  <a:cubicBezTo>
                    <a:pt x="2451" y="1659"/>
                    <a:pt x="2440" y="1669"/>
                    <a:pt x="2426" y="1663"/>
                  </a:cubicBezTo>
                  <a:cubicBezTo>
                    <a:pt x="2376" y="1673"/>
                    <a:pt x="2369" y="1667"/>
                    <a:pt x="2365" y="1672"/>
                  </a:cubicBezTo>
                  <a:cubicBezTo>
                    <a:pt x="2379" y="1668"/>
                    <a:pt x="2384" y="1667"/>
                    <a:pt x="2389" y="1664"/>
                  </a:cubicBezTo>
                  <a:cubicBezTo>
                    <a:pt x="2438" y="1657"/>
                    <a:pt x="2443" y="1656"/>
                    <a:pt x="2448" y="1654"/>
                  </a:cubicBezTo>
                  <a:cubicBezTo>
                    <a:pt x="2508" y="1641"/>
                    <a:pt x="2511" y="1645"/>
                    <a:pt x="2512" y="1644"/>
                  </a:cubicBezTo>
                  <a:cubicBezTo>
                    <a:pt x="2542" y="1641"/>
                    <a:pt x="2546" y="1637"/>
                    <a:pt x="2551" y="1636"/>
                  </a:cubicBezTo>
                  <a:cubicBezTo>
                    <a:pt x="2604" y="1630"/>
                    <a:pt x="2614" y="1631"/>
                    <a:pt x="2623" y="1627"/>
                  </a:cubicBezTo>
                  <a:cubicBezTo>
                    <a:pt x="2687" y="1626"/>
                    <a:pt x="2697" y="1629"/>
                    <a:pt x="2705" y="1626"/>
                  </a:cubicBezTo>
                  <a:cubicBezTo>
                    <a:pt x="2750" y="1637"/>
                    <a:pt x="2753" y="1632"/>
                    <a:pt x="2757" y="1637"/>
                  </a:cubicBezTo>
                  <a:cubicBezTo>
                    <a:pt x="2783" y="1654"/>
                    <a:pt x="2773" y="1651"/>
                    <a:pt x="2763" y="1649"/>
                  </a:cubicBezTo>
                  <a:close/>
                  <a:moveTo>
                    <a:pt x="2805" y="1637"/>
                  </a:moveTo>
                  <a:cubicBezTo>
                    <a:pt x="2800" y="1634"/>
                    <a:pt x="2797" y="1631"/>
                    <a:pt x="2796" y="1626"/>
                  </a:cubicBezTo>
                  <a:cubicBezTo>
                    <a:pt x="2758" y="1589"/>
                    <a:pt x="2761" y="1584"/>
                    <a:pt x="2756" y="1581"/>
                  </a:cubicBezTo>
                  <a:cubicBezTo>
                    <a:pt x="2746" y="1568"/>
                    <a:pt x="2747" y="1564"/>
                    <a:pt x="2740" y="1561"/>
                  </a:cubicBezTo>
                  <a:cubicBezTo>
                    <a:pt x="2730" y="1535"/>
                    <a:pt x="2730" y="1532"/>
                    <a:pt x="2727" y="1530"/>
                  </a:cubicBezTo>
                  <a:cubicBezTo>
                    <a:pt x="2718" y="1506"/>
                    <a:pt x="2718" y="1503"/>
                    <a:pt x="2714" y="1501"/>
                  </a:cubicBezTo>
                  <a:cubicBezTo>
                    <a:pt x="2687" y="1421"/>
                    <a:pt x="2685" y="1400"/>
                    <a:pt x="2677" y="1380"/>
                  </a:cubicBezTo>
                  <a:cubicBezTo>
                    <a:pt x="2674" y="1353"/>
                    <a:pt x="2671" y="1351"/>
                    <a:pt x="2673" y="1348"/>
                  </a:cubicBezTo>
                  <a:cubicBezTo>
                    <a:pt x="2646" y="1236"/>
                    <a:pt x="2645" y="1214"/>
                    <a:pt x="2642" y="1194"/>
                  </a:cubicBezTo>
                  <a:cubicBezTo>
                    <a:pt x="2628" y="1129"/>
                    <a:pt x="2621" y="1127"/>
                    <a:pt x="2623" y="1123"/>
                  </a:cubicBezTo>
                  <a:cubicBezTo>
                    <a:pt x="2620" y="1109"/>
                    <a:pt x="2614" y="1106"/>
                    <a:pt x="2617" y="1101"/>
                  </a:cubicBezTo>
                  <a:cubicBezTo>
                    <a:pt x="2600" y="1060"/>
                    <a:pt x="2601" y="1047"/>
                    <a:pt x="2596" y="1035"/>
                  </a:cubicBezTo>
                  <a:cubicBezTo>
                    <a:pt x="2606" y="1050"/>
                    <a:pt x="2612" y="1052"/>
                    <a:pt x="2608" y="1056"/>
                  </a:cubicBezTo>
                  <a:cubicBezTo>
                    <a:pt x="2633" y="1119"/>
                    <a:pt x="2633" y="1126"/>
                    <a:pt x="2632" y="1133"/>
                  </a:cubicBezTo>
                  <a:cubicBezTo>
                    <a:pt x="2642" y="1158"/>
                    <a:pt x="2644" y="1164"/>
                    <a:pt x="2643" y="1171"/>
                  </a:cubicBezTo>
                  <a:cubicBezTo>
                    <a:pt x="2653" y="1196"/>
                    <a:pt x="2654" y="1203"/>
                    <a:pt x="2657" y="1209"/>
                  </a:cubicBezTo>
                  <a:cubicBezTo>
                    <a:pt x="2667" y="1272"/>
                    <a:pt x="2677" y="1274"/>
                    <a:pt x="2671" y="1279"/>
                  </a:cubicBezTo>
                  <a:cubicBezTo>
                    <a:pt x="2685" y="1333"/>
                    <a:pt x="2681" y="1340"/>
                    <a:pt x="2688" y="1345"/>
                  </a:cubicBezTo>
                  <a:cubicBezTo>
                    <a:pt x="2693" y="1378"/>
                    <a:pt x="2694" y="1381"/>
                    <a:pt x="2696" y="1384"/>
                  </a:cubicBezTo>
                  <a:cubicBezTo>
                    <a:pt x="2700" y="1418"/>
                    <a:pt x="2706" y="1420"/>
                    <a:pt x="2703" y="1423"/>
                  </a:cubicBezTo>
                  <a:cubicBezTo>
                    <a:pt x="2722" y="1475"/>
                    <a:pt x="2722" y="1478"/>
                    <a:pt x="2723" y="1481"/>
                  </a:cubicBezTo>
                  <a:cubicBezTo>
                    <a:pt x="2751" y="1548"/>
                    <a:pt x="2760" y="1560"/>
                    <a:pt x="2766" y="1573"/>
                  </a:cubicBezTo>
                  <a:cubicBezTo>
                    <a:pt x="2784" y="1604"/>
                    <a:pt x="2791" y="1605"/>
                    <a:pt x="2789" y="1609"/>
                  </a:cubicBezTo>
                  <a:close/>
                  <a:moveTo>
                    <a:pt x="2817" y="1654"/>
                  </a:moveTo>
                  <a:cubicBezTo>
                    <a:pt x="2819" y="1652"/>
                    <a:pt x="2819" y="1650"/>
                    <a:pt x="2818" y="1649"/>
                  </a:cubicBezTo>
                  <a:cubicBezTo>
                    <a:pt x="2824" y="1647"/>
                    <a:pt x="2833" y="1657"/>
                    <a:pt x="2836" y="1661"/>
                  </a:cubicBezTo>
                  <a:cubicBezTo>
                    <a:pt x="2827" y="1663"/>
                    <a:pt x="2826" y="1655"/>
                    <a:pt x="2817" y="1654"/>
                  </a:cubicBezTo>
                  <a:close/>
                  <a:moveTo>
                    <a:pt x="2828" y="1677"/>
                  </a:moveTo>
                  <a:cubicBezTo>
                    <a:pt x="2829" y="1675"/>
                    <a:pt x="2831" y="1673"/>
                    <a:pt x="2832" y="1671"/>
                  </a:cubicBezTo>
                  <a:cubicBezTo>
                    <a:pt x="2835" y="1671"/>
                    <a:pt x="2840" y="1673"/>
                    <a:pt x="2844" y="1677"/>
                  </a:cubicBezTo>
                  <a:cubicBezTo>
                    <a:pt x="2839" y="1679"/>
                    <a:pt x="2834" y="1679"/>
                    <a:pt x="2828" y="1677"/>
                  </a:cubicBezTo>
                  <a:close/>
                  <a:moveTo>
                    <a:pt x="2900" y="1640"/>
                  </a:moveTo>
                  <a:cubicBezTo>
                    <a:pt x="2895" y="1633"/>
                    <a:pt x="2905" y="1639"/>
                    <a:pt x="2904" y="1641"/>
                  </a:cubicBezTo>
                  <a:cubicBezTo>
                    <a:pt x="2904" y="1642"/>
                    <a:pt x="2900" y="1641"/>
                    <a:pt x="2900" y="1640"/>
                  </a:cubicBezTo>
                  <a:close/>
                  <a:moveTo>
                    <a:pt x="2864" y="1737"/>
                  </a:moveTo>
                  <a:cubicBezTo>
                    <a:pt x="2860" y="1739"/>
                    <a:pt x="2856" y="1743"/>
                    <a:pt x="2851" y="1741"/>
                  </a:cubicBezTo>
                  <a:cubicBezTo>
                    <a:pt x="2847" y="1745"/>
                    <a:pt x="2843" y="1748"/>
                    <a:pt x="2837" y="1746"/>
                  </a:cubicBezTo>
                  <a:cubicBezTo>
                    <a:pt x="2834" y="1753"/>
                    <a:pt x="2829" y="1752"/>
                    <a:pt x="2825" y="1753"/>
                  </a:cubicBezTo>
                  <a:cubicBezTo>
                    <a:pt x="2822" y="1759"/>
                    <a:pt x="2817" y="1754"/>
                    <a:pt x="2813" y="1758"/>
                  </a:cubicBezTo>
                  <a:cubicBezTo>
                    <a:pt x="2811" y="1757"/>
                    <a:pt x="2810" y="1760"/>
                    <a:pt x="2809" y="1761"/>
                  </a:cubicBezTo>
                  <a:cubicBezTo>
                    <a:pt x="2807" y="1762"/>
                    <a:pt x="2807" y="1761"/>
                    <a:pt x="2806" y="1761"/>
                  </a:cubicBezTo>
                  <a:cubicBezTo>
                    <a:pt x="2804" y="1762"/>
                    <a:pt x="2799" y="1763"/>
                    <a:pt x="2797" y="1766"/>
                  </a:cubicBezTo>
                  <a:cubicBezTo>
                    <a:pt x="2796" y="1768"/>
                    <a:pt x="2791" y="1771"/>
                    <a:pt x="2787" y="1770"/>
                  </a:cubicBezTo>
                  <a:cubicBezTo>
                    <a:pt x="2779" y="1776"/>
                    <a:pt x="2771" y="1778"/>
                    <a:pt x="2762" y="1779"/>
                  </a:cubicBezTo>
                  <a:cubicBezTo>
                    <a:pt x="2761" y="1784"/>
                    <a:pt x="2757" y="1780"/>
                    <a:pt x="2755" y="1782"/>
                  </a:cubicBezTo>
                  <a:cubicBezTo>
                    <a:pt x="2753" y="1784"/>
                    <a:pt x="2751" y="1785"/>
                    <a:pt x="2749" y="1784"/>
                  </a:cubicBezTo>
                  <a:cubicBezTo>
                    <a:pt x="2745" y="1785"/>
                    <a:pt x="2741" y="1789"/>
                    <a:pt x="2736" y="1788"/>
                  </a:cubicBezTo>
                  <a:cubicBezTo>
                    <a:pt x="2732" y="1791"/>
                    <a:pt x="2726" y="1789"/>
                    <a:pt x="2722" y="1792"/>
                  </a:cubicBezTo>
                  <a:cubicBezTo>
                    <a:pt x="2720" y="1791"/>
                    <a:pt x="2719" y="1795"/>
                    <a:pt x="2716" y="1793"/>
                  </a:cubicBezTo>
                  <a:cubicBezTo>
                    <a:pt x="2714" y="1793"/>
                    <a:pt x="2712" y="1793"/>
                    <a:pt x="2710" y="1795"/>
                  </a:cubicBezTo>
                  <a:cubicBezTo>
                    <a:pt x="2707" y="1789"/>
                    <a:pt x="2717" y="1789"/>
                    <a:pt x="2720" y="1788"/>
                  </a:cubicBezTo>
                  <a:cubicBezTo>
                    <a:pt x="2724" y="1786"/>
                    <a:pt x="2726" y="1778"/>
                    <a:pt x="2732" y="1783"/>
                  </a:cubicBezTo>
                  <a:cubicBezTo>
                    <a:pt x="2734" y="1775"/>
                    <a:pt x="2739" y="1776"/>
                    <a:pt x="2742" y="1774"/>
                  </a:cubicBezTo>
                  <a:cubicBezTo>
                    <a:pt x="2745" y="1768"/>
                    <a:pt x="2750" y="1771"/>
                    <a:pt x="2753" y="1766"/>
                  </a:cubicBezTo>
                  <a:cubicBezTo>
                    <a:pt x="2762" y="1766"/>
                    <a:pt x="2768" y="1758"/>
                    <a:pt x="2776" y="1755"/>
                  </a:cubicBezTo>
                  <a:cubicBezTo>
                    <a:pt x="2783" y="1749"/>
                    <a:pt x="2792" y="1749"/>
                    <a:pt x="2799" y="1741"/>
                  </a:cubicBezTo>
                  <a:cubicBezTo>
                    <a:pt x="2810" y="1740"/>
                    <a:pt x="2821" y="1735"/>
                    <a:pt x="2831" y="1731"/>
                  </a:cubicBezTo>
                  <a:cubicBezTo>
                    <a:pt x="2836" y="1732"/>
                    <a:pt x="2840" y="1731"/>
                    <a:pt x="2843" y="1729"/>
                  </a:cubicBezTo>
                  <a:cubicBezTo>
                    <a:pt x="2849" y="1735"/>
                    <a:pt x="2851" y="1724"/>
                    <a:pt x="2856" y="1729"/>
                  </a:cubicBezTo>
                  <a:cubicBezTo>
                    <a:pt x="2864" y="1725"/>
                    <a:pt x="2872" y="1724"/>
                    <a:pt x="2880" y="1721"/>
                  </a:cubicBezTo>
                  <a:cubicBezTo>
                    <a:pt x="2893" y="1726"/>
                    <a:pt x="2905" y="1722"/>
                    <a:pt x="2918" y="1726"/>
                  </a:cubicBezTo>
                  <a:cubicBezTo>
                    <a:pt x="2900" y="1729"/>
                    <a:pt x="2882" y="1734"/>
                    <a:pt x="2864" y="1737"/>
                  </a:cubicBezTo>
                  <a:close/>
                  <a:moveTo>
                    <a:pt x="2915" y="1687"/>
                  </a:moveTo>
                  <a:cubicBezTo>
                    <a:pt x="2914" y="1684"/>
                    <a:pt x="2912" y="1681"/>
                    <a:pt x="2912" y="1677"/>
                  </a:cubicBezTo>
                  <a:cubicBezTo>
                    <a:pt x="2906" y="1672"/>
                    <a:pt x="2907" y="1664"/>
                    <a:pt x="2900" y="1659"/>
                  </a:cubicBezTo>
                  <a:cubicBezTo>
                    <a:pt x="2904" y="1655"/>
                    <a:pt x="2909" y="1664"/>
                    <a:pt x="2908" y="1667"/>
                  </a:cubicBezTo>
                  <a:cubicBezTo>
                    <a:pt x="2913" y="1670"/>
                    <a:pt x="2912" y="1673"/>
                    <a:pt x="2915" y="1677"/>
                  </a:cubicBezTo>
                  <a:cubicBezTo>
                    <a:pt x="2917" y="1678"/>
                    <a:pt x="2915" y="1681"/>
                    <a:pt x="2916" y="1683"/>
                  </a:cubicBezTo>
                  <a:cubicBezTo>
                    <a:pt x="2916" y="1684"/>
                    <a:pt x="2919" y="1684"/>
                    <a:pt x="2920" y="1685"/>
                  </a:cubicBezTo>
                  <a:cubicBezTo>
                    <a:pt x="2920" y="1685"/>
                    <a:pt x="2918" y="1686"/>
                    <a:pt x="2918" y="1687"/>
                  </a:cubicBezTo>
                  <a:cubicBezTo>
                    <a:pt x="2920" y="1690"/>
                    <a:pt x="2927" y="1693"/>
                    <a:pt x="2922" y="1697"/>
                  </a:cubicBezTo>
                  <a:cubicBezTo>
                    <a:pt x="2915" y="1695"/>
                    <a:pt x="2918" y="1691"/>
                    <a:pt x="2915" y="1687"/>
                  </a:cubicBezTo>
                  <a:close/>
                  <a:moveTo>
                    <a:pt x="2921" y="1726"/>
                  </a:moveTo>
                  <a:cubicBezTo>
                    <a:pt x="2924" y="1725"/>
                    <a:pt x="2927" y="1725"/>
                    <a:pt x="2929" y="1726"/>
                  </a:cubicBezTo>
                  <a:cubicBezTo>
                    <a:pt x="2933" y="1729"/>
                    <a:pt x="2924" y="1727"/>
                    <a:pt x="2921" y="1726"/>
                  </a:cubicBezTo>
                  <a:close/>
                  <a:moveTo>
                    <a:pt x="2925" y="1704"/>
                  </a:moveTo>
                  <a:cubicBezTo>
                    <a:pt x="2926" y="1701"/>
                    <a:pt x="2929" y="1702"/>
                    <a:pt x="2931" y="1703"/>
                  </a:cubicBezTo>
                  <a:cubicBezTo>
                    <a:pt x="2930" y="1704"/>
                    <a:pt x="2931" y="1705"/>
                    <a:pt x="2932" y="1706"/>
                  </a:cubicBezTo>
                  <a:cubicBezTo>
                    <a:pt x="2930" y="1708"/>
                    <a:pt x="2927" y="1706"/>
                    <a:pt x="2925" y="1704"/>
                  </a:cubicBezTo>
                  <a:close/>
                  <a:moveTo>
                    <a:pt x="2954" y="1716"/>
                  </a:moveTo>
                  <a:cubicBezTo>
                    <a:pt x="2953" y="1717"/>
                    <a:pt x="2950" y="1716"/>
                    <a:pt x="2949" y="1715"/>
                  </a:cubicBezTo>
                  <a:cubicBezTo>
                    <a:pt x="2945" y="1708"/>
                    <a:pt x="2955" y="1714"/>
                    <a:pt x="2954" y="1716"/>
                  </a:cubicBezTo>
                  <a:close/>
                  <a:moveTo>
                    <a:pt x="2973" y="1726"/>
                  </a:moveTo>
                  <a:cubicBezTo>
                    <a:pt x="2968" y="1724"/>
                    <a:pt x="2972" y="1720"/>
                    <a:pt x="2969" y="1718"/>
                  </a:cubicBezTo>
                  <a:cubicBezTo>
                    <a:pt x="2938" y="1683"/>
                    <a:pt x="2930" y="1679"/>
                    <a:pt x="2927" y="1674"/>
                  </a:cubicBezTo>
                  <a:cubicBezTo>
                    <a:pt x="2915" y="1643"/>
                    <a:pt x="2912" y="1636"/>
                    <a:pt x="2907" y="1629"/>
                  </a:cubicBezTo>
                  <a:cubicBezTo>
                    <a:pt x="2892" y="1579"/>
                    <a:pt x="2886" y="1575"/>
                    <a:pt x="2887" y="1569"/>
                  </a:cubicBezTo>
                  <a:cubicBezTo>
                    <a:pt x="2883" y="1542"/>
                    <a:pt x="2877" y="1540"/>
                    <a:pt x="2879" y="1538"/>
                  </a:cubicBezTo>
                  <a:cubicBezTo>
                    <a:pt x="2871" y="1501"/>
                    <a:pt x="2870" y="1496"/>
                    <a:pt x="2868" y="1491"/>
                  </a:cubicBezTo>
                  <a:cubicBezTo>
                    <a:pt x="2853" y="1392"/>
                    <a:pt x="2859" y="1387"/>
                    <a:pt x="2855" y="1385"/>
                  </a:cubicBezTo>
                  <a:cubicBezTo>
                    <a:pt x="2851" y="1351"/>
                    <a:pt x="2854" y="1340"/>
                    <a:pt x="2850" y="1330"/>
                  </a:cubicBezTo>
                  <a:cubicBezTo>
                    <a:pt x="2857" y="1350"/>
                    <a:pt x="2862" y="1353"/>
                    <a:pt x="2863" y="1357"/>
                  </a:cubicBezTo>
                  <a:cubicBezTo>
                    <a:pt x="2872" y="1389"/>
                    <a:pt x="2874" y="1392"/>
                    <a:pt x="2874" y="1395"/>
                  </a:cubicBezTo>
                  <a:cubicBezTo>
                    <a:pt x="2880" y="1418"/>
                    <a:pt x="2877" y="1423"/>
                    <a:pt x="2880" y="1426"/>
                  </a:cubicBezTo>
                  <a:cubicBezTo>
                    <a:pt x="2883" y="1449"/>
                    <a:pt x="2885" y="1452"/>
                    <a:pt x="2886" y="1456"/>
                  </a:cubicBezTo>
                  <a:cubicBezTo>
                    <a:pt x="2887" y="1491"/>
                    <a:pt x="2897" y="1495"/>
                    <a:pt x="2892" y="1502"/>
                  </a:cubicBezTo>
                  <a:cubicBezTo>
                    <a:pt x="2901" y="1537"/>
                    <a:pt x="2901" y="1540"/>
                    <a:pt x="2899" y="1543"/>
                  </a:cubicBezTo>
                  <a:cubicBezTo>
                    <a:pt x="2907" y="1572"/>
                    <a:pt x="2913" y="1576"/>
                    <a:pt x="2910" y="1582"/>
                  </a:cubicBezTo>
                  <a:cubicBezTo>
                    <a:pt x="2913" y="1604"/>
                    <a:pt x="2924" y="1607"/>
                    <a:pt x="2918" y="1613"/>
                  </a:cubicBezTo>
                  <a:cubicBezTo>
                    <a:pt x="2937" y="1642"/>
                    <a:pt x="2934" y="1651"/>
                    <a:pt x="2941" y="1657"/>
                  </a:cubicBezTo>
                  <a:cubicBezTo>
                    <a:pt x="2993" y="1738"/>
                    <a:pt x="2982" y="1726"/>
                    <a:pt x="2973" y="1726"/>
                  </a:cubicBezTo>
                  <a:close/>
                  <a:moveTo>
                    <a:pt x="3024" y="1736"/>
                  </a:moveTo>
                  <a:cubicBezTo>
                    <a:pt x="3029" y="1728"/>
                    <a:pt x="3032" y="1742"/>
                    <a:pt x="3035" y="1744"/>
                  </a:cubicBezTo>
                  <a:cubicBezTo>
                    <a:pt x="3030" y="1747"/>
                    <a:pt x="3028" y="1738"/>
                    <a:pt x="3024" y="1736"/>
                  </a:cubicBezTo>
                  <a:close/>
                  <a:moveTo>
                    <a:pt x="3115" y="1805"/>
                  </a:moveTo>
                  <a:cubicBezTo>
                    <a:pt x="3110" y="1802"/>
                    <a:pt x="3105" y="1802"/>
                    <a:pt x="3100" y="1803"/>
                  </a:cubicBezTo>
                  <a:cubicBezTo>
                    <a:pt x="3096" y="1798"/>
                    <a:pt x="3093" y="1800"/>
                    <a:pt x="3088" y="1797"/>
                  </a:cubicBezTo>
                  <a:cubicBezTo>
                    <a:pt x="3084" y="1796"/>
                    <a:pt x="3080" y="1793"/>
                    <a:pt x="3077" y="1795"/>
                  </a:cubicBezTo>
                  <a:cubicBezTo>
                    <a:pt x="3074" y="1791"/>
                    <a:pt x="3079" y="1792"/>
                    <a:pt x="3080" y="1790"/>
                  </a:cubicBezTo>
                  <a:cubicBezTo>
                    <a:pt x="3084" y="1789"/>
                    <a:pt x="3088" y="1790"/>
                    <a:pt x="3091" y="1789"/>
                  </a:cubicBezTo>
                  <a:cubicBezTo>
                    <a:pt x="3096" y="1792"/>
                    <a:pt x="3101" y="1795"/>
                    <a:pt x="3106" y="1799"/>
                  </a:cubicBezTo>
                  <a:cubicBezTo>
                    <a:pt x="3108" y="1801"/>
                    <a:pt x="3110" y="1799"/>
                    <a:pt x="3113" y="1800"/>
                  </a:cubicBezTo>
                  <a:cubicBezTo>
                    <a:pt x="3114" y="1802"/>
                    <a:pt x="3116" y="1803"/>
                    <a:pt x="3118" y="1804"/>
                  </a:cubicBezTo>
                  <a:cubicBezTo>
                    <a:pt x="3120" y="1805"/>
                    <a:pt x="3122" y="1806"/>
                    <a:pt x="3123" y="1808"/>
                  </a:cubicBezTo>
                  <a:cubicBezTo>
                    <a:pt x="3121" y="1810"/>
                    <a:pt x="3118" y="1806"/>
                    <a:pt x="3115" y="1805"/>
                  </a:cubicBezTo>
                  <a:close/>
                  <a:moveTo>
                    <a:pt x="1680" y="9"/>
                  </a:moveTo>
                  <a:cubicBezTo>
                    <a:pt x="1681" y="6"/>
                    <a:pt x="1682" y="3"/>
                    <a:pt x="1683" y="0"/>
                  </a:cubicBezTo>
                  <a:cubicBezTo>
                    <a:pt x="1678" y="0"/>
                    <a:pt x="1678" y="0"/>
                    <a:pt x="1678" y="0"/>
                  </a:cubicBezTo>
                  <a:cubicBezTo>
                    <a:pt x="1678" y="2"/>
                    <a:pt x="1677" y="4"/>
                    <a:pt x="1676" y="6"/>
                  </a:cubicBezTo>
                  <a:cubicBezTo>
                    <a:pt x="1676" y="9"/>
                    <a:pt x="1678" y="11"/>
                    <a:pt x="1676" y="15"/>
                  </a:cubicBezTo>
                  <a:cubicBezTo>
                    <a:pt x="1672" y="19"/>
                    <a:pt x="1676" y="26"/>
                    <a:pt x="1679" y="20"/>
                  </a:cubicBezTo>
                  <a:cubicBezTo>
                    <a:pt x="1674" y="19"/>
                    <a:pt x="1680" y="13"/>
                    <a:pt x="1680" y="9"/>
                  </a:cubicBezTo>
                  <a:close/>
                  <a:moveTo>
                    <a:pt x="974" y="1507"/>
                  </a:moveTo>
                  <a:cubicBezTo>
                    <a:pt x="972" y="1503"/>
                    <a:pt x="969" y="1505"/>
                    <a:pt x="966" y="1504"/>
                  </a:cubicBezTo>
                  <a:cubicBezTo>
                    <a:pt x="931" y="1480"/>
                    <a:pt x="929" y="1480"/>
                    <a:pt x="927" y="1479"/>
                  </a:cubicBezTo>
                  <a:cubicBezTo>
                    <a:pt x="911" y="1456"/>
                    <a:pt x="903" y="1450"/>
                    <a:pt x="900" y="1449"/>
                  </a:cubicBezTo>
                  <a:cubicBezTo>
                    <a:pt x="891" y="1420"/>
                    <a:pt x="892" y="1413"/>
                    <a:pt x="887" y="1405"/>
                  </a:cubicBezTo>
                  <a:cubicBezTo>
                    <a:pt x="899" y="1346"/>
                    <a:pt x="894" y="1342"/>
                    <a:pt x="900" y="1340"/>
                  </a:cubicBezTo>
                  <a:cubicBezTo>
                    <a:pt x="889" y="1354"/>
                    <a:pt x="882" y="1359"/>
                    <a:pt x="883" y="1365"/>
                  </a:cubicBezTo>
                  <a:cubicBezTo>
                    <a:pt x="879" y="1379"/>
                    <a:pt x="873" y="1375"/>
                    <a:pt x="876" y="1373"/>
                  </a:cubicBezTo>
                  <a:cubicBezTo>
                    <a:pt x="867" y="1315"/>
                    <a:pt x="864" y="1303"/>
                    <a:pt x="861" y="1290"/>
                  </a:cubicBezTo>
                  <a:cubicBezTo>
                    <a:pt x="844" y="1227"/>
                    <a:pt x="849" y="1225"/>
                    <a:pt x="845" y="1221"/>
                  </a:cubicBezTo>
                  <a:cubicBezTo>
                    <a:pt x="820" y="1167"/>
                    <a:pt x="816" y="1162"/>
                    <a:pt x="812" y="1156"/>
                  </a:cubicBezTo>
                  <a:cubicBezTo>
                    <a:pt x="782" y="1111"/>
                    <a:pt x="775" y="1106"/>
                    <a:pt x="777" y="1103"/>
                  </a:cubicBezTo>
                  <a:cubicBezTo>
                    <a:pt x="763" y="1061"/>
                    <a:pt x="767" y="1054"/>
                    <a:pt x="760" y="1046"/>
                  </a:cubicBezTo>
                  <a:cubicBezTo>
                    <a:pt x="758" y="1037"/>
                    <a:pt x="754" y="1047"/>
                    <a:pt x="761" y="1059"/>
                  </a:cubicBezTo>
                  <a:cubicBezTo>
                    <a:pt x="759" y="1081"/>
                    <a:pt x="757" y="1079"/>
                    <a:pt x="755" y="1076"/>
                  </a:cubicBezTo>
                  <a:cubicBezTo>
                    <a:pt x="746" y="1052"/>
                    <a:pt x="751" y="1050"/>
                    <a:pt x="749" y="1046"/>
                  </a:cubicBezTo>
                  <a:cubicBezTo>
                    <a:pt x="743" y="1005"/>
                    <a:pt x="744" y="997"/>
                    <a:pt x="744" y="990"/>
                  </a:cubicBezTo>
                  <a:cubicBezTo>
                    <a:pt x="720" y="917"/>
                    <a:pt x="722" y="913"/>
                    <a:pt x="719" y="909"/>
                  </a:cubicBezTo>
                  <a:cubicBezTo>
                    <a:pt x="724" y="939"/>
                    <a:pt x="724" y="944"/>
                    <a:pt x="729" y="950"/>
                  </a:cubicBezTo>
                  <a:cubicBezTo>
                    <a:pt x="742" y="1033"/>
                    <a:pt x="743" y="1042"/>
                    <a:pt x="742" y="1051"/>
                  </a:cubicBezTo>
                  <a:cubicBezTo>
                    <a:pt x="748" y="1098"/>
                    <a:pt x="747" y="1116"/>
                    <a:pt x="751" y="1135"/>
                  </a:cubicBezTo>
                  <a:cubicBezTo>
                    <a:pt x="760" y="1183"/>
                    <a:pt x="759" y="1188"/>
                    <a:pt x="763" y="1193"/>
                  </a:cubicBezTo>
                  <a:cubicBezTo>
                    <a:pt x="774" y="1226"/>
                    <a:pt x="771" y="1231"/>
                    <a:pt x="772" y="1236"/>
                  </a:cubicBezTo>
                  <a:cubicBezTo>
                    <a:pt x="781" y="1282"/>
                    <a:pt x="794" y="1289"/>
                    <a:pt x="786" y="1293"/>
                  </a:cubicBezTo>
                  <a:cubicBezTo>
                    <a:pt x="799" y="1326"/>
                    <a:pt x="799" y="1331"/>
                    <a:pt x="801" y="1336"/>
                  </a:cubicBezTo>
                  <a:cubicBezTo>
                    <a:pt x="825" y="1401"/>
                    <a:pt x="829" y="1406"/>
                    <a:pt x="830" y="1411"/>
                  </a:cubicBezTo>
                  <a:cubicBezTo>
                    <a:pt x="830" y="1413"/>
                    <a:pt x="823" y="1404"/>
                    <a:pt x="816" y="1394"/>
                  </a:cubicBezTo>
                  <a:cubicBezTo>
                    <a:pt x="781" y="1320"/>
                    <a:pt x="783" y="1315"/>
                    <a:pt x="776" y="1308"/>
                  </a:cubicBezTo>
                  <a:cubicBezTo>
                    <a:pt x="769" y="1284"/>
                    <a:pt x="767" y="1277"/>
                    <a:pt x="765" y="1270"/>
                  </a:cubicBezTo>
                  <a:cubicBezTo>
                    <a:pt x="743" y="1187"/>
                    <a:pt x="741" y="1180"/>
                    <a:pt x="742" y="1174"/>
                  </a:cubicBezTo>
                  <a:cubicBezTo>
                    <a:pt x="735" y="1142"/>
                    <a:pt x="733" y="1130"/>
                    <a:pt x="734" y="1118"/>
                  </a:cubicBezTo>
                  <a:cubicBezTo>
                    <a:pt x="731" y="1086"/>
                    <a:pt x="725" y="1082"/>
                    <a:pt x="728" y="1080"/>
                  </a:cubicBezTo>
                  <a:cubicBezTo>
                    <a:pt x="722" y="1018"/>
                    <a:pt x="715" y="1010"/>
                    <a:pt x="717" y="1004"/>
                  </a:cubicBezTo>
                  <a:cubicBezTo>
                    <a:pt x="713" y="1033"/>
                    <a:pt x="724" y="1038"/>
                    <a:pt x="716" y="1040"/>
                  </a:cubicBezTo>
                  <a:cubicBezTo>
                    <a:pt x="717" y="1070"/>
                    <a:pt x="724" y="1074"/>
                    <a:pt x="721" y="1077"/>
                  </a:cubicBezTo>
                  <a:cubicBezTo>
                    <a:pt x="722" y="1126"/>
                    <a:pt x="728" y="1130"/>
                    <a:pt x="725" y="1132"/>
                  </a:cubicBezTo>
                  <a:cubicBezTo>
                    <a:pt x="721" y="1146"/>
                    <a:pt x="726" y="1142"/>
                    <a:pt x="720" y="1136"/>
                  </a:cubicBezTo>
                  <a:cubicBezTo>
                    <a:pt x="713" y="1098"/>
                    <a:pt x="714" y="1093"/>
                    <a:pt x="712" y="1088"/>
                  </a:cubicBezTo>
                  <a:cubicBezTo>
                    <a:pt x="704" y="1052"/>
                    <a:pt x="713" y="1048"/>
                    <a:pt x="706" y="1042"/>
                  </a:cubicBezTo>
                  <a:cubicBezTo>
                    <a:pt x="704" y="1006"/>
                    <a:pt x="702" y="1001"/>
                    <a:pt x="703" y="996"/>
                  </a:cubicBezTo>
                  <a:cubicBezTo>
                    <a:pt x="697" y="954"/>
                    <a:pt x="698" y="944"/>
                    <a:pt x="696" y="934"/>
                  </a:cubicBezTo>
                  <a:cubicBezTo>
                    <a:pt x="689" y="896"/>
                    <a:pt x="689" y="891"/>
                    <a:pt x="689" y="885"/>
                  </a:cubicBezTo>
                  <a:cubicBezTo>
                    <a:pt x="677" y="832"/>
                    <a:pt x="675" y="827"/>
                    <a:pt x="676" y="822"/>
                  </a:cubicBezTo>
                  <a:cubicBezTo>
                    <a:pt x="670" y="849"/>
                    <a:pt x="681" y="857"/>
                    <a:pt x="677" y="862"/>
                  </a:cubicBezTo>
                  <a:cubicBezTo>
                    <a:pt x="682" y="891"/>
                    <a:pt x="679" y="902"/>
                    <a:pt x="682" y="914"/>
                  </a:cubicBezTo>
                  <a:cubicBezTo>
                    <a:pt x="675" y="936"/>
                    <a:pt x="679" y="939"/>
                    <a:pt x="675" y="941"/>
                  </a:cubicBezTo>
                  <a:cubicBezTo>
                    <a:pt x="676" y="951"/>
                    <a:pt x="674" y="953"/>
                    <a:pt x="677" y="955"/>
                  </a:cubicBezTo>
                  <a:cubicBezTo>
                    <a:pt x="671" y="1001"/>
                    <a:pt x="666" y="1006"/>
                    <a:pt x="669" y="1012"/>
                  </a:cubicBezTo>
                  <a:cubicBezTo>
                    <a:pt x="670" y="1042"/>
                    <a:pt x="665" y="1044"/>
                    <a:pt x="671" y="1048"/>
                  </a:cubicBezTo>
                  <a:cubicBezTo>
                    <a:pt x="675" y="1091"/>
                    <a:pt x="668" y="1096"/>
                    <a:pt x="672" y="1103"/>
                  </a:cubicBezTo>
                  <a:cubicBezTo>
                    <a:pt x="675" y="1163"/>
                    <a:pt x="676" y="1169"/>
                    <a:pt x="676" y="1176"/>
                  </a:cubicBezTo>
                  <a:cubicBezTo>
                    <a:pt x="682" y="1236"/>
                    <a:pt x="694" y="1244"/>
                    <a:pt x="688" y="1250"/>
                  </a:cubicBezTo>
                  <a:cubicBezTo>
                    <a:pt x="698" y="1281"/>
                    <a:pt x="699" y="1284"/>
                    <a:pt x="696" y="1287"/>
                  </a:cubicBezTo>
                  <a:cubicBezTo>
                    <a:pt x="690" y="1298"/>
                    <a:pt x="692" y="1293"/>
                    <a:pt x="688" y="1287"/>
                  </a:cubicBezTo>
                  <a:cubicBezTo>
                    <a:pt x="672" y="1252"/>
                    <a:pt x="668" y="1243"/>
                    <a:pt x="666" y="1233"/>
                  </a:cubicBezTo>
                  <a:cubicBezTo>
                    <a:pt x="651" y="1146"/>
                    <a:pt x="645" y="1138"/>
                    <a:pt x="646" y="1130"/>
                  </a:cubicBezTo>
                  <a:cubicBezTo>
                    <a:pt x="640" y="1069"/>
                    <a:pt x="643" y="1054"/>
                    <a:pt x="643" y="1039"/>
                  </a:cubicBezTo>
                  <a:cubicBezTo>
                    <a:pt x="647" y="987"/>
                    <a:pt x="648" y="980"/>
                    <a:pt x="646" y="972"/>
                  </a:cubicBezTo>
                  <a:cubicBezTo>
                    <a:pt x="652" y="935"/>
                    <a:pt x="651" y="931"/>
                    <a:pt x="652" y="928"/>
                  </a:cubicBezTo>
                  <a:cubicBezTo>
                    <a:pt x="656" y="852"/>
                    <a:pt x="648" y="843"/>
                    <a:pt x="653" y="836"/>
                  </a:cubicBezTo>
                  <a:cubicBezTo>
                    <a:pt x="643" y="816"/>
                    <a:pt x="650" y="822"/>
                    <a:pt x="647" y="827"/>
                  </a:cubicBezTo>
                  <a:cubicBezTo>
                    <a:pt x="644" y="882"/>
                    <a:pt x="649" y="888"/>
                    <a:pt x="645" y="892"/>
                  </a:cubicBezTo>
                  <a:cubicBezTo>
                    <a:pt x="642" y="928"/>
                    <a:pt x="644" y="934"/>
                    <a:pt x="641" y="938"/>
                  </a:cubicBezTo>
                  <a:cubicBezTo>
                    <a:pt x="641" y="965"/>
                    <a:pt x="638" y="967"/>
                    <a:pt x="639" y="969"/>
                  </a:cubicBezTo>
                  <a:cubicBezTo>
                    <a:pt x="633" y="1038"/>
                    <a:pt x="633" y="1043"/>
                    <a:pt x="633" y="1048"/>
                  </a:cubicBezTo>
                  <a:cubicBezTo>
                    <a:pt x="633" y="1085"/>
                    <a:pt x="635" y="1090"/>
                    <a:pt x="635" y="1095"/>
                  </a:cubicBezTo>
                  <a:cubicBezTo>
                    <a:pt x="642" y="1123"/>
                    <a:pt x="631" y="1124"/>
                    <a:pt x="637" y="1128"/>
                  </a:cubicBezTo>
                  <a:cubicBezTo>
                    <a:pt x="638" y="1156"/>
                    <a:pt x="642" y="1169"/>
                    <a:pt x="642" y="1181"/>
                  </a:cubicBezTo>
                  <a:cubicBezTo>
                    <a:pt x="652" y="1203"/>
                    <a:pt x="648" y="1205"/>
                    <a:pt x="651" y="1209"/>
                  </a:cubicBezTo>
                  <a:cubicBezTo>
                    <a:pt x="670" y="1264"/>
                    <a:pt x="669" y="1270"/>
                    <a:pt x="673" y="1277"/>
                  </a:cubicBezTo>
                  <a:cubicBezTo>
                    <a:pt x="675" y="1288"/>
                    <a:pt x="670" y="1291"/>
                    <a:pt x="665" y="1285"/>
                  </a:cubicBezTo>
                  <a:cubicBezTo>
                    <a:pt x="650" y="1251"/>
                    <a:pt x="642" y="1245"/>
                    <a:pt x="645" y="1241"/>
                  </a:cubicBezTo>
                  <a:cubicBezTo>
                    <a:pt x="624" y="1186"/>
                    <a:pt x="627" y="1177"/>
                    <a:pt x="624" y="1167"/>
                  </a:cubicBezTo>
                  <a:cubicBezTo>
                    <a:pt x="617" y="1119"/>
                    <a:pt x="620" y="1115"/>
                    <a:pt x="615" y="1109"/>
                  </a:cubicBezTo>
                  <a:cubicBezTo>
                    <a:pt x="612" y="1061"/>
                    <a:pt x="616" y="1043"/>
                    <a:pt x="609" y="1022"/>
                  </a:cubicBezTo>
                  <a:cubicBezTo>
                    <a:pt x="623" y="949"/>
                    <a:pt x="617" y="941"/>
                    <a:pt x="624" y="934"/>
                  </a:cubicBezTo>
                  <a:cubicBezTo>
                    <a:pt x="640" y="866"/>
                    <a:pt x="634" y="861"/>
                    <a:pt x="637" y="858"/>
                  </a:cubicBezTo>
                  <a:cubicBezTo>
                    <a:pt x="635" y="834"/>
                    <a:pt x="646" y="833"/>
                    <a:pt x="640" y="829"/>
                  </a:cubicBezTo>
                  <a:cubicBezTo>
                    <a:pt x="642" y="801"/>
                    <a:pt x="647" y="799"/>
                    <a:pt x="643" y="795"/>
                  </a:cubicBezTo>
                  <a:cubicBezTo>
                    <a:pt x="643" y="761"/>
                    <a:pt x="645" y="757"/>
                    <a:pt x="645" y="753"/>
                  </a:cubicBezTo>
                  <a:cubicBezTo>
                    <a:pt x="634" y="744"/>
                    <a:pt x="632" y="755"/>
                    <a:pt x="638" y="766"/>
                  </a:cubicBezTo>
                  <a:cubicBezTo>
                    <a:pt x="632" y="820"/>
                    <a:pt x="632" y="834"/>
                    <a:pt x="632" y="848"/>
                  </a:cubicBezTo>
                  <a:cubicBezTo>
                    <a:pt x="621" y="875"/>
                    <a:pt x="625" y="883"/>
                    <a:pt x="619" y="889"/>
                  </a:cubicBezTo>
                  <a:cubicBezTo>
                    <a:pt x="609" y="963"/>
                    <a:pt x="606" y="993"/>
                    <a:pt x="601" y="1022"/>
                  </a:cubicBezTo>
                  <a:cubicBezTo>
                    <a:pt x="607" y="1061"/>
                    <a:pt x="599" y="1069"/>
                    <a:pt x="604" y="1079"/>
                  </a:cubicBezTo>
                  <a:cubicBezTo>
                    <a:pt x="607" y="1103"/>
                    <a:pt x="605" y="1105"/>
                    <a:pt x="606" y="1108"/>
                  </a:cubicBezTo>
                  <a:cubicBezTo>
                    <a:pt x="615" y="1176"/>
                    <a:pt x="616" y="1186"/>
                    <a:pt x="621" y="1196"/>
                  </a:cubicBezTo>
                  <a:cubicBezTo>
                    <a:pt x="630" y="1230"/>
                    <a:pt x="630" y="1235"/>
                    <a:pt x="634" y="1240"/>
                  </a:cubicBezTo>
                  <a:cubicBezTo>
                    <a:pt x="624" y="1245"/>
                    <a:pt x="627" y="1241"/>
                    <a:pt x="623" y="1237"/>
                  </a:cubicBezTo>
                  <a:cubicBezTo>
                    <a:pt x="611" y="1184"/>
                    <a:pt x="605" y="1176"/>
                    <a:pt x="607" y="1169"/>
                  </a:cubicBezTo>
                  <a:cubicBezTo>
                    <a:pt x="596" y="1116"/>
                    <a:pt x="594" y="1108"/>
                    <a:pt x="593" y="1101"/>
                  </a:cubicBezTo>
                  <a:cubicBezTo>
                    <a:pt x="593" y="1067"/>
                    <a:pt x="588" y="1054"/>
                    <a:pt x="589" y="1042"/>
                  </a:cubicBezTo>
                  <a:cubicBezTo>
                    <a:pt x="591" y="964"/>
                    <a:pt x="591" y="961"/>
                    <a:pt x="590" y="958"/>
                  </a:cubicBezTo>
                  <a:cubicBezTo>
                    <a:pt x="590" y="927"/>
                    <a:pt x="596" y="925"/>
                    <a:pt x="593" y="921"/>
                  </a:cubicBezTo>
                  <a:cubicBezTo>
                    <a:pt x="605" y="892"/>
                    <a:pt x="595" y="887"/>
                    <a:pt x="603" y="885"/>
                  </a:cubicBezTo>
                  <a:cubicBezTo>
                    <a:pt x="602" y="863"/>
                    <a:pt x="614" y="862"/>
                    <a:pt x="607" y="858"/>
                  </a:cubicBezTo>
                  <a:cubicBezTo>
                    <a:pt x="613" y="834"/>
                    <a:pt x="614" y="828"/>
                    <a:pt x="616" y="822"/>
                  </a:cubicBezTo>
                  <a:cubicBezTo>
                    <a:pt x="615" y="800"/>
                    <a:pt x="620" y="797"/>
                    <a:pt x="618" y="794"/>
                  </a:cubicBezTo>
                  <a:cubicBezTo>
                    <a:pt x="608" y="817"/>
                    <a:pt x="609" y="822"/>
                    <a:pt x="609" y="827"/>
                  </a:cubicBezTo>
                  <a:cubicBezTo>
                    <a:pt x="597" y="876"/>
                    <a:pt x="594" y="885"/>
                    <a:pt x="590" y="894"/>
                  </a:cubicBezTo>
                  <a:cubicBezTo>
                    <a:pt x="584" y="957"/>
                    <a:pt x="578" y="965"/>
                    <a:pt x="581" y="975"/>
                  </a:cubicBezTo>
                  <a:cubicBezTo>
                    <a:pt x="579" y="1012"/>
                    <a:pt x="580" y="1021"/>
                    <a:pt x="580" y="1030"/>
                  </a:cubicBezTo>
                  <a:cubicBezTo>
                    <a:pt x="582" y="1091"/>
                    <a:pt x="586" y="1096"/>
                    <a:pt x="585" y="1101"/>
                  </a:cubicBezTo>
                  <a:cubicBezTo>
                    <a:pt x="600" y="1177"/>
                    <a:pt x="598" y="1181"/>
                    <a:pt x="604" y="1187"/>
                  </a:cubicBezTo>
                  <a:cubicBezTo>
                    <a:pt x="606" y="1230"/>
                    <a:pt x="603" y="1224"/>
                    <a:pt x="600" y="1219"/>
                  </a:cubicBezTo>
                  <a:cubicBezTo>
                    <a:pt x="585" y="1180"/>
                    <a:pt x="590" y="1172"/>
                    <a:pt x="586" y="1170"/>
                  </a:cubicBezTo>
                  <a:cubicBezTo>
                    <a:pt x="581" y="1151"/>
                    <a:pt x="584" y="1149"/>
                    <a:pt x="579" y="1145"/>
                  </a:cubicBezTo>
                  <a:cubicBezTo>
                    <a:pt x="573" y="1114"/>
                    <a:pt x="573" y="1112"/>
                    <a:pt x="573" y="1110"/>
                  </a:cubicBezTo>
                  <a:cubicBezTo>
                    <a:pt x="566" y="1082"/>
                    <a:pt x="569" y="1078"/>
                    <a:pt x="568" y="1073"/>
                  </a:cubicBezTo>
                  <a:cubicBezTo>
                    <a:pt x="566" y="1036"/>
                    <a:pt x="563" y="1033"/>
                    <a:pt x="567" y="1031"/>
                  </a:cubicBezTo>
                  <a:cubicBezTo>
                    <a:pt x="569" y="979"/>
                    <a:pt x="563" y="969"/>
                    <a:pt x="565" y="960"/>
                  </a:cubicBezTo>
                  <a:cubicBezTo>
                    <a:pt x="568" y="930"/>
                    <a:pt x="564" y="927"/>
                    <a:pt x="566" y="924"/>
                  </a:cubicBezTo>
                  <a:cubicBezTo>
                    <a:pt x="574" y="895"/>
                    <a:pt x="569" y="889"/>
                    <a:pt x="573" y="885"/>
                  </a:cubicBezTo>
                  <a:cubicBezTo>
                    <a:pt x="579" y="847"/>
                    <a:pt x="578" y="841"/>
                    <a:pt x="578" y="836"/>
                  </a:cubicBezTo>
                  <a:cubicBezTo>
                    <a:pt x="583" y="808"/>
                    <a:pt x="590" y="806"/>
                    <a:pt x="590" y="803"/>
                  </a:cubicBezTo>
                  <a:cubicBezTo>
                    <a:pt x="597" y="749"/>
                    <a:pt x="598" y="743"/>
                    <a:pt x="599" y="738"/>
                  </a:cubicBezTo>
                  <a:cubicBezTo>
                    <a:pt x="600" y="694"/>
                    <a:pt x="601" y="691"/>
                    <a:pt x="601" y="688"/>
                  </a:cubicBezTo>
                  <a:cubicBezTo>
                    <a:pt x="594" y="675"/>
                    <a:pt x="596" y="680"/>
                    <a:pt x="600" y="686"/>
                  </a:cubicBezTo>
                  <a:cubicBezTo>
                    <a:pt x="595" y="733"/>
                    <a:pt x="590" y="739"/>
                    <a:pt x="592" y="746"/>
                  </a:cubicBezTo>
                  <a:cubicBezTo>
                    <a:pt x="570" y="852"/>
                    <a:pt x="563" y="853"/>
                    <a:pt x="567" y="857"/>
                  </a:cubicBezTo>
                  <a:cubicBezTo>
                    <a:pt x="563" y="882"/>
                    <a:pt x="561" y="885"/>
                    <a:pt x="563" y="889"/>
                  </a:cubicBezTo>
                  <a:cubicBezTo>
                    <a:pt x="558" y="915"/>
                    <a:pt x="558" y="918"/>
                    <a:pt x="558" y="920"/>
                  </a:cubicBezTo>
                  <a:cubicBezTo>
                    <a:pt x="554" y="958"/>
                    <a:pt x="558" y="966"/>
                    <a:pt x="555" y="972"/>
                  </a:cubicBezTo>
                  <a:cubicBezTo>
                    <a:pt x="558" y="1019"/>
                    <a:pt x="555" y="1023"/>
                    <a:pt x="557" y="1027"/>
                  </a:cubicBezTo>
                  <a:cubicBezTo>
                    <a:pt x="558" y="1059"/>
                    <a:pt x="561" y="1064"/>
                    <a:pt x="556" y="1068"/>
                  </a:cubicBezTo>
                  <a:cubicBezTo>
                    <a:pt x="562" y="1093"/>
                    <a:pt x="560" y="1096"/>
                    <a:pt x="563" y="1100"/>
                  </a:cubicBezTo>
                  <a:cubicBezTo>
                    <a:pt x="564" y="1121"/>
                    <a:pt x="568" y="1131"/>
                    <a:pt x="571" y="1141"/>
                  </a:cubicBezTo>
                  <a:cubicBezTo>
                    <a:pt x="580" y="1181"/>
                    <a:pt x="584" y="1184"/>
                    <a:pt x="582" y="1186"/>
                  </a:cubicBezTo>
                  <a:cubicBezTo>
                    <a:pt x="564" y="1172"/>
                    <a:pt x="561" y="1161"/>
                    <a:pt x="558" y="1150"/>
                  </a:cubicBezTo>
                  <a:cubicBezTo>
                    <a:pt x="546" y="1104"/>
                    <a:pt x="550" y="1101"/>
                    <a:pt x="545" y="1097"/>
                  </a:cubicBezTo>
                  <a:cubicBezTo>
                    <a:pt x="543" y="1058"/>
                    <a:pt x="539" y="1047"/>
                    <a:pt x="540" y="1037"/>
                  </a:cubicBezTo>
                  <a:cubicBezTo>
                    <a:pt x="536" y="987"/>
                    <a:pt x="533" y="982"/>
                    <a:pt x="534" y="977"/>
                  </a:cubicBezTo>
                  <a:cubicBezTo>
                    <a:pt x="533" y="942"/>
                    <a:pt x="535" y="938"/>
                    <a:pt x="535" y="933"/>
                  </a:cubicBezTo>
                  <a:cubicBezTo>
                    <a:pt x="540" y="908"/>
                    <a:pt x="534" y="897"/>
                    <a:pt x="541" y="889"/>
                  </a:cubicBezTo>
                  <a:cubicBezTo>
                    <a:pt x="544" y="865"/>
                    <a:pt x="544" y="862"/>
                    <a:pt x="547" y="860"/>
                  </a:cubicBezTo>
                  <a:cubicBezTo>
                    <a:pt x="546" y="829"/>
                    <a:pt x="552" y="826"/>
                    <a:pt x="552" y="822"/>
                  </a:cubicBezTo>
                  <a:cubicBezTo>
                    <a:pt x="565" y="779"/>
                    <a:pt x="565" y="775"/>
                    <a:pt x="567" y="771"/>
                  </a:cubicBezTo>
                  <a:cubicBezTo>
                    <a:pt x="575" y="741"/>
                    <a:pt x="570" y="736"/>
                    <a:pt x="577" y="732"/>
                  </a:cubicBezTo>
                  <a:cubicBezTo>
                    <a:pt x="577" y="702"/>
                    <a:pt x="583" y="698"/>
                    <a:pt x="578" y="693"/>
                  </a:cubicBezTo>
                  <a:cubicBezTo>
                    <a:pt x="583" y="675"/>
                    <a:pt x="583" y="671"/>
                    <a:pt x="583" y="666"/>
                  </a:cubicBezTo>
                  <a:cubicBezTo>
                    <a:pt x="575" y="703"/>
                    <a:pt x="574" y="710"/>
                    <a:pt x="571" y="717"/>
                  </a:cubicBezTo>
                  <a:cubicBezTo>
                    <a:pt x="570" y="735"/>
                    <a:pt x="567" y="736"/>
                    <a:pt x="568" y="739"/>
                  </a:cubicBezTo>
                  <a:cubicBezTo>
                    <a:pt x="561" y="763"/>
                    <a:pt x="562" y="767"/>
                    <a:pt x="561" y="770"/>
                  </a:cubicBezTo>
                  <a:cubicBezTo>
                    <a:pt x="549" y="802"/>
                    <a:pt x="549" y="804"/>
                    <a:pt x="549" y="806"/>
                  </a:cubicBezTo>
                  <a:cubicBezTo>
                    <a:pt x="540" y="840"/>
                    <a:pt x="537" y="858"/>
                    <a:pt x="532" y="876"/>
                  </a:cubicBezTo>
                  <a:cubicBezTo>
                    <a:pt x="524" y="936"/>
                    <a:pt x="527" y="941"/>
                    <a:pt x="525" y="946"/>
                  </a:cubicBezTo>
                  <a:cubicBezTo>
                    <a:pt x="526" y="979"/>
                    <a:pt x="524" y="983"/>
                    <a:pt x="526" y="988"/>
                  </a:cubicBezTo>
                  <a:cubicBezTo>
                    <a:pt x="528" y="1026"/>
                    <a:pt x="534" y="1036"/>
                    <a:pt x="529" y="1045"/>
                  </a:cubicBezTo>
                  <a:cubicBezTo>
                    <a:pt x="544" y="1143"/>
                    <a:pt x="552" y="1151"/>
                    <a:pt x="548" y="1157"/>
                  </a:cubicBezTo>
                  <a:cubicBezTo>
                    <a:pt x="539" y="1126"/>
                    <a:pt x="532" y="1132"/>
                    <a:pt x="527" y="1121"/>
                  </a:cubicBezTo>
                  <a:cubicBezTo>
                    <a:pt x="526" y="1098"/>
                    <a:pt x="526" y="1092"/>
                    <a:pt x="524" y="1086"/>
                  </a:cubicBezTo>
                  <a:cubicBezTo>
                    <a:pt x="522" y="1028"/>
                    <a:pt x="517" y="1022"/>
                    <a:pt x="520" y="1017"/>
                  </a:cubicBezTo>
                  <a:cubicBezTo>
                    <a:pt x="518" y="993"/>
                    <a:pt x="516" y="987"/>
                    <a:pt x="519" y="982"/>
                  </a:cubicBezTo>
                  <a:cubicBezTo>
                    <a:pt x="517" y="890"/>
                    <a:pt x="517" y="878"/>
                    <a:pt x="522" y="865"/>
                  </a:cubicBezTo>
                  <a:cubicBezTo>
                    <a:pt x="524" y="834"/>
                    <a:pt x="523" y="830"/>
                    <a:pt x="523" y="826"/>
                  </a:cubicBezTo>
                  <a:cubicBezTo>
                    <a:pt x="528" y="766"/>
                    <a:pt x="535" y="764"/>
                    <a:pt x="533" y="761"/>
                  </a:cubicBezTo>
                  <a:cubicBezTo>
                    <a:pt x="541" y="726"/>
                    <a:pt x="537" y="718"/>
                    <a:pt x="541" y="712"/>
                  </a:cubicBezTo>
                  <a:cubicBezTo>
                    <a:pt x="551" y="692"/>
                    <a:pt x="546" y="688"/>
                    <a:pt x="549" y="685"/>
                  </a:cubicBezTo>
                  <a:cubicBezTo>
                    <a:pt x="542" y="713"/>
                    <a:pt x="530" y="716"/>
                    <a:pt x="535" y="722"/>
                  </a:cubicBezTo>
                  <a:cubicBezTo>
                    <a:pt x="526" y="743"/>
                    <a:pt x="531" y="749"/>
                    <a:pt x="525" y="753"/>
                  </a:cubicBezTo>
                  <a:cubicBezTo>
                    <a:pt x="518" y="809"/>
                    <a:pt x="514" y="815"/>
                    <a:pt x="518" y="822"/>
                  </a:cubicBezTo>
                  <a:cubicBezTo>
                    <a:pt x="513" y="854"/>
                    <a:pt x="513" y="856"/>
                    <a:pt x="510" y="857"/>
                  </a:cubicBezTo>
                  <a:cubicBezTo>
                    <a:pt x="508" y="870"/>
                    <a:pt x="511" y="872"/>
                    <a:pt x="509" y="874"/>
                  </a:cubicBezTo>
                  <a:cubicBezTo>
                    <a:pt x="509" y="898"/>
                    <a:pt x="507" y="901"/>
                    <a:pt x="507" y="905"/>
                  </a:cubicBezTo>
                  <a:cubicBezTo>
                    <a:pt x="503" y="954"/>
                    <a:pt x="508" y="962"/>
                    <a:pt x="504" y="969"/>
                  </a:cubicBezTo>
                  <a:cubicBezTo>
                    <a:pt x="508" y="1018"/>
                    <a:pt x="511" y="1031"/>
                    <a:pt x="509" y="1043"/>
                  </a:cubicBezTo>
                  <a:cubicBezTo>
                    <a:pt x="511" y="1074"/>
                    <a:pt x="512" y="1078"/>
                    <a:pt x="515" y="1081"/>
                  </a:cubicBezTo>
                  <a:cubicBezTo>
                    <a:pt x="518" y="1112"/>
                    <a:pt x="517" y="1113"/>
                    <a:pt x="517" y="1115"/>
                  </a:cubicBezTo>
                  <a:cubicBezTo>
                    <a:pt x="503" y="1090"/>
                    <a:pt x="497" y="1080"/>
                    <a:pt x="501" y="1073"/>
                  </a:cubicBezTo>
                  <a:cubicBezTo>
                    <a:pt x="492" y="1033"/>
                    <a:pt x="486" y="1028"/>
                    <a:pt x="490" y="1024"/>
                  </a:cubicBezTo>
                  <a:cubicBezTo>
                    <a:pt x="487" y="996"/>
                    <a:pt x="483" y="991"/>
                    <a:pt x="485" y="987"/>
                  </a:cubicBezTo>
                  <a:cubicBezTo>
                    <a:pt x="484" y="972"/>
                    <a:pt x="482" y="969"/>
                    <a:pt x="484" y="967"/>
                  </a:cubicBezTo>
                  <a:cubicBezTo>
                    <a:pt x="483" y="926"/>
                    <a:pt x="486" y="914"/>
                    <a:pt x="486" y="901"/>
                  </a:cubicBezTo>
                  <a:cubicBezTo>
                    <a:pt x="486" y="872"/>
                    <a:pt x="486" y="869"/>
                    <a:pt x="487" y="866"/>
                  </a:cubicBezTo>
                  <a:cubicBezTo>
                    <a:pt x="491" y="841"/>
                    <a:pt x="492" y="835"/>
                    <a:pt x="496" y="830"/>
                  </a:cubicBezTo>
                  <a:cubicBezTo>
                    <a:pt x="497" y="808"/>
                    <a:pt x="497" y="805"/>
                    <a:pt x="498" y="802"/>
                  </a:cubicBezTo>
                  <a:cubicBezTo>
                    <a:pt x="501" y="781"/>
                    <a:pt x="502" y="777"/>
                    <a:pt x="502" y="774"/>
                  </a:cubicBezTo>
                  <a:cubicBezTo>
                    <a:pt x="509" y="743"/>
                    <a:pt x="503" y="739"/>
                    <a:pt x="507" y="736"/>
                  </a:cubicBezTo>
                  <a:cubicBezTo>
                    <a:pt x="513" y="714"/>
                    <a:pt x="508" y="710"/>
                    <a:pt x="514" y="708"/>
                  </a:cubicBezTo>
                  <a:cubicBezTo>
                    <a:pt x="516" y="672"/>
                    <a:pt x="518" y="666"/>
                    <a:pt x="514" y="659"/>
                  </a:cubicBezTo>
                  <a:cubicBezTo>
                    <a:pt x="522" y="620"/>
                    <a:pt x="511" y="615"/>
                    <a:pt x="515" y="613"/>
                  </a:cubicBezTo>
                  <a:cubicBezTo>
                    <a:pt x="513" y="576"/>
                    <a:pt x="517" y="570"/>
                    <a:pt x="514" y="562"/>
                  </a:cubicBezTo>
                  <a:cubicBezTo>
                    <a:pt x="512" y="540"/>
                    <a:pt x="511" y="537"/>
                    <a:pt x="513" y="534"/>
                  </a:cubicBezTo>
                  <a:cubicBezTo>
                    <a:pt x="508" y="542"/>
                    <a:pt x="509" y="547"/>
                    <a:pt x="510" y="552"/>
                  </a:cubicBezTo>
                  <a:cubicBezTo>
                    <a:pt x="511" y="613"/>
                    <a:pt x="510" y="618"/>
                    <a:pt x="509" y="622"/>
                  </a:cubicBezTo>
                  <a:cubicBezTo>
                    <a:pt x="509" y="654"/>
                    <a:pt x="508" y="658"/>
                    <a:pt x="509" y="663"/>
                  </a:cubicBezTo>
                  <a:cubicBezTo>
                    <a:pt x="499" y="722"/>
                    <a:pt x="502" y="727"/>
                    <a:pt x="499" y="732"/>
                  </a:cubicBezTo>
                  <a:cubicBezTo>
                    <a:pt x="490" y="794"/>
                    <a:pt x="488" y="801"/>
                    <a:pt x="486" y="808"/>
                  </a:cubicBezTo>
                  <a:cubicBezTo>
                    <a:pt x="484" y="836"/>
                    <a:pt x="481" y="842"/>
                    <a:pt x="480" y="849"/>
                  </a:cubicBezTo>
                  <a:cubicBezTo>
                    <a:pt x="477" y="885"/>
                    <a:pt x="474" y="888"/>
                    <a:pt x="476" y="892"/>
                  </a:cubicBezTo>
                  <a:cubicBezTo>
                    <a:pt x="475" y="941"/>
                    <a:pt x="477" y="949"/>
                    <a:pt x="474" y="956"/>
                  </a:cubicBezTo>
                  <a:cubicBezTo>
                    <a:pt x="478" y="1007"/>
                    <a:pt x="478" y="1015"/>
                    <a:pt x="481" y="1023"/>
                  </a:cubicBezTo>
                  <a:cubicBezTo>
                    <a:pt x="485" y="1060"/>
                    <a:pt x="486" y="1063"/>
                    <a:pt x="489" y="1068"/>
                  </a:cubicBezTo>
                  <a:cubicBezTo>
                    <a:pt x="477" y="1065"/>
                    <a:pt x="473" y="1058"/>
                    <a:pt x="472" y="1051"/>
                  </a:cubicBezTo>
                  <a:cubicBezTo>
                    <a:pt x="469" y="1021"/>
                    <a:pt x="469" y="1014"/>
                    <a:pt x="467" y="1006"/>
                  </a:cubicBezTo>
                  <a:cubicBezTo>
                    <a:pt x="464" y="956"/>
                    <a:pt x="462" y="949"/>
                    <a:pt x="460" y="941"/>
                  </a:cubicBezTo>
                  <a:cubicBezTo>
                    <a:pt x="460" y="879"/>
                    <a:pt x="462" y="877"/>
                    <a:pt x="461" y="874"/>
                  </a:cubicBezTo>
                  <a:cubicBezTo>
                    <a:pt x="468" y="826"/>
                    <a:pt x="463" y="820"/>
                    <a:pt x="467" y="815"/>
                  </a:cubicBezTo>
                  <a:cubicBezTo>
                    <a:pt x="474" y="789"/>
                    <a:pt x="470" y="786"/>
                    <a:pt x="474" y="784"/>
                  </a:cubicBezTo>
                  <a:cubicBezTo>
                    <a:pt x="479" y="746"/>
                    <a:pt x="482" y="724"/>
                    <a:pt x="486" y="703"/>
                  </a:cubicBezTo>
                  <a:cubicBezTo>
                    <a:pt x="490" y="666"/>
                    <a:pt x="494" y="661"/>
                    <a:pt x="493" y="656"/>
                  </a:cubicBezTo>
                  <a:cubicBezTo>
                    <a:pt x="494" y="600"/>
                    <a:pt x="491" y="594"/>
                    <a:pt x="490" y="588"/>
                  </a:cubicBezTo>
                  <a:cubicBezTo>
                    <a:pt x="482" y="572"/>
                    <a:pt x="482" y="575"/>
                    <a:pt x="485" y="578"/>
                  </a:cubicBezTo>
                  <a:cubicBezTo>
                    <a:pt x="489" y="615"/>
                    <a:pt x="484" y="625"/>
                    <a:pt x="488" y="638"/>
                  </a:cubicBezTo>
                  <a:cubicBezTo>
                    <a:pt x="482" y="691"/>
                    <a:pt x="474" y="695"/>
                    <a:pt x="477" y="701"/>
                  </a:cubicBezTo>
                  <a:cubicBezTo>
                    <a:pt x="478" y="728"/>
                    <a:pt x="467" y="729"/>
                    <a:pt x="473" y="734"/>
                  </a:cubicBezTo>
                  <a:cubicBezTo>
                    <a:pt x="466" y="787"/>
                    <a:pt x="456" y="807"/>
                    <a:pt x="456" y="829"/>
                  </a:cubicBezTo>
                  <a:cubicBezTo>
                    <a:pt x="452" y="864"/>
                    <a:pt x="453" y="867"/>
                    <a:pt x="452" y="869"/>
                  </a:cubicBezTo>
                  <a:cubicBezTo>
                    <a:pt x="452" y="898"/>
                    <a:pt x="451" y="901"/>
                    <a:pt x="450" y="903"/>
                  </a:cubicBezTo>
                  <a:cubicBezTo>
                    <a:pt x="454" y="926"/>
                    <a:pt x="448" y="928"/>
                    <a:pt x="454" y="932"/>
                  </a:cubicBezTo>
                  <a:cubicBezTo>
                    <a:pt x="453" y="980"/>
                    <a:pt x="457" y="993"/>
                    <a:pt x="458" y="1005"/>
                  </a:cubicBezTo>
                  <a:cubicBezTo>
                    <a:pt x="460" y="1036"/>
                    <a:pt x="452" y="1028"/>
                    <a:pt x="453" y="1021"/>
                  </a:cubicBezTo>
                  <a:cubicBezTo>
                    <a:pt x="440" y="968"/>
                    <a:pt x="437" y="966"/>
                    <a:pt x="439" y="964"/>
                  </a:cubicBezTo>
                  <a:cubicBezTo>
                    <a:pt x="438" y="947"/>
                    <a:pt x="437" y="944"/>
                    <a:pt x="437" y="942"/>
                  </a:cubicBezTo>
                  <a:cubicBezTo>
                    <a:pt x="434" y="894"/>
                    <a:pt x="436" y="890"/>
                    <a:pt x="437" y="885"/>
                  </a:cubicBezTo>
                  <a:cubicBezTo>
                    <a:pt x="442" y="839"/>
                    <a:pt x="439" y="834"/>
                    <a:pt x="440" y="830"/>
                  </a:cubicBezTo>
                  <a:cubicBezTo>
                    <a:pt x="450" y="793"/>
                    <a:pt x="446" y="783"/>
                    <a:pt x="451" y="774"/>
                  </a:cubicBezTo>
                  <a:cubicBezTo>
                    <a:pt x="454" y="744"/>
                    <a:pt x="457" y="742"/>
                    <a:pt x="457" y="740"/>
                  </a:cubicBezTo>
                  <a:cubicBezTo>
                    <a:pt x="463" y="717"/>
                    <a:pt x="463" y="715"/>
                    <a:pt x="464" y="713"/>
                  </a:cubicBezTo>
                  <a:cubicBezTo>
                    <a:pt x="468" y="697"/>
                    <a:pt x="463" y="694"/>
                    <a:pt x="468" y="692"/>
                  </a:cubicBezTo>
                  <a:cubicBezTo>
                    <a:pt x="474" y="647"/>
                    <a:pt x="473" y="645"/>
                    <a:pt x="473" y="643"/>
                  </a:cubicBezTo>
                  <a:cubicBezTo>
                    <a:pt x="475" y="617"/>
                    <a:pt x="478" y="612"/>
                    <a:pt x="474" y="607"/>
                  </a:cubicBezTo>
                  <a:cubicBezTo>
                    <a:pt x="467" y="544"/>
                    <a:pt x="471" y="539"/>
                    <a:pt x="465" y="538"/>
                  </a:cubicBezTo>
                  <a:cubicBezTo>
                    <a:pt x="461" y="511"/>
                    <a:pt x="460" y="507"/>
                    <a:pt x="462" y="503"/>
                  </a:cubicBezTo>
                  <a:cubicBezTo>
                    <a:pt x="457" y="538"/>
                    <a:pt x="470" y="546"/>
                    <a:pt x="465" y="552"/>
                  </a:cubicBezTo>
                  <a:cubicBezTo>
                    <a:pt x="470" y="582"/>
                    <a:pt x="469" y="588"/>
                    <a:pt x="468" y="595"/>
                  </a:cubicBezTo>
                  <a:cubicBezTo>
                    <a:pt x="465" y="622"/>
                    <a:pt x="467" y="628"/>
                    <a:pt x="467" y="634"/>
                  </a:cubicBezTo>
                  <a:cubicBezTo>
                    <a:pt x="460" y="664"/>
                    <a:pt x="461" y="676"/>
                    <a:pt x="459" y="687"/>
                  </a:cubicBezTo>
                  <a:cubicBezTo>
                    <a:pt x="444" y="731"/>
                    <a:pt x="452" y="736"/>
                    <a:pt x="447" y="739"/>
                  </a:cubicBezTo>
                  <a:cubicBezTo>
                    <a:pt x="444" y="764"/>
                    <a:pt x="442" y="767"/>
                    <a:pt x="441" y="770"/>
                  </a:cubicBezTo>
                  <a:cubicBezTo>
                    <a:pt x="433" y="806"/>
                    <a:pt x="437" y="810"/>
                    <a:pt x="433" y="813"/>
                  </a:cubicBezTo>
                  <a:cubicBezTo>
                    <a:pt x="430" y="841"/>
                    <a:pt x="429" y="849"/>
                    <a:pt x="426" y="855"/>
                  </a:cubicBezTo>
                  <a:cubicBezTo>
                    <a:pt x="427" y="895"/>
                    <a:pt x="426" y="897"/>
                    <a:pt x="425" y="899"/>
                  </a:cubicBezTo>
                  <a:cubicBezTo>
                    <a:pt x="422" y="888"/>
                    <a:pt x="419" y="883"/>
                    <a:pt x="419" y="879"/>
                  </a:cubicBezTo>
                  <a:cubicBezTo>
                    <a:pt x="422" y="840"/>
                    <a:pt x="418" y="835"/>
                    <a:pt x="419" y="831"/>
                  </a:cubicBezTo>
                  <a:cubicBezTo>
                    <a:pt x="420" y="773"/>
                    <a:pt x="425" y="741"/>
                    <a:pt x="432" y="709"/>
                  </a:cubicBezTo>
                  <a:cubicBezTo>
                    <a:pt x="433" y="669"/>
                    <a:pt x="436" y="665"/>
                    <a:pt x="432" y="661"/>
                  </a:cubicBezTo>
                  <a:cubicBezTo>
                    <a:pt x="438" y="624"/>
                    <a:pt x="435" y="620"/>
                    <a:pt x="438" y="617"/>
                  </a:cubicBezTo>
                  <a:cubicBezTo>
                    <a:pt x="438" y="601"/>
                    <a:pt x="437" y="597"/>
                    <a:pt x="437" y="593"/>
                  </a:cubicBezTo>
                  <a:cubicBezTo>
                    <a:pt x="433" y="602"/>
                    <a:pt x="434" y="608"/>
                    <a:pt x="433" y="613"/>
                  </a:cubicBezTo>
                  <a:cubicBezTo>
                    <a:pt x="423" y="677"/>
                    <a:pt x="424" y="683"/>
                    <a:pt x="425" y="688"/>
                  </a:cubicBezTo>
                  <a:cubicBezTo>
                    <a:pt x="418" y="711"/>
                    <a:pt x="423" y="715"/>
                    <a:pt x="418" y="717"/>
                  </a:cubicBezTo>
                  <a:cubicBezTo>
                    <a:pt x="411" y="765"/>
                    <a:pt x="414" y="768"/>
                    <a:pt x="414" y="771"/>
                  </a:cubicBezTo>
                  <a:cubicBezTo>
                    <a:pt x="415" y="805"/>
                    <a:pt x="408" y="814"/>
                    <a:pt x="413" y="825"/>
                  </a:cubicBezTo>
                  <a:cubicBezTo>
                    <a:pt x="409" y="843"/>
                    <a:pt x="411" y="847"/>
                    <a:pt x="408" y="852"/>
                  </a:cubicBezTo>
                  <a:cubicBezTo>
                    <a:pt x="413" y="907"/>
                    <a:pt x="416" y="911"/>
                    <a:pt x="415" y="915"/>
                  </a:cubicBezTo>
                  <a:cubicBezTo>
                    <a:pt x="424" y="956"/>
                    <a:pt x="423" y="963"/>
                    <a:pt x="426" y="971"/>
                  </a:cubicBezTo>
                  <a:cubicBezTo>
                    <a:pt x="422" y="973"/>
                    <a:pt x="413" y="966"/>
                    <a:pt x="416" y="962"/>
                  </a:cubicBezTo>
                  <a:cubicBezTo>
                    <a:pt x="398" y="901"/>
                    <a:pt x="390" y="896"/>
                    <a:pt x="397" y="893"/>
                  </a:cubicBezTo>
                  <a:cubicBezTo>
                    <a:pt x="393" y="859"/>
                    <a:pt x="388" y="854"/>
                    <a:pt x="387" y="849"/>
                  </a:cubicBezTo>
                  <a:cubicBezTo>
                    <a:pt x="388" y="825"/>
                    <a:pt x="387" y="822"/>
                    <a:pt x="387" y="819"/>
                  </a:cubicBezTo>
                  <a:cubicBezTo>
                    <a:pt x="387" y="781"/>
                    <a:pt x="387" y="778"/>
                    <a:pt x="385" y="775"/>
                  </a:cubicBezTo>
                  <a:cubicBezTo>
                    <a:pt x="385" y="740"/>
                    <a:pt x="388" y="735"/>
                    <a:pt x="388" y="730"/>
                  </a:cubicBezTo>
                  <a:cubicBezTo>
                    <a:pt x="396" y="683"/>
                    <a:pt x="389" y="676"/>
                    <a:pt x="394" y="672"/>
                  </a:cubicBezTo>
                  <a:cubicBezTo>
                    <a:pt x="397" y="622"/>
                    <a:pt x="400" y="617"/>
                    <a:pt x="397" y="611"/>
                  </a:cubicBezTo>
                  <a:cubicBezTo>
                    <a:pt x="404" y="586"/>
                    <a:pt x="406" y="584"/>
                    <a:pt x="405" y="581"/>
                  </a:cubicBezTo>
                  <a:cubicBezTo>
                    <a:pt x="415" y="540"/>
                    <a:pt x="413" y="537"/>
                    <a:pt x="414" y="535"/>
                  </a:cubicBezTo>
                  <a:cubicBezTo>
                    <a:pt x="414" y="477"/>
                    <a:pt x="420" y="468"/>
                    <a:pt x="416" y="458"/>
                  </a:cubicBezTo>
                  <a:cubicBezTo>
                    <a:pt x="412" y="435"/>
                    <a:pt x="414" y="431"/>
                    <a:pt x="411" y="432"/>
                  </a:cubicBezTo>
                  <a:cubicBezTo>
                    <a:pt x="412" y="490"/>
                    <a:pt x="409" y="495"/>
                    <a:pt x="411" y="500"/>
                  </a:cubicBezTo>
                  <a:cubicBezTo>
                    <a:pt x="408" y="524"/>
                    <a:pt x="408" y="526"/>
                    <a:pt x="408" y="529"/>
                  </a:cubicBezTo>
                  <a:cubicBezTo>
                    <a:pt x="405" y="563"/>
                    <a:pt x="397" y="567"/>
                    <a:pt x="402" y="573"/>
                  </a:cubicBezTo>
                  <a:cubicBezTo>
                    <a:pt x="394" y="607"/>
                    <a:pt x="390" y="612"/>
                    <a:pt x="391" y="618"/>
                  </a:cubicBezTo>
                  <a:cubicBezTo>
                    <a:pt x="389" y="640"/>
                    <a:pt x="389" y="643"/>
                    <a:pt x="389" y="646"/>
                  </a:cubicBezTo>
                  <a:cubicBezTo>
                    <a:pt x="386" y="667"/>
                    <a:pt x="380" y="670"/>
                    <a:pt x="385" y="673"/>
                  </a:cubicBezTo>
                  <a:cubicBezTo>
                    <a:pt x="376" y="720"/>
                    <a:pt x="380" y="734"/>
                    <a:pt x="377" y="746"/>
                  </a:cubicBezTo>
                  <a:cubicBezTo>
                    <a:pt x="382" y="786"/>
                    <a:pt x="376" y="788"/>
                    <a:pt x="378" y="791"/>
                  </a:cubicBezTo>
                  <a:cubicBezTo>
                    <a:pt x="372" y="812"/>
                    <a:pt x="384" y="817"/>
                    <a:pt x="379" y="819"/>
                  </a:cubicBezTo>
                  <a:cubicBezTo>
                    <a:pt x="384" y="878"/>
                    <a:pt x="385" y="881"/>
                    <a:pt x="382" y="884"/>
                  </a:cubicBezTo>
                  <a:cubicBezTo>
                    <a:pt x="375" y="870"/>
                    <a:pt x="378" y="866"/>
                    <a:pt x="377" y="861"/>
                  </a:cubicBezTo>
                  <a:cubicBezTo>
                    <a:pt x="373" y="822"/>
                    <a:pt x="370" y="812"/>
                    <a:pt x="373" y="803"/>
                  </a:cubicBezTo>
                  <a:cubicBezTo>
                    <a:pt x="369" y="752"/>
                    <a:pt x="366" y="739"/>
                    <a:pt x="370" y="727"/>
                  </a:cubicBezTo>
                  <a:cubicBezTo>
                    <a:pt x="374" y="678"/>
                    <a:pt x="368" y="674"/>
                    <a:pt x="373" y="671"/>
                  </a:cubicBezTo>
                  <a:cubicBezTo>
                    <a:pt x="375" y="650"/>
                    <a:pt x="376" y="644"/>
                    <a:pt x="375" y="637"/>
                  </a:cubicBezTo>
                  <a:cubicBezTo>
                    <a:pt x="385" y="618"/>
                    <a:pt x="376" y="613"/>
                    <a:pt x="383" y="611"/>
                  </a:cubicBezTo>
                  <a:cubicBezTo>
                    <a:pt x="392" y="583"/>
                    <a:pt x="382" y="577"/>
                    <a:pt x="389" y="574"/>
                  </a:cubicBezTo>
                  <a:cubicBezTo>
                    <a:pt x="394" y="539"/>
                    <a:pt x="393" y="537"/>
                    <a:pt x="394" y="536"/>
                  </a:cubicBezTo>
                  <a:cubicBezTo>
                    <a:pt x="399" y="513"/>
                    <a:pt x="397" y="506"/>
                    <a:pt x="397" y="499"/>
                  </a:cubicBezTo>
                  <a:cubicBezTo>
                    <a:pt x="395" y="482"/>
                    <a:pt x="393" y="485"/>
                    <a:pt x="394" y="487"/>
                  </a:cubicBezTo>
                  <a:cubicBezTo>
                    <a:pt x="386" y="537"/>
                    <a:pt x="387" y="542"/>
                    <a:pt x="386" y="547"/>
                  </a:cubicBezTo>
                  <a:cubicBezTo>
                    <a:pt x="384" y="570"/>
                    <a:pt x="381" y="575"/>
                    <a:pt x="380" y="580"/>
                  </a:cubicBezTo>
                  <a:cubicBezTo>
                    <a:pt x="374" y="608"/>
                    <a:pt x="372" y="618"/>
                    <a:pt x="369" y="629"/>
                  </a:cubicBezTo>
                  <a:cubicBezTo>
                    <a:pt x="362" y="701"/>
                    <a:pt x="362" y="711"/>
                    <a:pt x="360" y="721"/>
                  </a:cubicBezTo>
                  <a:cubicBezTo>
                    <a:pt x="357" y="790"/>
                    <a:pt x="360" y="800"/>
                    <a:pt x="362" y="810"/>
                  </a:cubicBezTo>
                  <a:cubicBezTo>
                    <a:pt x="364" y="835"/>
                    <a:pt x="365" y="838"/>
                    <a:pt x="365" y="840"/>
                  </a:cubicBezTo>
                  <a:cubicBezTo>
                    <a:pt x="372" y="877"/>
                    <a:pt x="366" y="881"/>
                    <a:pt x="371" y="887"/>
                  </a:cubicBezTo>
                  <a:cubicBezTo>
                    <a:pt x="360" y="876"/>
                    <a:pt x="349" y="866"/>
                    <a:pt x="352" y="857"/>
                  </a:cubicBezTo>
                  <a:cubicBezTo>
                    <a:pt x="349" y="832"/>
                    <a:pt x="341" y="829"/>
                    <a:pt x="344" y="823"/>
                  </a:cubicBezTo>
                  <a:cubicBezTo>
                    <a:pt x="342" y="804"/>
                    <a:pt x="343" y="799"/>
                    <a:pt x="340" y="794"/>
                  </a:cubicBezTo>
                  <a:cubicBezTo>
                    <a:pt x="344" y="767"/>
                    <a:pt x="335" y="758"/>
                    <a:pt x="342" y="752"/>
                  </a:cubicBezTo>
                  <a:cubicBezTo>
                    <a:pt x="344" y="689"/>
                    <a:pt x="344" y="687"/>
                    <a:pt x="342" y="685"/>
                  </a:cubicBezTo>
                  <a:cubicBezTo>
                    <a:pt x="346" y="665"/>
                    <a:pt x="346" y="662"/>
                    <a:pt x="348" y="659"/>
                  </a:cubicBezTo>
                  <a:cubicBezTo>
                    <a:pt x="351" y="634"/>
                    <a:pt x="353" y="631"/>
                    <a:pt x="358" y="628"/>
                  </a:cubicBezTo>
                  <a:cubicBezTo>
                    <a:pt x="364" y="573"/>
                    <a:pt x="367" y="568"/>
                    <a:pt x="364" y="562"/>
                  </a:cubicBezTo>
                  <a:cubicBezTo>
                    <a:pt x="375" y="527"/>
                    <a:pt x="370" y="521"/>
                    <a:pt x="375" y="517"/>
                  </a:cubicBezTo>
                  <a:cubicBezTo>
                    <a:pt x="381" y="476"/>
                    <a:pt x="381" y="466"/>
                    <a:pt x="382" y="456"/>
                  </a:cubicBezTo>
                  <a:cubicBezTo>
                    <a:pt x="383" y="391"/>
                    <a:pt x="380" y="388"/>
                    <a:pt x="380" y="385"/>
                  </a:cubicBezTo>
                  <a:cubicBezTo>
                    <a:pt x="380" y="365"/>
                    <a:pt x="378" y="363"/>
                    <a:pt x="375" y="362"/>
                  </a:cubicBezTo>
                  <a:cubicBezTo>
                    <a:pt x="377" y="320"/>
                    <a:pt x="375" y="314"/>
                    <a:pt x="376" y="308"/>
                  </a:cubicBezTo>
                  <a:cubicBezTo>
                    <a:pt x="366" y="262"/>
                    <a:pt x="371" y="257"/>
                    <a:pt x="364" y="249"/>
                  </a:cubicBezTo>
                  <a:cubicBezTo>
                    <a:pt x="357" y="219"/>
                    <a:pt x="350" y="209"/>
                    <a:pt x="348" y="212"/>
                  </a:cubicBezTo>
                  <a:cubicBezTo>
                    <a:pt x="361" y="263"/>
                    <a:pt x="365" y="271"/>
                    <a:pt x="365" y="278"/>
                  </a:cubicBezTo>
                  <a:cubicBezTo>
                    <a:pt x="373" y="347"/>
                    <a:pt x="367" y="353"/>
                    <a:pt x="370" y="360"/>
                  </a:cubicBezTo>
                  <a:cubicBezTo>
                    <a:pt x="368" y="383"/>
                    <a:pt x="362" y="385"/>
                    <a:pt x="367" y="389"/>
                  </a:cubicBezTo>
                  <a:cubicBezTo>
                    <a:pt x="359" y="426"/>
                    <a:pt x="354" y="432"/>
                    <a:pt x="354" y="438"/>
                  </a:cubicBezTo>
                  <a:cubicBezTo>
                    <a:pt x="346" y="471"/>
                    <a:pt x="341" y="484"/>
                    <a:pt x="339" y="497"/>
                  </a:cubicBezTo>
                  <a:cubicBezTo>
                    <a:pt x="329" y="543"/>
                    <a:pt x="322" y="548"/>
                    <a:pt x="325" y="556"/>
                  </a:cubicBezTo>
                  <a:cubicBezTo>
                    <a:pt x="320" y="592"/>
                    <a:pt x="315" y="606"/>
                    <a:pt x="315" y="621"/>
                  </a:cubicBezTo>
                  <a:cubicBezTo>
                    <a:pt x="312" y="648"/>
                    <a:pt x="309" y="651"/>
                    <a:pt x="313" y="655"/>
                  </a:cubicBezTo>
                  <a:cubicBezTo>
                    <a:pt x="309" y="675"/>
                    <a:pt x="311" y="683"/>
                    <a:pt x="309" y="690"/>
                  </a:cubicBezTo>
                  <a:cubicBezTo>
                    <a:pt x="304" y="717"/>
                    <a:pt x="313" y="722"/>
                    <a:pt x="306" y="724"/>
                  </a:cubicBezTo>
                  <a:cubicBezTo>
                    <a:pt x="307" y="752"/>
                    <a:pt x="314" y="757"/>
                    <a:pt x="308" y="761"/>
                  </a:cubicBezTo>
                  <a:cubicBezTo>
                    <a:pt x="301" y="681"/>
                    <a:pt x="302" y="674"/>
                    <a:pt x="300" y="667"/>
                  </a:cubicBezTo>
                  <a:cubicBezTo>
                    <a:pt x="303" y="622"/>
                    <a:pt x="302" y="618"/>
                    <a:pt x="306" y="615"/>
                  </a:cubicBezTo>
                  <a:cubicBezTo>
                    <a:pt x="315" y="560"/>
                    <a:pt x="315" y="557"/>
                    <a:pt x="316" y="554"/>
                  </a:cubicBezTo>
                  <a:cubicBezTo>
                    <a:pt x="318" y="529"/>
                    <a:pt x="325" y="526"/>
                    <a:pt x="320" y="522"/>
                  </a:cubicBezTo>
                  <a:cubicBezTo>
                    <a:pt x="330" y="478"/>
                    <a:pt x="331" y="475"/>
                    <a:pt x="333" y="472"/>
                  </a:cubicBezTo>
                  <a:cubicBezTo>
                    <a:pt x="334" y="447"/>
                    <a:pt x="338" y="444"/>
                    <a:pt x="339" y="441"/>
                  </a:cubicBezTo>
                  <a:cubicBezTo>
                    <a:pt x="341" y="417"/>
                    <a:pt x="344" y="414"/>
                    <a:pt x="342" y="410"/>
                  </a:cubicBezTo>
                  <a:cubicBezTo>
                    <a:pt x="343" y="371"/>
                    <a:pt x="341" y="364"/>
                    <a:pt x="344" y="357"/>
                  </a:cubicBezTo>
                  <a:cubicBezTo>
                    <a:pt x="331" y="289"/>
                    <a:pt x="326" y="279"/>
                    <a:pt x="324" y="269"/>
                  </a:cubicBezTo>
                  <a:cubicBezTo>
                    <a:pt x="317" y="254"/>
                    <a:pt x="314" y="265"/>
                    <a:pt x="322" y="277"/>
                  </a:cubicBezTo>
                  <a:cubicBezTo>
                    <a:pt x="324" y="297"/>
                    <a:pt x="329" y="300"/>
                    <a:pt x="327" y="303"/>
                  </a:cubicBezTo>
                  <a:cubicBezTo>
                    <a:pt x="335" y="347"/>
                    <a:pt x="336" y="355"/>
                    <a:pt x="335" y="363"/>
                  </a:cubicBezTo>
                  <a:cubicBezTo>
                    <a:pt x="329" y="420"/>
                    <a:pt x="334" y="428"/>
                    <a:pt x="330" y="434"/>
                  </a:cubicBezTo>
                  <a:cubicBezTo>
                    <a:pt x="324" y="463"/>
                    <a:pt x="322" y="470"/>
                    <a:pt x="322" y="477"/>
                  </a:cubicBezTo>
                  <a:cubicBezTo>
                    <a:pt x="311" y="526"/>
                    <a:pt x="312" y="534"/>
                    <a:pt x="309" y="540"/>
                  </a:cubicBezTo>
                  <a:cubicBezTo>
                    <a:pt x="295" y="624"/>
                    <a:pt x="294" y="627"/>
                    <a:pt x="292" y="630"/>
                  </a:cubicBezTo>
                  <a:cubicBezTo>
                    <a:pt x="291" y="652"/>
                    <a:pt x="292" y="656"/>
                    <a:pt x="292" y="659"/>
                  </a:cubicBezTo>
                  <a:cubicBezTo>
                    <a:pt x="292" y="705"/>
                    <a:pt x="293" y="711"/>
                    <a:pt x="293" y="717"/>
                  </a:cubicBezTo>
                  <a:cubicBezTo>
                    <a:pt x="293" y="733"/>
                    <a:pt x="294" y="736"/>
                    <a:pt x="292" y="734"/>
                  </a:cubicBezTo>
                  <a:cubicBezTo>
                    <a:pt x="289" y="694"/>
                    <a:pt x="277" y="695"/>
                    <a:pt x="284" y="689"/>
                  </a:cubicBezTo>
                  <a:cubicBezTo>
                    <a:pt x="283" y="634"/>
                    <a:pt x="284" y="631"/>
                    <a:pt x="283" y="628"/>
                  </a:cubicBezTo>
                  <a:cubicBezTo>
                    <a:pt x="285" y="596"/>
                    <a:pt x="290" y="592"/>
                    <a:pt x="288" y="587"/>
                  </a:cubicBezTo>
                  <a:cubicBezTo>
                    <a:pt x="296" y="555"/>
                    <a:pt x="294" y="550"/>
                    <a:pt x="297" y="546"/>
                  </a:cubicBezTo>
                  <a:cubicBezTo>
                    <a:pt x="302" y="524"/>
                    <a:pt x="300" y="521"/>
                    <a:pt x="301" y="519"/>
                  </a:cubicBezTo>
                  <a:cubicBezTo>
                    <a:pt x="305" y="475"/>
                    <a:pt x="304" y="473"/>
                    <a:pt x="308" y="471"/>
                  </a:cubicBezTo>
                  <a:cubicBezTo>
                    <a:pt x="306" y="439"/>
                    <a:pt x="313" y="430"/>
                    <a:pt x="309" y="420"/>
                  </a:cubicBezTo>
                  <a:cubicBezTo>
                    <a:pt x="312" y="383"/>
                    <a:pt x="309" y="373"/>
                    <a:pt x="312" y="364"/>
                  </a:cubicBezTo>
                  <a:cubicBezTo>
                    <a:pt x="304" y="330"/>
                    <a:pt x="309" y="326"/>
                    <a:pt x="305" y="321"/>
                  </a:cubicBezTo>
                  <a:cubicBezTo>
                    <a:pt x="294" y="266"/>
                    <a:pt x="291" y="256"/>
                    <a:pt x="286" y="246"/>
                  </a:cubicBezTo>
                  <a:cubicBezTo>
                    <a:pt x="272" y="214"/>
                    <a:pt x="274" y="209"/>
                    <a:pt x="270" y="204"/>
                  </a:cubicBezTo>
                  <a:cubicBezTo>
                    <a:pt x="263" y="201"/>
                    <a:pt x="269" y="213"/>
                    <a:pt x="274" y="225"/>
                  </a:cubicBezTo>
                  <a:cubicBezTo>
                    <a:pt x="284" y="267"/>
                    <a:pt x="290" y="274"/>
                    <a:pt x="291" y="279"/>
                  </a:cubicBezTo>
                  <a:cubicBezTo>
                    <a:pt x="298" y="309"/>
                    <a:pt x="296" y="320"/>
                    <a:pt x="303" y="333"/>
                  </a:cubicBezTo>
                  <a:cubicBezTo>
                    <a:pt x="301" y="383"/>
                    <a:pt x="302" y="396"/>
                    <a:pt x="301" y="409"/>
                  </a:cubicBezTo>
                  <a:cubicBezTo>
                    <a:pt x="298" y="441"/>
                    <a:pt x="299" y="444"/>
                    <a:pt x="299" y="448"/>
                  </a:cubicBezTo>
                  <a:cubicBezTo>
                    <a:pt x="292" y="469"/>
                    <a:pt x="302" y="474"/>
                    <a:pt x="295" y="475"/>
                  </a:cubicBezTo>
                  <a:cubicBezTo>
                    <a:pt x="282" y="575"/>
                    <a:pt x="277" y="588"/>
                    <a:pt x="277" y="601"/>
                  </a:cubicBezTo>
                  <a:cubicBezTo>
                    <a:pt x="270" y="621"/>
                    <a:pt x="277" y="626"/>
                    <a:pt x="272" y="628"/>
                  </a:cubicBezTo>
                  <a:cubicBezTo>
                    <a:pt x="265" y="615"/>
                    <a:pt x="270" y="596"/>
                    <a:pt x="270" y="576"/>
                  </a:cubicBezTo>
                  <a:cubicBezTo>
                    <a:pt x="279" y="502"/>
                    <a:pt x="277" y="498"/>
                    <a:pt x="277" y="496"/>
                  </a:cubicBezTo>
                  <a:cubicBezTo>
                    <a:pt x="279" y="469"/>
                    <a:pt x="282" y="464"/>
                    <a:pt x="280" y="459"/>
                  </a:cubicBezTo>
                  <a:cubicBezTo>
                    <a:pt x="285" y="425"/>
                    <a:pt x="282" y="419"/>
                    <a:pt x="283" y="414"/>
                  </a:cubicBezTo>
                  <a:cubicBezTo>
                    <a:pt x="284" y="394"/>
                    <a:pt x="281" y="389"/>
                    <a:pt x="283" y="384"/>
                  </a:cubicBezTo>
                  <a:cubicBezTo>
                    <a:pt x="276" y="328"/>
                    <a:pt x="271" y="317"/>
                    <a:pt x="271" y="307"/>
                  </a:cubicBezTo>
                  <a:cubicBezTo>
                    <a:pt x="257" y="256"/>
                    <a:pt x="255" y="250"/>
                    <a:pt x="254" y="245"/>
                  </a:cubicBezTo>
                  <a:cubicBezTo>
                    <a:pt x="220" y="175"/>
                    <a:pt x="210" y="168"/>
                    <a:pt x="208" y="162"/>
                  </a:cubicBezTo>
                  <a:cubicBezTo>
                    <a:pt x="233" y="223"/>
                    <a:pt x="239" y="222"/>
                    <a:pt x="237" y="225"/>
                  </a:cubicBezTo>
                  <a:cubicBezTo>
                    <a:pt x="254" y="264"/>
                    <a:pt x="253" y="276"/>
                    <a:pt x="260" y="288"/>
                  </a:cubicBezTo>
                  <a:cubicBezTo>
                    <a:pt x="264" y="326"/>
                    <a:pt x="267" y="331"/>
                    <a:pt x="267" y="335"/>
                  </a:cubicBezTo>
                  <a:cubicBezTo>
                    <a:pt x="272" y="407"/>
                    <a:pt x="275" y="411"/>
                    <a:pt x="272" y="414"/>
                  </a:cubicBezTo>
                  <a:cubicBezTo>
                    <a:pt x="276" y="454"/>
                    <a:pt x="267" y="456"/>
                    <a:pt x="271" y="460"/>
                  </a:cubicBezTo>
                  <a:cubicBezTo>
                    <a:pt x="270" y="503"/>
                    <a:pt x="264" y="509"/>
                    <a:pt x="266" y="517"/>
                  </a:cubicBezTo>
                  <a:cubicBezTo>
                    <a:pt x="257" y="543"/>
                    <a:pt x="265" y="548"/>
                    <a:pt x="260" y="551"/>
                  </a:cubicBezTo>
                  <a:cubicBezTo>
                    <a:pt x="259" y="593"/>
                    <a:pt x="259" y="601"/>
                    <a:pt x="258" y="608"/>
                  </a:cubicBezTo>
                  <a:cubicBezTo>
                    <a:pt x="259" y="636"/>
                    <a:pt x="262" y="640"/>
                    <a:pt x="259" y="643"/>
                  </a:cubicBezTo>
                  <a:cubicBezTo>
                    <a:pt x="249" y="634"/>
                    <a:pt x="251" y="618"/>
                    <a:pt x="247" y="600"/>
                  </a:cubicBezTo>
                  <a:cubicBezTo>
                    <a:pt x="240" y="541"/>
                    <a:pt x="241" y="533"/>
                    <a:pt x="241" y="524"/>
                  </a:cubicBezTo>
                  <a:cubicBezTo>
                    <a:pt x="248" y="492"/>
                    <a:pt x="240" y="482"/>
                    <a:pt x="246" y="475"/>
                  </a:cubicBezTo>
                  <a:cubicBezTo>
                    <a:pt x="244" y="453"/>
                    <a:pt x="250" y="452"/>
                    <a:pt x="246" y="448"/>
                  </a:cubicBezTo>
                  <a:cubicBezTo>
                    <a:pt x="247" y="407"/>
                    <a:pt x="254" y="404"/>
                    <a:pt x="251" y="399"/>
                  </a:cubicBezTo>
                  <a:cubicBezTo>
                    <a:pt x="254" y="383"/>
                    <a:pt x="250" y="378"/>
                    <a:pt x="252" y="374"/>
                  </a:cubicBezTo>
                  <a:cubicBezTo>
                    <a:pt x="251" y="314"/>
                    <a:pt x="248" y="306"/>
                    <a:pt x="251" y="298"/>
                  </a:cubicBezTo>
                  <a:cubicBezTo>
                    <a:pt x="240" y="257"/>
                    <a:pt x="233" y="260"/>
                    <a:pt x="238" y="264"/>
                  </a:cubicBezTo>
                  <a:cubicBezTo>
                    <a:pt x="247" y="313"/>
                    <a:pt x="244" y="319"/>
                    <a:pt x="248" y="327"/>
                  </a:cubicBezTo>
                  <a:cubicBezTo>
                    <a:pt x="248" y="356"/>
                    <a:pt x="242" y="359"/>
                    <a:pt x="245" y="364"/>
                  </a:cubicBezTo>
                  <a:cubicBezTo>
                    <a:pt x="241" y="405"/>
                    <a:pt x="239" y="409"/>
                    <a:pt x="242" y="414"/>
                  </a:cubicBezTo>
                  <a:cubicBezTo>
                    <a:pt x="239" y="435"/>
                    <a:pt x="240" y="438"/>
                    <a:pt x="240" y="440"/>
                  </a:cubicBezTo>
                  <a:cubicBezTo>
                    <a:pt x="236" y="486"/>
                    <a:pt x="234" y="494"/>
                    <a:pt x="234" y="503"/>
                  </a:cubicBezTo>
                  <a:cubicBezTo>
                    <a:pt x="231" y="524"/>
                    <a:pt x="232" y="526"/>
                    <a:pt x="231" y="529"/>
                  </a:cubicBezTo>
                  <a:cubicBezTo>
                    <a:pt x="230" y="471"/>
                    <a:pt x="222" y="464"/>
                    <a:pt x="227" y="459"/>
                  </a:cubicBezTo>
                  <a:cubicBezTo>
                    <a:pt x="228" y="431"/>
                    <a:pt x="222" y="427"/>
                    <a:pt x="226" y="425"/>
                  </a:cubicBezTo>
                  <a:cubicBezTo>
                    <a:pt x="227" y="372"/>
                    <a:pt x="228" y="367"/>
                    <a:pt x="225" y="362"/>
                  </a:cubicBezTo>
                  <a:cubicBezTo>
                    <a:pt x="226" y="313"/>
                    <a:pt x="223" y="308"/>
                    <a:pt x="225" y="303"/>
                  </a:cubicBezTo>
                  <a:cubicBezTo>
                    <a:pt x="215" y="226"/>
                    <a:pt x="202" y="221"/>
                    <a:pt x="208" y="219"/>
                  </a:cubicBezTo>
                  <a:cubicBezTo>
                    <a:pt x="202" y="192"/>
                    <a:pt x="193" y="187"/>
                    <a:pt x="197" y="184"/>
                  </a:cubicBezTo>
                  <a:cubicBezTo>
                    <a:pt x="159" y="111"/>
                    <a:pt x="161" y="108"/>
                    <a:pt x="158" y="104"/>
                  </a:cubicBezTo>
                  <a:cubicBezTo>
                    <a:pt x="162" y="120"/>
                    <a:pt x="165" y="126"/>
                    <a:pt x="165" y="132"/>
                  </a:cubicBezTo>
                  <a:cubicBezTo>
                    <a:pt x="195" y="203"/>
                    <a:pt x="200" y="209"/>
                    <a:pt x="199" y="214"/>
                  </a:cubicBezTo>
                  <a:cubicBezTo>
                    <a:pt x="212" y="270"/>
                    <a:pt x="215" y="275"/>
                    <a:pt x="215" y="281"/>
                  </a:cubicBezTo>
                  <a:cubicBezTo>
                    <a:pt x="212" y="317"/>
                    <a:pt x="220" y="324"/>
                    <a:pt x="217" y="330"/>
                  </a:cubicBezTo>
                  <a:cubicBezTo>
                    <a:pt x="219" y="372"/>
                    <a:pt x="217" y="383"/>
                    <a:pt x="215" y="393"/>
                  </a:cubicBezTo>
                  <a:cubicBezTo>
                    <a:pt x="221" y="422"/>
                    <a:pt x="210" y="424"/>
                    <a:pt x="216" y="429"/>
                  </a:cubicBezTo>
                  <a:cubicBezTo>
                    <a:pt x="216" y="474"/>
                    <a:pt x="220" y="483"/>
                    <a:pt x="217" y="491"/>
                  </a:cubicBezTo>
                  <a:cubicBezTo>
                    <a:pt x="226" y="548"/>
                    <a:pt x="218" y="555"/>
                    <a:pt x="224" y="564"/>
                  </a:cubicBezTo>
                  <a:cubicBezTo>
                    <a:pt x="214" y="556"/>
                    <a:pt x="221" y="553"/>
                    <a:pt x="218" y="549"/>
                  </a:cubicBezTo>
                  <a:cubicBezTo>
                    <a:pt x="213" y="498"/>
                    <a:pt x="206" y="488"/>
                    <a:pt x="209" y="480"/>
                  </a:cubicBezTo>
                  <a:cubicBezTo>
                    <a:pt x="200" y="416"/>
                    <a:pt x="200" y="407"/>
                    <a:pt x="200" y="399"/>
                  </a:cubicBezTo>
                  <a:cubicBezTo>
                    <a:pt x="200" y="341"/>
                    <a:pt x="197" y="337"/>
                    <a:pt x="198" y="333"/>
                  </a:cubicBezTo>
                  <a:cubicBezTo>
                    <a:pt x="199" y="312"/>
                    <a:pt x="203" y="310"/>
                    <a:pt x="198" y="306"/>
                  </a:cubicBezTo>
                  <a:cubicBezTo>
                    <a:pt x="198" y="275"/>
                    <a:pt x="194" y="269"/>
                    <a:pt x="195" y="265"/>
                  </a:cubicBezTo>
                  <a:cubicBezTo>
                    <a:pt x="175" y="191"/>
                    <a:pt x="172" y="186"/>
                    <a:pt x="170" y="181"/>
                  </a:cubicBezTo>
                  <a:cubicBezTo>
                    <a:pt x="122" y="111"/>
                    <a:pt x="132" y="117"/>
                    <a:pt x="134" y="122"/>
                  </a:cubicBezTo>
                  <a:cubicBezTo>
                    <a:pt x="153" y="151"/>
                    <a:pt x="153" y="155"/>
                    <a:pt x="155" y="160"/>
                  </a:cubicBezTo>
                  <a:cubicBezTo>
                    <a:pt x="182" y="243"/>
                    <a:pt x="187" y="248"/>
                    <a:pt x="187" y="252"/>
                  </a:cubicBezTo>
                  <a:cubicBezTo>
                    <a:pt x="190" y="282"/>
                    <a:pt x="193" y="287"/>
                    <a:pt x="190" y="291"/>
                  </a:cubicBezTo>
                  <a:cubicBezTo>
                    <a:pt x="194" y="347"/>
                    <a:pt x="192" y="351"/>
                    <a:pt x="190" y="355"/>
                  </a:cubicBezTo>
                  <a:cubicBezTo>
                    <a:pt x="191" y="394"/>
                    <a:pt x="194" y="397"/>
                    <a:pt x="192" y="399"/>
                  </a:cubicBezTo>
                  <a:cubicBezTo>
                    <a:pt x="193" y="428"/>
                    <a:pt x="194" y="436"/>
                    <a:pt x="195" y="445"/>
                  </a:cubicBezTo>
                  <a:cubicBezTo>
                    <a:pt x="197" y="504"/>
                    <a:pt x="204" y="514"/>
                    <a:pt x="202" y="522"/>
                  </a:cubicBezTo>
                  <a:cubicBezTo>
                    <a:pt x="195" y="496"/>
                    <a:pt x="192" y="492"/>
                    <a:pt x="191" y="488"/>
                  </a:cubicBezTo>
                  <a:cubicBezTo>
                    <a:pt x="182" y="442"/>
                    <a:pt x="186" y="437"/>
                    <a:pt x="185" y="430"/>
                  </a:cubicBezTo>
                  <a:cubicBezTo>
                    <a:pt x="186" y="370"/>
                    <a:pt x="181" y="363"/>
                    <a:pt x="183" y="357"/>
                  </a:cubicBezTo>
                  <a:cubicBezTo>
                    <a:pt x="182" y="325"/>
                    <a:pt x="175" y="321"/>
                    <a:pt x="177" y="318"/>
                  </a:cubicBezTo>
                  <a:cubicBezTo>
                    <a:pt x="173" y="294"/>
                    <a:pt x="175" y="288"/>
                    <a:pt x="172" y="281"/>
                  </a:cubicBezTo>
                  <a:cubicBezTo>
                    <a:pt x="170" y="250"/>
                    <a:pt x="163" y="245"/>
                    <a:pt x="166" y="243"/>
                  </a:cubicBezTo>
                  <a:cubicBezTo>
                    <a:pt x="117" y="146"/>
                    <a:pt x="115" y="136"/>
                    <a:pt x="110" y="138"/>
                  </a:cubicBezTo>
                  <a:cubicBezTo>
                    <a:pt x="158" y="251"/>
                    <a:pt x="166" y="268"/>
                    <a:pt x="163" y="283"/>
                  </a:cubicBezTo>
                  <a:cubicBezTo>
                    <a:pt x="170" y="315"/>
                    <a:pt x="167" y="323"/>
                    <a:pt x="173" y="332"/>
                  </a:cubicBezTo>
                  <a:cubicBezTo>
                    <a:pt x="172" y="391"/>
                    <a:pt x="174" y="397"/>
                    <a:pt x="174" y="404"/>
                  </a:cubicBezTo>
                  <a:cubicBezTo>
                    <a:pt x="174" y="419"/>
                    <a:pt x="175" y="423"/>
                    <a:pt x="172" y="421"/>
                  </a:cubicBezTo>
                  <a:cubicBezTo>
                    <a:pt x="157" y="335"/>
                    <a:pt x="157" y="325"/>
                    <a:pt x="156" y="322"/>
                  </a:cubicBezTo>
                  <a:cubicBezTo>
                    <a:pt x="154" y="304"/>
                    <a:pt x="152" y="301"/>
                    <a:pt x="152" y="298"/>
                  </a:cubicBezTo>
                  <a:cubicBezTo>
                    <a:pt x="121" y="215"/>
                    <a:pt x="124" y="220"/>
                    <a:pt x="126" y="224"/>
                  </a:cubicBezTo>
                  <a:cubicBezTo>
                    <a:pt x="142" y="278"/>
                    <a:pt x="141" y="294"/>
                    <a:pt x="149" y="312"/>
                  </a:cubicBezTo>
                  <a:cubicBezTo>
                    <a:pt x="152" y="360"/>
                    <a:pt x="149" y="372"/>
                    <a:pt x="155" y="385"/>
                  </a:cubicBezTo>
                  <a:cubicBezTo>
                    <a:pt x="164" y="425"/>
                    <a:pt x="163" y="427"/>
                    <a:pt x="166" y="430"/>
                  </a:cubicBezTo>
                  <a:cubicBezTo>
                    <a:pt x="166" y="449"/>
                    <a:pt x="160" y="441"/>
                    <a:pt x="155" y="433"/>
                  </a:cubicBezTo>
                  <a:cubicBezTo>
                    <a:pt x="52" y="216"/>
                    <a:pt x="51" y="203"/>
                    <a:pt x="42" y="189"/>
                  </a:cubicBezTo>
                  <a:cubicBezTo>
                    <a:pt x="33" y="158"/>
                    <a:pt x="33" y="148"/>
                    <a:pt x="29" y="151"/>
                  </a:cubicBezTo>
                  <a:cubicBezTo>
                    <a:pt x="101" y="327"/>
                    <a:pt x="104" y="346"/>
                    <a:pt x="123" y="370"/>
                  </a:cubicBezTo>
                  <a:cubicBezTo>
                    <a:pt x="135" y="395"/>
                    <a:pt x="130" y="397"/>
                    <a:pt x="134" y="400"/>
                  </a:cubicBezTo>
                  <a:cubicBezTo>
                    <a:pt x="148" y="437"/>
                    <a:pt x="157" y="443"/>
                    <a:pt x="154" y="447"/>
                  </a:cubicBezTo>
                  <a:cubicBezTo>
                    <a:pt x="151" y="451"/>
                    <a:pt x="156" y="444"/>
                    <a:pt x="151" y="447"/>
                  </a:cubicBezTo>
                  <a:cubicBezTo>
                    <a:pt x="132" y="420"/>
                    <a:pt x="125" y="405"/>
                    <a:pt x="116" y="394"/>
                  </a:cubicBezTo>
                  <a:cubicBezTo>
                    <a:pt x="47" y="271"/>
                    <a:pt x="45" y="264"/>
                    <a:pt x="39" y="256"/>
                  </a:cubicBezTo>
                  <a:cubicBezTo>
                    <a:pt x="23" y="217"/>
                    <a:pt x="19" y="203"/>
                    <a:pt x="8" y="187"/>
                  </a:cubicBezTo>
                  <a:cubicBezTo>
                    <a:pt x="0" y="172"/>
                    <a:pt x="0" y="172"/>
                    <a:pt x="0" y="172"/>
                  </a:cubicBezTo>
                  <a:cubicBezTo>
                    <a:pt x="13" y="212"/>
                    <a:pt x="18" y="217"/>
                    <a:pt x="17" y="221"/>
                  </a:cubicBezTo>
                  <a:cubicBezTo>
                    <a:pt x="38" y="262"/>
                    <a:pt x="42" y="277"/>
                    <a:pt x="49" y="292"/>
                  </a:cubicBezTo>
                  <a:cubicBezTo>
                    <a:pt x="88" y="361"/>
                    <a:pt x="84" y="375"/>
                    <a:pt x="89" y="371"/>
                  </a:cubicBezTo>
                  <a:cubicBezTo>
                    <a:pt x="157" y="471"/>
                    <a:pt x="164" y="481"/>
                    <a:pt x="172" y="491"/>
                  </a:cubicBezTo>
                  <a:cubicBezTo>
                    <a:pt x="187" y="517"/>
                    <a:pt x="186" y="518"/>
                    <a:pt x="186" y="518"/>
                  </a:cubicBezTo>
                  <a:cubicBezTo>
                    <a:pt x="198" y="535"/>
                    <a:pt x="201" y="544"/>
                    <a:pt x="199" y="552"/>
                  </a:cubicBezTo>
                  <a:cubicBezTo>
                    <a:pt x="156" y="486"/>
                    <a:pt x="141" y="472"/>
                    <a:pt x="130" y="459"/>
                  </a:cubicBezTo>
                  <a:cubicBezTo>
                    <a:pt x="110" y="430"/>
                    <a:pt x="107" y="427"/>
                    <a:pt x="105" y="423"/>
                  </a:cubicBezTo>
                  <a:cubicBezTo>
                    <a:pt x="50" y="348"/>
                    <a:pt x="55" y="346"/>
                    <a:pt x="50" y="342"/>
                  </a:cubicBezTo>
                  <a:cubicBezTo>
                    <a:pt x="3" y="267"/>
                    <a:pt x="5" y="258"/>
                    <a:pt x="0" y="254"/>
                  </a:cubicBezTo>
                  <a:cubicBezTo>
                    <a:pt x="11" y="297"/>
                    <a:pt x="19" y="301"/>
                    <a:pt x="20" y="304"/>
                  </a:cubicBezTo>
                  <a:cubicBezTo>
                    <a:pt x="37" y="330"/>
                    <a:pt x="35" y="333"/>
                    <a:pt x="38" y="337"/>
                  </a:cubicBezTo>
                  <a:cubicBezTo>
                    <a:pt x="94" y="423"/>
                    <a:pt x="98" y="426"/>
                    <a:pt x="101" y="429"/>
                  </a:cubicBezTo>
                  <a:cubicBezTo>
                    <a:pt x="129" y="469"/>
                    <a:pt x="132" y="472"/>
                    <a:pt x="134" y="475"/>
                  </a:cubicBezTo>
                  <a:cubicBezTo>
                    <a:pt x="155" y="502"/>
                    <a:pt x="157" y="504"/>
                    <a:pt x="159" y="507"/>
                  </a:cubicBezTo>
                  <a:cubicBezTo>
                    <a:pt x="167" y="526"/>
                    <a:pt x="176" y="523"/>
                    <a:pt x="172" y="528"/>
                  </a:cubicBezTo>
                  <a:cubicBezTo>
                    <a:pt x="127" y="476"/>
                    <a:pt x="107" y="458"/>
                    <a:pt x="85" y="432"/>
                  </a:cubicBezTo>
                  <a:cubicBezTo>
                    <a:pt x="42" y="373"/>
                    <a:pt x="30" y="364"/>
                    <a:pt x="27" y="355"/>
                  </a:cubicBezTo>
                  <a:cubicBezTo>
                    <a:pt x="0" y="328"/>
                    <a:pt x="0" y="328"/>
                    <a:pt x="0" y="328"/>
                  </a:cubicBezTo>
                  <a:cubicBezTo>
                    <a:pt x="26" y="363"/>
                    <a:pt x="25" y="368"/>
                    <a:pt x="32" y="373"/>
                  </a:cubicBezTo>
                  <a:cubicBezTo>
                    <a:pt x="69" y="424"/>
                    <a:pt x="79" y="434"/>
                    <a:pt x="89" y="450"/>
                  </a:cubicBezTo>
                  <a:cubicBezTo>
                    <a:pt x="187" y="565"/>
                    <a:pt x="194" y="574"/>
                    <a:pt x="200" y="583"/>
                  </a:cubicBezTo>
                  <a:cubicBezTo>
                    <a:pt x="195" y="580"/>
                    <a:pt x="178" y="573"/>
                    <a:pt x="164" y="552"/>
                  </a:cubicBezTo>
                  <a:cubicBezTo>
                    <a:pt x="130" y="519"/>
                    <a:pt x="122" y="508"/>
                    <a:pt x="114" y="500"/>
                  </a:cubicBezTo>
                  <a:cubicBezTo>
                    <a:pt x="18" y="376"/>
                    <a:pt x="19" y="374"/>
                    <a:pt x="16" y="374"/>
                  </a:cubicBezTo>
                  <a:cubicBezTo>
                    <a:pt x="7" y="360"/>
                    <a:pt x="5" y="354"/>
                    <a:pt x="0" y="347"/>
                  </a:cubicBezTo>
                  <a:cubicBezTo>
                    <a:pt x="0" y="358"/>
                    <a:pt x="0" y="358"/>
                    <a:pt x="0" y="359"/>
                  </a:cubicBezTo>
                  <a:cubicBezTo>
                    <a:pt x="16" y="378"/>
                    <a:pt x="13" y="388"/>
                    <a:pt x="20" y="387"/>
                  </a:cubicBezTo>
                  <a:cubicBezTo>
                    <a:pt x="147" y="544"/>
                    <a:pt x="149" y="552"/>
                    <a:pt x="153" y="555"/>
                  </a:cubicBezTo>
                  <a:cubicBezTo>
                    <a:pt x="205" y="609"/>
                    <a:pt x="209" y="614"/>
                    <a:pt x="213" y="620"/>
                  </a:cubicBezTo>
                  <a:cubicBezTo>
                    <a:pt x="248" y="673"/>
                    <a:pt x="250" y="678"/>
                    <a:pt x="249" y="682"/>
                  </a:cubicBezTo>
                  <a:cubicBezTo>
                    <a:pt x="215" y="648"/>
                    <a:pt x="211" y="642"/>
                    <a:pt x="207" y="642"/>
                  </a:cubicBezTo>
                  <a:cubicBezTo>
                    <a:pt x="173" y="607"/>
                    <a:pt x="159" y="599"/>
                    <a:pt x="145" y="585"/>
                  </a:cubicBezTo>
                  <a:cubicBezTo>
                    <a:pt x="89" y="539"/>
                    <a:pt x="87" y="528"/>
                    <a:pt x="82" y="530"/>
                  </a:cubicBezTo>
                  <a:cubicBezTo>
                    <a:pt x="10" y="445"/>
                    <a:pt x="5" y="438"/>
                    <a:pt x="0" y="430"/>
                  </a:cubicBezTo>
                  <a:cubicBezTo>
                    <a:pt x="7" y="448"/>
                    <a:pt x="10" y="450"/>
                    <a:pt x="12" y="455"/>
                  </a:cubicBezTo>
                  <a:cubicBezTo>
                    <a:pt x="63" y="516"/>
                    <a:pt x="68" y="529"/>
                    <a:pt x="76" y="532"/>
                  </a:cubicBezTo>
                  <a:cubicBezTo>
                    <a:pt x="109" y="563"/>
                    <a:pt x="112" y="569"/>
                    <a:pt x="116" y="574"/>
                  </a:cubicBezTo>
                  <a:cubicBezTo>
                    <a:pt x="151" y="606"/>
                    <a:pt x="166" y="613"/>
                    <a:pt x="180" y="630"/>
                  </a:cubicBezTo>
                  <a:cubicBezTo>
                    <a:pt x="239" y="683"/>
                    <a:pt x="241" y="686"/>
                    <a:pt x="243" y="689"/>
                  </a:cubicBezTo>
                  <a:cubicBezTo>
                    <a:pt x="155" y="616"/>
                    <a:pt x="134" y="603"/>
                    <a:pt x="114" y="586"/>
                  </a:cubicBezTo>
                  <a:cubicBezTo>
                    <a:pt x="37" y="519"/>
                    <a:pt x="35" y="503"/>
                    <a:pt x="30" y="506"/>
                  </a:cubicBezTo>
                  <a:cubicBezTo>
                    <a:pt x="76" y="567"/>
                    <a:pt x="91" y="576"/>
                    <a:pt x="105" y="592"/>
                  </a:cubicBezTo>
                  <a:cubicBezTo>
                    <a:pt x="129" y="611"/>
                    <a:pt x="137" y="616"/>
                    <a:pt x="145" y="622"/>
                  </a:cubicBezTo>
                  <a:cubicBezTo>
                    <a:pt x="163" y="636"/>
                    <a:pt x="167" y="641"/>
                    <a:pt x="165" y="643"/>
                  </a:cubicBezTo>
                  <a:cubicBezTo>
                    <a:pt x="119" y="612"/>
                    <a:pt x="116" y="612"/>
                    <a:pt x="114" y="612"/>
                  </a:cubicBezTo>
                  <a:cubicBezTo>
                    <a:pt x="88" y="593"/>
                    <a:pt x="82" y="591"/>
                    <a:pt x="77" y="587"/>
                  </a:cubicBezTo>
                  <a:cubicBezTo>
                    <a:pt x="13" y="544"/>
                    <a:pt x="7" y="538"/>
                    <a:pt x="0" y="533"/>
                  </a:cubicBezTo>
                  <a:cubicBezTo>
                    <a:pt x="17" y="555"/>
                    <a:pt x="24" y="560"/>
                    <a:pt x="31" y="567"/>
                  </a:cubicBezTo>
                  <a:cubicBezTo>
                    <a:pt x="78" y="600"/>
                    <a:pt x="82" y="597"/>
                    <a:pt x="86" y="603"/>
                  </a:cubicBezTo>
                  <a:cubicBezTo>
                    <a:pt x="126" y="627"/>
                    <a:pt x="133" y="631"/>
                    <a:pt x="141" y="636"/>
                  </a:cubicBezTo>
                  <a:cubicBezTo>
                    <a:pt x="168" y="656"/>
                    <a:pt x="171" y="658"/>
                    <a:pt x="173" y="658"/>
                  </a:cubicBezTo>
                  <a:cubicBezTo>
                    <a:pt x="213" y="686"/>
                    <a:pt x="215" y="691"/>
                    <a:pt x="217" y="694"/>
                  </a:cubicBezTo>
                  <a:cubicBezTo>
                    <a:pt x="241" y="718"/>
                    <a:pt x="246" y="717"/>
                    <a:pt x="251" y="723"/>
                  </a:cubicBezTo>
                  <a:cubicBezTo>
                    <a:pt x="272" y="754"/>
                    <a:pt x="281" y="753"/>
                    <a:pt x="277" y="759"/>
                  </a:cubicBezTo>
                  <a:cubicBezTo>
                    <a:pt x="250" y="738"/>
                    <a:pt x="248" y="731"/>
                    <a:pt x="245" y="733"/>
                  </a:cubicBezTo>
                  <a:cubicBezTo>
                    <a:pt x="215" y="709"/>
                    <a:pt x="205" y="703"/>
                    <a:pt x="195" y="696"/>
                  </a:cubicBezTo>
                  <a:cubicBezTo>
                    <a:pt x="156" y="670"/>
                    <a:pt x="145" y="670"/>
                    <a:pt x="135" y="661"/>
                  </a:cubicBezTo>
                  <a:cubicBezTo>
                    <a:pt x="98" y="642"/>
                    <a:pt x="87" y="639"/>
                    <a:pt x="78" y="630"/>
                  </a:cubicBezTo>
                  <a:cubicBezTo>
                    <a:pt x="44" y="608"/>
                    <a:pt x="39" y="604"/>
                    <a:pt x="35" y="599"/>
                  </a:cubicBezTo>
                  <a:cubicBezTo>
                    <a:pt x="64" y="632"/>
                    <a:pt x="77" y="634"/>
                    <a:pt x="88" y="647"/>
                  </a:cubicBezTo>
                  <a:cubicBezTo>
                    <a:pt x="113" y="663"/>
                    <a:pt x="120" y="661"/>
                    <a:pt x="126" y="668"/>
                  </a:cubicBezTo>
                  <a:cubicBezTo>
                    <a:pt x="179" y="700"/>
                    <a:pt x="192" y="704"/>
                    <a:pt x="205" y="714"/>
                  </a:cubicBezTo>
                  <a:cubicBezTo>
                    <a:pt x="252" y="749"/>
                    <a:pt x="256" y="748"/>
                    <a:pt x="259" y="752"/>
                  </a:cubicBezTo>
                  <a:cubicBezTo>
                    <a:pt x="309" y="812"/>
                    <a:pt x="313" y="815"/>
                    <a:pt x="311" y="817"/>
                  </a:cubicBezTo>
                  <a:cubicBezTo>
                    <a:pt x="287" y="793"/>
                    <a:pt x="281" y="789"/>
                    <a:pt x="275" y="782"/>
                  </a:cubicBezTo>
                  <a:cubicBezTo>
                    <a:pt x="238" y="756"/>
                    <a:pt x="233" y="745"/>
                    <a:pt x="226" y="744"/>
                  </a:cubicBezTo>
                  <a:cubicBezTo>
                    <a:pt x="179" y="713"/>
                    <a:pt x="167" y="709"/>
                    <a:pt x="155" y="701"/>
                  </a:cubicBezTo>
                  <a:cubicBezTo>
                    <a:pt x="130" y="689"/>
                    <a:pt x="124" y="688"/>
                    <a:pt x="118" y="682"/>
                  </a:cubicBezTo>
                  <a:cubicBezTo>
                    <a:pt x="87" y="673"/>
                    <a:pt x="85" y="666"/>
                    <a:pt x="81" y="668"/>
                  </a:cubicBezTo>
                  <a:cubicBezTo>
                    <a:pt x="6" y="628"/>
                    <a:pt x="4" y="626"/>
                    <a:pt x="0" y="626"/>
                  </a:cubicBezTo>
                  <a:cubicBezTo>
                    <a:pt x="2" y="634"/>
                    <a:pt x="4" y="634"/>
                    <a:pt x="5" y="633"/>
                  </a:cubicBezTo>
                  <a:cubicBezTo>
                    <a:pt x="34" y="652"/>
                    <a:pt x="37" y="657"/>
                    <a:pt x="41" y="656"/>
                  </a:cubicBezTo>
                  <a:cubicBezTo>
                    <a:pt x="82" y="671"/>
                    <a:pt x="86" y="684"/>
                    <a:pt x="93" y="681"/>
                  </a:cubicBezTo>
                  <a:cubicBezTo>
                    <a:pt x="148" y="714"/>
                    <a:pt x="153" y="704"/>
                    <a:pt x="155" y="711"/>
                  </a:cubicBezTo>
                  <a:cubicBezTo>
                    <a:pt x="188" y="727"/>
                    <a:pt x="193" y="733"/>
                    <a:pt x="199" y="736"/>
                  </a:cubicBezTo>
                  <a:cubicBezTo>
                    <a:pt x="227" y="758"/>
                    <a:pt x="231" y="754"/>
                    <a:pt x="233" y="760"/>
                  </a:cubicBezTo>
                  <a:cubicBezTo>
                    <a:pt x="290" y="813"/>
                    <a:pt x="296" y="820"/>
                    <a:pt x="302" y="824"/>
                  </a:cubicBezTo>
                  <a:cubicBezTo>
                    <a:pt x="314" y="839"/>
                    <a:pt x="311" y="840"/>
                    <a:pt x="308" y="836"/>
                  </a:cubicBezTo>
                  <a:cubicBezTo>
                    <a:pt x="294" y="829"/>
                    <a:pt x="288" y="817"/>
                    <a:pt x="281" y="817"/>
                  </a:cubicBezTo>
                  <a:cubicBezTo>
                    <a:pt x="229" y="777"/>
                    <a:pt x="227" y="773"/>
                    <a:pt x="223" y="773"/>
                  </a:cubicBezTo>
                  <a:cubicBezTo>
                    <a:pt x="175" y="741"/>
                    <a:pt x="167" y="743"/>
                    <a:pt x="160" y="734"/>
                  </a:cubicBezTo>
                  <a:cubicBezTo>
                    <a:pt x="133" y="722"/>
                    <a:pt x="125" y="722"/>
                    <a:pt x="118" y="716"/>
                  </a:cubicBezTo>
                  <a:cubicBezTo>
                    <a:pt x="83" y="708"/>
                    <a:pt x="81" y="695"/>
                    <a:pt x="75" y="701"/>
                  </a:cubicBezTo>
                  <a:cubicBezTo>
                    <a:pt x="102" y="718"/>
                    <a:pt x="105" y="719"/>
                    <a:pt x="108" y="721"/>
                  </a:cubicBezTo>
                  <a:cubicBezTo>
                    <a:pt x="162" y="747"/>
                    <a:pt x="164" y="749"/>
                    <a:pt x="168" y="748"/>
                  </a:cubicBezTo>
                  <a:cubicBezTo>
                    <a:pt x="198" y="770"/>
                    <a:pt x="205" y="770"/>
                    <a:pt x="210" y="774"/>
                  </a:cubicBezTo>
                  <a:cubicBezTo>
                    <a:pt x="297" y="836"/>
                    <a:pt x="302" y="842"/>
                    <a:pt x="307" y="846"/>
                  </a:cubicBezTo>
                  <a:cubicBezTo>
                    <a:pt x="324" y="865"/>
                    <a:pt x="312" y="860"/>
                    <a:pt x="303" y="847"/>
                  </a:cubicBezTo>
                  <a:cubicBezTo>
                    <a:pt x="244" y="813"/>
                    <a:pt x="238" y="807"/>
                    <a:pt x="232" y="801"/>
                  </a:cubicBezTo>
                  <a:cubicBezTo>
                    <a:pt x="172" y="765"/>
                    <a:pt x="165" y="768"/>
                    <a:pt x="159" y="759"/>
                  </a:cubicBezTo>
                  <a:cubicBezTo>
                    <a:pt x="124" y="742"/>
                    <a:pt x="119" y="747"/>
                    <a:pt x="115" y="742"/>
                  </a:cubicBezTo>
                  <a:cubicBezTo>
                    <a:pt x="80" y="724"/>
                    <a:pt x="77" y="723"/>
                    <a:pt x="75" y="720"/>
                  </a:cubicBezTo>
                  <a:cubicBezTo>
                    <a:pt x="43" y="707"/>
                    <a:pt x="39" y="696"/>
                    <a:pt x="34" y="699"/>
                  </a:cubicBezTo>
                  <a:cubicBezTo>
                    <a:pt x="17" y="698"/>
                    <a:pt x="31" y="699"/>
                    <a:pt x="42" y="711"/>
                  </a:cubicBezTo>
                  <a:cubicBezTo>
                    <a:pt x="73" y="726"/>
                    <a:pt x="76" y="731"/>
                    <a:pt x="80" y="730"/>
                  </a:cubicBezTo>
                  <a:cubicBezTo>
                    <a:pt x="143" y="758"/>
                    <a:pt x="148" y="769"/>
                    <a:pt x="155" y="768"/>
                  </a:cubicBezTo>
                  <a:cubicBezTo>
                    <a:pt x="195" y="790"/>
                    <a:pt x="198" y="792"/>
                    <a:pt x="201" y="791"/>
                  </a:cubicBezTo>
                  <a:cubicBezTo>
                    <a:pt x="241" y="822"/>
                    <a:pt x="254" y="823"/>
                    <a:pt x="266" y="833"/>
                  </a:cubicBezTo>
                  <a:cubicBezTo>
                    <a:pt x="321" y="881"/>
                    <a:pt x="327" y="880"/>
                    <a:pt x="332" y="885"/>
                  </a:cubicBezTo>
                  <a:cubicBezTo>
                    <a:pt x="358" y="919"/>
                    <a:pt x="348" y="917"/>
                    <a:pt x="340" y="904"/>
                  </a:cubicBezTo>
                  <a:cubicBezTo>
                    <a:pt x="310" y="881"/>
                    <a:pt x="307" y="882"/>
                    <a:pt x="305" y="877"/>
                  </a:cubicBezTo>
                  <a:cubicBezTo>
                    <a:pt x="278" y="859"/>
                    <a:pt x="271" y="855"/>
                    <a:pt x="263" y="852"/>
                  </a:cubicBezTo>
                  <a:cubicBezTo>
                    <a:pt x="217" y="825"/>
                    <a:pt x="212" y="819"/>
                    <a:pt x="208" y="816"/>
                  </a:cubicBezTo>
                  <a:cubicBezTo>
                    <a:pt x="170" y="802"/>
                    <a:pt x="169" y="799"/>
                    <a:pt x="167" y="799"/>
                  </a:cubicBezTo>
                  <a:cubicBezTo>
                    <a:pt x="126" y="782"/>
                    <a:pt x="119" y="775"/>
                    <a:pt x="110" y="776"/>
                  </a:cubicBezTo>
                  <a:cubicBezTo>
                    <a:pt x="70" y="760"/>
                    <a:pt x="67" y="754"/>
                    <a:pt x="62" y="754"/>
                  </a:cubicBezTo>
                  <a:cubicBezTo>
                    <a:pt x="18" y="739"/>
                    <a:pt x="25" y="738"/>
                    <a:pt x="31" y="744"/>
                  </a:cubicBezTo>
                  <a:cubicBezTo>
                    <a:pt x="75" y="767"/>
                    <a:pt x="81" y="772"/>
                    <a:pt x="88" y="772"/>
                  </a:cubicBezTo>
                  <a:cubicBezTo>
                    <a:pt x="132" y="793"/>
                    <a:pt x="139" y="794"/>
                    <a:pt x="145" y="799"/>
                  </a:cubicBezTo>
                  <a:cubicBezTo>
                    <a:pt x="158" y="805"/>
                    <a:pt x="163" y="802"/>
                    <a:pt x="166" y="806"/>
                  </a:cubicBezTo>
                  <a:cubicBezTo>
                    <a:pt x="217" y="829"/>
                    <a:pt x="228" y="842"/>
                    <a:pt x="241" y="848"/>
                  </a:cubicBezTo>
                  <a:cubicBezTo>
                    <a:pt x="293" y="879"/>
                    <a:pt x="304" y="894"/>
                    <a:pt x="317" y="898"/>
                  </a:cubicBezTo>
                  <a:cubicBezTo>
                    <a:pt x="372" y="946"/>
                    <a:pt x="386" y="963"/>
                    <a:pt x="400" y="976"/>
                  </a:cubicBezTo>
                  <a:cubicBezTo>
                    <a:pt x="392" y="979"/>
                    <a:pt x="371" y="960"/>
                    <a:pt x="349" y="943"/>
                  </a:cubicBezTo>
                  <a:cubicBezTo>
                    <a:pt x="329" y="924"/>
                    <a:pt x="322" y="926"/>
                    <a:pt x="317" y="917"/>
                  </a:cubicBezTo>
                  <a:cubicBezTo>
                    <a:pt x="278" y="892"/>
                    <a:pt x="274" y="883"/>
                    <a:pt x="269" y="882"/>
                  </a:cubicBezTo>
                  <a:cubicBezTo>
                    <a:pt x="213" y="844"/>
                    <a:pt x="206" y="850"/>
                    <a:pt x="202" y="841"/>
                  </a:cubicBezTo>
                  <a:cubicBezTo>
                    <a:pt x="179" y="829"/>
                    <a:pt x="173" y="827"/>
                    <a:pt x="167" y="823"/>
                  </a:cubicBezTo>
                  <a:cubicBezTo>
                    <a:pt x="145" y="809"/>
                    <a:pt x="140" y="807"/>
                    <a:pt x="135" y="803"/>
                  </a:cubicBezTo>
                  <a:cubicBezTo>
                    <a:pt x="94" y="787"/>
                    <a:pt x="88" y="786"/>
                    <a:pt x="82" y="782"/>
                  </a:cubicBezTo>
                  <a:cubicBezTo>
                    <a:pt x="18" y="768"/>
                    <a:pt x="25" y="763"/>
                    <a:pt x="31" y="770"/>
                  </a:cubicBezTo>
                  <a:cubicBezTo>
                    <a:pt x="72" y="789"/>
                    <a:pt x="76" y="784"/>
                    <a:pt x="78" y="788"/>
                  </a:cubicBezTo>
                  <a:cubicBezTo>
                    <a:pt x="101" y="793"/>
                    <a:pt x="103" y="801"/>
                    <a:pt x="107" y="799"/>
                  </a:cubicBezTo>
                  <a:cubicBezTo>
                    <a:pt x="130" y="808"/>
                    <a:pt x="135" y="815"/>
                    <a:pt x="142" y="817"/>
                  </a:cubicBezTo>
                  <a:cubicBezTo>
                    <a:pt x="170" y="836"/>
                    <a:pt x="179" y="838"/>
                    <a:pt x="187" y="844"/>
                  </a:cubicBezTo>
                  <a:cubicBezTo>
                    <a:pt x="233" y="870"/>
                    <a:pt x="251" y="880"/>
                    <a:pt x="268" y="893"/>
                  </a:cubicBezTo>
                  <a:cubicBezTo>
                    <a:pt x="303" y="920"/>
                    <a:pt x="313" y="923"/>
                    <a:pt x="321" y="933"/>
                  </a:cubicBezTo>
                  <a:cubicBezTo>
                    <a:pt x="355" y="961"/>
                    <a:pt x="358" y="960"/>
                    <a:pt x="359" y="965"/>
                  </a:cubicBezTo>
                  <a:cubicBezTo>
                    <a:pt x="330" y="953"/>
                    <a:pt x="328" y="946"/>
                    <a:pt x="325" y="946"/>
                  </a:cubicBezTo>
                  <a:cubicBezTo>
                    <a:pt x="294" y="928"/>
                    <a:pt x="291" y="926"/>
                    <a:pt x="288" y="928"/>
                  </a:cubicBezTo>
                  <a:cubicBezTo>
                    <a:pt x="253" y="905"/>
                    <a:pt x="246" y="907"/>
                    <a:pt x="240" y="902"/>
                  </a:cubicBezTo>
                  <a:cubicBezTo>
                    <a:pt x="196" y="874"/>
                    <a:pt x="189" y="878"/>
                    <a:pt x="183" y="871"/>
                  </a:cubicBezTo>
                  <a:cubicBezTo>
                    <a:pt x="151" y="863"/>
                    <a:pt x="149" y="853"/>
                    <a:pt x="145" y="855"/>
                  </a:cubicBezTo>
                  <a:cubicBezTo>
                    <a:pt x="101" y="836"/>
                    <a:pt x="95" y="830"/>
                    <a:pt x="89" y="825"/>
                  </a:cubicBezTo>
                  <a:cubicBezTo>
                    <a:pt x="75" y="820"/>
                    <a:pt x="78" y="824"/>
                    <a:pt x="81" y="829"/>
                  </a:cubicBezTo>
                  <a:cubicBezTo>
                    <a:pt x="125" y="851"/>
                    <a:pt x="134" y="857"/>
                    <a:pt x="143" y="859"/>
                  </a:cubicBezTo>
                  <a:cubicBezTo>
                    <a:pt x="177" y="878"/>
                    <a:pt x="186" y="880"/>
                    <a:pt x="195" y="884"/>
                  </a:cubicBezTo>
                  <a:cubicBezTo>
                    <a:pt x="207" y="892"/>
                    <a:pt x="211" y="897"/>
                    <a:pt x="218" y="897"/>
                  </a:cubicBezTo>
                  <a:cubicBezTo>
                    <a:pt x="249" y="916"/>
                    <a:pt x="257" y="920"/>
                    <a:pt x="265" y="922"/>
                  </a:cubicBezTo>
                  <a:cubicBezTo>
                    <a:pt x="296" y="944"/>
                    <a:pt x="307" y="946"/>
                    <a:pt x="317" y="954"/>
                  </a:cubicBezTo>
                  <a:cubicBezTo>
                    <a:pt x="372" y="983"/>
                    <a:pt x="377" y="991"/>
                    <a:pt x="383" y="991"/>
                  </a:cubicBezTo>
                  <a:cubicBezTo>
                    <a:pt x="407" y="1010"/>
                    <a:pt x="410" y="1011"/>
                    <a:pt x="412" y="1013"/>
                  </a:cubicBezTo>
                  <a:cubicBezTo>
                    <a:pt x="429" y="1029"/>
                    <a:pt x="432" y="1032"/>
                    <a:pt x="434" y="1035"/>
                  </a:cubicBezTo>
                  <a:cubicBezTo>
                    <a:pt x="391" y="1012"/>
                    <a:pt x="379" y="1003"/>
                    <a:pt x="366" y="1000"/>
                  </a:cubicBezTo>
                  <a:cubicBezTo>
                    <a:pt x="282" y="959"/>
                    <a:pt x="273" y="956"/>
                    <a:pt x="265" y="952"/>
                  </a:cubicBezTo>
                  <a:cubicBezTo>
                    <a:pt x="208" y="925"/>
                    <a:pt x="204" y="923"/>
                    <a:pt x="199" y="924"/>
                  </a:cubicBezTo>
                  <a:cubicBezTo>
                    <a:pt x="168" y="902"/>
                    <a:pt x="164" y="897"/>
                    <a:pt x="160" y="895"/>
                  </a:cubicBezTo>
                  <a:cubicBezTo>
                    <a:pt x="119" y="863"/>
                    <a:pt x="114" y="861"/>
                    <a:pt x="110" y="856"/>
                  </a:cubicBezTo>
                  <a:cubicBezTo>
                    <a:pt x="97" y="853"/>
                    <a:pt x="111" y="861"/>
                    <a:pt x="124" y="875"/>
                  </a:cubicBezTo>
                  <a:cubicBezTo>
                    <a:pt x="187" y="933"/>
                    <a:pt x="199" y="943"/>
                    <a:pt x="211" y="952"/>
                  </a:cubicBezTo>
                  <a:cubicBezTo>
                    <a:pt x="237" y="972"/>
                    <a:pt x="244" y="976"/>
                    <a:pt x="251" y="978"/>
                  </a:cubicBezTo>
                  <a:cubicBezTo>
                    <a:pt x="355" y="1037"/>
                    <a:pt x="362" y="1036"/>
                    <a:pt x="369" y="1041"/>
                  </a:cubicBezTo>
                  <a:cubicBezTo>
                    <a:pt x="396" y="1053"/>
                    <a:pt x="402" y="1057"/>
                    <a:pt x="410" y="1057"/>
                  </a:cubicBezTo>
                  <a:cubicBezTo>
                    <a:pt x="443" y="1078"/>
                    <a:pt x="446" y="1080"/>
                    <a:pt x="450" y="1080"/>
                  </a:cubicBezTo>
                  <a:cubicBezTo>
                    <a:pt x="498" y="1117"/>
                    <a:pt x="507" y="1122"/>
                    <a:pt x="503" y="1125"/>
                  </a:cubicBezTo>
                  <a:cubicBezTo>
                    <a:pt x="426" y="1084"/>
                    <a:pt x="415" y="1078"/>
                    <a:pt x="403" y="1075"/>
                  </a:cubicBezTo>
                  <a:cubicBezTo>
                    <a:pt x="382" y="1065"/>
                    <a:pt x="376" y="1061"/>
                    <a:pt x="370" y="1062"/>
                  </a:cubicBezTo>
                  <a:cubicBezTo>
                    <a:pt x="331" y="1045"/>
                    <a:pt x="325" y="1046"/>
                    <a:pt x="320" y="1041"/>
                  </a:cubicBezTo>
                  <a:cubicBezTo>
                    <a:pt x="300" y="1035"/>
                    <a:pt x="297" y="1034"/>
                    <a:pt x="295" y="1035"/>
                  </a:cubicBezTo>
                  <a:cubicBezTo>
                    <a:pt x="257" y="1018"/>
                    <a:pt x="244" y="1017"/>
                    <a:pt x="232" y="1015"/>
                  </a:cubicBezTo>
                  <a:cubicBezTo>
                    <a:pt x="276" y="1032"/>
                    <a:pt x="287" y="1038"/>
                    <a:pt x="298" y="1040"/>
                  </a:cubicBezTo>
                  <a:cubicBezTo>
                    <a:pt x="343" y="1060"/>
                    <a:pt x="355" y="1062"/>
                    <a:pt x="366" y="1067"/>
                  </a:cubicBezTo>
                  <a:cubicBezTo>
                    <a:pt x="421" y="1094"/>
                    <a:pt x="428" y="1089"/>
                    <a:pt x="433" y="1097"/>
                  </a:cubicBezTo>
                  <a:cubicBezTo>
                    <a:pt x="477" y="1120"/>
                    <a:pt x="488" y="1124"/>
                    <a:pt x="499" y="1130"/>
                  </a:cubicBezTo>
                  <a:cubicBezTo>
                    <a:pt x="530" y="1153"/>
                    <a:pt x="538" y="1158"/>
                    <a:pt x="534" y="1161"/>
                  </a:cubicBezTo>
                  <a:cubicBezTo>
                    <a:pt x="497" y="1142"/>
                    <a:pt x="495" y="1135"/>
                    <a:pt x="492" y="1135"/>
                  </a:cubicBezTo>
                  <a:cubicBezTo>
                    <a:pt x="453" y="1119"/>
                    <a:pt x="442" y="1110"/>
                    <a:pt x="430" y="1105"/>
                  </a:cubicBezTo>
                  <a:cubicBezTo>
                    <a:pt x="399" y="1091"/>
                    <a:pt x="395" y="1089"/>
                    <a:pt x="392" y="1089"/>
                  </a:cubicBezTo>
                  <a:cubicBezTo>
                    <a:pt x="366" y="1080"/>
                    <a:pt x="361" y="1073"/>
                    <a:pt x="354" y="1073"/>
                  </a:cubicBezTo>
                  <a:cubicBezTo>
                    <a:pt x="272" y="1038"/>
                    <a:pt x="264" y="1045"/>
                    <a:pt x="258" y="1037"/>
                  </a:cubicBezTo>
                  <a:cubicBezTo>
                    <a:pt x="228" y="1020"/>
                    <a:pt x="224" y="1018"/>
                    <a:pt x="221" y="1018"/>
                  </a:cubicBezTo>
                  <a:cubicBezTo>
                    <a:pt x="190" y="1001"/>
                    <a:pt x="188" y="991"/>
                    <a:pt x="184" y="993"/>
                  </a:cubicBezTo>
                  <a:cubicBezTo>
                    <a:pt x="154" y="965"/>
                    <a:pt x="150" y="962"/>
                    <a:pt x="146" y="962"/>
                  </a:cubicBezTo>
                  <a:cubicBezTo>
                    <a:pt x="188" y="1003"/>
                    <a:pt x="191" y="1002"/>
                    <a:pt x="193" y="1006"/>
                  </a:cubicBezTo>
                  <a:cubicBezTo>
                    <a:pt x="231" y="1027"/>
                    <a:pt x="233" y="1033"/>
                    <a:pt x="236" y="1031"/>
                  </a:cubicBezTo>
                  <a:cubicBezTo>
                    <a:pt x="256" y="1046"/>
                    <a:pt x="258" y="1053"/>
                    <a:pt x="261" y="1051"/>
                  </a:cubicBezTo>
                  <a:cubicBezTo>
                    <a:pt x="284" y="1067"/>
                    <a:pt x="286" y="1072"/>
                    <a:pt x="288" y="1075"/>
                  </a:cubicBezTo>
                  <a:cubicBezTo>
                    <a:pt x="317" y="1095"/>
                    <a:pt x="323" y="1099"/>
                    <a:pt x="330" y="1104"/>
                  </a:cubicBezTo>
                  <a:cubicBezTo>
                    <a:pt x="350" y="1113"/>
                    <a:pt x="352" y="1114"/>
                    <a:pt x="355" y="1115"/>
                  </a:cubicBezTo>
                  <a:cubicBezTo>
                    <a:pt x="387" y="1132"/>
                    <a:pt x="392" y="1132"/>
                    <a:pt x="396" y="1137"/>
                  </a:cubicBezTo>
                  <a:cubicBezTo>
                    <a:pt x="442" y="1160"/>
                    <a:pt x="445" y="1159"/>
                    <a:pt x="447" y="1162"/>
                  </a:cubicBezTo>
                  <a:cubicBezTo>
                    <a:pt x="495" y="1178"/>
                    <a:pt x="504" y="1188"/>
                    <a:pt x="514" y="1189"/>
                  </a:cubicBezTo>
                  <a:cubicBezTo>
                    <a:pt x="545" y="1207"/>
                    <a:pt x="548" y="1205"/>
                    <a:pt x="550" y="1206"/>
                  </a:cubicBezTo>
                  <a:cubicBezTo>
                    <a:pt x="576" y="1222"/>
                    <a:pt x="581" y="1223"/>
                    <a:pt x="586" y="1229"/>
                  </a:cubicBezTo>
                  <a:cubicBezTo>
                    <a:pt x="606" y="1238"/>
                    <a:pt x="610" y="1248"/>
                    <a:pt x="615" y="1248"/>
                  </a:cubicBezTo>
                  <a:cubicBezTo>
                    <a:pt x="617" y="1257"/>
                    <a:pt x="606" y="1255"/>
                    <a:pt x="597" y="1245"/>
                  </a:cubicBezTo>
                  <a:cubicBezTo>
                    <a:pt x="545" y="1221"/>
                    <a:pt x="540" y="1217"/>
                    <a:pt x="534" y="1218"/>
                  </a:cubicBezTo>
                  <a:cubicBezTo>
                    <a:pt x="485" y="1200"/>
                    <a:pt x="482" y="1196"/>
                    <a:pt x="479" y="1193"/>
                  </a:cubicBezTo>
                  <a:cubicBezTo>
                    <a:pt x="454" y="1186"/>
                    <a:pt x="450" y="1184"/>
                    <a:pt x="446" y="1184"/>
                  </a:cubicBezTo>
                  <a:cubicBezTo>
                    <a:pt x="389" y="1155"/>
                    <a:pt x="374" y="1155"/>
                    <a:pt x="361" y="1140"/>
                  </a:cubicBezTo>
                  <a:cubicBezTo>
                    <a:pt x="332" y="1126"/>
                    <a:pt x="326" y="1117"/>
                    <a:pt x="318" y="1117"/>
                  </a:cubicBezTo>
                  <a:cubicBezTo>
                    <a:pt x="296" y="1099"/>
                    <a:pt x="291" y="1096"/>
                    <a:pt x="284" y="1096"/>
                  </a:cubicBezTo>
                  <a:cubicBezTo>
                    <a:pt x="297" y="1108"/>
                    <a:pt x="302" y="1107"/>
                    <a:pt x="305" y="1110"/>
                  </a:cubicBezTo>
                  <a:cubicBezTo>
                    <a:pt x="326" y="1125"/>
                    <a:pt x="329" y="1128"/>
                    <a:pt x="333" y="1134"/>
                  </a:cubicBezTo>
                  <a:cubicBezTo>
                    <a:pt x="387" y="1166"/>
                    <a:pt x="394" y="1176"/>
                    <a:pt x="401" y="1181"/>
                  </a:cubicBezTo>
                  <a:cubicBezTo>
                    <a:pt x="430" y="1196"/>
                    <a:pt x="433" y="1199"/>
                    <a:pt x="437" y="1204"/>
                  </a:cubicBezTo>
                  <a:cubicBezTo>
                    <a:pt x="480" y="1225"/>
                    <a:pt x="488" y="1230"/>
                    <a:pt x="496" y="1231"/>
                  </a:cubicBezTo>
                  <a:cubicBezTo>
                    <a:pt x="512" y="1244"/>
                    <a:pt x="515" y="1239"/>
                    <a:pt x="516" y="1244"/>
                  </a:cubicBezTo>
                  <a:cubicBezTo>
                    <a:pt x="550" y="1257"/>
                    <a:pt x="553" y="1259"/>
                    <a:pt x="557" y="1260"/>
                  </a:cubicBezTo>
                  <a:cubicBezTo>
                    <a:pt x="595" y="1278"/>
                    <a:pt x="602" y="1276"/>
                    <a:pt x="608" y="1283"/>
                  </a:cubicBezTo>
                  <a:cubicBezTo>
                    <a:pt x="633" y="1289"/>
                    <a:pt x="638" y="1292"/>
                    <a:pt x="642" y="1290"/>
                  </a:cubicBezTo>
                  <a:cubicBezTo>
                    <a:pt x="671" y="1306"/>
                    <a:pt x="673" y="1306"/>
                    <a:pt x="672" y="1309"/>
                  </a:cubicBezTo>
                  <a:cubicBezTo>
                    <a:pt x="688" y="1331"/>
                    <a:pt x="675" y="1322"/>
                    <a:pt x="660" y="1323"/>
                  </a:cubicBezTo>
                  <a:cubicBezTo>
                    <a:pt x="632" y="1317"/>
                    <a:pt x="625" y="1308"/>
                    <a:pt x="617" y="1311"/>
                  </a:cubicBezTo>
                  <a:cubicBezTo>
                    <a:pt x="588" y="1307"/>
                    <a:pt x="582" y="1296"/>
                    <a:pt x="574" y="1299"/>
                  </a:cubicBezTo>
                  <a:cubicBezTo>
                    <a:pt x="545" y="1291"/>
                    <a:pt x="539" y="1284"/>
                    <a:pt x="531" y="1284"/>
                  </a:cubicBezTo>
                  <a:cubicBezTo>
                    <a:pt x="518" y="1276"/>
                    <a:pt x="514" y="1277"/>
                    <a:pt x="511" y="1275"/>
                  </a:cubicBezTo>
                  <a:cubicBezTo>
                    <a:pt x="466" y="1250"/>
                    <a:pt x="462" y="1253"/>
                    <a:pt x="459" y="1247"/>
                  </a:cubicBezTo>
                  <a:cubicBezTo>
                    <a:pt x="425" y="1226"/>
                    <a:pt x="420" y="1229"/>
                    <a:pt x="418" y="1223"/>
                  </a:cubicBezTo>
                  <a:cubicBezTo>
                    <a:pt x="384" y="1200"/>
                    <a:pt x="381" y="1195"/>
                    <a:pt x="377" y="1196"/>
                  </a:cubicBezTo>
                  <a:cubicBezTo>
                    <a:pt x="435" y="1244"/>
                    <a:pt x="446" y="1249"/>
                    <a:pt x="456" y="1258"/>
                  </a:cubicBezTo>
                  <a:cubicBezTo>
                    <a:pt x="492" y="1278"/>
                    <a:pt x="498" y="1276"/>
                    <a:pt x="504" y="1280"/>
                  </a:cubicBezTo>
                  <a:cubicBezTo>
                    <a:pt x="525" y="1289"/>
                    <a:pt x="530" y="1291"/>
                    <a:pt x="536" y="1294"/>
                  </a:cubicBezTo>
                  <a:cubicBezTo>
                    <a:pt x="557" y="1301"/>
                    <a:pt x="562" y="1305"/>
                    <a:pt x="568" y="1306"/>
                  </a:cubicBezTo>
                  <a:cubicBezTo>
                    <a:pt x="590" y="1309"/>
                    <a:pt x="595" y="1319"/>
                    <a:pt x="601" y="1315"/>
                  </a:cubicBezTo>
                  <a:cubicBezTo>
                    <a:pt x="677" y="1338"/>
                    <a:pt x="682" y="1337"/>
                    <a:pt x="686" y="1337"/>
                  </a:cubicBezTo>
                  <a:cubicBezTo>
                    <a:pt x="717" y="1352"/>
                    <a:pt x="722" y="1353"/>
                    <a:pt x="726" y="1359"/>
                  </a:cubicBezTo>
                  <a:cubicBezTo>
                    <a:pt x="698" y="1354"/>
                    <a:pt x="691" y="1350"/>
                    <a:pt x="684" y="1349"/>
                  </a:cubicBezTo>
                  <a:cubicBezTo>
                    <a:pt x="670" y="1348"/>
                    <a:pt x="667" y="1343"/>
                    <a:pt x="663" y="1345"/>
                  </a:cubicBezTo>
                  <a:cubicBezTo>
                    <a:pt x="627" y="1341"/>
                    <a:pt x="624" y="1336"/>
                    <a:pt x="620" y="1338"/>
                  </a:cubicBezTo>
                  <a:cubicBezTo>
                    <a:pt x="560" y="1320"/>
                    <a:pt x="556" y="1320"/>
                    <a:pt x="553" y="1319"/>
                  </a:cubicBezTo>
                  <a:cubicBezTo>
                    <a:pt x="518" y="1303"/>
                    <a:pt x="512" y="1300"/>
                    <a:pt x="505" y="1300"/>
                  </a:cubicBezTo>
                  <a:cubicBezTo>
                    <a:pt x="488" y="1293"/>
                    <a:pt x="487" y="1289"/>
                    <a:pt x="485" y="1290"/>
                  </a:cubicBezTo>
                  <a:cubicBezTo>
                    <a:pt x="521" y="1315"/>
                    <a:pt x="524" y="1319"/>
                    <a:pt x="528" y="1318"/>
                  </a:cubicBezTo>
                  <a:cubicBezTo>
                    <a:pt x="566" y="1335"/>
                    <a:pt x="569" y="1341"/>
                    <a:pt x="572" y="1346"/>
                  </a:cubicBezTo>
                  <a:cubicBezTo>
                    <a:pt x="604" y="1356"/>
                    <a:pt x="608" y="1362"/>
                    <a:pt x="611" y="1366"/>
                  </a:cubicBezTo>
                  <a:cubicBezTo>
                    <a:pt x="652" y="1386"/>
                    <a:pt x="660" y="1398"/>
                    <a:pt x="669" y="1400"/>
                  </a:cubicBezTo>
                  <a:cubicBezTo>
                    <a:pt x="717" y="1420"/>
                    <a:pt x="721" y="1423"/>
                    <a:pt x="726" y="1423"/>
                  </a:cubicBezTo>
                  <a:cubicBezTo>
                    <a:pt x="789" y="1445"/>
                    <a:pt x="794" y="1444"/>
                    <a:pt x="799" y="1446"/>
                  </a:cubicBezTo>
                  <a:cubicBezTo>
                    <a:pt x="834" y="1455"/>
                    <a:pt x="839" y="1460"/>
                    <a:pt x="844" y="1460"/>
                  </a:cubicBezTo>
                  <a:cubicBezTo>
                    <a:pt x="868" y="1469"/>
                    <a:pt x="872" y="1468"/>
                    <a:pt x="870" y="1471"/>
                  </a:cubicBezTo>
                  <a:cubicBezTo>
                    <a:pt x="799" y="1494"/>
                    <a:pt x="796" y="1495"/>
                    <a:pt x="792" y="1497"/>
                  </a:cubicBezTo>
                  <a:cubicBezTo>
                    <a:pt x="807" y="1500"/>
                    <a:pt x="814" y="1498"/>
                    <a:pt x="821" y="1492"/>
                  </a:cubicBezTo>
                  <a:cubicBezTo>
                    <a:pt x="853" y="1487"/>
                    <a:pt x="846" y="1492"/>
                    <a:pt x="840" y="1492"/>
                  </a:cubicBezTo>
                  <a:cubicBezTo>
                    <a:pt x="845" y="1498"/>
                    <a:pt x="850" y="1500"/>
                    <a:pt x="857" y="1494"/>
                  </a:cubicBezTo>
                  <a:cubicBezTo>
                    <a:pt x="896" y="1495"/>
                    <a:pt x="902" y="1495"/>
                    <a:pt x="906" y="1499"/>
                  </a:cubicBezTo>
                  <a:cubicBezTo>
                    <a:pt x="937" y="1499"/>
                    <a:pt x="939" y="1509"/>
                    <a:pt x="944" y="1507"/>
                  </a:cubicBezTo>
                  <a:cubicBezTo>
                    <a:pt x="979" y="1513"/>
                    <a:pt x="980" y="1525"/>
                    <a:pt x="984" y="1518"/>
                  </a:cubicBezTo>
                  <a:close/>
                  <a:moveTo>
                    <a:pt x="194" y="560"/>
                  </a:moveTo>
                  <a:cubicBezTo>
                    <a:pt x="193" y="556"/>
                    <a:pt x="197" y="560"/>
                    <a:pt x="199" y="563"/>
                  </a:cubicBezTo>
                  <a:cubicBezTo>
                    <a:pt x="200" y="567"/>
                    <a:pt x="196" y="563"/>
                    <a:pt x="194" y="560"/>
                  </a:cubicBezTo>
                  <a:close/>
                  <a:moveTo>
                    <a:pt x="272" y="655"/>
                  </a:moveTo>
                  <a:cubicBezTo>
                    <a:pt x="271" y="660"/>
                    <a:pt x="274" y="665"/>
                    <a:pt x="273" y="670"/>
                  </a:cubicBezTo>
                  <a:cubicBezTo>
                    <a:pt x="266" y="671"/>
                    <a:pt x="272" y="661"/>
                    <a:pt x="269" y="657"/>
                  </a:cubicBezTo>
                  <a:cubicBezTo>
                    <a:pt x="270" y="652"/>
                    <a:pt x="269" y="647"/>
                    <a:pt x="268" y="641"/>
                  </a:cubicBezTo>
                  <a:cubicBezTo>
                    <a:pt x="275" y="641"/>
                    <a:pt x="269" y="651"/>
                    <a:pt x="272" y="655"/>
                  </a:cubicBezTo>
                  <a:close/>
                  <a:moveTo>
                    <a:pt x="268" y="727"/>
                  </a:moveTo>
                  <a:cubicBezTo>
                    <a:pt x="276" y="724"/>
                    <a:pt x="273" y="733"/>
                    <a:pt x="279" y="738"/>
                  </a:cubicBezTo>
                  <a:cubicBezTo>
                    <a:pt x="274" y="741"/>
                    <a:pt x="272" y="730"/>
                    <a:pt x="268" y="727"/>
                  </a:cubicBezTo>
                  <a:close/>
                  <a:moveTo>
                    <a:pt x="290" y="751"/>
                  </a:moveTo>
                  <a:cubicBezTo>
                    <a:pt x="298" y="753"/>
                    <a:pt x="300" y="766"/>
                    <a:pt x="303" y="772"/>
                  </a:cubicBezTo>
                  <a:cubicBezTo>
                    <a:pt x="296" y="771"/>
                    <a:pt x="298" y="758"/>
                    <a:pt x="290" y="751"/>
                  </a:cubicBezTo>
                  <a:close/>
                  <a:moveTo>
                    <a:pt x="308" y="784"/>
                  </a:moveTo>
                  <a:cubicBezTo>
                    <a:pt x="319" y="781"/>
                    <a:pt x="311" y="795"/>
                    <a:pt x="318" y="801"/>
                  </a:cubicBezTo>
                  <a:cubicBezTo>
                    <a:pt x="308" y="801"/>
                    <a:pt x="317" y="790"/>
                    <a:pt x="308" y="784"/>
                  </a:cubicBezTo>
                  <a:close/>
                  <a:moveTo>
                    <a:pt x="335" y="731"/>
                  </a:moveTo>
                  <a:cubicBezTo>
                    <a:pt x="331" y="739"/>
                    <a:pt x="333" y="748"/>
                    <a:pt x="329" y="756"/>
                  </a:cubicBezTo>
                  <a:cubicBezTo>
                    <a:pt x="331" y="839"/>
                    <a:pt x="330" y="829"/>
                    <a:pt x="331" y="827"/>
                  </a:cubicBezTo>
                  <a:cubicBezTo>
                    <a:pt x="322" y="788"/>
                    <a:pt x="320" y="778"/>
                    <a:pt x="322" y="769"/>
                  </a:cubicBezTo>
                  <a:cubicBezTo>
                    <a:pt x="318" y="724"/>
                    <a:pt x="317" y="720"/>
                    <a:pt x="317" y="717"/>
                  </a:cubicBezTo>
                  <a:cubicBezTo>
                    <a:pt x="318" y="666"/>
                    <a:pt x="315" y="662"/>
                    <a:pt x="318" y="659"/>
                  </a:cubicBezTo>
                  <a:cubicBezTo>
                    <a:pt x="321" y="617"/>
                    <a:pt x="325" y="610"/>
                    <a:pt x="326" y="603"/>
                  </a:cubicBezTo>
                  <a:cubicBezTo>
                    <a:pt x="329" y="554"/>
                    <a:pt x="337" y="551"/>
                    <a:pt x="334" y="546"/>
                  </a:cubicBezTo>
                  <a:cubicBezTo>
                    <a:pt x="340" y="528"/>
                    <a:pt x="337" y="525"/>
                    <a:pt x="340" y="524"/>
                  </a:cubicBezTo>
                  <a:cubicBezTo>
                    <a:pt x="358" y="455"/>
                    <a:pt x="361" y="441"/>
                    <a:pt x="367" y="427"/>
                  </a:cubicBezTo>
                  <a:cubicBezTo>
                    <a:pt x="372" y="400"/>
                    <a:pt x="369" y="396"/>
                    <a:pt x="372" y="393"/>
                  </a:cubicBezTo>
                  <a:cubicBezTo>
                    <a:pt x="373" y="371"/>
                    <a:pt x="375" y="370"/>
                    <a:pt x="377" y="374"/>
                  </a:cubicBezTo>
                  <a:cubicBezTo>
                    <a:pt x="377" y="403"/>
                    <a:pt x="376" y="410"/>
                    <a:pt x="376" y="417"/>
                  </a:cubicBezTo>
                  <a:cubicBezTo>
                    <a:pt x="376" y="432"/>
                    <a:pt x="379" y="436"/>
                    <a:pt x="376" y="439"/>
                  </a:cubicBezTo>
                  <a:cubicBezTo>
                    <a:pt x="374" y="475"/>
                    <a:pt x="370" y="478"/>
                    <a:pt x="372" y="482"/>
                  </a:cubicBezTo>
                  <a:cubicBezTo>
                    <a:pt x="363" y="531"/>
                    <a:pt x="358" y="537"/>
                    <a:pt x="363" y="545"/>
                  </a:cubicBezTo>
                  <a:cubicBezTo>
                    <a:pt x="349" y="586"/>
                    <a:pt x="354" y="590"/>
                    <a:pt x="351" y="593"/>
                  </a:cubicBezTo>
                  <a:cubicBezTo>
                    <a:pt x="346" y="626"/>
                    <a:pt x="344" y="633"/>
                    <a:pt x="342" y="640"/>
                  </a:cubicBezTo>
                  <a:cubicBezTo>
                    <a:pt x="338" y="668"/>
                    <a:pt x="336" y="675"/>
                    <a:pt x="335" y="682"/>
                  </a:cubicBezTo>
                  <a:close/>
                  <a:moveTo>
                    <a:pt x="377" y="918"/>
                  </a:moveTo>
                  <a:cubicBezTo>
                    <a:pt x="384" y="917"/>
                    <a:pt x="377" y="927"/>
                    <a:pt x="384" y="931"/>
                  </a:cubicBezTo>
                  <a:cubicBezTo>
                    <a:pt x="377" y="932"/>
                    <a:pt x="376" y="921"/>
                    <a:pt x="377" y="918"/>
                  </a:cubicBezTo>
                  <a:close/>
                  <a:moveTo>
                    <a:pt x="383" y="897"/>
                  </a:moveTo>
                  <a:cubicBezTo>
                    <a:pt x="382" y="892"/>
                    <a:pt x="387" y="897"/>
                    <a:pt x="385" y="899"/>
                  </a:cubicBezTo>
                  <a:cubicBezTo>
                    <a:pt x="387" y="902"/>
                    <a:pt x="385" y="904"/>
                    <a:pt x="388" y="907"/>
                  </a:cubicBezTo>
                  <a:cubicBezTo>
                    <a:pt x="387" y="914"/>
                    <a:pt x="383" y="899"/>
                    <a:pt x="383" y="897"/>
                  </a:cubicBezTo>
                  <a:close/>
                  <a:moveTo>
                    <a:pt x="454" y="1071"/>
                  </a:moveTo>
                  <a:cubicBezTo>
                    <a:pt x="452" y="1070"/>
                    <a:pt x="449" y="1072"/>
                    <a:pt x="447" y="1068"/>
                  </a:cubicBezTo>
                  <a:cubicBezTo>
                    <a:pt x="405" y="1048"/>
                    <a:pt x="400" y="1045"/>
                    <a:pt x="395" y="1044"/>
                  </a:cubicBezTo>
                  <a:cubicBezTo>
                    <a:pt x="344" y="1022"/>
                    <a:pt x="338" y="1021"/>
                    <a:pt x="333" y="1018"/>
                  </a:cubicBezTo>
                  <a:cubicBezTo>
                    <a:pt x="314" y="1012"/>
                    <a:pt x="310" y="1001"/>
                    <a:pt x="304" y="1004"/>
                  </a:cubicBezTo>
                  <a:cubicBezTo>
                    <a:pt x="227" y="958"/>
                    <a:pt x="222" y="952"/>
                    <a:pt x="217" y="949"/>
                  </a:cubicBezTo>
                  <a:cubicBezTo>
                    <a:pt x="187" y="918"/>
                    <a:pt x="197" y="935"/>
                    <a:pt x="210" y="935"/>
                  </a:cubicBezTo>
                  <a:cubicBezTo>
                    <a:pt x="249" y="953"/>
                    <a:pt x="254" y="958"/>
                    <a:pt x="260" y="960"/>
                  </a:cubicBezTo>
                  <a:cubicBezTo>
                    <a:pt x="301" y="977"/>
                    <a:pt x="306" y="982"/>
                    <a:pt x="311" y="983"/>
                  </a:cubicBezTo>
                  <a:cubicBezTo>
                    <a:pt x="357" y="1005"/>
                    <a:pt x="360" y="1006"/>
                    <a:pt x="363" y="1007"/>
                  </a:cubicBezTo>
                  <a:cubicBezTo>
                    <a:pt x="404" y="1025"/>
                    <a:pt x="402" y="1033"/>
                    <a:pt x="409" y="1031"/>
                  </a:cubicBezTo>
                  <a:cubicBezTo>
                    <a:pt x="437" y="1049"/>
                    <a:pt x="439" y="1056"/>
                    <a:pt x="441" y="1053"/>
                  </a:cubicBezTo>
                  <a:cubicBezTo>
                    <a:pt x="464" y="1081"/>
                    <a:pt x="459" y="1076"/>
                    <a:pt x="454" y="1071"/>
                  </a:cubicBezTo>
                  <a:close/>
                  <a:moveTo>
                    <a:pt x="268" y="1051"/>
                  </a:moveTo>
                  <a:cubicBezTo>
                    <a:pt x="271" y="1051"/>
                    <a:pt x="273" y="1052"/>
                    <a:pt x="276" y="1054"/>
                  </a:cubicBezTo>
                  <a:cubicBezTo>
                    <a:pt x="278" y="1059"/>
                    <a:pt x="270" y="1054"/>
                    <a:pt x="268" y="1051"/>
                  </a:cubicBezTo>
                  <a:close/>
                  <a:moveTo>
                    <a:pt x="580" y="1214"/>
                  </a:moveTo>
                  <a:cubicBezTo>
                    <a:pt x="573" y="1211"/>
                    <a:pt x="567" y="1205"/>
                    <a:pt x="560" y="1205"/>
                  </a:cubicBezTo>
                  <a:cubicBezTo>
                    <a:pt x="529" y="1186"/>
                    <a:pt x="526" y="1184"/>
                    <a:pt x="522" y="1186"/>
                  </a:cubicBezTo>
                  <a:cubicBezTo>
                    <a:pt x="481" y="1169"/>
                    <a:pt x="479" y="1162"/>
                    <a:pt x="475" y="1164"/>
                  </a:cubicBezTo>
                  <a:cubicBezTo>
                    <a:pt x="441" y="1147"/>
                    <a:pt x="434" y="1148"/>
                    <a:pt x="428" y="1143"/>
                  </a:cubicBezTo>
                  <a:cubicBezTo>
                    <a:pt x="404" y="1135"/>
                    <a:pt x="402" y="1125"/>
                    <a:pt x="398" y="1127"/>
                  </a:cubicBezTo>
                  <a:cubicBezTo>
                    <a:pt x="345" y="1102"/>
                    <a:pt x="339" y="1102"/>
                    <a:pt x="333" y="1096"/>
                  </a:cubicBezTo>
                  <a:cubicBezTo>
                    <a:pt x="282" y="1057"/>
                    <a:pt x="286" y="1056"/>
                    <a:pt x="289" y="1061"/>
                  </a:cubicBezTo>
                  <a:cubicBezTo>
                    <a:pt x="303" y="1065"/>
                    <a:pt x="306" y="1064"/>
                    <a:pt x="309" y="1067"/>
                  </a:cubicBezTo>
                  <a:cubicBezTo>
                    <a:pt x="329" y="1073"/>
                    <a:pt x="332" y="1077"/>
                    <a:pt x="336" y="1075"/>
                  </a:cubicBezTo>
                  <a:cubicBezTo>
                    <a:pt x="382" y="1096"/>
                    <a:pt x="389" y="1094"/>
                    <a:pt x="395" y="1100"/>
                  </a:cubicBezTo>
                  <a:cubicBezTo>
                    <a:pt x="420" y="1110"/>
                    <a:pt x="426" y="1117"/>
                    <a:pt x="433" y="1116"/>
                  </a:cubicBezTo>
                  <a:cubicBezTo>
                    <a:pt x="475" y="1138"/>
                    <a:pt x="479" y="1137"/>
                    <a:pt x="482" y="1140"/>
                  </a:cubicBezTo>
                  <a:cubicBezTo>
                    <a:pt x="503" y="1150"/>
                    <a:pt x="505" y="1157"/>
                    <a:pt x="509" y="1155"/>
                  </a:cubicBezTo>
                  <a:cubicBezTo>
                    <a:pt x="552" y="1189"/>
                    <a:pt x="558" y="1193"/>
                    <a:pt x="565" y="1196"/>
                  </a:cubicBezTo>
                  <a:close/>
                  <a:moveTo>
                    <a:pt x="617" y="1274"/>
                  </a:moveTo>
                  <a:cubicBezTo>
                    <a:pt x="613" y="1273"/>
                    <a:pt x="608" y="1272"/>
                    <a:pt x="604" y="1270"/>
                  </a:cubicBezTo>
                  <a:cubicBezTo>
                    <a:pt x="596" y="1264"/>
                    <a:pt x="587" y="1264"/>
                    <a:pt x="579" y="1258"/>
                  </a:cubicBezTo>
                  <a:cubicBezTo>
                    <a:pt x="575" y="1258"/>
                    <a:pt x="570" y="1256"/>
                    <a:pt x="566" y="1254"/>
                  </a:cubicBezTo>
                  <a:cubicBezTo>
                    <a:pt x="562" y="1252"/>
                    <a:pt x="558" y="1249"/>
                    <a:pt x="554" y="1249"/>
                  </a:cubicBezTo>
                  <a:cubicBezTo>
                    <a:pt x="546" y="1247"/>
                    <a:pt x="537" y="1243"/>
                    <a:pt x="529" y="1240"/>
                  </a:cubicBezTo>
                  <a:cubicBezTo>
                    <a:pt x="513" y="1231"/>
                    <a:pt x="495" y="1229"/>
                    <a:pt x="480" y="1216"/>
                  </a:cubicBezTo>
                  <a:cubicBezTo>
                    <a:pt x="475" y="1215"/>
                    <a:pt x="471" y="1216"/>
                    <a:pt x="467" y="1209"/>
                  </a:cubicBezTo>
                  <a:cubicBezTo>
                    <a:pt x="462" y="1214"/>
                    <a:pt x="460" y="1202"/>
                    <a:pt x="455" y="1204"/>
                  </a:cubicBezTo>
                  <a:cubicBezTo>
                    <a:pt x="447" y="1200"/>
                    <a:pt x="439" y="1194"/>
                    <a:pt x="431" y="1192"/>
                  </a:cubicBezTo>
                  <a:cubicBezTo>
                    <a:pt x="427" y="1188"/>
                    <a:pt x="424" y="1185"/>
                    <a:pt x="420" y="1184"/>
                  </a:cubicBezTo>
                  <a:cubicBezTo>
                    <a:pt x="419" y="1181"/>
                    <a:pt x="421" y="1183"/>
                    <a:pt x="423" y="1182"/>
                  </a:cubicBezTo>
                  <a:cubicBezTo>
                    <a:pt x="425" y="1182"/>
                    <a:pt x="427" y="1183"/>
                    <a:pt x="429" y="1186"/>
                  </a:cubicBezTo>
                  <a:cubicBezTo>
                    <a:pt x="434" y="1181"/>
                    <a:pt x="436" y="1194"/>
                    <a:pt x="441" y="1188"/>
                  </a:cubicBezTo>
                  <a:cubicBezTo>
                    <a:pt x="447" y="1196"/>
                    <a:pt x="456" y="1192"/>
                    <a:pt x="462" y="1199"/>
                  </a:cubicBezTo>
                  <a:cubicBezTo>
                    <a:pt x="464" y="1201"/>
                    <a:pt x="467" y="1198"/>
                    <a:pt x="468" y="1200"/>
                  </a:cubicBezTo>
                  <a:cubicBezTo>
                    <a:pt x="470" y="1204"/>
                    <a:pt x="472" y="1203"/>
                    <a:pt x="475" y="1201"/>
                  </a:cubicBezTo>
                  <a:cubicBezTo>
                    <a:pt x="477" y="1208"/>
                    <a:pt x="482" y="1201"/>
                    <a:pt x="484" y="1208"/>
                  </a:cubicBezTo>
                  <a:cubicBezTo>
                    <a:pt x="492" y="1207"/>
                    <a:pt x="499" y="1213"/>
                    <a:pt x="506" y="1216"/>
                  </a:cubicBezTo>
                  <a:cubicBezTo>
                    <a:pt x="515" y="1216"/>
                    <a:pt x="522" y="1222"/>
                    <a:pt x="530" y="1226"/>
                  </a:cubicBezTo>
                  <a:cubicBezTo>
                    <a:pt x="538" y="1225"/>
                    <a:pt x="545" y="1230"/>
                    <a:pt x="552" y="1235"/>
                  </a:cubicBezTo>
                  <a:cubicBezTo>
                    <a:pt x="556" y="1235"/>
                    <a:pt x="559" y="1239"/>
                    <a:pt x="563" y="1240"/>
                  </a:cubicBezTo>
                  <a:cubicBezTo>
                    <a:pt x="567" y="1242"/>
                    <a:pt x="571" y="1239"/>
                    <a:pt x="573" y="1246"/>
                  </a:cubicBezTo>
                  <a:cubicBezTo>
                    <a:pt x="581" y="1247"/>
                    <a:pt x="588" y="1254"/>
                    <a:pt x="595" y="1254"/>
                  </a:cubicBezTo>
                  <a:cubicBezTo>
                    <a:pt x="597" y="1256"/>
                    <a:pt x="598" y="1258"/>
                    <a:pt x="599" y="1260"/>
                  </a:cubicBezTo>
                  <a:cubicBezTo>
                    <a:pt x="604" y="1262"/>
                    <a:pt x="609" y="1265"/>
                    <a:pt x="614" y="1265"/>
                  </a:cubicBezTo>
                  <a:cubicBezTo>
                    <a:pt x="618" y="1269"/>
                    <a:pt x="623" y="1274"/>
                    <a:pt x="628" y="1274"/>
                  </a:cubicBezTo>
                  <a:cubicBezTo>
                    <a:pt x="629" y="1283"/>
                    <a:pt x="620" y="1272"/>
                    <a:pt x="617" y="1274"/>
                  </a:cubicBezTo>
                  <a:close/>
                  <a:moveTo>
                    <a:pt x="805" y="1319"/>
                  </a:moveTo>
                  <a:cubicBezTo>
                    <a:pt x="807" y="1316"/>
                    <a:pt x="803" y="1312"/>
                    <a:pt x="802" y="1308"/>
                  </a:cubicBezTo>
                  <a:cubicBezTo>
                    <a:pt x="798" y="1300"/>
                    <a:pt x="801" y="1294"/>
                    <a:pt x="795" y="1286"/>
                  </a:cubicBezTo>
                  <a:cubicBezTo>
                    <a:pt x="796" y="1283"/>
                    <a:pt x="793" y="1279"/>
                    <a:pt x="792" y="1275"/>
                  </a:cubicBezTo>
                  <a:cubicBezTo>
                    <a:pt x="792" y="1271"/>
                    <a:pt x="789" y="1267"/>
                    <a:pt x="789" y="1263"/>
                  </a:cubicBezTo>
                  <a:cubicBezTo>
                    <a:pt x="784" y="1259"/>
                    <a:pt x="792" y="1257"/>
                    <a:pt x="786" y="1252"/>
                  </a:cubicBezTo>
                  <a:cubicBezTo>
                    <a:pt x="788" y="1249"/>
                    <a:pt x="782" y="1245"/>
                    <a:pt x="785" y="1242"/>
                  </a:cubicBezTo>
                  <a:cubicBezTo>
                    <a:pt x="779" y="1240"/>
                    <a:pt x="788" y="1232"/>
                    <a:pt x="782" y="1234"/>
                  </a:cubicBezTo>
                  <a:cubicBezTo>
                    <a:pt x="780" y="1230"/>
                    <a:pt x="785" y="1227"/>
                    <a:pt x="779" y="1223"/>
                  </a:cubicBezTo>
                  <a:cubicBezTo>
                    <a:pt x="777" y="1216"/>
                    <a:pt x="771" y="1208"/>
                    <a:pt x="775" y="1202"/>
                  </a:cubicBezTo>
                  <a:cubicBezTo>
                    <a:pt x="766" y="1186"/>
                    <a:pt x="772" y="1173"/>
                    <a:pt x="762" y="1157"/>
                  </a:cubicBezTo>
                  <a:cubicBezTo>
                    <a:pt x="762" y="1151"/>
                    <a:pt x="764" y="1145"/>
                    <a:pt x="759" y="1138"/>
                  </a:cubicBezTo>
                  <a:cubicBezTo>
                    <a:pt x="763" y="1133"/>
                    <a:pt x="757" y="1126"/>
                    <a:pt x="757" y="1120"/>
                  </a:cubicBezTo>
                  <a:cubicBezTo>
                    <a:pt x="762" y="1115"/>
                    <a:pt x="752" y="1107"/>
                    <a:pt x="757" y="1102"/>
                  </a:cubicBezTo>
                  <a:cubicBezTo>
                    <a:pt x="753" y="1095"/>
                    <a:pt x="756" y="1090"/>
                    <a:pt x="752" y="1084"/>
                  </a:cubicBezTo>
                  <a:cubicBezTo>
                    <a:pt x="757" y="1082"/>
                    <a:pt x="759" y="1092"/>
                    <a:pt x="763" y="1095"/>
                  </a:cubicBezTo>
                  <a:cubicBezTo>
                    <a:pt x="764" y="1101"/>
                    <a:pt x="771" y="1108"/>
                    <a:pt x="771" y="1113"/>
                  </a:cubicBezTo>
                  <a:cubicBezTo>
                    <a:pt x="774" y="1123"/>
                    <a:pt x="774" y="1132"/>
                    <a:pt x="777" y="1141"/>
                  </a:cubicBezTo>
                  <a:cubicBezTo>
                    <a:pt x="776" y="1145"/>
                    <a:pt x="777" y="1150"/>
                    <a:pt x="779" y="1155"/>
                  </a:cubicBezTo>
                  <a:cubicBezTo>
                    <a:pt x="776" y="1159"/>
                    <a:pt x="783" y="1164"/>
                    <a:pt x="780" y="1168"/>
                  </a:cubicBezTo>
                  <a:cubicBezTo>
                    <a:pt x="783" y="1178"/>
                    <a:pt x="783" y="1186"/>
                    <a:pt x="787" y="1196"/>
                  </a:cubicBezTo>
                  <a:cubicBezTo>
                    <a:pt x="784" y="1199"/>
                    <a:pt x="791" y="1205"/>
                    <a:pt x="788" y="1208"/>
                  </a:cubicBezTo>
                  <a:cubicBezTo>
                    <a:pt x="790" y="1213"/>
                    <a:pt x="790" y="1217"/>
                    <a:pt x="795" y="1222"/>
                  </a:cubicBezTo>
                  <a:cubicBezTo>
                    <a:pt x="789" y="1226"/>
                    <a:pt x="793" y="1231"/>
                    <a:pt x="797" y="1237"/>
                  </a:cubicBezTo>
                  <a:cubicBezTo>
                    <a:pt x="791" y="1240"/>
                    <a:pt x="797" y="1245"/>
                    <a:pt x="798" y="1249"/>
                  </a:cubicBezTo>
                  <a:cubicBezTo>
                    <a:pt x="792" y="1257"/>
                    <a:pt x="805" y="1267"/>
                    <a:pt x="800" y="1275"/>
                  </a:cubicBezTo>
                  <a:cubicBezTo>
                    <a:pt x="807" y="1281"/>
                    <a:pt x="801" y="1284"/>
                    <a:pt x="805" y="1290"/>
                  </a:cubicBezTo>
                  <a:cubicBezTo>
                    <a:pt x="807" y="1294"/>
                    <a:pt x="806" y="1298"/>
                    <a:pt x="806" y="1302"/>
                  </a:cubicBezTo>
                  <a:cubicBezTo>
                    <a:pt x="808" y="1311"/>
                    <a:pt x="809" y="1319"/>
                    <a:pt x="811" y="1328"/>
                  </a:cubicBezTo>
                  <a:cubicBezTo>
                    <a:pt x="805" y="1330"/>
                    <a:pt x="808" y="1322"/>
                    <a:pt x="805" y="1319"/>
                  </a:cubicBezTo>
                  <a:close/>
                  <a:moveTo>
                    <a:pt x="825" y="1377"/>
                  </a:moveTo>
                  <a:cubicBezTo>
                    <a:pt x="822" y="1373"/>
                    <a:pt x="823" y="1369"/>
                    <a:pt x="818" y="1364"/>
                  </a:cubicBezTo>
                  <a:cubicBezTo>
                    <a:pt x="822" y="1360"/>
                    <a:pt x="813" y="1353"/>
                    <a:pt x="816" y="1349"/>
                  </a:cubicBezTo>
                  <a:cubicBezTo>
                    <a:pt x="810" y="1344"/>
                    <a:pt x="813" y="1340"/>
                    <a:pt x="808" y="1335"/>
                  </a:cubicBezTo>
                  <a:cubicBezTo>
                    <a:pt x="816" y="1330"/>
                    <a:pt x="814" y="1343"/>
                    <a:pt x="816" y="1346"/>
                  </a:cubicBezTo>
                  <a:cubicBezTo>
                    <a:pt x="821" y="1352"/>
                    <a:pt x="818" y="1356"/>
                    <a:pt x="824" y="1362"/>
                  </a:cubicBezTo>
                  <a:cubicBezTo>
                    <a:pt x="821" y="1369"/>
                    <a:pt x="831" y="1379"/>
                    <a:pt x="832" y="1388"/>
                  </a:cubicBezTo>
                  <a:cubicBezTo>
                    <a:pt x="826" y="1390"/>
                    <a:pt x="828" y="1380"/>
                    <a:pt x="825" y="1377"/>
                  </a:cubicBezTo>
                  <a:close/>
                  <a:moveTo>
                    <a:pt x="750" y="1257"/>
                  </a:moveTo>
                  <a:cubicBezTo>
                    <a:pt x="752" y="1260"/>
                    <a:pt x="755" y="1264"/>
                    <a:pt x="757" y="1267"/>
                  </a:cubicBezTo>
                  <a:cubicBezTo>
                    <a:pt x="754" y="1272"/>
                    <a:pt x="762" y="1279"/>
                    <a:pt x="761" y="1284"/>
                  </a:cubicBezTo>
                  <a:cubicBezTo>
                    <a:pt x="759" y="1289"/>
                    <a:pt x="763" y="1294"/>
                    <a:pt x="764" y="1300"/>
                  </a:cubicBezTo>
                  <a:cubicBezTo>
                    <a:pt x="765" y="1305"/>
                    <a:pt x="771" y="1311"/>
                    <a:pt x="771" y="1317"/>
                  </a:cubicBezTo>
                  <a:cubicBezTo>
                    <a:pt x="774" y="1320"/>
                    <a:pt x="773" y="1322"/>
                    <a:pt x="774" y="1325"/>
                  </a:cubicBezTo>
                  <a:cubicBezTo>
                    <a:pt x="776" y="1327"/>
                    <a:pt x="778" y="1330"/>
                    <a:pt x="776" y="1332"/>
                  </a:cubicBezTo>
                  <a:cubicBezTo>
                    <a:pt x="783" y="1341"/>
                    <a:pt x="783" y="1356"/>
                    <a:pt x="792" y="1361"/>
                  </a:cubicBezTo>
                  <a:cubicBezTo>
                    <a:pt x="790" y="1363"/>
                    <a:pt x="793" y="1366"/>
                    <a:pt x="795" y="1369"/>
                  </a:cubicBezTo>
                  <a:cubicBezTo>
                    <a:pt x="797" y="1372"/>
                    <a:pt x="795" y="1374"/>
                    <a:pt x="798" y="1377"/>
                  </a:cubicBezTo>
                  <a:cubicBezTo>
                    <a:pt x="798" y="1382"/>
                    <a:pt x="807" y="1388"/>
                    <a:pt x="801" y="1392"/>
                  </a:cubicBezTo>
                  <a:cubicBezTo>
                    <a:pt x="779" y="1365"/>
                    <a:pt x="778" y="1342"/>
                    <a:pt x="763" y="1317"/>
                  </a:cubicBezTo>
                  <a:cubicBezTo>
                    <a:pt x="764" y="1312"/>
                    <a:pt x="764" y="1307"/>
                    <a:pt x="760" y="1301"/>
                  </a:cubicBezTo>
                  <a:cubicBezTo>
                    <a:pt x="762" y="1296"/>
                    <a:pt x="756" y="1291"/>
                    <a:pt x="757" y="1286"/>
                  </a:cubicBezTo>
                  <a:cubicBezTo>
                    <a:pt x="757" y="1281"/>
                    <a:pt x="754" y="1276"/>
                    <a:pt x="752" y="1271"/>
                  </a:cubicBezTo>
                  <a:cubicBezTo>
                    <a:pt x="754" y="1267"/>
                    <a:pt x="749" y="1261"/>
                    <a:pt x="750" y="1257"/>
                  </a:cubicBezTo>
                  <a:cubicBezTo>
                    <a:pt x="743" y="1251"/>
                    <a:pt x="755" y="1253"/>
                    <a:pt x="750" y="1257"/>
                  </a:cubicBezTo>
                  <a:close/>
                  <a:moveTo>
                    <a:pt x="732" y="1176"/>
                  </a:moveTo>
                  <a:cubicBezTo>
                    <a:pt x="734" y="1178"/>
                    <a:pt x="734" y="1179"/>
                    <a:pt x="733" y="1180"/>
                  </a:cubicBezTo>
                  <a:cubicBezTo>
                    <a:pt x="737" y="1184"/>
                    <a:pt x="732" y="1187"/>
                    <a:pt x="737" y="1191"/>
                  </a:cubicBezTo>
                  <a:cubicBezTo>
                    <a:pt x="733" y="1195"/>
                    <a:pt x="740" y="1200"/>
                    <a:pt x="737" y="1205"/>
                  </a:cubicBezTo>
                  <a:cubicBezTo>
                    <a:pt x="734" y="1200"/>
                    <a:pt x="733" y="1196"/>
                    <a:pt x="736" y="1192"/>
                  </a:cubicBezTo>
                  <a:cubicBezTo>
                    <a:pt x="731" y="1185"/>
                    <a:pt x="731" y="1179"/>
                    <a:pt x="730" y="1172"/>
                  </a:cubicBezTo>
                  <a:cubicBezTo>
                    <a:pt x="733" y="1171"/>
                    <a:pt x="730" y="1174"/>
                    <a:pt x="732" y="1176"/>
                  </a:cubicBezTo>
                  <a:close/>
                  <a:moveTo>
                    <a:pt x="727" y="1158"/>
                  </a:moveTo>
                  <a:cubicBezTo>
                    <a:pt x="726" y="1149"/>
                    <a:pt x="735" y="1168"/>
                    <a:pt x="728" y="1162"/>
                  </a:cubicBezTo>
                  <a:cubicBezTo>
                    <a:pt x="725" y="1160"/>
                    <a:pt x="728" y="1159"/>
                    <a:pt x="727" y="1158"/>
                  </a:cubicBezTo>
                  <a:close/>
                  <a:moveTo>
                    <a:pt x="687" y="988"/>
                  </a:moveTo>
                  <a:cubicBezTo>
                    <a:pt x="686" y="980"/>
                    <a:pt x="691" y="972"/>
                    <a:pt x="688" y="963"/>
                  </a:cubicBezTo>
                  <a:cubicBezTo>
                    <a:pt x="690" y="939"/>
                    <a:pt x="692" y="942"/>
                    <a:pt x="690" y="943"/>
                  </a:cubicBezTo>
                  <a:cubicBezTo>
                    <a:pt x="691" y="958"/>
                    <a:pt x="690" y="959"/>
                    <a:pt x="692" y="961"/>
                  </a:cubicBezTo>
                  <a:cubicBezTo>
                    <a:pt x="692" y="977"/>
                    <a:pt x="693" y="981"/>
                    <a:pt x="692" y="985"/>
                  </a:cubicBezTo>
                  <a:cubicBezTo>
                    <a:pt x="698" y="1018"/>
                    <a:pt x="694" y="1026"/>
                    <a:pt x="698" y="1034"/>
                  </a:cubicBezTo>
                  <a:cubicBezTo>
                    <a:pt x="707" y="1091"/>
                    <a:pt x="704" y="1098"/>
                    <a:pt x="708" y="1107"/>
                  </a:cubicBezTo>
                  <a:cubicBezTo>
                    <a:pt x="711" y="1139"/>
                    <a:pt x="716" y="1148"/>
                    <a:pt x="715" y="1156"/>
                  </a:cubicBezTo>
                  <a:cubicBezTo>
                    <a:pt x="725" y="1197"/>
                    <a:pt x="729" y="1214"/>
                    <a:pt x="734" y="1231"/>
                  </a:cubicBezTo>
                  <a:cubicBezTo>
                    <a:pt x="749" y="1288"/>
                    <a:pt x="747" y="1296"/>
                    <a:pt x="752" y="1306"/>
                  </a:cubicBezTo>
                  <a:cubicBezTo>
                    <a:pt x="764" y="1347"/>
                    <a:pt x="773" y="1364"/>
                    <a:pt x="782" y="1381"/>
                  </a:cubicBezTo>
                  <a:cubicBezTo>
                    <a:pt x="746" y="1345"/>
                    <a:pt x="746" y="1340"/>
                    <a:pt x="740" y="1333"/>
                  </a:cubicBezTo>
                  <a:cubicBezTo>
                    <a:pt x="729" y="1298"/>
                    <a:pt x="730" y="1290"/>
                    <a:pt x="721" y="1280"/>
                  </a:cubicBezTo>
                  <a:cubicBezTo>
                    <a:pt x="713" y="1238"/>
                    <a:pt x="715" y="1234"/>
                    <a:pt x="712" y="1230"/>
                  </a:cubicBezTo>
                  <a:cubicBezTo>
                    <a:pt x="706" y="1195"/>
                    <a:pt x="704" y="1194"/>
                    <a:pt x="704" y="1193"/>
                  </a:cubicBezTo>
                  <a:cubicBezTo>
                    <a:pt x="701" y="1173"/>
                    <a:pt x="699" y="1164"/>
                    <a:pt x="699" y="1156"/>
                  </a:cubicBezTo>
                  <a:cubicBezTo>
                    <a:pt x="691" y="1100"/>
                    <a:pt x="690" y="1092"/>
                    <a:pt x="691" y="1084"/>
                  </a:cubicBezTo>
                  <a:close/>
                  <a:moveTo>
                    <a:pt x="736" y="1347"/>
                  </a:moveTo>
                  <a:cubicBezTo>
                    <a:pt x="730" y="1348"/>
                    <a:pt x="730" y="1337"/>
                    <a:pt x="727" y="1334"/>
                  </a:cubicBezTo>
                  <a:cubicBezTo>
                    <a:pt x="734" y="1333"/>
                    <a:pt x="734" y="1344"/>
                    <a:pt x="736" y="1347"/>
                  </a:cubicBezTo>
                  <a:close/>
                  <a:moveTo>
                    <a:pt x="678" y="1070"/>
                  </a:moveTo>
                  <a:cubicBezTo>
                    <a:pt x="684" y="1068"/>
                    <a:pt x="678" y="1073"/>
                    <a:pt x="680" y="1076"/>
                  </a:cubicBezTo>
                  <a:cubicBezTo>
                    <a:pt x="684" y="1082"/>
                    <a:pt x="675" y="1078"/>
                    <a:pt x="678" y="1070"/>
                  </a:cubicBezTo>
                  <a:close/>
                  <a:moveTo>
                    <a:pt x="716" y="1310"/>
                  </a:moveTo>
                  <a:cubicBezTo>
                    <a:pt x="716" y="1305"/>
                    <a:pt x="710" y="1299"/>
                    <a:pt x="709" y="1294"/>
                  </a:cubicBezTo>
                  <a:cubicBezTo>
                    <a:pt x="710" y="1289"/>
                    <a:pt x="705" y="1283"/>
                    <a:pt x="706" y="1278"/>
                  </a:cubicBezTo>
                  <a:cubicBezTo>
                    <a:pt x="703" y="1275"/>
                    <a:pt x="704" y="1272"/>
                    <a:pt x="705" y="1270"/>
                  </a:cubicBezTo>
                  <a:cubicBezTo>
                    <a:pt x="702" y="1269"/>
                    <a:pt x="703" y="1267"/>
                    <a:pt x="702" y="1264"/>
                  </a:cubicBezTo>
                  <a:cubicBezTo>
                    <a:pt x="697" y="1253"/>
                    <a:pt x="697" y="1242"/>
                    <a:pt x="693" y="1230"/>
                  </a:cubicBezTo>
                  <a:cubicBezTo>
                    <a:pt x="694" y="1225"/>
                    <a:pt x="691" y="1219"/>
                    <a:pt x="693" y="1214"/>
                  </a:cubicBezTo>
                  <a:cubicBezTo>
                    <a:pt x="689" y="1208"/>
                    <a:pt x="692" y="1204"/>
                    <a:pt x="692" y="1199"/>
                  </a:cubicBezTo>
                  <a:cubicBezTo>
                    <a:pt x="686" y="1180"/>
                    <a:pt x="684" y="1162"/>
                    <a:pt x="683" y="1144"/>
                  </a:cubicBezTo>
                  <a:cubicBezTo>
                    <a:pt x="684" y="1135"/>
                    <a:pt x="679" y="1126"/>
                    <a:pt x="682" y="1117"/>
                  </a:cubicBezTo>
                  <a:cubicBezTo>
                    <a:pt x="676" y="1107"/>
                    <a:pt x="683" y="1100"/>
                    <a:pt x="679" y="1090"/>
                  </a:cubicBezTo>
                  <a:cubicBezTo>
                    <a:pt x="684" y="1088"/>
                    <a:pt x="681" y="1096"/>
                    <a:pt x="682" y="1099"/>
                  </a:cubicBezTo>
                  <a:cubicBezTo>
                    <a:pt x="682" y="1102"/>
                    <a:pt x="683" y="1106"/>
                    <a:pt x="682" y="1109"/>
                  </a:cubicBezTo>
                  <a:cubicBezTo>
                    <a:pt x="684" y="1117"/>
                    <a:pt x="686" y="1124"/>
                    <a:pt x="683" y="1130"/>
                  </a:cubicBezTo>
                  <a:cubicBezTo>
                    <a:pt x="686" y="1138"/>
                    <a:pt x="688" y="1145"/>
                    <a:pt x="689" y="1153"/>
                  </a:cubicBezTo>
                  <a:cubicBezTo>
                    <a:pt x="687" y="1156"/>
                    <a:pt x="691" y="1160"/>
                    <a:pt x="692" y="1164"/>
                  </a:cubicBezTo>
                  <a:cubicBezTo>
                    <a:pt x="687" y="1167"/>
                    <a:pt x="693" y="1171"/>
                    <a:pt x="690" y="1173"/>
                  </a:cubicBezTo>
                  <a:cubicBezTo>
                    <a:pt x="694" y="1180"/>
                    <a:pt x="697" y="1187"/>
                    <a:pt x="696" y="1193"/>
                  </a:cubicBezTo>
                  <a:cubicBezTo>
                    <a:pt x="697" y="1196"/>
                    <a:pt x="697" y="1199"/>
                    <a:pt x="698" y="1203"/>
                  </a:cubicBezTo>
                  <a:cubicBezTo>
                    <a:pt x="696" y="1206"/>
                    <a:pt x="702" y="1210"/>
                    <a:pt x="699" y="1212"/>
                  </a:cubicBezTo>
                  <a:cubicBezTo>
                    <a:pt x="702" y="1225"/>
                    <a:pt x="703" y="1237"/>
                    <a:pt x="707" y="1250"/>
                  </a:cubicBezTo>
                  <a:cubicBezTo>
                    <a:pt x="708" y="1274"/>
                    <a:pt x="726" y="1302"/>
                    <a:pt x="727" y="1326"/>
                  </a:cubicBezTo>
                  <a:cubicBezTo>
                    <a:pt x="721" y="1327"/>
                    <a:pt x="718" y="1315"/>
                    <a:pt x="716" y="1310"/>
                  </a:cubicBezTo>
                  <a:close/>
                  <a:moveTo>
                    <a:pt x="591" y="1343"/>
                  </a:moveTo>
                  <a:cubicBezTo>
                    <a:pt x="583" y="1344"/>
                    <a:pt x="576" y="1334"/>
                    <a:pt x="568" y="1336"/>
                  </a:cubicBezTo>
                  <a:cubicBezTo>
                    <a:pt x="565" y="1330"/>
                    <a:pt x="572" y="1336"/>
                    <a:pt x="574" y="1334"/>
                  </a:cubicBezTo>
                  <a:cubicBezTo>
                    <a:pt x="577" y="1336"/>
                    <a:pt x="579" y="1334"/>
                    <a:pt x="582" y="1336"/>
                  </a:cubicBezTo>
                  <a:cubicBezTo>
                    <a:pt x="587" y="1339"/>
                    <a:pt x="593" y="1337"/>
                    <a:pt x="598" y="1344"/>
                  </a:cubicBezTo>
                  <a:cubicBezTo>
                    <a:pt x="607" y="1344"/>
                    <a:pt x="617" y="1346"/>
                    <a:pt x="627" y="1347"/>
                  </a:cubicBezTo>
                  <a:cubicBezTo>
                    <a:pt x="632" y="1349"/>
                    <a:pt x="637" y="1350"/>
                    <a:pt x="642" y="1350"/>
                  </a:cubicBezTo>
                  <a:cubicBezTo>
                    <a:pt x="646" y="1353"/>
                    <a:pt x="651" y="1353"/>
                    <a:pt x="655" y="1354"/>
                  </a:cubicBezTo>
                  <a:cubicBezTo>
                    <a:pt x="661" y="1352"/>
                    <a:pt x="665" y="1356"/>
                    <a:pt x="671" y="1356"/>
                  </a:cubicBezTo>
                  <a:cubicBezTo>
                    <a:pt x="675" y="1357"/>
                    <a:pt x="680" y="1358"/>
                    <a:pt x="684" y="1360"/>
                  </a:cubicBezTo>
                  <a:cubicBezTo>
                    <a:pt x="693" y="1361"/>
                    <a:pt x="702" y="1366"/>
                    <a:pt x="711" y="1364"/>
                  </a:cubicBezTo>
                  <a:cubicBezTo>
                    <a:pt x="722" y="1373"/>
                    <a:pt x="735" y="1372"/>
                    <a:pt x="746" y="1380"/>
                  </a:cubicBezTo>
                  <a:cubicBezTo>
                    <a:pt x="750" y="1379"/>
                    <a:pt x="753" y="1379"/>
                    <a:pt x="755" y="1381"/>
                  </a:cubicBezTo>
                  <a:cubicBezTo>
                    <a:pt x="757" y="1389"/>
                    <a:pt x="762" y="1379"/>
                    <a:pt x="764" y="1386"/>
                  </a:cubicBezTo>
                  <a:cubicBezTo>
                    <a:pt x="770" y="1383"/>
                    <a:pt x="774" y="1394"/>
                    <a:pt x="781" y="1390"/>
                  </a:cubicBezTo>
                  <a:cubicBezTo>
                    <a:pt x="782" y="1393"/>
                    <a:pt x="784" y="1395"/>
                    <a:pt x="786" y="1394"/>
                  </a:cubicBezTo>
                  <a:cubicBezTo>
                    <a:pt x="786" y="1397"/>
                    <a:pt x="786" y="1399"/>
                    <a:pt x="789" y="1398"/>
                  </a:cubicBezTo>
                  <a:cubicBezTo>
                    <a:pt x="792" y="1398"/>
                    <a:pt x="795" y="1403"/>
                    <a:pt x="798" y="1407"/>
                  </a:cubicBezTo>
                  <a:cubicBezTo>
                    <a:pt x="791" y="1410"/>
                    <a:pt x="786" y="1403"/>
                    <a:pt x="780" y="1404"/>
                  </a:cubicBezTo>
                  <a:cubicBezTo>
                    <a:pt x="774" y="1399"/>
                    <a:pt x="768" y="1401"/>
                    <a:pt x="763" y="1395"/>
                  </a:cubicBezTo>
                  <a:cubicBezTo>
                    <a:pt x="758" y="1394"/>
                    <a:pt x="753" y="1395"/>
                    <a:pt x="749" y="1391"/>
                  </a:cubicBezTo>
                  <a:cubicBezTo>
                    <a:pt x="745" y="1391"/>
                    <a:pt x="741" y="1390"/>
                    <a:pt x="737" y="1389"/>
                  </a:cubicBezTo>
                  <a:cubicBezTo>
                    <a:pt x="729" y="1388"/>
                    <a:pt x="721" y="1384"/>
                    <a:pt x="713" y="1382"/>
                  </a:cubicBezTo>
                  <a:cubicBezTo>
                    <a:pt x="705" y="1380"/>
                    <a:pt x="696" y="1378"/>
                    <a:pt x="688" y="1376"/>
                  </a:cubicBezTo>
                  <a:cubicBezTo>
                    <a:pt x="679" y="1375"/>
                    <a:pt x="671" y="1373"/>
                    <a:pt x="664" y="1369"/>
                  </a:cubicBezTo>
                  <a:cubicBezTo>
                    <a:pt x="661" y="1368"/>
                    <a:pt x="658" y="1370"/>
                    <a:pt x="656" y="1366"/>
                  </a:cubicBezTo>
                  <a:cubicBezTo>
                    <a:pt x="654" y="1367"/>
                    <a:pt x="653" y="1364"/>
                    <a:pt x="650" y="1365"/>
                  </a:cubicBezTo>
                  <a:cubicBezTo>
                    <a:pt x="647" y="1361"/>
                    <a:pt x="642" y="1366"/>
                    <a:pt x="639" y="1360"/>
                  </a:cubicBezTo>
                  <a:cubicBezTo>
                    <a:pt x="630" y="1360"/>
                    <a:pt x="623" y="1356"/>
                    <a:pt x="615" y="1353"/>
                  </a:cubicBezTo>
                  <a:cubicBezTo>
                    <a:pt x="607" y="1348"/>
                    <a:pt x="599" y="1348"/>
                    <a:pt x="591" y="1343"/>
                  </a:cubicBezTo>
                  <a:close/>
                  <a:moveTo>
                    <a:pt x="862" y="1455"/>
                  </a:moveTo>
                  <a:cubicBezTo>
                    <a:pt x="859" y="1456"/>
                    <a:pt x="857" y="1456"/>
                    <a:pt x="854" y="1453"/>
                  </a:cubicBezTo>
                  <a:cubicBezTo>
                    <a:pt x="849" y="1453"/>
                    <a:pt x="844" y="1449"/>
                    <a:pt x="838" y="1448"/>
                  </a:cubicBezTo>
                  <a:cubicBezTo>
                    <a:pt x="828" y="1443"/>
                    <a:pt x="817" y="1443"/>
                    <a:pt x="807" y="1438"/>
                  </a:cubicBezTo>
                  <a:cubicBezTo>
                    <a:pt x="796" y="1436"/>
                    <a:pt x="786" y="1431"/>
                    <a:pt x="775" y="1431"/>
                  </a:cubicBezTo>
                  <a:cubicBezTo>
                    <a:pt x="771" y="1424"/>
                    <a:pt x="764" y="1431"/>
                    <a:pt x="759" y="1424"/>
                  </a:cubicBezTo>
                  <a:cubicBezTo>
                    <a:pt x="754" y="1427"/>
                    <a:pt x="750" y="1419"/>
                    <a:pt x="744" y="1422"/>
                  </a:cubicBezTo>
                  <a:cubicBezTo>
                    <a:pt x="734" y="1413"/>
                    <a:pt x="722" y="1416"/>
                    <a:pt x="712" y="1410"/>
                  </a:cubicBezTo>
                  <a:cubicBezTo>
                    <a:pt x="707" y="1405"/>
                    <a:pt x="700" y="1410"/>
                    <a:pt x="696" y="1402"/>
                  </a:cubicBezTo>
                  <a:cubicBezTo>
                    <a:pt x="690" y="1403"/>
                    <a:pt x="685" y="1401"/>
                    <a:pt x="681" y="1397"/>
                  </a:cubicBezTo>
                  <a:cubicBezTo>
                    <a:pt x="670" y="1394"/>
                    <a:pt x="660" y="1389"/>
                    <a:pt x="650" y="1384"/>
                  </a:cubicBezTo>
                  <a:cubicBezTo>
                    <a:pt x="646" y="1377"/>
                    <a:pt x="639" y="1382"/>
                    <a:pt x="635" y="1374"/>
                  </a:cubicBezTo>
                  <a:cubicBezTo>
                    <a:pt x="629" y="1374"/>
                    <a:pt x="625" y="1367"/>
                    <a:pt x="620" y="1368"/>
                  </a:cubicBezTo>
                  <a:cubicBezTo>
                    <a:pt x="619" y="1366"/>
                    <a:pt x="618" y="1364"/>
                    <a:pt x="616" y="1363"/>
                  </a:cubicBezTo>
                  <a:cubicBezTo>
                    <a:pt x="626" y="1363"/>
                    <a:pt x="635" y="1369"/>
                    <a:pt x="644" y="1372"/>
                  </a:cubicBezTo>
                  <a:cubicBezTo>
                    <a:pt x="654" y="1376"/>
                    <a:pt x="663" y="1379"/>
                    <a:pt x="673" y="1381"/>
                  </a:cubicBezTo>
                  <a:cubicBezTo>
                    <a:pt x="677" y="1385"/>
                    <a:pt x="682" y="1385"/>
                    <a:pt x="687" y="1387"/>
                  </a:cubicBezTo>
                  <a:cubicBezTo>
                    <a:pt x="690" y="1386"/>
                    <a:pt x="693" y="1387"/>
                    <a:pt x="695" y="1390"/>
                  </a:cubicBezTo>
                  <a:cubicBezTo>
                    <a:pt x="697" y="1387"/>
                    <a:pt x="699" y="1389"/>
                    <a:pt x="701" y="1391"/>
                  </a:cubicBezTo>
                  <a:cubicBezTo>
                    <a:pt x="706" y="1386"/>
                    <a:pt x="709" y="1395"/>
                    <a:pt x="715" y="1392"/>
                  </a:cubicBezTo>
                  <a:cubicBezTo>
                    <a:pt x="716" y="1396"/>
                    <a:pt x="720" y="1392"/>
                    <a:pt x="722" y="1394"/>
                  </a:cubicBezTo>
                  <a:cubicBezTo>
                    <a:pt x="724" y="1395"/>
                    <a:pt x="726" y="1396"/>
                    <a:pt x="728" y="1398"/>
                  </a:cubicBezTo>
                  <a:cubicBezTo>
                    <a:pt x="733" y="1400"/>
                    <a:pt x="738" y="1398"/>
                    <a:pt x="743" y="1401"/>
                  </a:cubicBezTo>
                  <a:cubicBezTo>
                    <a:pt x="748" y="1400"/>
                    <a:pt x="751" y="1407"/>
                    <a:pt x="757" y="1402"/>
                  </a:cubicBezTo>
                  <a:cubicBezTo>
                    <a:pt x="766" y="1410"/>
                    <a:pt x="776" y="1411"/>
                    <a:pt x="786" y="1416"/>
                  </a:cubicBezTo>
                  <a:cubicBezTo>
                    <a:pt x="796" y="1416"/>
                    <a:pt x="804" y="1425"/>
                    <a:pt x="814" y="1425"/>
                  </a:cubicBezTo>
                  <a:cubicBezTo>
                    <a:pt x="822" y="1434"/>
                    <a:pt x="833" y="1431"/>
                    <a:pt x="841" y="1438"/>
                  </a:cubicBezTo>
                  <a:cubicBezTo>
                    <a:pt x="850" y="1444"/>
                    <a:pt x="859" y="1451"/>
                    <a:pt x="868" y="1453"/>
                  </a:cubicBezTo>
                  <a:cubicBezTo>
                    <a:pt x="871" y="1458"/>
                    <a:pt x="863" y="1458"/>
                    <a:pt x="862" y="1455"/>
                  </a:cubicBezTo>
                  <a:close/>
                  <a:moveTo>
                    <a:pt x="840" y="1425"/>
                  </a:moveTo>
                  <a:cubicBezTo>
                    <a:pt x="842" y="1424"/>
                    <a:pt x="844" y="1423"/>
                    <a:pt x="846" y="1421"/>
                  </a:cubicBezTo>
                  <a:cubicBezTo>
                    <a:pt x="847" y="1424"/>
                    <a:pt x="849" y="1426"/>
                    <a:pt x="851" y="1428"/>
                  </a:cubicBezTo>
                  <a:cubicBezTo>
                    <a:pt x="846" y="1432"/>
                    <a:pt x="843" y="1428"/>
                    <a:pt x="840" y="1425"/>
                  </a:cubicBezTo>
                  <a:close/>
                  <a:moveTo>
                    <a:pt x="860" y="1430"/>
                  </a:moveTo>
                  <a:cubicBezTo>
                    <a:pt x="863" y="1427"/>
                    <a:pt x="855" y="1422"/>
                    <a:pt x="857" y="1419"/>
                  </a:cubicBezTo>
                  <a:cubicBezTo>
                    <a:pt x="837" y="1377"/>
                    <a:pt x="840" y="1373"/>
                    <a:pt x="834" y="1368"/>
                  </a:cubicBezTo>
                  <a:cubicBezTo>
                    <a:pt x="825" y="1337"/>
                    <a:pt x="822" y="1332"/>
                    <a:pt x="822" y="1328"/>
                  </a:cubicBezTo>
                  <a:cubicBezTo>
                    <a:pt x="816" y="1281"/>
                    <a:pt x="809" y="1272"/>
                    <a:pt x="808" y="1263"/>
                  </a:cubicBezTo>
                  <a:cubicBezTo>
                    <a:pt x="805" y="1231"/>
                    <a:pt x="802" y="1222"/>
                    <a:pt x="799" y="1214"/>
                  </a:cubicBezTo>
                  <a:cubicBezTo>
                    <a:pt x="788" y="1155"/>
                    <a:pt x="788" y="1147"/>
                    <a:pt x="784" y="1139"/>
                  </a:cubicBezTo>
                  <a:cubicBezTo>
                    <a:pt x="801" y="1169"/>
                    <a:pt x="802" y="1172"/>
                    <a:pt x="804" y="1175"/>
                  </a:cubicBezTo>
                  <a:cubicBezTo>
                    <a:pt x="817" y="1231"/>
                    <a:pt x="820" y="1237"/>
                    <a:pt x="819" y="1242"/>
                  </a:cubicBezTo>
                  <a:cubicBezTo>
                    <a:pt x="835" y="1298"/>
                    <a:pt x="831" y="1303"/>
                    <a:pt x="835" y="1309"/>
                  </a:cubicBezTo>
                  <a:cubicBezTo>
                    <a:pt x="846" y="1364"/>
                    <a:pt x="845" y="1369"/>
                    <a:pt x="847" y="1375"/>
                  </a:cubicBezTo>
                  <a:cubicBezTo>
                    <a:pt x="855" y="1404"/>
                    <a:pt x="856" y="1406"/>
                    <a:pt x="859" y="1409"/>
                  </a:cubicBezTo>
                  <a:close/>
                  <a:moveTo>
                    <a:pt x="866" y="1401"/>
                  </a:moveTo>
                  <a:cubicBezTo>
                    <a:pt x="866" y="1396"/>
                    <a:pt x="864" y="1391"/>
                    <a:pt x="863" y="1385"/>
                  </a:cubicBezTo>
                  <a:cubicBezTo>
                    <a:pt x="855" y="1379"/>
                    <a:pt x="863" y="1375"/>
                    <a:pt x="856" y="1368"/>
                  </a:cubicBezTo>
                  <a:cubicBezTo>
                    <a:pt x="856" y="1363"/>
                    <a:pt x="852" y="1357"/>
                    <a:pt x="856" y="1353"/>
                  </a:cubicBezTo>
                  <a:cubicBezTo>
                    <a:pt x="852" y="1352"/>
                    <a:pt x="853" y="1350"/>
                    <a:pt x="852" y="1347"/>
                  </a:cubicBezTo>
                  <a:cubicBezTo>
                    <a:pt x="854" y="1345"/>
                    <a:pt x="848" y="1345"/>
                    <a:pt x="851" y="1343"/>
                  </a:cubicBezTo>
                  <a:cubicBezTo>
                    <a:pt x="850" y="1337"/>
                    <a:pt x="848" y="1332"/>
                    <a:pt x="848" y="1326"/>
                  </a:cubicBezTo>
                  <a:cubicBezTo>
                    <a:pt x="845" y="1321"/>
                    <a:pt x="846" y="1316"/>
                    <a:pt x="844" y="1310"/>
                  </a:cubicBezTo>
                  <a:cubicBezTo>
                    <a:pt x="841" y="1304"/>
                    <a:pt x="846" y="1300"/>
                    <a:pt x="840" y="1294"/>
                  </a:cubicBezTo>
                  <a:cubicBezTo>
                    <a:pt x="845" y="1289"/>
                    <a:pt x="838" y="1283"/>
                    <a:pt x="837" y="1278"/>
                  </a:cubicBezTo>
                  <a:cubicBezTo>
                    <a:pt x="837" y="1272"/>
                    <a:pt x="834" y="1267"/>
                    <a:pt x="833" y="1261"/>
                  </a:cubicBezTo>
                  <a:cubicBezTo>
                    <a:pt x="833" y="1251"/>
                    <a:pt x="827" y="1240"/>
                    <a:pt x="829" y="1230"/>
                  </a:cubicBezTo>
                  <a:cubicBezTo>
                    <a:pt x="823" y="1208"/>
                    <a:pt x="819" y="1186"/>
                    <a:pt x="806" y="1163"/>
                  </a:cubicBezTo>
                  <a:cubicBezTo>
                    <a:pt x="810" y="1161"/>
                    <a:pt x="812" y="1170"/>
                    <a:pt x="815" y="1172"/>
                  </a:cubicBezTo>
                  <a:cubicBezTo>
                    <a:pt x="819" y="1171"/>
                    <a:pt x="816" y="1174"/>
                    <a:pt x="818" y="1176"/>
                  </a:cubicBezTo>
                  <a:cubicBezTo>
                    <a:pt x="819" y="1178"/>
                    <a:pt x="821" y="1180"/>
                    <a:pt x="822" y="1181"/>
                  </a:cubicBezTo>
                  <a:cubicBezTo>
                    <a:pt x="823" y="1187"/>
                    <a:pt x="828" y="1193"/>
                    <a:pt x="828" y="1198"/>
                  </a:cubicBezTo>
                  <a:cubicBezTo>
                    <a:pt x="828" y="1203"/>
                    <a:pt x="835" y="1209"/>
                    <a:pt x="834" y="1213"/>
                  </a:cubicBezTo>
                  <a:cubicBezTo>
                    <a:pt x="837" y="1218"/>
                    <a:pt x="836" y="1223"/>
                    <a:pt x="839" y="1228"/>
                  </a:cubicBezTo>
                  <a:cubicBezTo>
                    <a:pt x="846" y="1234"/>
                    <a:pt x="837" y="1237"/>
                    <a:pt x="844" y="1243"/>
                  </a:cubicBezTo>
                  <a:cubicBezTo>
                    <a:pt x="842" y="1245"/>
                    <a:pt x="847" y="1249"/>
                    <a:pt x="845" y="1251"/>
                  </a:cubicBezTo>
                  <a:cubicBezTo>
                    <a:pt x="845" y="1253"/>
                    <a:pt x="845" y="1255"/>
                    <a:pt x="847" y="1257"/>
                  </a:cubicBezTo>
                  <a:cubicBezTo>
                    <a:pt x="845" y="1262"/>
                    <a:pt x="849" y="1267"/>
                    <a:pt x="849" y="1272"/>
                  </a:cubicBezTo>
                  <a:cubicBezTo>
                    <a:pt x="851" y="1282"/>
                    <a:pt x="851" y="1291"/>
                    <a:pt x="856" y="1301"/>
                  </a:cubicBezTo>
                  <a:cubicBezTo>
                    <a:pt x="855" y="1321"/>
                    <a:pt x="863" y="1343"/>
                    <a:pt x="860" y="1363"/>
                  </a:cubicBezTo>
                  <a:cubicBezTo>
                    <a:pt x="865" y="1372"/>
                    <a:pt x="865" y="1380"/>
                    <a:pt x="868" y="1389"/>
                  </a:cubicBezTo>
                  <a:cubicBezTo>
                    <a:pt x="870" y="1398"/>
                    <a:pt x="875" y="1407"/>
                    <a:pt x="873" y="1415"/>
                  </a:cubicBezTo>
                  <a:cubicBezTo>
                    <a:pt x="867" y="1416"/>
                    <a:pt x="868" y="1405"/>
                    <a:pt x="866" y="1401"/>
                  </a:cubicBezTo>
                  <a:close/>
                  <a:moveTo>
                    <a:pt x="872" y="1421"/>
                  </a:moveTo>
                  <a:cubicBezTo>
                    <a:pt x="878" y="1421"/>
                    <a:pt x="879" y="1433"/>
                    <a:pt x="881" y="1437"/>
                  </a:cubicBezTo>
                  <a:cubicBezTo>
                    <a:pt x="873" y="1437"/>
                    <a:pt x="876" y="1426"/>
                    <a:pt x="872" y="1421"/>
                  </a:cubicBezTo>
                  <a:close/>
                  <a:moveTo>
                    <a:pt x="0" y="157"/>
                  </a:moveTo>
                  <a:cubicBezTo>
                    <a:pt x="0" y="158"/>
                    <a:pt x="0" y="158"/>
                    <a:pt x="0" y="158"/>
                  </a:cubicBezTo>
                  <a:cubicBezTo>
                    <a:pt x="0" y="158"/>
                    <a:pt x="1" y="157"/>
                    <a:pt x="1" y="157"/>
                  </a:cubicBezTo>
                  <a:cubicBezTo>
                    <a:pt x="1" y="157"/>
                    <a:pt x="0" y="157"/>
                    <a:pt x="0" y="157"/>
                  </a:cubicBezTo>
                  <a:close/>
                  <a:moveTo>
                    <a:pt x="1990" y="177"/>
                  </a:moveTo>
                  <a:cubicBezTo>
                    <a:pt x="1986" y="177"/>
                    <a:pt x="1989" y="180"/>
                    <a:pt x="1988" y="183"/>
                  </a:cubicBezTo>
                  <a:cubicBezTo>
                    <a:pt x="1987" y="200"/>
                    <a:pt x="1977" y="199"/>
                    <a:pt x="1977" y="203"/>
                  </a:cubicBezTo>
                  <a:cubicBezTo>
                    <a:pt x="1972" y="214"/>
                    <a:pt x="1973" y="215"/>
                    <a:pt x="1974" y="213"/>
                  </a:cubicBezTo>
                  <a:cubicBezTo>
                    <a:pt x="1987" y="201"/>
                    <a:pt x="1986" y="193"/>
                    <a:pt x="1988" y="190"/>
                  </a:cubicBezTo>
                  <a:cubicBezTo>
                    <a:pt x="2008" y="131"/>
                    <a:pt x="2015" y="118"/>
                    <a:pt x="2014" y="109"/>
                  </a:cubicBezTo>
                  <a:cubicBezTo>
                    <a:pt x="2029" y="70"/>
                    <a:pt x="2030" y="64"/>
                    <a:pt x="2028" y="63"/>
                  </a:cubicBezTo>
                  <a:cubicBezTo>
                    <a:pt x="2038" y="12"/>
                    <a:pt x="2039" y="6"/>
                    <a:pt x="2040" y="0"/>
                  </a:cubicBezTo>
                  <a:cubicBezTo>
                    <a:pt x="2031" y="29"/>
                    <a:pt x="2029" y="44"/>
                    <a:pt x="2027" y="60"/>
                  </a:cubicBezTo>
                  <a:cubicBezTo>
                    <a:pt x="2025" y="57"/>
                    <a:pt x="2024" y="42"/>
                    <a:pt x="2025" y="26"/>
                  </a:cubicBezTo>
                  <a:cubicBezTo>
                    <a:pt x="2026" y="2"/>
                    <a:pt x="2026" y="1"/>
                    <a:pt x="2026" y="0"/>
                  </a:cubicBezTo>
                  <a:cubicBezTo>
                    <a:pt x="2013" y="63"/>
                    <a:pt x="2011" y="101"/>
                    <a:pt x="2002" y="142"/>
                  </a:cubicBezTo>
                  <a:close/>
                  <a:moveTo>
                    <a:pt x="1971" y="192"/>
                  </a:moveTo>
                  <a:cubicBezTo>
                    <a:pt x="1982" y="160"/>
                    <a:pt x="1984" y="143"/>
                    <a:pt x="1990" y="113"/>
                  </a:cubicBezTo>
                  <a:cubicBezTo>
                    <a:pt x="1986" y="110"/>
                    <a:pt x="1995" y="99"/>
                    <a:pt x="1991" y="95"/>
                  </a:cubicBezTo>
                  <a:cubicBezTo>
                    <a:pt x="1992" y="88"/>
                    <a:pt x="1993" y="81"/>
                    <a:pt x="1992" y="75"/>
                  </a:cubicBezTo>
                  <a:cubicBezTo>
                    <a:pt x="1995" y="62"/>
                    <a:pt x="1995" y="49"/>
                    <a:pt x="1995" y="37"/>
                  </a:cubicBezTo>
                  <a:cubicBezTo>
                    <a:pt x="1992" y="36"/>
                    <a:pt x="1994" y="32"/>
                    <a:pt x="1995" y="28"/>
                  </a:cubicBezTo>
                  <a:cubicBezTo>
                    <a:pt x="1995" y="25"/>
                    <a:pt x="1993" y="23"/>
                    <a:pt x="1996" y="19"/>
                  </a:cubicBezTo>
                  <a:cubicBezTo>
                    <a:pt x="1993" y="18"/>
                    <a:pt x="1995" y="14"/>
                    <a:pt x="1996" y="10"/>
                  </a:cubicBezTo>
                  <a:cubicBezTo>
                    <a:pt x="1992" y="9"/>
                    <a:pt x="1996" y="4"/>
                    <a:pt x="1997" y="0"/>
                  </a:cubicBezTo>
                  <a:cubicBezTo>
                    <a:pt x="1988" y="0"/>
                    <a:pt x="1988" y="0"/>
                    <a:pt x="1988" y="0"/>
                  </a:cubicBezTo>
                  <a:cubicBezTo>
                    <a:pt x="1987" y="6"/>
                    <a:pt x="1987" y="11"/>
                    <a:pt x="1987" y="17"/>
                  </a:cubicBezTo>
                  <a:cubicBezTo>
                    <a:pt x="1989" y="40"/>
                    <a:pt x="1987" y="66"/>
                    <a:pt x="1985" y="91"/>
                  </a:cubicBezTo>
                  <a:cubicBezTo>
                    <a:pt x="1985" y="113"/>
                    <a:pt x="1977" y="140"/>
                    <a:pt x="1977" y="166"/>
                  </a:cubicBezTo>
                  <a:cubicBezTo>
                    <a:pt x="1969" y="169"/>
                    <a:pt x="1977" y="178"/>
                    <a:pt x="1971" y="178"/>
                  </a:cubicBezTo>
                  <a:cubicBezTo>
                    <a:pt x="1975" y="184"/>
                    <a:pt x="1964" y="188"/>
                    <a:pt x="1971" y="192"/>
                  </a:cubicBezTo>
                  <a:close/>
                  <a:moveTo>
                    <a:pt x="1900" y="50"/>
                  </a:moveTo>
                  <a:cubicBezTo>
                    <a:pt x="1902" y="34"/>
                    <a:pt x="1906" y="17"/>
                    <a:pt x="1908" y="0"/>
                  </a:cubicBezTo>
                  <a:cubicBezTo>
                    <a:pt x="1903" y="0"/>
                    <a:pt x="1903" y="0"/>
                    <a:pt x="1903" y="0"/>
                  </a:cubicBezTo>
                  <a:cubicBezTo>
                    <a:pt x="1902" y="2"/>
                    <a:pt x="1902" y="4"/>
                    <a:pt x="1902" y="5"/>
                  </a:cubicBezTo>
                  <a:cubicBezTo>
                    <a:pt x="1900" y="13"/>
                    <a:pt x="1899" y="20"/>
                    <a:pt x="1900" y="27"/>
                  </a:cubicBezTo>
                  <a:cubicBezTo>
                    <a:pt x="1900" y="31"/>
                    <a:pt x="1894" y="37"/>
                    <a:pt x="1899" y="38"/>
                  </a:cubicBezTo>
                  <a:cubicBezTo>
                    <a:pt x="1899" y="42"/>
                    <a:pt x="1892" y="50"/>
                    <a:pt x="1900" y="50"/>
                  </a:cubicBezTo>
                  <a:close/>
                  <a:moveTo>
                    <a:pt x="1772" y="0"/>
                  </a:moveTo>
                  <a:cubicBezTo>
                    <a:pt x="1766" y="0"/>
                    <a:pt x="1766" y="0"/>
                    <a:pt x="1766" y="0"/>
                  </a:cubicBezTo>
                  <a:cubicBezTo>
                    <a:pt x="1761" y="13"/>
                    <a:pt x="1756" y="25"/>
                    <a:pt x="1752" y="35"/>
                  </a:cubicBezTo>
                  <a:cubicBezTo>
                    <a:pt x="1750" y="40"/>
                    <a:pt x="1748" y="48"/>
                    <a:pt x="1746" y="54"/>
                  </a:cubicBezTo>
                  <a:cubicBezTo>
                    <a:pt x="1744" y="62"/>
                    <a:pt x="1740" y="68"/>
                    <a:pt x="1743" y="74"/>
                  </a:cubicBezTo>
                  <a:cubicBezTo>
                    <a:pt x="1751" y="51"/>
                    <a:pt x="1761" y="26"/>
                    <a:pt x="1772" y="0"/>
                  </a:cubicBezTo>
                  <a:close/>
                  <a:moveTo>
                    <a:pt x="2038" y="266"/>
                  </a:moveTo>
                  <a:cubicBezTo>
                    <a:pt x="2058" y="233"/>
                    <a:pt x="2063" y="188"/>
                    <a:pt x="2074" y="152"/>
                  </a:cubicBezTo>
                  <a:cubicBezTo>
                    <a:pt x="2076" y="145"/>
                    <a:pt x="2072" y="141"/>
                    <a:pt x="2075" y="134"/>
                  </a:cubicBezTo>
                  <a:cubicBezTo>
                    <a:pt x="2079" y="120"/>
                    <a:pt x="2079" y="118"/>
                    <a:pt x="2084" y="105"/>
                  </a:cubicBezTo>
                  <a:cubicBezTo>
                    <a:pt x="2087" y="93"/>
                    <a:pt x="2091" y="81"/>
                    <a:pt x="2094" y="69"/>
                  </a:cubicBezTo>
                  <a:cubicBezTo>
                    <a:pt x="2098" y="46"/>
                    <a:pt x="2102" y="24"/>
                    <a:pt x="2107" y="0"/>
                  </a:cubicBezTo>
                  <a:cubicBezTo>
                    <a:pt x="2098" y="0"/>
                    <a:pt x="2098" y="0"/>
                    <a:pt x="2098" y="0"/>
                  </a:cubicBezTo>
                  <a:cubicBezTo>
                    <a:pt x="2096" y="14"/>
                    <a:pt x="2093" y="27"/>
                    <a:pt x="2092" y="39"/>
                  </a:cubicBezTo>
                  <a:cubicBezTo>
                    <a:pt x="2091" y="44"/>
                    <a:pt x="2089" y="50"/>
                    <a:pt x="2087" y="56"/>
                  </a:cubicBezTo>
                  <a:cubicBezTo>
                    <a:pt x="2085" y="62"/>
                    <a:pt x="2082" y="67"/>
                    <a:pt x="2085" y="71"/>
                  </a:cubicBezTo>
                  <a:cubicBezTo>
                    <a:pt x="2084" y="75"/>
                    <a:pt x="2082" y="75"/>
                    <a:pt x="2082" y="72"/>
                  </a:cubicBezTo>
                  <a:cubicBezTo>
                    <a:pt x="2081" y="70"/>
                    <a:pt x="2081" y="68"/>
                    <a:pt x="2082" y="66"/>
                  </a:cubicBezTo>
                  <a:cubicBezTo>
                    <a:pt x="2081" y="61"/>
                    <a:pt x="2084" y="55"/>
                    <a:pt x="2081" y="52"/>
                  </a:cubicBezTo>
                  <a:cubicBezTo>
                    <a:pt x="2085" y="41"/>
                    <a:pt x="2079" y="34"/>
                    <a:pt x="2083" y="23"/>
                  </a:cubicBezTo>
                  <a:cubicBezTo>
                    <a:pt x="2083" y="18"/>
                    <a:pt x="2079" y="16"/>
                    <a:pt x="2083" y="9"/>
                  </a:cubicBezTo>
                  <a:cubicBezTo>
                    <a:pt x="2081" y="7"/>
                    <a:pt x="2081" y="4"/>
                    <a:pt x="2081" y="0"/>
                  </a:cubicBezTo>
                  <a:cubicBezTo>
                    <a:pt x="2074" y="0"/>
                    <a:pt x="2074" y="0"/>
                    <a:pt x="2074" y="0"/>
                  </a:cubicBezTo>
                  <a:cubicBezTo>
                    <a:pt x="2074" y="7"/>
                    <a:pt x="2074" y="13"/>
                    <a:pt x="2073" y="20"/>
                  </a:cubicBezTo>
                  <a:cubicBezTo>
                    <a:pt x="2077" y="23"/>
                    <a:pt x="2070" y="32"/>
                    <a:pt x="2075" y="34"/>
                  </a:cubicBezTo>
                  <a:cubicBezTo>
                    <a:pt x="2073" y="40"/>
                    <a:pt x="2073" y="46"/>
                    <a:pt x="2075" y="50"/>
                  </a:cubicBezTo>
                  <a:cubicBezTo>
                    <a:pt x="2074" y="71"/>
                    <a:pt x="2074" y="91"/>
                    <a:pt x="2072" y="113"/>
                  </a:cubicBezTo>
                  <a:cubicBezTo>
                    <a:pt x="2068" y="119"/>
                    <a:pt x="2065" y="134"/>
                    <a:pt x="2058" y="145"/>
                  </a:cubicBezTo>
                  <a:cubicBezTo>
                    <a:pt x="2057" y="151"/>
                    <a:pt x="2055" y="156"/>
                    <a:pt x="2053" y="162"/>
                  </a:cubicBezTo>
                  <a:cubicBezTo>
                    <a:pt x="2052" y="167"/>
                    <a:pt x="2048" y="174"/>
                    <a:pt x="2054" y="175"/>
                  </a:cubicBezTo>
                  <a:cubicBezTo>
                    <a:pt x="2055" y="173"/>
                    <a:pt x="2057" y="173"/>
                    <a:pt x="2058" y="170"/>
                  </a:cubicBezTo>
                  <a:cubicBezTo>
                    <a:pt x="2058" y="166"/>
                    <a:pt x="2062" y="165"/>
                    <a:pt x="2059" y="164"/>
                  </a:cubicBezTo>
                  <a:cubicBezTo>
                    <a:pt x="2063" y="161"/>
                    <a:pt x="2063" y="151"/>
                    <a:pt x="2068" y="150"/>
                  </a:cubicBezTo>
                  <a:cubicBezTo>
                    <a:pt x="2058" y="193"/>
                    <a:pt x="2055" y="210"/>
                    <a:pt x="2042" y="252"/>
                  </a:cubicBezTo>
                  <a:cubicBezTo>
                    <a:pt x="2041" y="255"/>
                    <a:pt x="2033" y="262"/>
                    <a:pt x="2038" y="266"/>
                  </a:cubicBezTo>
                  <a:close/>
                  <a:moveTo>
                    <a:pt x="1895" y="189"/>
                  </a:moveTo>
                  <a:cubicBezTo>
                    <a:pt x="1897" y="183"/>
                    <a:pt x="1898" y="177"/>
                    <a:pt x="1900" y="171"/>
                  </a:cubicBezTo>
                  <a:cubicBezTo>
                    <a:pt x="1902" y="165"/>
                    <a:pt x="1905" y="159"/>
                    <a:pt x="1903" y="155"/>
                  </a:cubicBezTo>
                  <a:cubicBezTo>
                    <a:pt x="1908" y="155"/>
                    <a:pt x="1907" y="144"/>
                    <a:pt x="1910" y="139"/>
                  </a:cubicBezTo>
                  <a:cubicBezTo>
                    <a:pt x="1911" y="117"/>
                    <a:pt x="1919" y="102"/>
                    <a:pt x="1918" y="80"/>
                  </a:cubicBezTo>
                  <a:cubicBezTo>
                    <a:pt x="1925" y="53"/>
                    <a:pt x="1931" y="26"/>
                    <a:pt x="1935" y="0"/>
                  </a:cubicBezTo>
                  <a:cubicBezTo>
                    <a:pt x="1927" y="0"/>
                    <a:pt x="1927" y="0"/>
                    <a:pt x="1927" y="0"/>
                  </a:cubicBezTo>
                  <a:cubicBezTo>
                    <a:pt x="1924" y="22"/>
                    <a:pt x="1917" y="43"/>
                    <a:pt x="1916" y="66"/>
                  </a:cubicBezTo>
                  <a:cubicBezTo>
                    <a:pt x="1911" y="100"/>
                    <a:pt x="1901" y="137"/>
                    <a:pt x="1896" y="171"/>
                  </a:cubicBezTo>
                  <a:cubicBezTo>
                    <a:pt x="1890" y="184"/>
                    <a:pt x="1893" y="192"/>
                    <a:pt x="1885" y="198"/>
                  </a:cubicBezTo>
                  <a:cubicBezTo>
                    <a:pt x="1892" y="201"/>
                    <a:pt x="1893" y="196"/>
                    <a:pt x="1895" y="189"/>
                  </a:cubicBezTo>
                  <a:close/>
                  <a:moveTo>
                    <a:pt x="1767" y="129"/>
                  </a:moveTo>
                  <a:cubicBezTo>
                    <a:pt x="1770" y="127"/>
                    <a:pt x="1772" y="124"/>
                    <a:pt x="1772" y="119"/>
                  </a:cubicBezTo>
                  <a:cubicBezTo>
                    <a:pt x="1772" y="117"/>
                    <a:pt x="1771" y="107"/>
                    <a:pt x="1776" y="108"/>
                  </a:cubicBezTo>
                  <a:cubicBezTo>
                    <a:pt x="1778" y="97"/>
                    <a:pt x="1778" y="98"/>
                    <a:pt x="1780" y="87"/>
                  </a:cubicBezTo>
                  <a:cubicBezTo>
                    <a:pt x="1787" y="80"/>
                    <a:pt x="1788" y="63"/>
                    <a:pt x="1792" y="52"/>
                  </a:cubicBezTo>
                  <a:cubicBezTo>
                    <a:pt x="1797" y="50"/>
                    <a:pt x="1795" y="46"/>
                    <a:pt x="1795" y="42"/>
                  </a:cubicBezTo>
                  <a:cubicBezTo>
                    <a:pt x="1801" y="41"/>
                    <a:pt x="1800" y="29"/>
                    <a:pt x="1803" y="23"/>
                  </a:cubicBezTo>
                  <a:cubicBezTo>
                    <a:pt x="1807" y="19"/>
                    <a:pt x="1808" y="9"/>
                    <a:pt x="1813" y="0"/>
                  </a:cubicBezTo>
                  <a:cubicBezTo>
                    <a:pt x="1807" y="0"/>
                    <a:pt x="1807" y="0"/>
                    <a:pt x="1807" y="0"/>
                  </a:cubicBezTo>
                  <a:cubicBezTo>
                    <a:pt x="1802" y="14"/>
                    <a:pt x="1797" y="27"/>
                    <a:pt x="1791" y="40"/>
                  </a:cubicBezTo>
                  <a:cubicBezTo>
                    <a:pt x="1787" y="56"/>
                    <a:pt x="1782" y="71"/>
                    <a:pt x="1778" y="86"/>
                  </a:cubicBezTo>
                  <a:cubicBezTo>
                    <a:pt x="1773" y="92"/>
                    <a:pt x="1776" y="96"/>
                    <a:pt x="1772" y="105"/>
                  </a:cubicBezTo>
                  <a:cubicBezTo>
                    <a:pt x="1771" y="109"/>
                    <a:pt x="1770" y="113"/>
                    <a:pt x="1768" y="118"/>
                  </a:cubicBezTo>
                  <a:cubicBezTo>
                    <a:pt x="1769" y="121"/>
                    <a:pt x="1763" y="128"/>
                    <a:pt x="1767" y="129"/>
                  </a:cubicBezTo>
                  <a:close/>
                  <a:moveTo>
                    <a:pt x="1848" y="80"/>
                  </a:moveTo>
                  <a:cubicBezTo>
                    <a:pt x="1847" y="84"/>
                    <a:pt x="1845" y="88"/>
                    <a:pt x="1844" y="92"/>
                  </a:cubicBezTo>
                  <a:cubicBezTo>
                    <a:pt x="1848" y="94"/>
                    <a:pt x="1842" y="102"/>
                    <a:pt x="1845" y="104"/>
                  </a:cubicBezTo>
                  <a:cubicBezTo>
                    <a:pt x="1847" y="108"/>
                    <a:pt x="1844" y="114"/>
                    <a:pt x="1843" y="119"/>
                  </a:cubicBezTo>
                  <a:cubicBezTo>
                    <a:pt x="1845" y="122"/>
                    <a:pt x="1846" y="126"/>
                    <a:pt x="1844" y="131"/>
                  </a:cubicBezTo>
                  <a:cubicBezTo>
                    <a:pt x="1846" y="134"/>
                    <a:pt x="1845" y="140"/>
                    <a:pt x="1847" y="143"/>
                  </a:cubicBezTo>
                  <a:cubicBezTo>
                    <a:pt x="1851" y="119"/>
                    <a:pt x="1849" y="97"/>
                    <a:pt x="1852" y="72"/>
                  </a:cubicBezTo>
                  <a:cubicBezTo>
                    <a:pt x="1854" y="60"/>
                    <a:pt x="1855" y="47"/>
                    <a:pt x="1857" y="35"/>
                  </a:cubicBezTo>
                  <a:cubicBezTo>
                    <a:pt x="1862" y="18"/>
                    <a:pt x="1862" y="14"/>
                    <a:pt x="1865" y="0"/>
                  </a:cubicBezTo>
                  <a:cubicBezTo>
                    <a:pt x="1858" y="0"/>
                    <a:pt x="1858" y="0"/>
                    <a:pt x="1858" y="0"/>
                  </a:cubicBezTo>
                  <a:cubicBezTo>
                    <a:pt x="1853" y="28"/>
                    <a:pt x="1846" y="56"/>
                    <a:pt x="1848" y="80"/>
                  </a:cubicBezTo>
                  <a:close/>
                  <a:moveTo>
                    <a:pt x="1862" y="259"/>
                  </a:moveTo>
                  <a:cubicBezTo>
                    <a:pt x="1858" y="265"/>
                    <a:pt x="1862" y="266"/>
                    <a:pt x="1858" y="267"/>
                  </a:cubicBezTo>
                  <a:cubicBezTo>
                    <a:pt x="1856" y="268"/>
                    <a:pt x="1856" y="277"/>
                    <a:pt x="1857" y="276"/>
                  </a:cubicBezTo>
                  <a:cubicBezTo>
                    <a:pt x="1867" y="260"/>
                    <a:pt x="1877" y="244"/>
                    <a:pt x="1888" y="228"/>
                  </a:cubicBezTo>
                  <a:cubicBezTo>
                    <a:pt x="1900" y="211"/>
                    <a:pt x="1905" y="198"/>
                    <a:pt x="1914" y="177"/>
                  </a:cubicBezTo>
                  <a:cubicBezTo>
                    <a:pt x="1927" y="132"/>
                    <a:pt x="1941" y="88"/>
                    <a:pt x="1954" y="52"/>
                  </a:cubicBezTo>
                  <a:cubicBezTo>
                    <a:pt x="1954" y="42"/>
                    <a:pt x="1959" y="30"/>
                    <a:pt x="1959" y="20"/>
                  </a:cubicBezTo>
                  <a:cubicBezTo>
                    <a:pt x="1962" y="9"/>
                    <a:pt x="1964" y="8"/>
                    <a:pt x="1965" y="0"/>
                  </a:cubicBezTo>
                  <a:cubicBezTo>
                    <a:pt x="1957" y="0"/>
                    <a:pt x="1957" y="0"/>
                    <a:pt x="1957" y="0"/>
                  </a:cubicBezTo>
                  <a:cubicBezTo>
                    <a:pt x="1955" y="6"/>
                    <a:pt x="1953" y="13"/>
                    <a:pt x="1952" y="20"/>
                  </a:cubicBezTo>
                  <a:cubicBezTo>
                    <a:pt x="1952" y="30"/>
                    <a:pt x="1948" y="34"/>
                    <a:pt x="1948" y="42"/>
                  </a:cubicBezTo>
                  <a:cubicBezTo>
                    <a:pt x="1936" y="87"/>
                    <a:pt x="1917" y="124"/>
                    <a:pt x="1909" y="171"/>
                  </a:cubicBezTo>
                  <a:cubicBezTo>
                    <a:pt x="1904" y="174"/>
                    <a:pt x="1904" y="184"/>
                    <a:pt x="1901" y="191"/>
                  </a:cubicBezTo>
                  <a:cubicBezTo>
                    <a:pt x="1900" y="195"/>
                    <a:pt x="1897" y="195"/>
                    <a:pt x="1896" y="199"/>
                  </a:cubicBezTo>
                  <a:cubicBezTo>
                    <a:pt x="1894" y="202"/>
                    <a:pt x="1896" y="211"/>
                    <a:pt x="1891" y="209"/>
                  </a:cubicBezTo>
                  <a:cubicBezTo>
                    <a:pt x="1890" y="218"/>
                    <a:pt x="1886" y="223"/>
                    <a:pt x="1881" y="226"/>
                  </a:cubicBezTo>
                  <a:cubicBezTo>
                    <a:pt x="1880" y="236"/>
                    <a:pt x="1874" y="238"/>
                    <a:pt x="1872" y="249"/>
                  </a:cubicBezTo>
                  <a:cubicBezTo>
                    <a:pt x="1869" y="248"/>
                    <a:pt x="1870" y="254"/>
                    <a:pt x="1866" y="254"/>
                  </a:cubicBezTo>
                  <a:cubicBezTo>
                    <a:pt x="1861" y="255"/>
                    <a:pt x="1868" y="260"/>
                    <a:pt x="1862" y="259"/>
                  </a:cubicBezTo>
                  <a:close/>
                </a:path>
              </a:pathLst>
            </a:custGeom>
            <a:solidFill>
              <a:srgbClr val="B2AD8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7" name="Google Shape;57;p13"/>
            <p:cNvSpPr/>
            <p:nvPr/>
          </p:nvSpPr>
          <p:spPr>
            <a:xfrm>
              <a:off x="0" y="3240"/>
              <a:ext cx="12191760" cy="6862320"/>
            </a:xfrm>
            <a:custGeom>
              <a:avLst/>
              <a:gdLst/>
              <a:ahLst/>
              <a:cxnLst/>
              <a:rect l="l" t="t" r="r" b="b"/>
              <a:pathLst>
                <a:path w="3840" h="2160" extrusionOk="0">
                  <a:moveTo>
                    <a:pt x="31" y="1111"/>
                  </a:moveTo>
                  <a:cubicBezTo>
                    <a:pt x="45" y="1096"/>
                    <a:pt x="58" y="1080"/>
                    <a:pt x="69" y="1061"/>
                  </a:cubicBezTo>
                  <a:cubicBezTo>
                    <a:pt x="72" y="1054"/>
                    <a:pt x="75" y="1047"/>
                    <a:pt x="78" y="1040"/>
                  </a:cubicBezTo>
                  <a:cubicBezTo>
                    <a:pt x="69" y="1034"/>
                    <a:pt x="72" y="1054"/>
                    <a:pt x="66" y="1052"/>
                  </a:cubicBezTo>
                  <a:cubicBezTo>
                    <a:pt x="66" y="1060"/>
                    <a:pt x="61" y="1061"/>
                    <a:pt x="58" y="1070"/>
                  </a:cubicBezTo>
                  <a:cubicBezTo>
                    <a:pt x="53" y="1075"/>
                    <a:pt x="48" y="1080"/>
                    <a:pt x="44" y="1086"/>
                  </a:cubicBezTo>
                  <a:cubicBezTo>
                    <a:pt x="43" y="1091"/>
                    <a:pt x="39" y="1088"/>
                    <a:pt x="38" y="1095"/>
                  </a:cubicBezTo>
                  <a:cubicBezTo>
                    <a:pt x="33" y="1091"/>
                    <a:pt x="35" y="1105"/>
                    <a:pt x="31" y="1101"/>
                  </a:cubicBezTo>
                  <a:cubicBezTo>
                    <a:pt x="26" y="1106"/>
                    <a:pt x="21" y="1111"/>
                    <a:pt x="17" y="1117"/>
                  </a:cubicBezTo>
                  <a:cubicBezTo>
                    <a:pt x="15" y="1119"/>
                    <a:pt x="12" y="1120"/>
                    <a:pt x="9" y="1123"/>
                  </a:cubicBezTo>
                  <a:cubicBezTo>
                    <a:pt x="6" y="1123"/>
                    <a:pt x="6" y="1131"/>
                    <a:pt x="2" y="1129"/>
                  </a:cubicBezTo>
                  <a:cubicBezTo>
                    <a:pt x="1" y="1130"/>
                    <a:pt x="1" y="1131"/>
                    <a:pt x="0" y="1131"/>
                  </a:cubicBezTo>
                  <a:cubicBezTo>
                    <a:pt x="0" y="1141"/>
                    <a:pt x="0" y="1141"/>
                    <a:pt x="0" y="1141"/>
                  </a:cubicBezTo>
                  <a:cubicBezTo>
                    <a:pt x="4" y="1138"/>
                    <a:pt x="7" y="1136"/>
                    <a:pt x="10" y="1133"/>
                  </a:cubicBezTo>
                  <a:cubicBezTo>
                    <a:pt x="17" y="1124"/>
                    <a:pt x="24" y="1117"/>
                    <a:pt x="31" y="1111"/>
                  </a:cubicBezTo>
                  <a:close/>
                  <a:moveTo>
                    <a:pt x="15" y="1054"/>
                  </a:moveTo>
                  <a:cubicBezTo>
                    <a:pt x="19" y="1046"/>
                    <a:pt x="26" y="1046"/>
                    <a:pt x="31" y="1040"/>
                  </a:cubicBezTo>
                  <a:cubicBezTo>
                    <a:pt x="35" y="1041"/>
                    <a:pt x="36" y="1033"/>
                    <a:pt x="40" y="1034"/>
                  </a:cubicBezTo>
                  <a:cubicBezTo>
                    <a:pt x="43" y="1031"/>
                    <a:pt x="45" y="1026"/>
                    <a:pt x="48" y="1026"/>
                  </a:cubicBezTo>
                  <a:cubicBezTo>
                    <a:pt x="49" y="1024"/>
                    <a:pt x="51" y="1024"/>
                    <a:pt x="53" y="1025"/>
                  </a:cubicBezTo>
                  <a:cubicBezTo>
                    <a:pt x="54" y="1023"/>
                    <a:pt x="52" y="1021"/>
                    <a:pt x="54" y="1018"/>
                  </a:cubicBezTo>
                  <a:cubicBezTo>
                    <a:pt x="57" y="1018"/>
                    <a:pt x="60" y="1015"/>
                    <a:pt x="62" y="1010"/>
                  </a:cubicBezTo>
                  <a:cubicBezTo>
                    <a:pt x="68" y="1004"/>
                    <a:pt x="72" y="998"/>
                    <a:pt x="73" y="989"/>
                  </a:cubicBezTo>
                  <a:cubicBezTo>
                    <a:pt x="67" y="986"/>
                    <a:pt x="65" y="992"/>
                    <a:pt x="62" y="998"/>
                  </a:cubicBezTo>
                  <a:cubicBezTo>
                    <a:pt x="58" y="1003"/>
                    <a:pt x="54" y="1005"/>
                    <a:pt x="51" y="1013"/>
                  </a:cubicBezTo>
                  <a:cubicBezTo>
                    <a:pt x="46" y="1012"/>
                    <a:pt x="43" y="1019"/>
                    <a:pt x="38" y="1021"/>
                  </a:cubicBezTo>
                  <a:cubicBezTo>
                    <a:pt x="36" y="1031"/>
                    <a:pt x="28" y="1027"/>
                    <a:pt x="25" y="1035"/>
                  </a:cubicBezTo>
                  <a:cubicBezTo>
                    <a:pt x="17" y="1041"/>
                    <a:pt x="7" y="1044"/>
                    <a:pt x="0" y="1056"/>
                  </a:cubicBezTo>
                  <a:cubicBezTo>
                    <a:pt x="0" y="1064"/>
                    <a:pt x="0" y="1064"/>
                    <a:pt x="0" y="1064"/>
                  </a:cubicBezTo>
                  <a:cubicBezTo>
                    <a:pt x="5" y="1062"/>
                    <a:pt x="8" y="1054"/>
                    <a:pt x="15" y="1054"/>
                  </a:cubicBezTo>
                  <a:close/>
                  <a:moveTo>
                    <a:pt x="21" y="1107"/>
                  </a:moveTo>
                  <a:cubicBezTo>
                    <a:pt x="25" y="1101"/>
                    <a:pt x="31" y="1100"/>
                    <a:pt x="34" y="1093"/>
                  </a:cubicBezTo>
                  <a:cubicBezTo>
                    <a:pt x="39" y="1092"/>
                    <a:pt x="40" y="1081"/>
                    <a:pt x="46" y="1082"/>
                  </a:cubicBezTo>
                  <a:cubicBezTo>
                    <a:pt x="48" y="1073"/>
                    <a:pt x="54" y="1072"/>
                    <a:pt x="58" y="1065"/>
                  </a:cubicBezTo>
                  <a:cubicBezTo>
                    <a:pt x="54" y="1063"/>
                    <a:pt x="60" y="1062"/>
                    <a:pt x="57" y="1060"/>
                  </a:cubicBezTo>
                  <a:cubicBezTo>
                    <a:pt x="57" y="1056"/>
                    <a:pt x="66" y="1056"/>
                    <a:pt x="61" y="1052"/>
                  </a:cubicBezTo>
                  <a:cubicBezTo>
                    <a:pt x="44" y="1073"/>
                    <a:pt x="28" y="1095"/>
                    <a:pt x="7" y="1105"/>
                  </a:cubicBezTo>
                  <a:cubicBezTo>
                    <a:pt x="5" y="1108"/>
                    <a:pt x="3" y="1110"/>
                    <a:pt x="0" y="1112"/>
                  </a:cubicBezTo>
                  <a:cubicBezTo>
                    <a:pt x="0" y="1121"/>
                    <a:pt x="0" y="1121"/>
                    <a:pt x="0" y="1121"/>
                  </a:cubicBezTo>
                  <a:cubicBezTo>
                    <a:pt x="3" y="1119"/>
                    <a:pt x="5" y="1117"/>
                    <a:pt x="8" y="1115"/>
                  </a:cubicBezTo>
                  <a:cubicBezTo>
                    <a:pt x="13" y="1114"/>
                    <a:pt x="15" y="1106"/>
                    <a:pt x="21" y="1107"/>
                  </a:cubicBezTo>
                  <a:close/>
                  <a:moveTo>
                    <a:pt x="37" y="962"/>
                  </a:moveTo>
                  <a:cubicBezTo>
                    <a:pt x="39" y="959"/>
                    <a:pt x="42" y="960"/>
                    <a:pt x="44" y="958"/>
                  </a:cubicBezTo>
                  <a:cubicBezTo>
                    <a:pt x="46" y="955"/>
                    <a:pt x="46" y="950"/>
                    <a:pt x="49" y="950"/>
                  </a:cubicBezTo>
                  <a:cubicBezTo>
                    <a:pt x="55" y="942"/>
                    <a:pt x="52" y="942"/>
                    <a:pt x="58" y="935"/>
                  </a:cubicBezTo>
                  <a:cubicBezTo>
                    <a:pt x="61" y="928"/>
                    <a:pt x="64" y="922"/>
                    <a:pt x="67" y="915"/>
                  </a:cubicBezTo>
                  <a:cubicBezTo>
                    <a:pt x="72" y="913"/>
                    <a:pt x="72" y="903"/>
                    <a:pt x="66" y="900"/>
                  </a:cubicBezTo>
                  <a:cubicBezTo>
                    <a:pt x="64" y="900"/>
                    <a:pt x="63" y="899"/>
                    <a:pt x="62" y="899"/>
                  </a:cubicBezTo>
                  <a:cubicBezTo>
                    <a:pt x="60" y="902"/>
                    <a:pt x="61" y="904"/>
                    <a:pt x="61" y="906"/>
                  </a:cubicBezTo>
                  <a:cubicBezTo>
                    <a:pt x="54" y="905"/>
                    <a:pt x="62" y="911"/>
                    <a:pt x="61" y="913"/>
                  </a:cubicBezTo>
                  <a:cubicBezTo>
                    <a:pt x="56" y="913"/>
                    <a:pt x="53" y="926"/>
                    <a:pt x="54" y="929"/>
                  </a:cubicBezTo>
                  <a:cubicBezTo>
                    <a:pt x="46" y="930"/>
                    <a:pt x="45" y="945"/>
                    <a:pt x="38" y="948"/>
                  </a:cubicBezTo>
                  <a:cubicBezTo>
                    <a:pt x="34" y="957"/>
                    <a:pt x="27" y="962"/>
                    <a:pt x="22" y="970"/>
                  </a:cubicBezTo>
                  <a:cubicBezTo>
                    <a:pt x="17" y="976"/>
                    <a:pt x="11" y="979"/>
                    <a:pt x="6" y="986"/>
                  </a:cubicBezTo>
                  <a:cubicBezTo>
                    <a:pt x="4" y="987"/>
                    <a:pt x="2" y="989"/>
                    <a:pt x="0" y="991"/>
                  </a:cubicBezTo>
                  <a:cubicBezTo>
                    <a:pt x="0" y="1003"/>
                    <a:pt x="0" y="1003"/>
                    <a:pt x="0" y="1003"/>
                  </a:cubicBezTo>
                  <a:cubicBezTo>
                    <a:pt x="5" y="998"/>
                    <a:pt x="9" y="994"/>
                    <a:pt x="14" y="990"/>
                  </a:cubicBezTo>
                  <a:cubicBezTo>
                    <a:pt x="22" y="982"/>
                    <a:pt x="30" y="972"/>
                    <a:pt x="37" y="962"/>
                  </a:cubicBezTo>
                  <a:close/>
                  <a:moveTo>
                    <a:pt x="126" y="0"/>
                  </a:moveTo>
                  <a:cubicBezTo>
                    <a:pt x="129" y="4"/>
                    <a:pt x="131" y="8"/>
                    <a:pt x="137" y="8"/>
                  </a:cubicBezTo>
                  <a:cubicBezTo>
                    <a:pt x="137" y="5"/>
                    <a:pt x="136" y="3"/>
                    <a:pt x="135" y="0"/>
                  </a:cubicBezTo>
                  <a:lnTo>
                    <a:pt x="126" y="0"/>
                  </a:lnTo>
                  <a:close/>
                  <a:moveTo>
                    <a:pt x="23" y="823"/>
                  </a:moveTo>
                  <a:cubicBezTo>
                    <a:pt x="18" y="820"/>
                    <a:pt x="26" y="813"/>
                    <a:pt x="18" y="812"/>
                  </a:cubicBezTo>
                  <a:cubicBezTo>
                    <a:pt x="15" y="810"/>
                    <a:pt x="15" y="817"/>
                    <a:pt x="11" y="816"/>
                  </a:cubicBezTo>
                  <a:cubicBezTo>
                    <a:pt x="9" y="820"/>
                    <a:pt x="9" y="824"/>
                    <a:pt x="9" y="827"/>
                  </a:cubicBezTo>
                  <a:cubicBezTo>
                    <a:pt x="6" y="826"/>
                    <a:pt x="6" y="831"/>
                    <a:pt x="7" y="833"/>
                  </a:cubicBezTo>
                  <a:cubicBezTo>
                    <a:pt x="1" y="831"/>
                    <a:pt x="8" y="838"/>
                    <a:pt x="3" y="841"/>
                  </a:cubicBezTo>
                  <a:cubicBezTo>
                    <a:pt x="2" y="843"/>
                    <a:pt x="1" y="844"/>
                    <a:pt x="0" y="846"/>
                  </a:cubicBezTo>
                  <a:cubicBezTo>
                    <a:pt x="0" y="863"/>
                    <a:pt x="0" y="863"/>
                    <a:pt x="0" y="863"/>
                  </a:cubicBezTo>
                  <a:cubicBezTo>
                    <a:pt x="6" y="853"/>
                    <a:pt x="11" y="843"/>
                    <a:pt x="18" y="835"/>
                  </a:cubicBezTo>
                  <a:cubicBezTo>
                    <a:pt x="13" y="831"/>
                    <a:pt x="22" y="827"/>
                    <a:pt x="23" y="823"/>
                  </a:cubicBezTo>
                  <a:close/>
                  <a:moveTo>
                    <a:pt x="78" y="1128"/>
                  </a:moveTo>
                  <a:cubicBezTo>
                    <a:pt x="67" y="1132"/>
                    <a:pt x="63" y="1150"/>
                    <a:pt x="51" y="1152"/>
                  </a:cubicBezTo>
                  <a:cubicBezTo>
                    <a:pt x="48" y="1159"/>
                    <a:pt x="42" y="1159"/>
                    <a:pt x="39" y="1166"/>
                  </a:cubicBezTo>
                  <a:cubicBezTo>
                    <a:pt x="34" y="1169"/>
                    <a:pt x="29" y="1171"/>
                    <a:pt x="25" y="1177"/>
                  </a:cubicBezTo>
                  <a:cubicBezTo>
                    <a:pt x="23" y="1180"/>
                    <a:pt x="19" y="1176"/>
                    <a:pt x="18" y="1181"/>
                  </a:cubicBezTo>
                  <a:cubicBezTo>
                    <a:pt x="14" y="1180"/>
                    <a:pt x="14" y="1187"/>
                    <a:pt x="9" y="1184"/>
                  </a:cubicBezTo>
                  <a:cubicBezTo>
                    <a:pt x="7" y="1189"/>
                    <a:pt x="3" y="1189"/>
                    <a:pt x="0" y="1192"/>
                  </a:cubicBezTo>
                  <a:cubicBezTo>
                    <a:pt x="0" y="1200"/>
                    <a:pt x="0" y="1200"/>
                    <a:pt x="0" y="1200"/>
                  </a:cubicBezTo>
                  <a:cubicBezTo>
                    <a:pt x="0" y="1200"/>
                    <a:pt x="0" y="1200"/>
                    <a:pt x="1" y="1200"/>
                  </a:cubicBezTo>
                  <a:cubicBezTo>
                    <a:pt x="6" y="1199"/>
                    <a:pt x="9" y="1193"/>
                    <a:pt x="14" y="1191"/>
                  </a:cubicBezTo>
                  <a:cubicBezTo>
                    <a:pt x="22" y="1186"/>
                    <a:pt x="30" y="1180"/>
                    <a:pt x="38" y="1173"/>
                  </a:cubicBezTo>
                  <a:cubicBezTo>
                    <a:pt x="46" y="1165"/>
                    <a:pt x="56" y="1161"/>
                    <a:pt x="62" y="1150"/>
                  </a:cubicBezTo>
                  <a:cubicBezTo>
                    <a:pt x="70" y="1145"/>
                    <a:pt x="76" y="1133"/>
                    <a:pt x="84" y="1126"/>
                  </a:cubicBezTo>
                  <a:cubicBezTo>
                    <a:pt x="87" y="1119"/>
                    <a:pt x="93" y="1121"/>
                    <a:pt x="95" y="1112"/>
                  </a:cubicBezTo>
                  <a:cubicBezTo>
                    <a:pt x="98" y="1113"/>
                    <a:pt x="99" y="1108"/>
                    <a:pt x="100" y="1104"/>
                  </a:cubicBezTo>
                  <a:cubicBezTo>
                    <a:pt x="103" y="1106"/>
                    <a:pt x="105" y="1100"/>
                    <a:pt x="103" y="1098"/>
                  </a:cubicBezTo>
                  <a:cubicBezTo>
                    <a:pt x="95" y="1109"/>
                    <a:pt x="86" y="1118"/>
                    <a:pt x="78" y="1128"/>
                  </a:cubicBezTo>
                  <a:close/>
                  <a:moveTo>
                    <a:pt x="8" y="1255"/>
                  </a:moveTo>
                  <a:cubicBezTo>
                    <a:pt x="5" y="1257"/>
                    <a:pt x="3" y="1259"/>
                    <a:pt x="0" y="1261"/>
                  </a:cubicBezTo>
                  <a:cubicBezTo>
                    <a:pt x="0" y="1267"/>
                    <a:pt x="0" y="1267"/>
                    <a:pt x="0" y="1267"/>
                  </a:cubicBezTo>
                  <a:cubicBezTo>
                    <a:pt x="1" y="1267"/>
                    <a:pt x="3" y="1266"/>
                    <a:pt x="4" y="1265"/>
                  </a:cubicBezTo>
                  <a:cubicBezTo>
                    <a:pt x="4" y="1261"/>
                    <a:pt x="13" y="1259"/>
                    <a:pt x="8" y="1255"/>
                  </a:cubicBezTo>
                  <a:close/>
                  <a:moveTo>
                    <a:pt x="48" y="1199"/>
                  </a:moveTo>
                  <a:cubicBezTo>
                    <a:pt x="45" y="1203"/>
                    <a:pt x="42" y="1207"/>
                    <a:pt x="37" y="1208"/>
                  </a:cubicBezTo>
                  <a:cubicBezTo>
                    <a:pt x="34" y="1213"/>
                    <a:pt x="31" y="1216"/>
                    <a:pt x="26" y="1218"/>
                  </a:cubicBezTo>
                  <a:cubicBezTo>
                    <a:pt x="20" y="1225"/>
                    <a:pt x="12" y="1230"/>
                    <a:pt x="5" y="1235"/>
                  </a:cubicBezTo>
                  <a:cubicBezTo>
                    <a:pt x="3" y="1234"/>
                    <a:pt x="1" y="1235"/>
                    <a:pt x="0" y="1236"/>
                  </a:cubicBezTo>
                  <a:cubicBezTo>
                    <a:pt x="0" y="1245"/>
                    <a:pt x="0" y="1245"/>
                    <a:pt x="0" y="1245"/>
                  </a:cubicBezTo>
                  <a:cubicBezTo>
                    <a:pt x="1" y="1244"/>
                    <a:pt x="2" y="1244"/>
                    <a:pt x="3" y="1243"/>
                  </a:cubicBezTo>
                  <a:cubicBezTo>
                    <a:pt x="7" y="1240"/>
                    <a:pt x="10" y="1236"/>
                    <a:pt x="15" y="1234"/>
                  </a:cubicBezTo>
                  <a:cubicBezTo>
                    <a:pt x="19" y="1232"/>
                    <a:pt x="23" y="1227"/>
                    <a:pt x="28" y="1225"/>
                  </a:cubicBezTo>
                  <a:cubicBezTo>
                    <a:pt x="36" y="1219"/>
                    <a:pt x="44" y="1212"/>
                    <a:pt x="51" y="1204"/>
                  </a:cubicBezTo>
                  <a:cubicBezTo>
                    <a:pt x="53" y="1198"/>
                    <a:pt x="59" y="1200"/>
                    <a:pt x="61" y="1192"/>
                  </a:cubicBezTo>
                  <a:cubicBezTo>
                    <a:pt x="64" y="1193"/>
                    <a:pt x="64" y="1187"/>
                    <a:pt x="67" y="1188"/>
                  </a:cubicBezTo>
                  <a:cubicBezTo>
                    <a:pt x="68" y="1184"/>
                    <a:pt x="71" y="1181"/>
                    <a:pt x="69" y="1179"/>
                  </a:cubicBezTo>
                  <a:cubicBezTo>
                    <a:pt x="62" y="1186"/>
                    <a:pt x="56" y="1194"/>
                    <a:pt x="48" y="1199"/>
                  </a:cubicBezTo>
                  <a:close/>
                  <a:moveTo>
                    <a:pt x="920" y="10"/>
                  </a:moveTo>
                  <a:cubicBezTo>
                    <a:pt x="925" y="12"/>
                    <a:pt x="931" y="14"/>
                    <a:pt x="935" y="17"/>
                  </a:cubicBezTo>
                  <a:cubicBezTo>
                    <a:pt x="954" y="28"/>
                    <a:pt x="960" y="29"/>
                    <a:pt x="963" y="33"/>
                  </a:cubicBezTo>
                  <a:cubicBezTo>
                    <a:pt x="1027" y="64"/>
                    <a:pt x="1029" y="69"/>
                    <a:pt x="1034" y="71"/>
                  </a:cubicBezTo>
                  <a:cubicBezTo>
                    <a:pt x="1068" y="87"/>
                    <a:pt x="1071" y="88"/>
                    <a:pt x="1073" y="90"/>
                  </a:cubicBezTo>
                  <a:cubicBezTo>
                    <a:pt x="1128" y="114"/>
                    <a:pt x="1137" y="122"/>
                    <a:pt x="1151" y="124"/>
                  </a:cubicBezTo>
                  <a:cubicBezTo>
                    <a:pt x="1235" y="156"/>
                    <a:pt x="1245" y="163"/>
                    <a:pt x="1261" y="164"/>
                  </a:cubicBezTo>
                  <a:cubicBezTo>
                    <a:pt x="1288" y="169"/>
                    <a:pt x="1293" y="172"/>
                    <a:pt x="1303" y="171"/>
                  </a:cubicBezTo>
                  <a:cubicBezTo>
                    <a:pt x="1331" y="172"/>
                    <a:pt x="1327" y="172"/>
                    <a:pt x="1322" y="171"/>
                  </a:cubicBezTo>
                  <a:cubicBezTo>
                    <a:pt x="1251" y="157"/>
                    <a:pt x="1246" y="152"/>
                    <a:pt x="1238" y="152"/>
                  </a:cubicBezTo>
                  <a:cubicBezTo>
                    <a:pt x="1203" y="142"/>
                    <a:pt x="1194" y="133"/>
                    <a:pt x="1177" y="131"/>
                  </a:cubicBezTo>
                  <a:cubicBezTo>
                    <a:pt x="1162" y="122"/>
                    <a:pt x="1157" y="121"/>
                    <a:pt x="1153" y="118"/>
                  </a:cubicBezTo>
                  <a:cubicBezTo>
                    <a:pt x="1092" y="91"/>
                    <a:pt x="1083" y="87"/>
                    <a:pt x="1076" y="81"/>
                  </a:cubicBezTo>
                  <a:cubicBezTo>
                    <a:pt x="1016" y="51"/>
                    <a:pt x="1006" y="48"/>
                    <a:pt x="998" y="44"/>
                  </a:cubicBezTo>
                  <a:cubicBezTo>
                    <a:pt x="966" y="24"/>
                    <a:pt x="957" y="21"/>
                    <a:pt x="951" y="15"/>
                  </a:cubicBezTo>
                  <a:cubicBezTo>
                    <a:pt x="901" y="0"/>
                    <a:pt x="901" y="0"/>
                    <a:pt x="901" y="0"/>
                  </a:cubicBezTo>
                  <a:close/>
                  <a:moveTo>
                    <a:pt x="1096" y="23"/>
                  </a:moveTo>
                  <a:cubicBezTo>
                    <a:pt x="1108" y="25"/>
                    <a:pt x="1112" y="33"/>
                    <a:pt x="1125" y="34"/>
                  </a:cubicBezTo>
                  <a:cubicBezTo>
                    <a:pt x="1154" y="53"/>
                    <a:pt x="1163" y="51"/>
                    <a:pt x="1163" y="57"/>
                  </a:cubicBezTo>
                  <a:cubicBezTo>
                    <a:pt x="1224" y="83"/>
                    <a:pt x="1241" y="93"/>
                    <a:pt x="1261" y="100"/>
                  </a:cubicBezTo>
                  <a:cubicBezTo>
                    <a:pt x="1309" y="119"/>
                    <a:pt x="1319" y="116"/>
                    <a:pt x="1321" y="121"/>
                  </a:cubicBezTo>
                  <a:cubicBezTo>
                    <a:pt x="1483" y="135"/>
                    <a:pt x="1494" y="132"/>
                    <a:pt x="1508" y="132"/>
                  </a:cubicBezTo>
                  <a:cubicBezTo>
                    <a:pt x="1513" y="124"/>
                    <a:pt x="1524" y="129"/>
                    <a:pt x="1522" y="121"/>
                  </a:cubicBezTo>
                  <a:cubicBezTo>
                    <a:pt x="1429" y="114"/>
                    <a:pt x="1421" y="115"/>
                    <a:pt x="1415" y="115"/>
                  </a:cubicBezTo>
                  <a:cubicBezTo>
                    <a:pt x="1377" y="104"/>
                    <a:pt x="1367" y="106"/>
                    <a:pt x="1365" y="100"/>
                  </a:cubicBezTo>
                  <a:cubicBezTo>
                    <a:pt x="1321" y="90"/>
                    <a:pt x="1313" y="84"/>
                    <a:pt x="1302" y="82"/>
                  </a:cubicBezTo>
                  <a:cubicBezTo>
                    <a:pt x="1242" y="52"/>
                    <a:pt x="1240" y="47"/>
                    <a:pt x="1233" y="47"/>
                  </a:cubicBezTo>
                  <a:cubicBezTo>
                    <a:pt x="1284" y="57"/>
                    <a:pt x="1302" y="60"/>
                    <a:pt x="1318" y="64"/>
                  </a:cubicBezTo>
                  <a:cubicBezTo>
                    <a:pt x="1452" y="80"/>
                    <a:pt x="1459" y="83"/>
                    <a:pt x="1464" y="79"/>
                  </a:cubicBezTo>
                  <a:cubicBezTo>
                    <a:pt x="1275" y="49"/>
                    <a:pt x="1260" y="41"/>
                    <a:pt x="1240" y="39"/>
                  </a:cubicBezTo>
                  <a:cubicBezTo>
                    <a:pt x="1219" y="31"/>
                    <a:pt x="1217" y="26"/>
                    <a:pt x="1208" y="27"/>
                  </a:cubicBezTo>
                  <a:cubicBezTo>
                    <a:pt x="1171" y="4"/>
                    <a:pt x="1160" y="6"/>
                    <a:pt x="1156" y="2"/>
                  </a:cubicBezTo>
                  <a:cubicBezTo>
                    <a:pt x="1119" y="4"/>
                    <a:pt x="1126" y="9"/>
                    <a:pt x="1136" y="10"/>
                  </a:cubicBezTo>
                  <a:cubicBezTo>
                    <a:pt x="1169" y="30"/>
                    <a:pt x="1176" y="28"/>
                    <a:pt x="1177" y="31"/>
                  </a:cubicBezTo>
                  <a:cubicBezTo>
                    <a:pt x="1206" y="45"/>
                    <a:pt x="1215" y="46"/>
                    <a:pt x="1220" y="49"/>
                  </a:cubicBezTo>
                  <a:cubicBezTo>
                    <a:pt x="1280" y="78"/>
                    <a:pt x="1290" y="84"/>
                    <a:pt x="1302" y="88"/>
                  </a:cubicBezTo>
                  <a:cubicBezTo>
                    <a:pt x="1327" y="100"/>
                    <a:pt x="1331" y="99"/>
                    <a:pt x="1335" y="100"/>
                  </a:cubicBezTo>
                  <a:cubicBezTo>
                    <a:pt x="1385" y="116"/>
                    <a:pt x="1401" y="116"/>
                    <a:pt x="1413" y="121"/>
                  </a:cubicBezTo>
                  <a:cubicBezTo>
                    <a:pt x="1486" y="126"/>
                    <a:pt x="1486" y="125"/>
                    <a:pt x="1495" y="127"/>
                  </a:cubicBezTo>
                  <a:cubicBezTo>
                    <a:pt x="1458" y="133"/>
                    <a:pt x="1456" y="132"/>
                    <a:pt x="1443" y="133"/>
                  </a:cubicBezTo>
                  <a:cubicBezTo>
                    <a:pt x="1346" y="119"/>
                    <a:pt x="1337" y="119"/>
                    <a:pt x="1334" y="115"/>
                  </a:cubicBezTo>
                  <a:cubicBezTo>
                    <a:pt x="1283" y="98"/>
                    <a:pt x="1273" y="101"/>
                    <a:pt x="1274" y="94"/>
                  </a:cubicBezTo>
                  <a:cubicBezTo>
                    <a:pt x="1197" y="60"/>
                    <a:pt x="1189" y="61"/>
                    <a:pt x="1185" y="57"/>
                  </a:cubicBezTo>
                  <a:cubicBezTo>
                    <a:pt x="1136" y="33"/>
                    <a:pt x="1127" y="28"/>
                    <a:pt x="1118" y="23"/>
                  </a:cubicBezTo>
                  <a:cubicBezTo>
                    <a:pt x="1081" y="8"/>
                    <a:pt x="1076" y="3"/>
                    <a:pt x="1068" y="0"/>
                  </a:cubicBezTo>
                  <a:cubicBezTo>
                    <a:pt x="1077" y="14"/>
                    <a:pt x="1089" y="16"/>
                    <a:pt x="1096" y="23"/>
                  </a:cubicBezTo>
                  <a:close/>
                  <a:moveTo>
                    <a:pt x="979" y="13"/>
                  </a:moveTo>
                  <a:cubicBezTo>
                    <a:pt x="986" y="13"/>
                    <a:pt x="987" y="17"/>
                    <a:pt x="992" y="18"/>
                  </a:cubicBezTo>
                  <a:cubicBezTo>
                    <a:pt x="1035" y="35"/>
                    <a:pt x="1037" y="39"/>
                    <a:pt x="1039" y="43"/>
                  </a:cubicBezTo>
                  <a:cubicBezTo>
                    <a:pt x="1082" y="59"/>
                    <a:pt x="1083" y="64"/>
                    <a:pt x="1089" y="64"/>
                  </a:cubicBezTo>
                  <a:cubicBezTo>
                    <a:pt x="1163" y="104"/>
                    <a:pt x="1170" y="102"/>
                    <a:pt x="1173" y="105"/>
                  </a:cubicBezTo>
                  <a:cubicBezTo>
                    <a:pt x="1200" y="116"/>
                    <a:pt x="1202" y="117"/>
                    <a:pt x="1203" y="119"/>
                  </a:cubicBezTo>
                  <a:cubicBezTo>
                    <a:pt x="1236" y="133"/>
                    <a:pt x="1244" y="134"/>
                    <a:pt x="1249" y="139"/>
                  </a:cubicBezTo>
                  <a:cubicBezTo>
                    <a:pt x="1273" y="146"/>
                    <a:pt x="1277" y="147"/>
                    <a:pt x="1279" y="149"/>
                  </a:cubicBezTo>
                  <a:cubicBezTo>
                    <a:pt x="1302" y="160"/>
                    <a:pt x="1315" y="152"/>
                    <a:pt x="1314" y="158"/>
                  </a:cubicBezTo>
                  <a:cubicBezTo>
                    <a:pt x="1355" y="161"/>
                    <a:pt x="1375" y="162"/>
                    <a:pt x="1394" y="162"/>
                  </a:cubicBezTo>
                  <a:cubicBezTo>
                    <a:pt x="1429" y="161"/>
                    <a:pt x="1435" y="155"/>
                    <a:pt x="1429" y="154"/>
                  </a:cubicBezTo>
                  <a:cubicBezTo>
                    <a:pt x="1393" y="155"/>
                    <a:pt x="1392" y="157"/>
                    <a:pt x="1381" y="155"/>
                  </a:cubicBezTo>
                  <a:cubicBezTo>
                    <a:pt x="1358" y="157"/>
                    <a:pt x="1347" y="153"/>
                    <a:pt x="1338" y="154"/>
                  </a:cubicBezTo>
                  <a:cubicBezTo>
                    <a:pt x="1234" y="126"/>
                    <a:pt x="1232" y="119"/>
                    <a:pt x="1223" y="119"/>
                  </a:cubicBezTo>
                  <a:cubicBezTo>
                    <a:pt x="1147" y="88"/>
                    <a:pt x="1147" y="80"/>
                    <a:pt x="1139" y="80"/>
                  </a:cubicBezTo>
                  <a:cubicBezTo>
                    <a:pt x="1111" y="65"/>
                    <a:pt x="1099" y="60"/>
                    <a:pt x="1087" y="55"/>
                  </a:cubicBezTo>
                  <a:cubicBezTo>
                    <a:pt x="1033" y="27"/>
                    <a:pt x="1028" y="24"/>
                    <a:pt x="1022" y="21"/>
                  </a:cubicBezTo>
                  <a:cubicBezTo>
                    <a:pt x="956" y="0"/>
                    <a:pt x="956" y="0"/>
                    <a:pt x="956" y="0"/>
                  </a:cubicBezTo>
                  <a:close/>
                  <a:moveTo>
                    <a:pt x="1304" y="25"/>
                  </a:moveTo>
                  <a:cubicBezTo>
                    <a:pt x="1335" y="32"/>
                    <a:pt x="1379" y="35"/>
                    <a:pt x="1419" y="41"/>
                  </a:cubicBezTo>
                  <a:cubicBezTo>
                    <a:pt x="1435" y="41"/>
                    <a:pt x="1451" y="41"/>
                    <a:pt x="1467" y="42"/>
                  </a:cubicBezTo>
                  <a:cubicBezTo>
                    <a:pt x="1473" y="45"/>
                    <a:pt x="1476" y="40"/>
                    <a:pt x="1486" y="42"/>
                  </a:cubicBezTo>
                  <a:cubicBezTo>
                    <a:pt x="1491" y="42"/>
                    <a:pt x="1495" y="42"/>
                    <a:pt x="1499" y="42"/>
                  </a:cubicBezTo>
                  <a:cubicBezTo>
                    <a:pt x="1503" y="41"/>
                    <a:pt x="1511" y="45"/>
                    <a:pt x="1510" y="40"/>
                  </a:cubicBezTo>
                  <a:cubicBezTo>
                    <a:pt x="1508" y="38"/>
                    <a:pt x="1505" y="37"/>
                    <a:pt x="1500" y="38"/>
                  </a:cubicBezTo>
                  <a:cubicBezTo>
                    <a:pt x="1498" y="39"/>
                    <a:pt x="1489" y="43"/>
                    <a:pt x="1489" y="38"/>
                  </a:cubicBezTo>
                  <a:cubicBezTo>
                    <a:pt x="1477" y="38"/>
                    <a:pt x="1478" y="38"/>
                    <a:pt x="1467" y="39"/>
                  </a:cubicBezTo>
                  <a:cubicBezTo>
                    <a:pt x="1458" y="35"/>
                    <a:pt x="1442" y="38"/>
                    <a:pt x="1430" y="36"/>
                  </a:cubicBezTo>
                  <a:cubicBezTo>
                    <a:pt x="1426" y="33"/>
                    <a:pt x="1423" y="35"/>
                    <a:pt x="1419" y="36"/>
                  </a:cubicBezTo>
                  <a:cubicBezTo>
                    <a:pt x="1417" y="31"/>
                    <a:pt x="1405" y="35"/>
                    <a:pt x="1399" y="34"/>
                  </a:cubicBezTo>
                  <a:cubicBezTo>
                    <a:pt x="1393" y="30"/>
                    <a:pt x="1379" y="33"/>
                    <a:pt x="1369" y="29"/>
                  </a:cubicBezTo>
                  <a:cubicBezTo>
                    <a:pt x="1366" y="28"/>
                    <a:pt x="1363" y="28"/>
                    <a:pt x="1360" y="28"/>
                  </a:cubicBezTo>
                  <a:cubicBezTo>
                    <a:pt x="1356" y="29"/>
                    <a:pt x="1355" y="25"/>
                    <a:pt x="1354" y="28"/>
                  </a:cubicBezTo>
                  <a:cubicBezTo>
                    <a:pt x="1352" y="23"/>
                    <a:pt x="1338" y="29"/>
                    <a:pt x="1336" y="23"/>
                  </a:cubicBezTo>
                  <a:cubicBezTo>
                    <a:pt x="1311" y="21"/>
                    <a:pt x="1288" y="17"/>
                    <a:pt x="1269" y="9"/>
                  </a:cubicBezTo>
                  <a:cubicBezTo>
                    <a:pt x="1257" y="8"/>
                    <a:pt x="1250" y="4"/>
                    <a:pt x="1241" y="0"/>
                  </a:cubicBezTo>
                  <a:cubicBezTo>
                    <a:pt x="1214" y="0"/>
                    <a:pt x="1214" y="0"/>
                    <a:pt x="1214" y="0"/>
                  </a:cubicBezTo>
                  <a:cubicBezTo>
                    <a:pt x="1225" y="4"/>
                    <a:pt x="1237" y="7"/>
                    <a:pt x="1249" y="11"/>
                  </a:cubicBezTo>
                  <a:cubicBezTo>
                    <a:pt x="1265" y="18"/>
                    <a:pt x="1285" y="21"/>
                    <a:pt x="1304" y="25"/>
                  </a:cubicBezTo>
                  <a:close/>
                  <a:moveTo>
                    <a:pt x="883" y="9"/>
                  </a:moveTo>
                  <a:cubicBezTo>
                    <a:pt x="887" y="14"/>
                    <a:pt x="895" y="14"/>
                    <a:pt x="898" y="20"/>
                  </a:cubicBezTo>
                  <a:cubicBezTo>
                    <a:pt x="913" y="36"/>
                    <a:pt x="920" y="33"/>
                    <a:pt x="922" y="36"/>
                  </a:cubicBezTo>
                  <a:cubicBezTo>
                    <a:pt x="951" y="55"/>
                    <a:pt x="953" y="62"/>
                    <a:pt x="960" y="63"/>
                  </a:cubicBezTo>
                  <a:cubicBezTo>
                    <a:pt x="985" y="82"/>
                    <a:pt x="997" y="88"/>
                    <a:pt x="1008" y="95"/>
                  </a:cubicBezTo>
                  <a:cubicBezTo>
                    <a:pt x="1077" y="135"/>
                    <a:pt x="1084" y="133"/>
                    <a:pt x="1085" y="136"/>
                  </a:cubicBezTo>
                  <a:cubicBezTo>
                    <a:pt x="1124" y="154"/>
                    <a:pt x="1130" y="165"/>
                    <a:pt x="1148" y="165"/>
                  </a:cubicBezTo>
                  <a:cubicBezTo>
                    <a:pt x="1177" y="180"/>
                    <a:pt x="1184" y="177"/>
                    <a:pt x="1185" y="182"/>
                  </a:cubicBezTo>
                  <a:cubicBezTo>
                    <a:pt x="1245" y="198"/>
                    <a:pt x="1249" y="200"/>
                    <a:pt x="1254" y="200"/>
                  </a:cubicBezTo>
                  <a:cubicBezTo>
                    <a:pt x="1350" y="212"/>
                    <a:pt x="1357" y="219"/>
                    <a:pt x="1360" y="218"/>
                  </a:cubicBezTo>
                  <a:cubicBezTo>
                    <a:pt x="1358" y="204"/>
                    <a:pt x="1355" y="205"/>
                    <a:pt x="1352" y="207"/>
                  </a:cubicBezTo>
                  <a:cubicBezTo>
                    <a:pt x="1328" y="204"/>
                    <a:pt x="1321" y="204"/>
                    <a:pt x="1306" y="204"/>
                  </a:cubicBezTo>
                  <a:cubicBezTo>
                    <a:pt x="1249" y="187"/>
                    <a:pt x="1239" y="190"/>
                    <a:pt x="1237" y="185"/>
                  </a:cubicBezTo>
                  <a:cubicBezTo>
                    <a:pt x="1165" y="161"/>
                    <a:pt x="1154" y="164"/>
                    <a:pt x="1152" y="159"/>
                  </a:cubicBezTo>
                  <a:cubicBezTo>
                    <a:pt x="1126" y="149"/>
                    <a:pt x="1124" y="147"/>
                    <a:pt x="1120" y="147"/>
                  </a:cubicBezTo>
                  <a:cubicBezTo>
                    <a:pt x="1087" y="129"/>
                    <a:pt x="1085" y="124"/>
                    <a:pt x="1077" y="125"/>
                  </a:cubicBezTo>
                  <a:cubicBezTo>
                    <a:pt x="1047" y="103"/>
                    <a:pt x="1040" y="103"/>
                    <a:pt x="1036" y="100"/>
                  </a:cubicBezTo>
                  <a:cubicBezTo>
                    <a:pt x="1008" y="81"/>
                    <a:pt x="1003" y="82"/>
                    <a:pt x="999" y="81"/>
                  </a:cubicBezTo>
                  <a:cubicBezTo>
                    <a:pt x="968" y="59"/>
                    <a:pt x="965" y="56"/>
                    <a:pt x="961" y="54"/>
                  </a:cubicBezTo>
                  <a:cubicBezTo>
                    <a:pt x="925" y="28"/>
                    <a:pt x="920" y="26"/>
                    <a:pt x="915" y="25"/>
                  </a:cubicBezTo>
                  <a:cubicBezTo>
                    <a:pt x="893" y="5"/>
                    <a:pt x="887" y="4"/>
                    <a:pt x="885" y="1"/>
                  </a:cubicBezTo>
                  <a:cubicBezTo>
                    <a:pt x="872" y="5"/>
                    <a:pt x="878" y="6"/>
                    <a:pt x="883" y="9"/>
                  </a:cubicBezTo>
                  <a:close/>
                  <a:moveTo>
                    <a:pt x="1280" y="0"/>
                  </a:moveTo>
                  <a:cubicBezTo>
                    <a:pt x="1280" y="0"/>
                    <a:pt x="1280" y="0"/>
                    <a:pt x="1280" y="0"/>
                  </a:cubicBezTo>
                  <a:cubicBezTo>
                    <a:pt x="1280" y="0"/>
                    <a:pt x="1280" y="0"/>
                    <a:pt x="1280" y="0"/>
                  </a:cubicBezTo>
                  <a:cubicBezTo>
                    <a:pt x="1280" y="0"/>
                    <a:pt x="1280" y="0"/>
                    <a:pt x="1280" y="0"/>
                  </a:cubicBezTo>
                  <a:close/>
                  <a:moveTo>
                    <a:pt x="833" y="8"/>
                  </a:moveTo>
                  <a:cubicBezTo>
                    <a:pt x="837" y="12"/>
                    <a:pt x="843" y="13"/>
                    <a:pt x="846" y="17"/>
                  </a:cubicBezTo>
                  <a:cubicBezTo>
                    <a:pt x="882" y="51"/>
                    <a:pt x="891" y="50"/>
                    <a:pt x="893" y="55"/>
                  </a:cubicBezTo>
                  <a:cubicBezTo>
                    <a:pt x="911" y="66"/>
                    <a:pt x="911" y="74"/>
                    <a:pt x="916" y="75"/>
                  </a:cubicBezTo>
                  <a:cubicBezTo>
                    <a:pt x="986" y="136"/>
                    <a:pt x="988" y="138"/>
                    <a:pt x="991" y="138"/>
                  </a:cubicBezTo>
                  <a:cubicBezTo>
                    <a:pt x="1014" y="162"/>
                    <a:pt x="1027" y="164"/>
                    <a:pt x="1032" y="172"/>
                  </a:cubicBezTo>
                  <a:cubicBezTo>
                    <a:pt x="1049" y="184"/>
                    <a:pt x="1054" y="186"/>
                    <a:pt x="1056" y="192"/>
                  </a:cubicBezTo>
                  <a:cubicBezTo>
                    <a:pt x="1096" y="211"/>
                    <a:pt x="1102" y="220"/>
                    <a:pt x="1114" y="224"/>
                  </a:cubicBezTo>
                  <a:cubicBezTo>
                    <a:pt x="1182" y="262"/>
                    <a:pt x="1192" y="266"/>
                    <a:pt x="1202" y="271"/>
                  </a:cubicBezTo>
                  <a:cubicBezTo>
                    <a:pt x="1247" y="288"/>
                    <a:pt x="1251" y="287"/>
                    <a:pt x="1252" y="290"/>
                  </a:cubicBezTo>
                  <a:cubicBezTo>
                    <a:pt x="1295" y="297"/>
                    <a:pt x="1305" y="294"/>
                    <a:pt x="1304" y="287"/>
                  </a:cubicBezTo>
                  <a:cubicBezTo>
                    <a:pt x="1296" y="277"/>
                    <a:pt x="1294" y="287"/>
                    <a:pt x="1291" y="286"/>
                  </a:cubicBezTo>
                  <a:cubicBezTo>
                    <a:pt x="1240" y="278"/>
                    <a:pt x="1233" y="274"/>
                    <a:pt x="1224" y="272"/>
                  </a:cubicBezTo>
                  <a:cubicBezTo>
                    <a:pt x="1177" y="250"/>
                    <a:pt x="1172" y="250"/>
                    <a:pt x="1170" y="247"/>
                  </a:cubicBezTo>
                  <a:cubicBezTo>
                    <a:pt x="1150" y="240"/>
                    <a:pt x="1150" y="230"/>
                    <a:pt x="1138" y="231"/>
                  </a:cubicBezTo>
                  <a:cubicBezTo>
                    <a:pt x="1116" y="211"/>
                    <a:pt x="1101" y="214"/>
                    <a:pt x="1099" y="206"/>
                  </a:cubicBezTo>
                  <a:cubicBezTo>
                    <a:pt x="1054" y="177"/>
                    <a:pt x="1048" y="173"/>
                    <a:pt x="1043" y="168"/>
                  </a:cubicBezTo>
                  <a:cubicBezTo>
                    <a:pt x="1011" y="146"/>
                    <a:pt x="999" y="136"/>
                    <a:pt x="987" y="127"/>
                  </a:cubicBezTo>
                  <a:cubicBezTo>
                    <a:pt x="971" y="108"/>
                    <a:pt x="966" y="108"/>
                    <a:pt x="962" y="107"/>
                  </a:cubicBezTo>
                  <a:cubicBezTo>
                    <a:pt x="940" y="87"/>
                    <a:pt x="938" y="84"/>
                    <a:pt x="934" y="82"/>
                  </a:cubicBezTo>
                  <a:cubicBezTo>
                    <a:pt x="885" y="38"/>
                    <a:pt x="878" y="37"/>
                    <a:pt x="876" y="31"/>
                  </a:cubicBezTo>
                  <a:cubicBezTo>
                    <a:pt x="860" y="15"/>
                    <a:pt x="853" y="14"/>
                    <a:pt x="850" y="8"/>
                  </a:cubicBezTo>
                  <a:cubicBezTo>
                    <a:pt x="828" y="2"/>
                    <a:pt x="832" y="4"/>
                    <a:pt x="833" y="8"/>
                  </a:cubicBezTo>
                  <a:close/>
                  <a:moveTo>
                    <a:pt x="750" y="19"/>
                  </a:moveTo>
                  <a:cubicBezTo>
                    <a:pt x="756" y="21"/>
                    <a:pt x="760" y="24"/>
                    <a:pt x="763" y="28"/>
                  </a:cubicBezTo>
                  <a:cubicBezTo>
                    <a:pt x="795" y="48"/>
                    <a:pt x="793" y="58"/>
                    <a:pt x="801" y="58"/>
                  </a:cubicBezTo>
                  <a:cubicBezTo>
                    <a:pt x="830" y="88"/>
                    <a:pt x="839" y="94"/>
                    <a:pt x="846" y="102"/>
                  </a:cubicBezTo>
                  <a:cubicBezTo>
                    <a:pt x="861" y="116"/>
                    <a:pt x="865" y="120"/>
                    <a:pt x="867" y="124"/>
                  </a:cubicBezTo>
                  <a:cubicBezTo>
                    <a:pt x="917" y="168"/>
                    <a:pt x="917" y="172"/>
                    <a:pt x="919" y="174"/>
                  </a:cubicBezTo>
                  <a:cubicBezTo>
                    <a:pt x="944" y="198"/>
                    <a:pt x="950" y="207"/>
                    <a:pt x="957" y="214"/>
                  </a:cubicBezTo>
                  <a:cubicBezTo>
                    <a:pt x="1014" y="262"/>
                    <a:pt x="1021" y="270"/>
                    <a:pt x="1032" y="274"/>
                  </a:cubicBezTo>
                  <a:cubicBezTo>
                    <a:pt x="1086" y="317"/>
                    <a:pt x="1095" y="316"/>
                    <a:pt x="1096" y="321"/>
                  </a:cubicBezTo>
                  <a:cubicBezTo>
                    <a:pt x="1138" y="334"/>
                    <a:pt x="1141" y="339"/>
                    <a:pt x="1148" y="340"/>
                  </a:cubicBezTo>
                  <a:cubicBezTo>
                    <a:pt x="1136" y="331"/>
                    <a:pt x="1110" y="323"/>
                    <a:pt x="1092" y="308"/>
                  </a:cubicBezTo>
                  <a:cubicBezTo>
                    <a:pt x="1045" y="279"/>
                    <a:pt x="1047" y="273"/>
                    <a:pt x="1041" y="274"/>
                  </a:cubicBezTo>
                  <a:cubicBezTo>
                    <a:pt x="1014" y="255"/>
                    <a:pt x="1012" y="250"/>
                    <a:pt x="1006" y="247"/>
                  </a:cubicBezTo>
                  <a:cubicBezTo>
                    <a:pt x="990" y="232"/>
                    <a:pt x="985" y="227"/>
                    <a:pt x="981" y="223"/>
                  </a:cubicBezTo>
                  <a:cubicBezTo>
                    <a:pt x="959" y="204"/>
                    <a:pt x="956" y="201"/>
                    <a:pt x="955" y="198"/>
                  </a:cubicBezTo>
                  <a:cubicBezTo>
                    <a:pt x="920" y="167"/>
                    <a:pt x="916" y="155"/>
                    <a:pt x="904" y="151"/>
                  </a:cubicBezTo>
                  <a:cubicBezTo>
                    <a:pt x="889" y="134"/>
                    <a:pt x="887" y="129"/>
                    <a:pt x="880" y="127"/>
                  </a:cubicBezTo>
                  <a:cubicBezTo>
                    <a:pt x="843" y="89"/>
                    <a:pt x="841" y="87"/>
                    <a:pt x="840" y="85"/>
                  </a:cubicBezTo>
                  <a:cubicBezTo>
                    <a:pt x="818" y="66"/>
                    <a:pt x="818" y="62"/>
                    <a:pt x="817" y="60"/>
                  </a:cubicBezTo>
                  <a:cubicBezTo>
                    <a:pt x="790" y="41"/>
                    <a:pt x="790" y="33"/>
                    <a:pt x="782" y="33"/>
                  </a:cubicBezTo>
                  <a:cubicBezTo>
                    <a:pt x="747" y="6"/>
                    <a:pt x="748" y="2"/>
                    <a:pt x="746" y="0"/>
                  </a:cubicBezTo>
                  <a:cubicBezTo>
                    <a:pt x="739" y="12"/>
                    <a:pt x="750" y="11"/>
                    <a:pt x="750" y="19"/>
                  </a:cubicBezTo>
                  <a:close/>
                  <a:moveTo>
                    <a:pt x="709" y="12"/>
                  </a:moveTo>
                  <a:cubicBezTo>
                    <a:pt x="713" y="13"/>
                    <a:pt x="713" y="18"/>
                    <a:pt x="715" y="21"/>
                  </a:cubicBezTo>
                  <a:cubicBezTo>
                    <a:pt x="737" y="43"/>
                    <a:pt x="740" y="46"/>
                    <a:pt x="743" y="50"/>
                  </a:cubicBezTo>
                  <a:cubicBezTo>
                    <a:pt x="773" y="89"/>
                    <a:pt x="783" y="92"/>
                    <a:pt x="785" y="103"/>
                  </a:cubicBezTo>
                  <a:cubicBezTo>
                    <a:pt x="812" y="126"/>
                    <a:pt x="818" y="134"/>
                    <a:pt x="823" y="141"/>
                  </a:cubicBezTo>
                  <a:cubicBezTo>
                    <a:pt x="844" y="164"/>
                    <a:pt x="844" y="170"/>
                    <a:pt x="849" y="172"/>
                  </a:cubicBezTo>
                  <a:cubicBezTo>
                    <a:pt x="873" y="211"/>
                    <a:pt x="877" y="213"/>
                    <a:pt x="881" y="216"/>
                  </a:cubicBezTo>
                  <a:cubicBezTo>
                    <a:pt x="937" y="283"/>
                    <a:pt x="953" y="295"/>
                    <a:pt x="966" y="310"/>
                  </a:cubicBezTo>
                  <a:cubicBezTo>
                    <a:pt x="1005" y="341"/>
                    <a:pt x="1012" y="342"/>
                    <a:pt x="1015" y="346"/>
                  </a:cubicBezTo>
                  <a:cubicBezTo>
                    <a:pt x="1079" y="381"/>
                    <a:pt x="1093" y="382"/>
                    <a:pt x="1102" y="387"/>
                  </a:cubicBezTo>
                  <a:cubicBezTo>
                    <a:pt x="1128" y="397"/>
                    <a:pt x="1134" y="397"/>
                    <a:pt x="1134" y="394"/>
                  </a:cubicBezTo>
                  <a:cubicBezTo>
                    <a:pt x="1057" y="366"/>
                    <a:pt x="1055" y="360"/>
                    <a:pt x="1048" y="360"/>
                  </a:cubicBezTo>
                  <a:cubicBezTo>
                    <a:pt x="1026" y="342"/>
                    <a:pt x="1019" y="344"/>
                    <a:pt x="1020" y="339"/>
                  </a:cubicBezTo>
                  <a:cubicBezTo>
                    <a:pt x="983" y="316"/>
                    <a:pt x="981" y="309"/>
                    <a:pt x="975" y="306"/>
                  </a:cubicBezTo>
                  <a:cubicBezTo>
                    <a:pt x="934" y="271"/>
                    <a:pt x="928" y="260"/>
                    <a:pt x="919" y="250"/>
                  </a:cubicBezTo>
                  <a:cubicBezTo>
                    <a:pt x="900" y="223"/>
                    <a:pt x="896" y="222"/>
                    <a:pt x="894" y="219"/>
                  </a:cubicBezTo>
                  <a:cubicBezTo>
                    <a:pt x="844" y="149"/>
                    <a:pt x="837" y="146"/>
                    <a:pt x="834" y="139"/>
                  </a:cubicBezTo>
                  <a:cubicBezTo>
                    <a:pt x="805" y="108"/>
                    <a:pt x="799" y="109"/>
                    <a:pt x="800" y="103"/>
                  </a:cubicBezTo>
                  <a:cubicBezTo>
                    <a:pt x="808" y="110"/>
                    <a:pt x="824" y="120"/>
                    <a:pt x="832" y="137"/>
                  </a:cubicBezTo>
                  <a:cubicBezTo>
                    <a:pt x="914" y="214"/>
                    <a:pt x="916" y="217"/>
                    <a:pt x="918" y="221"/>
                  </a:cubicBezTo>
                  <a:cubicBezTo>
                    <a:pt x="957" y="254"/>
                    <a:pt x="966" y="257"/>
                    <a:pt x="971" y="264"/>
                  </a:cubicBezTo>
                  <a:cubicBezTo>
                    <a:pt x="1006" y="292"/>
                    <a:pt x="1013" y="292"/>
                    <a:pt x="1016" y="296"/>
                  </a:cubicBezTo>
                  <a:cubicBezTo>
                    <a:pt x="1079" y="324"/>
                    <a:pt x="1087" y="328"/>
                    <a:pt x="1096" y="332"/>
                  </a:cubicBezTo>
                  <a:cubicBezTo>
                    <a:pt x="1182" y="339"/>
                    <a:pt x="1164" y="349"/>
                    <a:pt x="1164" y="342"/>
                  </a:cubicBezTo>
                  <a:cubicBezTo>
                    <a:pt x="1119" y="336"/>
                    <a:pt x="1120" y="331"/>
                    <a:pt x="1114" y="333"/>
                  </a:cubicBezTo>
                  <a:cubicBezTo>
                    <a:pt x="1082" y="320"/>
                    <a:pt x="1080" y="318"/>
                    <a:pt x="1077" y="317"/>
                  </a:cubicBezTo>
                  <a:cubicBezTo>
                    <a:pt x="989" y="266"/>
                    <a:pt x="977" y="261"/>
                    <a:pt x="969" y="251"/>
                  </a:cubicBezTo>
                  <a:cubicBezTo>
                    <a:pt x="950" y="235"/>
                    <a:pt x="942" y="233"/>
                    <a:pt x="939" y="226"/>
                  </a:cubicBezTo>
                  <a:cubicBezTo>
                    <a:pt x="906" y="190"/>
                    <a:pt x="899" y="192"/>
                    <a:pt x="899" y="188"/>
                  </a:cubicBezTo>
                  <a:cubicBezTo>
                    <a:pt x="866" y="157"/>
                    <a:pt x="859" y="155"/>
                    <a:pt x="856" y="148"/>
                  </a:cubicBezTo>
                  <a:cubicBezTo>
                    <a:pt x="825" y="117"/>
                    <a:pt x="824" y="114"/>
                    <a:pt x="822" y="110"/>
                  </a:cubicBezTo>
                  <a:cubicBezTo>
                    <a:pt x="801" y="90"/>
                    <a:pt x="798" y="87"/>
                    <a:pt x="796" y="84"/>
                  </a:cubicBezTo>
                  <a:cubicBezTo>
                    <a:pt x="768" y="53"/>
                    <a:pt x="765" y="51"/>
                    <a:pt x="762" y="48"/>
                  </a:cubicBezTo>
                  <a:cubicBezTo>
                    <a:pt x="742" y="24"/>
                    <a:pt x="737" y="18"/>
                    <a:pt x="728" y="15"/>
                  </a:cubicBezTo>
                  <a:cubicBezTo>
                    <a:pt x="704" y="1"/>
                    <a:pt x="705" y="2"/>
                    <a:pt x="707" y="3"/>
                  </a:cubicBezTo>
                  <a:close/>
                  <a:moveTo>
                    <a:pt x="781" y="5"/>
                  </a:moveTo>
                  <a:cubicBezTo>
                    <a:pt x="780" y="9"/>
                    <a:pt x="783" y="9"/>
                    <a:pt x="785" y="11"/>
                  </a:cubicBezTo>
                  <a:cubicBezTo>
                    <a:pt x="813" y="32"/>
                    <a:pt x="815" y="38"/>
                    <a:pt x="821" y="41"/>
                  </a:cubicBezTo>
                  <a:cubicBezTo>
                    <a:pt x="837" y="55"/>
                    <a:pt x="839" y="56"/>
                    <a:pt x="843" y="56"/>
                  </a:cubicBezTo>
                  <a:cubicBezTo>
                    <a:pt x="873" y="83"/>
                    <a:pt x="883" y="90"/>
                    <a:pt x="892" y="99"/>
                  </a:cubicBezTo>
                  <a:cubicBezTo>
                    <a:pt x="909" y="114"/>
                    <a:pt x="916" y="117"/>
                    <a:pt x="918" y="123"/>
                  </a:cubicBezTo>
                  <a:cubicBezTo>
                    <a:pt x="952" y="150"/>
                    <a:pt x="958" y="152"/>
                    <a:pt x="960" y="157"/>
                  </a:cubicBezTo>
                  <a:cubicBezTo>
                    <a:pt x="1007" y="194"/>
                    <a:pt x="1009" y="196"/>
                    <a:pt x="1010" y="199"/>
                  </a:cubicBezTo>
                  <a:cubicBezTo>
                    <a:pt x="1034" y="220"/>
                    <a:pt x="1042" y="221"/>
                    <a:pt x="1044" y="226"/>
                  </a:cubicBezTo>
                  <a:cubicBezTo>
                    <a:pt x="1095" y="265"/>
                    <a:pt x="1104" y="266"/>
                    <a:pt x="1108" y="271"/>
                  </a:cubicBezTo>
                  <a:cubicBezTo>
                    <a:pt x="1152" y="297"/>
                    <a:pt x="1154" y="304"/>
                    <a:pt x="1162" y="305"/>
                  </a:cubicBezTo>
                  <a:cubicBezTo>
                    <a:pt x="1183" y="317"/>
                    <a:pt x="1184" y="319"/>
                    <a:pt x="1184" y="321"/>
                  </a:cubicBezTo>
                  <a:cubicBezTo>
                    <a:pt x="1209" y="327"/>
                    <a:pt x="1216" y="329"/>
                    <a:pt x="1225" y="326"/>
                  </a:cubicBezTo>
                  <a:cubicBezTo>
                    <a:pt x="1193" y="309"/>
                    <a:pt x="1186" y="309"/>
                    <a:pt x="1182" y="306"/>
                  </a:cubicBezTo>
                  <a:cubicBezTo>
                    <a:pt x="1131" y="277"/>
                    <a:pt x="1126" y="272"/>
                    <a:pt x="1119" y="270"/>
                  </a:cubicBezTo>
                  <a:cubicBezTo>
                    <a:pt x="1082" y="240"/>
                    <a:pt x="1074" y="237"/>
                    <a:pt x="1068" y="233"/>
                  </a:cubicBezTo>
                  <a:cubicBezTo>
                    <a:pt x="1015" y="191"/>
                    <a:pt x="1009" y="187"/>
                    <a:pt x="1004" y="182"/>
                  </a:cubicBezTo>
                  <a:cubicBezTo>
                    <a:pt x="952" y="138"/>
                    <a:pt x="945" y="135"/>
                    <a:pt x="941" y="128"/>
                  </a:cubicBezTo>
                  <a:cubicBezTo>
                    <a:pt x="904" y="100"/>
                    <a:pt x="901" y="93"/>
                    <a:pt x="894" y="90"/>
                  </a:cubicBezTo>
                  <a:cubicBezTo>
                    <a:pt x="858" y="58"/>
                    <a:pt x="853" y="54"/>
                    <a:pt x="847" y="50"/>
                  </a:cubicBezTo>
                  <a:cubicBezTo>
                    <a:pt x="822" y="26"/>
                    <a:pt x="817" y="26"/>
                    <a:pt x="813" y="25"/>
                  </a:cubicBezTo>
                  <a:cubicBezTo>
                    <a:pt x="781" y="0"/>
                    <a:pt x="781" y="0"/>
                    <a:pt x="781" y="0"/>
                  </a:cubicBezTo>
                  <a:close/>
                  <a:moveTo>
                    <a:pt x="429" y="17"/>
                  </a:moveTo>
                  <a:cubicBezTo>
                    <a:pt x="434" y="17"/>
                    <a:pt x="433" y="24"/>
                    <a:pt x="440" y="23"/>
                  </a:cubicBezTo>
                  <a:cubicBezTo>
                    <a:pt x="504" y="85"/>
                    <a:pt x="517" y="96"/>
                    <a:pt x="530" y="106"/>
                  </a:cubicBezTo>
                  <a:cubicBezTo>
                    <a:pt x="570" y="139"/>
                    <a:pt x="576" y="139"/>
                    <a:pt x="579" y="142"/>
                  </a:cubicBezTo>
                  <a:cubicBezTo>
                    <a:pt x="604" y="156"/>
                    <a:pt x="606" y="167"/>
                    <a:pt x="609" y="160"/>
                  </a:cubicBezTo>
                  <a:cubicBezTo>
                    <a:pt x="583" y="140"/>
                    <a:pt x="574" y="135"/>
                    <a:pt x="569" y="129"/>
                  </a:cubicBezTo>
                  <a:cubicBezTo>
                    <a:pt x="531" y="105"/>
                    <a:pt x="533" y="96"/>
                    <a:pt x="526" y="97"/>
                  </a:cubicBezTo>
                  <a:cubicBezTo>
                    <a:pt x="493" y="61"/>
                    <a:pt x="489" y="59"/>
                    <a:pt x="487" y="53"/>
                  </a:cubicBezTo>
                  <a:cubicBezTo>
                    <a:pt x="450" y="20"/>
                    <a:pt x="443" y="19"/>
                    <a:pt x="442" y="13"/>
                  </a:cubicBezTo>
                  <a:cubicBezTo>
                    <a:pt x="463" y="26"/>
                    <a:pt x="465" y="28"/>
                    <a:pt x="466" y="31"/>
                  </a:cubicBezTo>
                  <a:cubicBezTo>
                    <a:pt x="519" y="68"/>
                    <a:pt x="521" y="73"/>
                    <a:pt x="526" y="76"/>
                  </a:cubicBezTo>
                  <a:cubicBezTo>
                    <a:pt x="542" y="88"/>
                    <a:pt x="542" y="94"/>
                    <a:pt x="547" y="96"/>
                  </a:cubicBezTo>
                  <a:cubicBezTo>
                    <a:pt x="565" y="108"/>
                    <a:pt x="564" y="115"/>
                    <a:pt x="571" y="116"/>
                  </a:cubicBezTo>
                  <a:cubicBezTo>
                    <a:pt x="606" y="152"/>
                    <a:pt x="609" y="155"/>
                    <a:pt x="614" y="158"/>
                  </a:cubicBezTo>
                  <a:cubicBezTo>
                    <a:pt x="619" y="167"/>
                    <a:pt x="612" y="162"/>
                    <a:pt x="611" y="167"/>
                  </a:cubicBezTo>
                  <a:cubicBezTo>
                    <a:pt x="629" y="174"/>
                    <a:pt x="629" y="177"/>
                    <a:pt x="633" y="176"/>
                  </a:cubicBezTo>
                  <a:cubicBezTo>
                    <a:pt x="695" y="224"/>
                    <a:pt x="698" y="233"/>
                    <a:pt x="708" y="234"/>
                  </a:cubicBezTo>
                  <a:cubicBezTo>
                    <a:pt x="693" y="216"/>
                    <a:pt x="685" y="219"/>
                    <a:pt x="684" y="214"/>
                  </a:cubicBezTo>
                  <a:cubicBezTo>
                    <a:pt x="649" y="191"/>
                    <a:pt x="648" y="181"/>
                    <a:pt x="639" y="178"/>
                  </a:cubicBezTo>
                  <a:cubicBezTo>
                    <a:pt x="616" y="151"/>
                    <a:pt x="612" y="152"/>
                    <a:pt x="612" y="149"/>
                  </a:cubicBezTo>
                  <a:cubicBezTo>
                    <a:pt x="596" y="135"/>
                    <a:pt x="596" y="129"/>
                    <a:pt x="593" y="127"/>
                  </a:cubicBezTo>
                  <a:cubicBezTo>
                    <a:pt x="564" y="105"/>
                    <a:pt x="565" y="101"/>
                    <a:pt x="563" y="100"/>
                  </a:cubicBezTo>
                  <a:cubicBezTo>
                    <a:pt x="537" y="78"/>
                    <a:pt x="536" y="72"/>
                    <a:pt x="531" y="71"/>
                  </a:cubicBezTo>
                  <a:cubicBezTo>
                    <a:pt x="517" y="59"/>
                    <a:pt x="516" y="57"/>
                    <a:pt x="516" y="53"/>
                  </a:cubicBezTo>
                  <a:cubicBezTo>
                    <a:pt x="486" y="37"/>
                    <a:pt x="484" y="26"/>
                    <a:pt x="473" y="24"/>
                  </a:cubicBezTo>
                  <a:cubicBezTo>
                    <a:pt x="427" y="0"/>
                    <a:pt x="427" y="0"/>
                    <a:pt x="427" y="0"/>
                  </a:cubicBezTo>
                  <a:cubicBezTo>
                    <a:pt x="438" y="11"/>
                    <a:pt x="441" y="12"/>
                    <a:pt x="438" y="13"/>
                  </a:cubicBezTo>
                  <a:cubicBezTo>
                    <a:pt x="423" y="1"/>
                    <a:pt x="422" y="1"/>
                    <a:pt x="422" y="0"/>
                  </a:cubicBezTo>
                  <a:cubicBezTo>
                    <a:pt x="424" y="10"/>
                    <a:pt x="427" y="13"/>
                    <a:pt x="429" y="17"/>
                  </a:cubicBezTo>
                  <a:close/>
                  <a:moveTo>
                    <a:pt x="385" y="151"/>
                  </a:moveTo>
                  <a:cubicBezTo>
                    <a:pt x="384" y="148"/>
                    <a:pt x="382" y="146"/>
                    <a:pt x="378" y="146"/>
                  </a:cubicBezTo>
                  <a:cubicBezTo>
                    <a:pt x="359" y="123"/>
                    <a:pt x="353" y="121"/>
                    <a:pt x="349" y="117"/>
                  </a:cubicBezTo>
                  <a:cubicBezTo>
                    <a:pt x="312" y="78"/>
                    <a:pt x="306" y="76"/>
                    <a:pt x="304" y="71"/>
                  </a:cubicBezTo>
                  <a:cubicBezTo>
                    <a:pt x="278" y="47"/>
                    <a:pt x="276" y="45"/>
                    <a:pt x="276" y="42"/>
                  </a:cubicBezTo>
                  <a:cubicBezTo>
                    <a:pt x="256" y="35"/>
                    <a:pt x="262" y="26"/>
                    <a:pt x="255" y="28"/>
                  </a:cubicBezTo>
                  <a:cubicBezTo>
                    <a:pt x="207" y="0"/>
                    <a:pt x="207" y="0"/>
                    <a:pt x="207" y="0"/>
                  </a:cubicBezTo>
                  <a:cubicBezTo>
                    <a:pt x="240" y="25"/>
                    <a:pt x="245" y="33"/>
                    <a:pt x="254" y="37"/>
                  </a:cubicBezTo>
                  <a:cubicBezTo>
                    <a:pt x="280" y="63"/>
                    <a:pt x="289" y="68"/>
                    <a:pt x="295" y="75"/>
                  </a:cubicBezTo>
                  <a:cubicBezTo>
                    <a:pt x="336" y="116"/>
                    <a:pt x="339" y="115"/>
                    <a:pt x="340" y="117"/>
                  </a:cubicBezTo>
                  <a:cubicBezTo>
                    <a:pt x="359" y="135"/>
                    <a:pt x="363" y="137"/>
                    <a:pt x="368" y="137"/>
                  </a:cubicBezTo>
                  <a:cubicBezTo>
                    <a:pt x="389" y="157"/>
                    <a:pt x="395" y="166"/>
                    <a:pt x="398" y="160"/>
                  </a:cubicBezTo>
                  <a:close/>
                  <a:moveTo>
                    <a:pt x="1507" y="2099"/>
                  </a:moveTo>
                  <a:cubicBezTo>
                    <a:pt x="1503" y="2109"/>
                    <a:pt x="1496" y="2117"/>
                    <a:pt x="1494" y="2129"/>
                  </a:cubicBezTo>
                  <a:cubicBezTo>
                    <a:pt x="1487" y="2132"/>
                    <a:pt x="1486" y="2141"/>
                    <a:pt x="1481" y="2145"/>
                  </a:cubicBezTo>
                  <a:cubicBezTo>
                    <a:pt x="1478" y="2151"/>
                    <a:pt x="1471" y="2153"/>
                    <a:pt x="1468" y="2160"/>
                  </a:cubicBezTo>
                  <a:cubicBezTo>
                    <a:pt x="1468" y="2160"/>
                    <a:pt x="1467" y="2160"/>
                    <a:pt x="1467" y="2160"/>
                  </a:cubicBezTo>
                  <a:cubicBezTo>
                    <a:pt x="1479" y="2160"/>
                    <a:pt x="1479" y="2160"/>
                    <a:pt x="1479" y="2160"/>
                  </a:cubicBezTo>
                  <a:cubicBezTo>
                    <a:pt x="1481" y="2159"/>
                    <a:pt x="1482" y="2158"/>
                    <a:pt x="1481" y="2155"/>
                  </a:cubicBezTo>
                  <a:cubicBezTo>
                    <a:pt x="1488" y="2155"/>
                    <a:pt x="1487" y="2146"/>
                    <a:pt x="1494" y="2145"/>
                  </a:cubicBezTo>
                  <a:cubicBezTo>
                    <a:pt x="1495" y="2139"/>
                    <a:pt x="1496" y="2135"/>
                    <a:pt x="1501" y="2134"/>
                  </a:cubicBezTo>
                  <a:cubicBezTo>
                    <a:pt x="1501" y="2128"/>
                    <a:pt x="1505" y="2126"/>
                    <a:pt x="1507" y="2123"/>
                  </a:cubicBezTo>
                  <a:cubicBezTo>
                    <a:pt x="1505" y="2116"/>
                    <a:pt x="1511" y="2116"/>
                    <a:pt x="1509" y="2110"/>
                  </a:cubicBezTo>
                  <a:cubicBezTo>
                    <a:pt x="1512" y="2107"/>
                    <a:pt x="1513" y="2099"/>
                    <a:pt x="1507" y="2099"/>
                  </a:cubicBezTo>
                  <a:close/>
                  <a:moveTo>
                    <a:pt x="1509" y="2042"/>
                  </a:moveTo>
                  <a:cubicBezTo>
                    <a:pt x="1498" y="2041"/>
                    <a:pt x="1501" y="2053"/>
                    <a:pt x="1494" y="2055"/>
                  </a:cubicBezTo>
                  <a:cubicBezTo>
                    <a:pt x="1489" y="2060"/>
                    <a:pt x="1487" y="2067"/>
                    <a:pt x="1481" y="2070"/>
                  </a:cubicBezTo>
                  <a:cubicBezTo>
                    <a:pt x="1478" y="2077"/>
                    <a:pt x="1471" y="2079"/>
                    <a:pt x="1468" y="2086"/>
                  </a:cubicBezTo>
                  <a:cubicBezTo>
                    <a:pt x="1463" y="2091"/>
                    <a:pt x="1460" y="2098"/>
                    <a:pt x="1453" y="2101"/>
                  </a:cubicBezTo>
                  <a:cubicBezTo>
                    <a:pt x="1435" y="2123"/>
                    <a:pt x="1408" y="2135"/>
                    <a:pt x="1389" y="2155"/>
                  </a:cubicBezTo>
                  <a:cubicBezTo>
                    <a:pt x="1389" y="2159"/>
                    <a:pt x="1384" y="2158"/>
                    <a:pt x="1383" y="2160"/>
                  </a:cubicBezTo>
                  <a:cubicBezTo>
                    <a:pt x="1396" y="2160"/>
                    <a:pt x="1396" y="2160"/>
                    <a:pt x="1396" y="2160"/>
                  </a:cubicBezTo>
                  <a:cubicBezTo>
                    <a:pt x="1400" y="2158"/>
                    <a:pt x="1402" y="2154"/>
                    <a:pt x="1405" y="2151"/>
                  </a:cubicBezTo>
                  <a:cubicBezTo>
                    <a:pt x="1409" y="2147"/>
                    <a:pt x="1415" y="2146"/>
                    <a:pt x="1418" y="2140"/>
                  </a:cubicBezTo>
                  <a:cubicBezTo>
                    <a:pt x="1420" y="2139"/>
                    <a:pt x="1423" y="2138"/>
                    <a:pt x="1424" y="2136"/>
                  </a:cubicBezTo>
                  <a:cubicBezTo>
                    <a:pt x="1425" y="2132"/>
                    <a:pt x="1432" y="2134"/>
                    <a:pt x="1433" y="2131"/>
                  </a:cubicBezTo>
                  <a:cubicBezTo>
                    <a:pt x="1440" y="2124"/>
                    <a:pt x="1449" y="2117"/>
                    <a:pt x="1457" y="2110"/>
                  </a:cubicBezTo>
                  <a:cubicBezTo>
                    <a:pt x="1459" y="2104"/>
                    <a:pt x="1466" y="2102"/>
                    <a:pt x="1468" y="2097"/>
                  </a:cubicBezTo>
                  <a:cubicBezTo>
                    <a:pt x="1471" y="2091"/>
                    <a:pt x="1475" y="2087"/>
                    <a:pt x="1479" y="2083"/>
                  </a:cubicBezTo>
                  <a:cubicBezTo>
                    <a:pt x="1485" y="2075"/>
                    <a:pt x="1493" y="2067"/>
                    <a:pt x="1498" y="2057"/>
                  </a:cubicBezTo>
                  <a:cubicBezTo>
                    <a:pt x="1501" y="2056"/>
                    <a:pt x="1503" y="2055"/>
                    <a:pt x="1503" y="2051"/>
                  </a:cubicBezTo>
                  <a:cubicBezTo>
                    <a:pt x="1505" y="2049"/>
                    <a:pt x="1507" y="2046"/>
                    <a:pt x="1509" y="2044"/>
                  </a:cubicBezTo>
                  <a:cubicBezTo>
                    <a:pt x="1513" y="2044"/>
                    <a:pt x="1510" y="2038"/>
                    <a:pt x="1514" y="2038"/>
                  </a:cubicBezTo>
                  <a:cubicBezTo>
                    <a:pt x="1512" y="2032"/>
                    <a:pt x="1518" y="2033"/>
                    <a:pt x="1518" y="2029"/>
                  </a:cubicBezTo>
                  <a:cubicBezTo>
                    <a:pt x="1511" y="2029"/>
                    <a:pt x="1510" y="2035"/>
                    <a:pt x="1509" y="2042"/>
                  </a:cubicBezTo>
                  <a:close/>
                  <a:moveTo>
                    <a:pt x="1392" y="2125"/>
                  </a:moveTo>
                  <a:cubicBezTo>
                    <a:pt x="1392" y="2119"/>
                    <a:pt x="1401" y="2121"/>
                    <a:pt x="1402" y="2116"/>
                  </a:cubicBezTo>
                  <a:cubicBezTo>
                    <a:pt x="1434" y="2086"/>
                    <a:pt x="1442" y="2088"/>
                    <a:pt x="1444" y="2083"/>
                  </a:cubicBezTo>
                  <a:cubicBezTo>
                    <a:pt x="1462" y="2059"/>
                    <a:pt x="1469" y="2060"/>
                    <a:pt x="1470" y="2055"/>
                  </a:cubicBezTo>
                  <a:cubicBezTo>
                    <a:pt x="1490" y="2036"/>
                    <a:pt x="1492" y="2034"/>
                    <a:pt x="1494" y="2033"/>
                  </a:cubicBezTo>
                  <a:cubicBezTo>
                    <a:pt x="1512" y="2017"/>
                    <a:pt x="1514" y="2004"/>
                    <a:pt x="1509" y="2003"/>
                  </a:cubicBezTo>
                  <a:cubicBezTo>
                    <a:pt x="1466" y="2054"/>
                    <a:pt x="1462" y="2055"/>
                    <a:pt x="1461" y="2059"/>
                  </a:cubicBezTo>
                  <a:cubicBezTo>
                    <a:pt x="1449" y="2068"/>
                    <a:pt x="1446" y="2069"/>
                    <a:pt x="1446" y="2075"/>
                  </a:cubicBezTo>
                  <a:cubicBezTo>
                    <a:pt x="1423" y="2087"/>
                    <a:pt x="1422" y="2091"/>
                    <a:pt x="1420" y="2094"/>
                  </a:cubicBezTo>
                  <a:cubicBezTo>
                    <a:pt x="1397" y="2111"/>
                    <a:pt x="1395" y="2113"/>
                    <a:pt x="1394" y="2114"/>
                  </a:cubicBezTo>
                  <a:cubicBezTo>
                    <a:pt x="1343" y="2159"/>
                    <a:pt x="1342" y="2159"/>
                    <a:pt x="1341" y="2160"/>
                  </a:cubicBezTo>
                  <a:cubicBezTo>
                    <a:pt x="1360" y="2155"/>
                    <a:pt x="1362" y="2153"/>
                    <a:pt x="1365" y="2153"/>
                  </a:cubicBezTo>
                  <a:cubicBezTo>
                    <a:pt x="1382" y="2127"/>
                    <a:pt x="1389" y="2128"/>
                    <a:pt x="1392" y="2125"/>
                  </a:cubicBezTo>
                  <a:close/>
                  <a:moveTo>
                    <a:pt x="1461" y="2131"/>
                  </a:moveTo>
                  <a:cubicBezTo>
                    <a:pt x="1458" y="2140"/>
                    <a:pt x="1448" y="2143"/>
                    <a:pt x="1446" y="2153"/>
                  </a:cubicBezTo>
                  <a:cubicBezTo>
                    <a:pt x="1441" y="2153"/>
                    <a:pt x="1438" y="2157"/>
                    <a:pt x="1436" y="2160"/>
                  </a:cubicBezTo>
                  <a:cubicBezTo>
                    <a:pt x="1445" y="2160"/>
                    <a:pt x="1445" y="2160"/>
                    <a:pt x="1445" y="2160"/>
                  </a:cubicBezTo>
                  <a:cubicBezTo>
                    <a:pt x="1446" y="2158"/>
                    <a:pt x="1448" y="2156"/>
                    <a:pt x="1450" y="2155"/>
                  </a:cubicBezTo>
                  <a:cubicBezTo>
                    <a:pt x="1453" y="2153"/>
                    <a:pt x="1451" y="2147"/>
                    <a:pt x="1457" y="2149"/>
                  </a:cubicBezTo>
                  <a:cubicBezTo>
                    <a:pt x="1455" y="2143"/>
                    <a:pt x="1461" y="2144"/>
                    <a:pt x="1461" y="2140"/>
                  </a:cubicBezTo>
                  <a:cubicBezTo>
                    <a:pt x="1462" y="2139"/>
                    <a:pt x="1467" y="2132"/>
                    <a:pt x="1461" y="2131"/>
                  </a:cubicBezTo>
                  <a:close/>
                  <a:moveTo>
                    <a:pt x="1527" y="1857"/>
                  </a:moveTo>
                  <a:cubicBezTo>
                    <a:pt x="1525" y="1861"/>
                    <a:pt x="1521" y="1863"/>
                    <a:pt x="1522" y="1870"/>
                  </a:cubicBezTo>
                  <a:cubicBezTo>
                    <a:pt x="1494" y="1913"/>
                    <a:pt x="1484" y="1917"/>
                    <a:pt x="1481" y="1927"/>
                  </a:cubicBezTo>
                  <a:cubicBezTo>
                    <a:pt x="1462" y="1952"/>
                    <a:pt x="1458" y="1955"/>
                    <a:pt x="1457" y="1959"/>
                  </a:cubicBezTo>
                  <a:cubicBezTo>
                    <a:pt x="1426" y="2000"/>
                    <a:pt x="1415" y="2003"/>
                    <a:pt x="1411" y="2012"/>
                  </a:cubicBezTo>
                  <a:cubicBezTo>
                    <a:pt x="1383" y="2042"/>
                    <a:pt x="1371" y="2050"/>
                    <a:pt x="1363" y="2062"/>
                  </a:cubicBezTo>
                  <a:cubicBezTo>
                    <a:pt x="1339" y="2088"/>
                    <a:pt x="1333" y="2088"/>
                    <a:pt x="1330" y="2090"/>
                  </a:cubicBezTo>
                  <a:cubicBezTo>
                    <a:pt x="1301" y="2125"/>
                    <a:pt x="1296" y="2125"/>
                    <a:pt x="1296" y="2129"/>
                  </a:cubicBezTo>
                  <a:cubicBezTo>
                    <a:pt x="1275" y="2157"/>
                    <a:pt x="1274" y="2159"/>
                    <a:pt x="1273" y="2160"/>
                  </a:cubicBezTo>
                  <a:cubicBezTo>
                    <a:pt x="1296" y="2148"/>
                    <a:pt x="1296" y="2140"/>
                    <a:pt x="1302" y="2138"/>
                  </a:cubicBezTo>
                  <a:cubicBezTo>
                    <a:pt x="1317" y="2122"/>
                    <a:pt x="1315" y="2116"/>
                    <a:pt x="1320" y="2116"/>
                  </a:cubicBezTo>
                  <a:cubicBezTo>
                    <a:pt x="1339" y="2093"/>
                    <a:pt x="1344" y="2092"/>
                    <a:pt x="1346" y="2090"/>
                  </a:cubicBezTo>
                  <a:cubicBezTo>
                    <a:pt x="1359" y="2073"/>
                    <a:pt x="1366" y="2075"/>
                    <a:pt x="1365" y="2070"/>
                  </a:cubicBezTo>
                  <a:cubicBezTo>
                    <a:pt x="1383" y="2053"/>
                    <a:pt x="1385" y="2045"/>
                    <a:pt x="1392" y="2042"/>
                  </a:cubicBezTo>
                  <a:cubicBezTo>
                    <a:pt x="1407" y="2027"/>
                    <a:pt x="1409" y="2025"/>
                    <a:pt x="1411" y="2022"/>
                  </a:cubicBezTo>
                  <a:cubicBezTo>
                    <a:pt x="1429" y="2007"/>
                    <a:pt x="1427" y="2001"/>
                    <a:pt x="1433" y="2003"/>
                  </a:cubicBezTo>
                  <a:cubicBezTo>
                    <a:pt x="1463" y="1970"/>
                    <a:pt x="1461" y="1959"/>
                    <a:pt x="1468" y="1957"/>
                  </a:cubicBezTo>
                  <a:cubicBezTo>
                    <a:pt x="1484" y="1929"/>
                    <a:pt x="1489" y="1929"/>
                    <a:pt x="1487" y="1922"/>
                  </a:cubicBezTo>
                  <a:cubicBezTo>
                    <a:pt x="1509" y="1885"/>
                    <a:pt x="1518" y="1890"/>
                    <a:pt x="1516" y="1883"/>
                  </a:cubicBezTo>
                  <a:cubicBezTo>
                    <a:pt x="1524" y="1862"/>
                    <a:pt x="1533" y="1859"/>
                    <a:pt x="1527" y="1857"/>
                  </a:cubicBezTo>
                  <a:close/>
                  <a:moveTo>
                    <a:pt x="1352" y="2127"/>
                  </a:moveTo>
                  <a:cubicBezTo>
                    <a:pt x="1354" y="2125"/>
                    <a:pt x="1357" y="2123"/>
                    <a:pt x="1359" y="2121"/>
                  </a:cubicBezTo>
                  <a:cubicBezTo>
                    <a:pt x="1395" y="2078"/>
                    <a:pt x="1399" y="2074"/>
                    <a:pt x="1405" y="2070"/>
                  </a:cubicBezTo>
                  <a:cubicBezTo>
                    <a:pt x="1423" y="2052"/>
                    <a:pt x="1427" y="2047"/>
                    <a:pt x="1431" y="2042"/>
                  </a:cubicBezTo>
                  <a:cubicBezTo>
                    <a:pt x="1457" y="2023"/>
                    <a:pt x="1460" y="2021"/>
                    <a:pt x="1459" y="2016"/>
                  </a:cubicBezTo>
                  <a:cubicBezTo>
                    <a:pt x="1462" y="2009"/>
                    <a:pt x="1456" y="2017"/>
                    <a:pt x="1446" y="2022"/>
                  </a:cubicBezTo>
                  <a:cubicBezTo>
                    <a:pt x="1424" y="2038"/>
                    <a:pt x="1427" y="2045"/>
                    <a:pt x="1422" y="2044"/>
                  </a:cubicBezTo>
                  <a:cubicBezTo>
                    <a:pt x="1392" y="2075"/>
                    <a:pt x="1382" y="2080"/>
                    <a:pt x="1374" y="2088"/>
                  </a:cubicBezTo>
                  <a:cubicBezTo>
                    <a:pt x="1345" y="2122"/>
                    <a:pt x="1343" y="2124"/>
                    <a:pt x="1341" y="2127"/>
                  </a:cubicBezTo>
                  <a:cubicBezTo>
                    <a:pt x="1332" y="2135"/>
                    <a:pt x="1333" y="2138"/>
                    <a:pt x="1330" y="2138"/>
                  </a:cubicBezTo>
                  <a:cubicBezTo>
                    <a:pt x="1315" y="2150"/>
                    <a:pt x="1317" y="2157"/>
                    <a:pt x="1313" y="2158"/>
                  </a:cubicBezTo>
                  <a:cubicBezTo>
                    <a:pt x="1328" y="2154"/>
                    <a:pt x="1334" y="2147"/>
                    <a:pt x="1341" y="2142"/>
                  </a:cubicBezTo>
                  <a:close/>
                  <a:moveTo>
                    <a:pt x="1579" y="1510"/>
                  </a:moveTo>
                  <a:cubicBezTo>
                    <a:pt x="1576" y="1516"/>
                    <a:pt x="1577" y="1527"/>
                    <a:pt x="1572" y="1532"/>
                  </a:cubicBezTo>
                  <a:cubicBezTo>
                    <a:pt x="1553" y="1580"/>
                    <a:pt x="1549" y="1586"/>
                    <a:pt x="1546" y="1593"/>
                  </a:cubicBezTo>
                  <a:cubicBezTo>
                    <a:pt x="1508" y="1646"/>
                    <a:pt x="1502" y="1650"/>
                    <a:pt x="1501" y="1652"/>
                  </a:cubicBezTo>
                  <a:cubicBezTo>
                    <a:pt x="1485" y="1663"/>
                    <a:pt x="1489" y="1672"/>
                    <a:pt x="1483" y="1671"/>
                  </a:cubicBezTo>
                  <a:cubicBezTo>
                    <a:pt x="1448" y="1697"/>
                    <a:pt x="1450" y="1704"/>
                    <a:pt x="1446" y="1704"/>
                  </a:cubicBezTo>
                  <a:cubicBezTo>
                    <a:pt x="1400" y="1740"/>
                    <a:pt x="1393" y="1742"/>
                    <a:pt x="1392" y="1750"/>
                  </a:cubicBezTo>
                  <a:cubicBezTo>
                    <a:pt x="1354" y="1774"/>
                    <a:pt x="1358" y="1783"/>
                    <a:pt x="1352" y="1783"/>
                  </a:cubicBezTo>
                  <a:cubicBezTo>
                    <a:pt x="1309" y="1823"/>
                    <a:pt x="1313" y="1832"/>
                    <a:pt x="1306" y="1831"/>
                  </a:cubicBezTo>
                  <a:cubicBezTo>
                    <a:pt x="1291" y="1850"/>
                    <a:pt x="1288" y="1851"/>
                    <a:pt x="1289" y="1855"/>
                  </a:cubicBezTo>
                  <a:cubicBezTo>
                    <a:pt x="1269" y="1881"/>
                    <a:pt x="1265" y="1882"/>
                    <a:pt x="1263" y="1885"/>
                  </a:cubicBezTo>
                  <a:cubicBezTo>
                    <a:pt x="1247" y="1908"/>
                    <a:pt x="1244" y="1910"/>
                    <a:pt x="1241" y="1913"/>
                  </a:cubicBezTo>
                  <a:cubicBezTo>
                    <a:pt x="1232" y="1921"/>
                    <a:pt x="1240" y="1911"/>
                    <a:pt x="1245" y="1900"/>
                  </a:cubicBezTo>
                  <a:cubicBezTo>
                    <a:pt x="1283" y="1849"/>
                    <a:pt x="1286" y="1842"/>
                    <a:pt x="1289" y="1835"/>
                  </a:cubicBezTo>
                  <a:cubicBezTo>
                    <a:pt x="1309" y="1806"/>
                    <a:pt x="1318" y="1810"/>
                    <a:pt x="1317" y="1804"/>
                  </a:cubicBezTo>
                  <a:cubicBezTo>
                    <a:pt x="1359" y="1769"/>
                    <a:pt x="1359" y="1764"/>
                    <a:pt x="1363" y="1763"/>
                  </a:cubicBezTo>
                  <a:cubicBezTo>
                    <a:pt x="1384" y="1744"/>
                    <a:pt x="1387" y="1737"/>
                    <a:pt x="1392" y="1732"/>
                  </a:cubicBezTo>
                  <a:cubicBezTo>
                    <a:pt x="1416" y="1708"/>
                    <a:pt x="1420" y="1707"/>
                    <a:pt x="1422" y="1704"/>
                  </a:cubicBezTo>
                  <a:cubicBezTo>
                    <a:pt x="1441" y="1688"/>
                    <a:pt x="1443" y="1686"/>
                    <a:pt x="1444" y="1682"/>
                  </a:cubicBezTo>
                  <a:cubicBezTo>
                    <a:pt x="1465" y="1668"/>
                    <a:pt x="1461" y="1659"/>
                    <a:pt x="1468" y="1660"/>
                  </a:cubicBezTo>
                  <a:cubicBezTo>
                    <a:pt x="1491" y="1612"/>
                    <a:pt x="1503" y="1610"/>
                    <a:pt x="1503" y="1597"/>
                  </a:cubicBezTo>
                  <a:cubicBezTo>
                    <a:pt x="1527" y="1537"/>
                    <a:pt x="1531" y="1534"/>
                    <a:pt x="1531" y="1527"/>
                  </a:cubicBezTo>
                  <a:cubicBezTo>
                    <a:pt x="1517" y="1548"/>
                    <a:pt x="1518" y="1552"/>
                    <a:pt x="1518" y="1556"/>
                  </a:cubicBezTo>
                  <a:cubicBezTo>
                    <a:pt x="1510" y="1576"/>
                    <a:pt x="1505" y="1576"/>
                    <a:pt x="1507" y="1582"/>
                  </a:cubicBezTo>
                  <a:cubicBezTo>
                    <a:pt x="1476" y="1632"/>
                    <a:pt x="1471" y="1639"/>
                    <a:pt x="1468" y="1647"/>
                  </a:cubicBezTo>
                  <a:cubicBezTo>
                    <a:pt x="1436" y="1686"/>
                    <a:pt x="1427" y="1682"/>
                    <a:pt x="1429" y="1689"/>
                  </a:cubicBezTo>
                  <a:cubicBezTo>
                    <a:pt x="1397" y="1713"/>
                    <a:pt x="1396" y="1723"/>
                    <a:pt x="1387" y="1724"/>
                  </a:cubicBezTo>
                  <a:cubicBezTo>
                    <a:pt x="1347" y="1765"/>
                    <a:pt x="1336" y="1774"/>
                    <a:pt x="1324" y="1783"/>
                  </a:cubicBezTo>
                  <a:cubicBezTo>
                    <a:pt x="1294" y="1825"/>
                    <a:pt x="1284" y="1819"/>
                    <a:pt x="1287" y="1826"/>
                  </a:cubicBezTo>
                  <a:cubicBezTo>
                    <a:pt x="1269" y="1846"/>
                    <a:pt x="1267" y="1852"/>
                    <a:pt x="1263" y="1857"/>
                  </a:cubicBezTo>
                  <a:cubicBezTo>
                    <a:pt x="1241" y="1894"/>
                    <a:pt x="1235" y="1892"/>
                    <a:pt x="1237" y="1898"/>
                  </a:cubicBezTo>
                  <a:cubicBezTo>
                    <a:pt x="1230" y="1892"/>
                    <a:pt x="1235" y="1886"/>
                    <a:pt x="1239" y="1879"/>
                  </a:cubicBezTo>
                  <a:cubicBezTo>
                    <a:pt x="1256" y="1846"/>
                    <a:pt x="1268" y="1835"/>
                    <a:pt x="1274" y="1820"/>
                  </a:cubicBezTo>
                  <a:cubicBezTo>
                    <a:pt x="1287" y="1807"/>
                    <a:pt x="1290" y="1804"/>
                    <a:pt x="1293" y="1800"/>
                  </a:cubicBezTo>
                  <a:cubicBezTo>
                    <a:pt x="1318" y="1779"/>
                    <a:pt x="1319" y="1773"/>
                    <a:pt x="1324" y="1772"/>
                  </a:cubicBezTo>
                  <a:cubicBezTo>
                    <a:pt x="1347" y="1749"/>
                    <a:pt x="1349" y="1744"/>
                    <a:pt x="1354" y="1743"/>
                  </a:cubicBezTo>
                  <a:cubicBezTo>
                    <a:pt x="1365" y="1728"/>
                    <a:pt x="1371" y="1728"/>
                    <a:pt x="1372" y="1722"/>
                  </a:cubicBezTo>
                  <a:cubicBezTo>
                    <a:pt x="1395" y="1693"/>
                    <a:pt x="1399" y="1693"/>
                    <a:pt x="1400" y="1691"/>
                  </a:cubicBezTo>
                  <a:cubicBezTo>
                    <a:pt x="1433" y="1656"/>
                    <a:pt x="1430" y="1647"/>
                    <a:pt x="1437" y="1647"/>
                  </a:cubicBezTo>
                  <a:cubicBezTo>
                    <a:pt x="1461" y="1606"/>
                    <a:pt x="1467" y="1605"/>
                    <a:pt x="1468" y="1599"/>
                  </a:cubicBezTo>
                  <a:cubicBezTo>
                    <a:pt x="1488" y="1573"/>
                    <a:pt x="1484" y="1562"/>
                    <a:pt x="1490" y="1560"/>
                  </a:cubicBezTo>
                  <a:cubicBezTo>
                    <a:pt x="1512" y="1498"/>
                    <a:pt x="1513" y="1492"/>
                    <a:pt x="1514" y="1486"/>
                  </a:cubicBezTo>
                  <a:cubicBezTo>
                    <a:pt x="1523" y="1457"/>
                    <a:pt x="1522" y="1452"/>
                    <a:pt x="1522" y="1449"/>
                  </a:cubicBezTo>
                  <a:cubicBezTo>
                    <a:pt x="1510" y="1484"/>
                    <a:pt x="1507" y="1489"/>
                    <a:pt x="1507" y="1497"/>
                  </a:cubicBezTo>
                  <a:cubicBezTo>
                    <a:pt x="1490" y="1532"/>
                    <a:pt x="1493" y="1538"/>
                    <a:pt x="1490" y="1538"/>
                  </a:cubicBezTo>
                  <a:cubicBezTo>
                    <a:pt x="1467" y="1585"/>
                    <a:pt x="1465" y="1592"/>
                    <a:pt x="1461" y="1597"/>
                  </a:cubicBezTo>
                  <a:cubicBezTo>
                    <a:pt x="1423" y="1648"/>
                    <a:pt x="1419" y="1653"/>
                    <a:pt x="1416" y="1658"/>
                  </a:cubicBezTo>
                  <a:cubicBezTo>
                    <a:pt x="1397" y="1673"/>
                    <a:pt x="1404" y="1684"/>
                    <a:pt x="1396" y="1680"/>
                  </a:cubicBezTo>
                  <a:cubicBezTo>
                    <a:pt x="1383" y="1699"/>
                    <a:pt x="1379" y="1700"/>
                    <a:pt x="1376" y="1702"/>
                  </a:cubicBezTo>
                  <a:cubicBezTo>
                    <a:pt x="1295" y="1789"/>
                    <a:pt x="1288" y="1786"/>
                    <a:pt x="1289" y="1791"/>
                  </a:cubicBezTo>
                  <a:cubicBezTo>
                    <a:pt x="1276" y="1807"/>
                    <a:pt x="1274" y="1807"/>
                    <a:pt x="1274" y="1809"/>
                  </a:cubicBezTo>
                  <a:cubicBezTo>
                    <a:pt x="1315" y="1744"/>
                    <a:pt x="1330" y="1731"/>
                    <a:pt x="1341" y="1715"/>
                  </a:cubicBezTo>
                  <a:cubicBezTo>
                    <a:pt x="1359" y="1699"/>
                    <a:pt x="1361" y="1697"/>
                    <a:pt x="1361" y="1693"/>
                  </a:cubicBezTo>
                  <a:cubicBezTo>
                    <a:pt x="1387" y="1671"/>
                    <a:pt x="1383" y="1661"/>
                    <a:pt x="1392" y="1663"/>
                  </a:cubicBezTo>
                  <a:cubicBezTo>
                    <a:pt x="1413" y="1636"/>
                    <a:pt x="1410" y="1630"/>
                    <a:pt x="1413" y="1630"/>
                  </a:cubicBezTo>
                  <a:cubicBezTo>
                    <a:pt x="1427" y="1606"/>
                    <a:pt x="1434" y="1606"/>
                    <a:pt x="1433" y="1597"/>
                  </a:cubicBezTo>
                  <a:cubicBezTo>
                    <a:pt x="1464" y="1531"/>
                    <a:pt x="1472" y="1526"/>
                    <a:pt x="1472" y="1512"/>
                  </a:cubicBezTo>
                  <a:cubicBezTo>
                    <a:pt x="1485" y="1469"/>
                    <a:pt x="1487" y="1458"/>
                    <a:pt x="1490" y="1447"/>
                  </a:cubicBezTo>
                  <a:cubicBezTo>
                    <a:pt x="1496" y="1386"/>
                    <a:pt x="1498" y="1372"/>
                    <a:pt x="1494" y="1371"/>
                  </a:cubicBezTo>
                  <a:cubicBezTo>
                    <a:pt x="1481" y="1459"/>
                    <a:pt x="1480" y="1462"/>
                    <a:pt x="1479" y="1464"/>
                  </a:cubicBezTo>
                  <a:cubicBezTo>
                    <a:pt x="1458" y="1526"/>
                    <a:pt x="1455" y="1533"/>
                    <a:pt x="1453" y="1541"/>
                  </a:cubicBezTo>
                  <a:cubicBezTo>
                    <a:pt x="1435" y="1576"/>
                    <a:pt x="1428" y="1591"/>
                    <a:pt x="1420" y="1604"/>
                  </a:cubicBezTo>
                  <a:cubicBezTo>
                    <a:pt x="1397" y="1633"/>
                    <a:pt x="1397" y="1638"/>
                    <a:pt x="1394" y="1641"/>
                  </a:cubicBezTo>
                  <a:cubicBezTo>
                    <a:pt x="1371" y="1672"/>
                    <a:pt x="1364" y="1671"/>
                    <a:pt x="1365" y="1678"/>
                  </a:cubicBezTo>
                  <a:cubicBezTo>
                    <a:pt x="1330" y="1711"/>
                    <a:pt x="1331" y="1717"/>
                    <a:pt x="1326" y="1717"/>
                  </a:cubicBezTo>
                  <a:cubicBezTo>
                    <a:pt x="1310" y="1739"/>
                    <a:pt x="1306" y="1742"/>
                    <a:pt x="1304" y="1746"/>
                  </a:cubicBezTo>
                  <a:cubicBezTo>
                    <a:pt x="1274" y="1783"/>
                    <a:pt x="1272" y="1787"/>
                    <a:pt x="1269" y="1789"/>
                  </a:cubicBezTo>
                  <a:cubicBezTo>
                    <a:pt x="1256" y="1812"/>
                    <a:pt x="1254" y="1812"/>
                    <a:pt x="1254" y="1815"/>
                  </a:cubicBezTo>
                  <a:cubicBezTo>
                    <a:pt x="1275" y="1759"/>
                    <a:pt x="1280" y="1753"/>
                    <a:pt x="1282" y="1743"/>
                  </a:cubicBezTo>
                  <a:cubicBezTo>
                    <a:pt x="1316" y="1701"/>
                    <a:pt x="1316" y="1695"/>
                    <a:pt x="1320" y="1693"/>
                  </a:cubicBezTo>
                  <a:cubicBezTo>
                    <a:pt x="1345" y="1660"/>
                    <a:pt x="1348" y="1658"/>
                    <a:pt x="1350" y="1654"/>
                  </a:cubicBezTo>
                  <a:cubicBezTo>
                    <a:pt x="1368" y="1640"/>
                    <a:pt x="1369" y="1630"/>
                    <a:pt x="1376" y="1626"/>
                  </a:cubicBezTo>
                  <a:cubicBezTo>
                    <a:pt x="1392" y="1603"/>
                    <a:pt x="1395" y="1604"/>
                    <a:pt x="1396" y="1602"/>
                  </a:cubicBezTo>
                  <a:cubicBezTo>
                    <a:pt x="1412" y="1579"/>
                    <a:pt x="1417" y="1571"/>
                    <a:pt x="1422" y="1565"/>
                  </a:cubicBezTo>
                  <a:cubicBezTo>
                    <a:pt x="1456" y="1505"/>
                    <a:pt x="1465" y="1490"/>
                    <a:pt x="1470" y="1471"/>
                  </a:cubicBezTo>
                  <a:cubicBezTo>
                    <a:pt x="1457" y="1496"/>
                    <a:pt x="1452" y="1500"/>
                    <a:pt x="1450" y="1508"/>
                  </a:cubicBezTo>
                  <a:cubicBezTo>
                    <a:pt x="1424" y="1544"/>
                    <a:pt x="1425" y="1550"/>
                    <a:pt x="1422" y="1554"/>
                  </a:cubicBezTo>
                  <a:cubicBezTo>
                    <a:pt x="1402" y="1574"/>
                    <a:pt x="1402" y="1580"/>
                    <a:pt x="1398" y="1582"/>
                  </a:cubicBezTo>
                  <a:cubicBezTo>
                    <a:pt x="1368" y="1611"/>
                    <a:pt x="1371" y="1621"/>
                    <a:pt x="1365" y="1621"/>
                  </a:cubicBezTo>
                  <a:cubicBezTo>
                    <a:pt x="1354" y="1633"/>
                    <a:pt x="1354" y="1639"/>
                    <a:pt x="1350" y="1641"/>
                  </a:cubicBezTo>
                  <a:cubicBezTo>
                    <a:pt x="1312" y="1680"/>
                    <a:pt x="1314" y="1689"/>
                    <a:pt x="1309" y="1689"/>
                  </a:cubicBezTo>
                  <a:cubicBezTo>
                    <a:pt x="1303" y="1687"/>
                    <a:pt x="1312" y="1679"/>
                    <a:pt x="1317" y="1669"/>
                  </a:cubicBezTo>
                  <a:cubicBezTo>
                    <a:pt x="1338" y="1634"/>
                    <a:pt x="1343" y="1631"/>
                    <a:pt x="1346" y="1626"/>
                  </a:cubicBezTo>
                  <a:cubicBezTo>
                    <a:pt x="1362" y="1602"/>
                    <a:pt x="1370" y="1594"/>
                    <a:pt x="1374" y="1582"/>
                  </a:cubicBezTo>
                  <a:cubicBezTo>
                    <a:pt x="1400" y="1555"/>
                    <a:pt x="1402" y="1543"/>
                    <a:pt x="1411" y="1538"/>
                  </a:cubicBezTo>
                  <a:cubicBezTo>
                    <a:pt x="1430" y="1502"/>
                    <a:pt x="1436" y="1494"/>
                    <a:pt x="1442" y="1486"/>
                  </a:cubicBezTo>
                  <a:cubicBezTo>
                    <a:pt x="1463" y="1430"/>
                    <a:pt x="1462" y="1425"/>
                    <a:pt x="1466" y="1423"/>
                  </a:cubicBezTo>
                  <a:cubicBezTo>
                    <a:pt x="1476" y="1383"/>
                    <a:pt x="1478" y="1365"/>
                    <a:pt x="1481" y="1349"/>
                  </a:cubicBezTo>
                  <a:cubicBezTo>
                    <a:pt x="1488" y="1306"/>
                    <a:pt x="1492" y="1305"/>
                    <a:pt x="1485" y="1303"/>
                  </a:cubicBezTo>
                  <a:cubicBezTo>
                    <a:pt x="1480" y="1348"/>
                    <a:pt x="1473" y="1361"/>
                    <a:pt x="1472" y="1373"/>
                  </a:cubicBezTo>
                  <a:cubicBezTo>
                    <a:pt x="1455" y="1430"/>
                    <a:pt x="1453" y="1436"/>
                    <a:pt x="1453" y="1442"/>
                  </a:cubicBezTo>
                  <a:cubicBezTo>
                    <a:pt x="1426" y="1491"/>
                    <a:pt x="1427" y="1499"/>
                    <a:pt x="1422" y="1501"/>
                  </a:cubicBezTo>
                  <a:cubicBezTo>
                    <a:pt x="1403" y="1536"/>
                    <a:pt x="1397" y="1537"/>
                    <a:pt x="1396" y="1543"/>
                  </a:cubicBezTo>
                  <a:cubicBezTo>
                    <a:pt x="1363" y="1583"/>
                    <a:pt x="1363" y="1588"/>
                    <a:pt x="1359" y="1589"/>
                  </a:cubicBezTo>
                  <a:cubicBezTo>
                    <a:pt x="1340" y="1611"/>
                    <a:pt x="1343" y="1619"/>
                    <a:pt x="1337" y="1619"/>
                  </a:cubicBezTo>
                  <a:cubicBezTo>
                    <a:pt x="1308" y="1668"/>
                    <a:pt x="1302" y="1674"/>
                    <a:pt x="1298" y="1680"/>
                  </a:cubicBezTo>
                  <a:cubicBezTo>
                    <a:pt x="1268" y="1729"/>
                    <a:pt x="1267" y="1740"/>
                    <a:pt x="1261" y="1746"/>
                  </a:cubicBezTo>
                  <a:cubicBezTo>
                    <a:pt x="1277" y="1701"/>
                    <a:pt x="1282" y="1699"/>
                    <a:pt x="1285" y="1695"/>
                  </a:cubicBezTo>
                  <a:cubicBezTo>
                    <a:pt x="1316" y="1640"/>
                    <a:pt x="1317" y="1629"/>
                    <a:pt x="1324" y="1623"/>
                  </a:cubicBezTo>
                  <a:cubicBezTo>
                    <a:pt x="1354" y="1567"/>
                    <a:pt x="1362" y="1563"/>
                    <a:pt x="1365" y="1554"/>
                  </a:cubicBezTo>
                  <a:cubicBezTo>
                    <a:pt x="1392" y="1519"/>
                    <a:pt x="1393" y="1513"/>
                    <a:pt x="1396" y="1510"/>
                  </a:cubicBezTo>
                  <a:cubicBezTo>
                    <a:pt x="1407" y="1498"/>
                    <a:pt x="1409" y="1493"/>
                    <a:pt x="1411" y="1488"/>
                  </a:cubicBezTo>
                  <a:cubicBezTo>
                    <a:pt x="1431" y="1446"/>
                    <a:pt x="1440" y="1431"/>
                    <a:pt x="1444" y="1410"/>
                  </a:cubicBezTo>
                  <a:cubicBezTo>
                    <a:pt x="1455" y="1371"/>
                    <a:pt x="1457" y="1361"/>
                    <a:pt x="1459" y="1351"/>
                  </a:cubicBezTo>
                  <a:cubicBezTo>
                    <a:pt x="1456" y="1316"/>
                    <a:pt x="1460" y="1326"/>
                    <a:pt x="1455" y="1327"/>
                  </a:cubicBezTo>
                  <a:cubicBezTo>
                    <a:pt x="1450" y="1376"/>
                    <a:pt x="1442" y="1392"/>
                    <a:pt x="1439" y="1412"/>
                  </a:cubicBezTo>
                  <a:cubicBezTo>
                    <a:pt x="1419" y="1450"/>
                    <a:pt x="1422" y="1459"/>
                    <a:pt x="1418" y="1460"/>
                  </a:cubicBezTo>
                  <a:cubicBezTo>
                    <a:pt x="1403" y="1493"/>
                    <a:pt x="1394" y="1496"/>
                    <a:pt x="1392" y="1506"/>
                  </a:cubicBezTo>
                  <a:cubicBezTo>
                    <a:pt x="1367" y="1540"/>
                    <a:pt x="1364" y="1542"/>
                    <a:pt x="1361" y="1545"/>
                  </a:cubicBezTo>
                  <a:cubicBezTo>
                    <a:pt x="1341" y="1571"/>
                    <a:pt x="1342" y="1575"/>
                    <a:pt x="1339" y="1575"/>
                  </a:cubicBezTo>
                  <a:cubicBezTo>
                    <a:pt x="1315" y="1617"/>
                    <a:pt x="1314" y="1628"/>
                    <a:pt x="1306" y="1632"/>
                  </a:cubicBezTo>
                  <a:cubicBezTo>
                    <a:pt x="1281" y="1673"/>
                    <a:pt x="1283" y="1669"/>
                    <a:pt x="1285" y="1665"/>
                  </a:cubicBezTo>
                  <a:cubicBezTo>
                    <a:pt x="1293" y="1637"/>
                    <a:pt x="1298" y="1629"/>
                    <a:pt x="1298" y="1621"/>
                  </a:cubicBezTo>
                  <a:cubicBezTo>
                    <a:pt x="1327" y="1583"/>
                    <a:pt x="1332" y="1570"/>
                    <a:pt x="1341" y="1562"/>
                  </a:cubicBezTo>
                  <a:cubicBezTo>
                    <a:pt x="1362" y="1525"/>
                    <a:pt x="1368" y="1521"/>
                    <a:pt x="1370" y="1514"/>
                  </a:cubicBezTo>
                  <a:cubicBezTo>
                    <a:pt x="1382" y="1497"/>
                    <a:pt x="1380" y="1491"/>
                    <a:pt x="1383" y="1490"/>
                  </a:cubicBezTo>
                  <a:cubicBezTo>
                    <a:pt x="1400" y="1460"/>
                    <a:pt x="1402" y="1453"/>
                    <a:pt x="1405" y="1447"/>
                  </a:cubicBezTo>
                  <a:cubicBezTo>
                    <a:pt x="1421" y="1403"/>
                    <a:pt x="1428" y="1375"/>
                    <a:pt x="1431" y="1344"/>
                  </a:cubicBezTo>
                  <a:cubicBezTo>
                    <a:pt x="1424" y="1331"/>
                    <a:pt x="1428" y="1347"/>
                    <a:pt x="1422" y="1364"/>
                  </a:cubicBezTo>
                  <a:cubicBezTo>
                    <a:pt x="1389" y="1467"/>
                    <a:pt x="1384" y="1467"/>
                    <a:pt x="1383" y="1471"/>
                  </a:cubicBezTo>
                  <a:cubicBezTo>
                    <a:pt x="1360" y="1505"/>
                    <a:pt x="1363" y="1514"/>
                    <a:pt x="1357" y="1514"/>
                  </a:cubicBezTo>
                  <a:cubicBezTo>
                    <a:pt x="1325" y="1568"/>
                    <a:pt x="1323" y="1570"/>
                    <a:pt x="1322" y="1573"/>
                  </a:cubicBezTo>
                  <a:cubicBezTo>
                    <a:pt x="1318" y="1562"/>
                    <a:pt x="1327" y="1553"/>
                    <a:pt x="1330" y="1538"/>
                  </a:cubicBezTo>
                  <a:cubicBezTo>
                    <a:pt x="1360" y="1485"/>
                    <a:pt x="1360" y="1483"/>
                    <a:pt x="1361" y="1480"/>
                  </a:cubicBezTo>
                  <a:cubicBezTo>
                    <a:pt x="1374" y="1460"/>
                    <a:pt x="1374" y="1453"/>
                    <a:pt x="1378" y="1447"/>
                  </a:cubicBezTo>
                  <a:cubicBezTo>
                    <a:pt x="1390" y="1394"/>
                    <a:pt x="1388" y="1398"/>
                    <a:pt x="1387" y="1403"/>
                  </a:cubicBezTo>
                  <a:cubicBezTo>
                    <a:pt x="1351" y="1475"/>
                    <a:pt x="1354" y="1486"/>
                    <a:pt x="1348" y="1488"/>
                  </a:cubicBezTo>
                  <a:cubicBezTo>
                    <a:pt x="1316" y="1541"/>
                    <a:pt x="1317" y="1550"/>
                    <a:pt x="1313" y="1554"/>
                  </a:cubicBezTo>
                  <a:cubicBezTo>
                    <a:pt x="1303" y="1582"/>
                    <a:pt x="1298" y="1589"/>
                    <a:pt x="1302" y="1589"/>
                  </a:cubicBezTo>
                  <a:cubicBezTo>
                    <a:pt x="1311" y="1542"/>
                    <a:pt x="1309" y="1486"/>
                    <a:pt x="1322" y="1445"/>
                  </a:cubicBezTo>
                  <a:cubicBezTo>
                    <a:pt x="1347" y="1309"/>
                    <a:pt x="1348" y="1301"/>
                    <a:pt x="1350" y="1294"/>
                  </a:cubicBezTo>
                  <a:cubicBezTo>
                    <a:pt x="1342" y="1297"/>
                    <a:pt x="1337" y="1326"/>
                    <a:pt x="1328" y="1353"/>
                  </a:cubicBezTo>
                  <a:cubicBezTo>
                    <a:pt x="1301" y="1512"/>
                    <a:pt x="1302" y="1520"/>
                    <a:pt x="1300" y="1525"/>
                  </a:cubicBezTo>
                  <a:cubicBezTo>
                    <a:pt x="1294" y="1548"/>
                    <a:pt x="1295" y="1546"/>
                    <a:pt x="1293" y="1554"/>
                  </a:cubicBezTo>
                  <a:cubicBezTo>
                    <a:pt x="1283" y="1594"/>
                    <a:pt x="1287" y="1604"/>
                    <a:pt x="1282" y="1606"/>
                  </a:cubicBezTo>
                  <a:cubicBezTo>
                    <a:pt x="1281" y="1580"/>
                    <a:pt x="1286" y="1581"/>
                    <a:pt x="1285" y="1575"/>
                  </a:cubicBezTo>
                  <a:cubicBezTo>
                    <a:pt x="1283" y="1509"/>
                    <a:pt x="1285" y="1500"/>
                    <a:pt x="1282" y="1488"/>
                  </a:cubicBezTo>
                  <a:cubicBezTo>
                    <a:pt x="1307" y="1366"/>
                    <a:pt x="1303" y="1357"/>
                    <a:pt x="1304" y="1353"/>
                  </a:cubicBezTo>
                  <a:cubicBezTo>
                    <a:pt x="1322" y="1288"/>
                    <a:pt x="1323" y="1280"/>
                    <a:pt x="1324" y="1272"/>
                  </a:cubicBezTo>
                  <a:cubicBezTo>
                    <a:pt x="1320" y="1266"/>
                    <a:pt x="1318" y="1285"/>
                    <a:pt x="1311" y="1299"/>
                  </a:cubicBezTo>
                  <a:cubicBezTo>
                    <a:pt x="1303" y="1329"/>
                    <a:pt x="1307" y="1338"/>
                    <a:pt x="1302" y="1338"/>
                  </a:cubicBezTo>
                  <a:cubicBezTo>
                    <a:pt x="1288" y="1420"/>
                    <a:pt x="1282" y="1435"/>
                    <a:pt x="1278" y="1451"/>
                  </a:cubicBezTo>
                  <a:cubicBezTo>
                    <a:pt x="1274" y="1519"/>
                    <a:pt x="1277" y="1544"/>
                    <a:pt x="1276" y="1586"/>
                  </a:cubicBezTo>
                  <a:cubicBezTo>
                    <a:pt x="1275" y="1640"/>
                    <a:pt x="1270" y="1639"/>
                    <a:pt x="1272" y="1645"/>
                  </a:cubicBezTo>
                  <a:cubicBezTo>
                    <a:pt x="1269" y="1666"/>
                    <a:pt x="1272" y="1667"/>
                    <a:pt x="1272" y="1667"/>
                  </a:cubicBezTo>
                  <a:cubicBezTo>
                    <a:pt x="1263" y="1686"/>
                    <a:pt x="1260" y="1671"/>
                    <a:pt x="1261" y="1654"/>
                  </a:cubicBezTo>
                  <a:cubicBezTo>
                    <a:pt x="1259" y="1577"/>
                    <a:pt x="1257" y="1567"/>
                    <a:pt x="1261" y="1562"/>
                  </a:cubicBezTo>
                  <a:cubicBezTo>
                    <a:pt x="1258" y="1525"/>
                    <a:pt x="1261" y="1505"/>
                    <a:pt x="1256" y="1493"/>
                  </a:cubicBezTo>
                  <a:cubicBezTo>
                    <a:pt x="1259" y="1422"/>
                    <a:pt x="1264" y="1408"/>
                    <a:pt x="1263" y="1388"/>
                  </a:cubicBezTo>
                  <a:cubicBezTo>
                    <a:pt x="1266" y="1353"/>
                    <a:pt x="1260" y="1365"/>
                    <a:pt x="1261" y="1384"/>
                  </a:cubicBezTo>
                  <a:cubicBezTo>
                    <a:pt x="1254" y="1407"/>
                    <a:pt x="1258" y="1415"/>
                    <a:pt x="1256" y="1418"/>
                  </a:cubicBezTo>
                  <a:cubicBezTo>
                    <a:pt x="1251" y="1496"/>
                    <a:pt x="1249" y="1512"/>
                    <a:pt x="1250" y="1530"/>
                  </a:cubicBezTo>
                  <a:cubicBezTo>
                    <a:pt x="1249" y="1585"/>
                    <a:pt x="1251" y="1587"/>
                    <a:pt x="1252" y="1589"/>
                  </a:cubicBezTo>
                  <a:cubicBezTo>
                    <a:pt x="1252" y="1622"/>
                    <a:pt x="1256" y="1623"/>
                    <a:pt x="1254" y="1630"/>
                  </a:cubicBezTo>
                  <a:cubicBezTo>
                    <a:pt x="1254" y="1651"/>
                    <a:pt x="1255" y="1655"/>
                    <a:pt x="1252" y="1656"/>
                  </a:cubicBezTo>
                  <a:cubicBezTo>
                    <a:pt x="1249" y="1641"/>
                    <a:pt x="1246" y="1637"/>
                    <a:pt x="1245" y="1630"/>
                  </a:cubicBezTo>
                  <a:cubicBezTo>
                    <a:pt x="1238" y="1483"/>
                    <a:pt x="1233" y="1484"/>
                    <a:pt x="1235" y="1477"/>
                  </a:cubicBezTo>
                  <a:cubicBezTo>
                    <a:pt x="1237" y="1385"/>
                    <a:pt x="1236" y="1379"/>
                    <a:pt x="1237" y="1362"/>
                  </a:cubicBezTo>
                  <a:cubicBezTo>
                    <a:pt x="1241" y="1335"/>
                    <a:pt x="1237" y="1341"/>
                    <a:pt x="1235" y="1349"/>
                  </a:cubicBezTo>
                  <a:cubicBezTo>
                    <a:pt x="1228" y="1434"/>
                    <a:pt x="1228" y="1434"/>
                    <a:pt x="1228" y="1434"/>
                  </a:cubicBezTo>
                  <a:cubicBezTo>
                    <a:pt x="1229" y="1493"/>
                    <a:pt x="1228" y="1494"/>
                    <a:pt x="1230" y="1506"/>
                  </a:cubicBezTo>
                  <a:cubicBezTo>
                    <a:pt x="1241" y="1659"/>
                    <a:pt x="1243" y="1673"/>
                    <a:pt x="1243" y="1693"/>
                  </a:cubicBezTo>
                  <a:cubicBezTo>
                    <a:pt x="1244" y="1744"/>
                    <a:pt x="1248" y="1748"/>
                    <a:pt x="1241" y="1750"/>
                  </a:cubicBezTo>
                  <a:cubicBezTo>
                    <a:pt x="1230" y="1656"/>
                    <a:pt x="1225" y="1654"/>
                    <a:pt x="1226" y="1645"/>
                  </a:cubicBezTo>
                  <a:cubicBezTo>
                    <a:pt x="1215" y="1495"/>
                    <a:pt x="1215" y="1476"/>
                    <a:pt x="1215" y="1460"/>
                  </a:cubicBezTo>
                  <a:cubicBezTo>
                    <a:pt x="1217" y="1441"/>
                    <a:pt x="1215" y="1440"/>
                    <a:pt x="1215" y="1440"/>
                  </a:cubicBezTo>
                  <a:cubicBezTo>
                    <a:pt x="1217" y="1406"/>
                    <a:pt x="1212" y="1407"/>
                    <a:pt x="1213" y="1414"/>
                  </a:cubicBezTo>
                  <a:cubicBezTo>
                    <a:pt x="1212" y="1453"/>
                    <a:pt x="1204" y="1459"/>
                    <a:pt x="1211" y="1462"/>
                  </a:cubicBezTo>
                  <a:cubicBezTo>
                    <a:pt x="1223" y="1664"/>
                    <a:pt x="1219" y="1671"/>
                    <a:pt x="1221" y="1676"/>
                  </a:cubicBezTo>
                  <a:cubicBezTo>
                    <a:pt x="1232" y="1763"/>
                    <a:pt x="1232" y="1763"/>
                    <a:pt x="1232" y="1763"/>
                  </a:cubicBezTo>
                  <a:cubicBezTo>
                    <a:pt x="1230" y="1827"/>
                    <a:pt x="1229" y="1832"/>
                    <a:pt x="1226" y="1835"/>
                  </a:cubicBezTo>
                  <a:cubicBezTo>
                    <a:pt x="1217" y="1788"/>
                    <a:pt x="1219" y="1780"/>
                    <a:pt x="1215" y="1778"/>
                  </a:cubicBezTo>
                  <a:cubicBezTo>
                    <a:pt x="1208" y="1730"/>
                    <a:pt x="1200" y="1715"/>
                    <a:pt x="1197" y="1695"/>
                  </a:cubicBezTo>
                  <a:cubicBezTo>
                    <a:pt x="1179" y="1625"/>
                    <a:pt x="1183" y="1616"/>
                    <a:pt x="1178" y="1615"/>
                  </a:cubicBezTo>
                  <a:cubicBezTo>
                    <a:pt x="1169" y="1471"/>
                    <a:pt x="1169" y="1471"/>
                    <a:pt x="1169" y="1471"/>
                  </a:cubicBezTo>
                  <a:cubicBezTo>
                    <a:pt x="1168" y="1443"/>
                    <a:pt x="1165" y="1446"/>
                    <a:pt x="1165" y="1451"/>
                  </a:cubicBezTo>
                  <a:cubicBezTo>
                    <a:pt x="1164" y="1504"/>
                    <a:pt x="1165" y="1507"/>
                    <a:pt x="1165" y="1512"/>
                  </a:cubicBezTo>
                  <a:cubicBezTo>
                    <a:pt x="1171" y="1591"/>
                    <a:pt x="1168" y="1605"/>
                    <a:pt x="1171" y="1613"/>
                  </a:cubicBezTo>
                  <a:cubicBezTo>
                    <a:pt x="1181" y="1657"/>
                    <a:pt x="1180" y="1663"/>
                    <a:pt x="1180" y="1669"/>
                  </a:cubicBezTo>
                  <a:cubicBezTo>
                    <a:pt x="1190" y="1716"/>
                    <a:pt x="1198" y="1731"/>
                    <a:pt x="1200" y="1752"/>
                  </a:cubicBezTo>
                  <a:cubicBezTo>
                    <a:pt x="1217" y="1837"/>
                    <a:pt x="1217" y="1837"/>
                    <a:pt x="1217" y="1837"/>
                  </a:cubicBezTo>
                  <a:cubicBezTo>
                    <a:pt x="1188" y="1727"/>
                    <a:pt x="1178" y="1704"/>
                    <a:pt x="1171" y="1678"/>
                  </a:cubicBezTo>
                  <a:cubicBezTo>
                    <a:pt x="1148" y="1580"/>
                    <a:pt x="1156" y="1565"/>
                    <a:pt x="1150" y="1565"/>
                  </a:cubicBezTo>
                  <a:cubicBezTo>
                    <a:pt x="1152" y="1641"/>
                    <a:pt x="1159" y="1657"/>
                    <a:pt x="1160" y="1678"/>
                  </a:cubicBezTo>
                  <a:cubicBezTo>
                    <a:pt x="1169" y="1708"/>
                    <a:pt x="1173" y="1716"/>
                    <a:pt x="1176" y="1726"/>
                  </a:cubicBezTo>
                  <a:cubicBezTo>
                    <a:pt x="1183" y="1748"/>
                    <a:pt x="1183" y="1754"/>
                    <a:pt x="1180" y="1754"/>
                  </a:cubicBezTo>
                  <a:cubicBezTo>
                    <a:pt x="1161" y="1703"/>
                    <a:pt x="1159" y="1701"/>
                    <a:pt x="1156" y="1700"/>
                  </a:cubicBezTo>
                  <a:cubicBezTo>
                    <a:pt x="1146" y="1669"/>
                    <a:pt x="1143" y="1664"/>
                    <a:pt x="1141" y="1658"/>
                  </a:cubicBezTo>
                  <a:cubicBezTo>
                    <a:pt x="1113" y="1583"/>
                    <a:pt x="1111" y="1573"/>
                    <a:pt x="1108" y="1562"/>
                  </a:cubicBezTo>
                  <a:cubicBezTo>
                    <a:pt x="1100" y="1553"/>
                    <a:pt x="1105" y="1570"/>
                    <a:pt x="1108" y="1589"/>
                  </a:cubicBezTo>
                  <a:cubicBezTo>
                    <a:pt x="1127" y="1648"/>
                    <a:pt x="1131" y="1655"/>
                    <a:pt x="1134" y="1663"/>
                  </a:cubicBezTo>
                  <a:cubicBezTo>
                    <a:pt x="1149" y="1694"/>
                    <a:pt x="1149" y="1704"/>
                    <a:pt x="1154" y="1711"/>
                  </a:cubicBezTo>
                  <a:cubicBezTo>
                    <a:pt x="1172" y="1752"/>
                    <a:pt x="1171" y="1761"/>
                    <a:pt x="1176" y="1763"/>
                  </a:cubicBezTo>
                  <a:cubicBezTo>
                    <a:pt x="1183" y="1795"/>
                    <a:pt x="1188" y="1805"/>
                    <a:pt x="1191" y="1817"/>
                  </a:cubicBezTo>
                  <a:cubicBezTo>
                    <a:pt x="1200" y="1838"/>
                    <a:pt x="1197" y="1849"/>
                    <a:pt x="1202" y="1852"/>
                  </a:cubicBezTo>
                  <a:cubicBezTo>
                    <a:pt x="1205" y="1895"/>
                    <a:pt x="1209" y="1903"/>
                    <a:pt x="1204" y="1903"/>
                  </a:cubicBezTo>
                  <a:cubicBezTo>
                    <a:pt x="1200" y="1891"/>
                    <a:pt x="1196" y="1889"/>
                    <a:pt x="1197" y="1881"/>
                  </a:cubicBezTo>
                  <a:cubicBezTo>
                    <a:pt x="1190" y="1859"/>
                    <a:pt x="1188" y="1854"/>
                    <a:pt x="1187" y="1848"/>
                  </a:cubicBezTo>
                  <a:cubicBezTo>
                    <a:pt x="1163" y="1796"/>
                    <a:pt x="1164" y="1787"/>
                    <a:pt x="1158" y="1785"/>
                  </a:cubicBezTo>
                  <a:cubicBezTo>
                    <a:pt x="1131" y="1733"/>
                    <a:pt x="1135" y="1732"/>
                    <a:pt x="1130" y="1726"/>
                  </a:cubicBezTo>
                  <a:cubicBezTo>
                    <a:pt x="1106" y="1674"/>
                    <a:pt x="1105" y="1667"/>
                    <a:pt x="1104" y="1660"/>
                  </a:cubicBezTo>
                  <a:cubicBezTo>
                    <a:pt x="1092" y="1645"/>
                    <a:pt x="1099" y="1656"/>
                    <a:pt x="1102" y="1671"/>
                  </a:cubicBezTo>
                  <a:cubicBezTo>
                    <a:pt x="1122" y="1723"/>
                    <a:pt x="1122" y="1728"/>
                    <a:pt x="1126" y="1730"/>
                  </a:cubicBezTo>
                  <a:cubicBezTo>
                    <a:pt x="1148" y="1779"/>
                    <a:pt x="1152" y="1785"/>
                    <a:pt x="1154" y="1793"/>
                  </a:cubicBezTo>
                  <a:cubicBezTo>
                    <a:pt x="1188" y="1879"/>
                    <a:pt x="1186" y="1886"/>
                    <a:pt x="1189" y="1887"/>
                  </a:cubicBezTo>
                  <a:cubicBezTo>
                    <a:pt x="1200" y="1972"/>
                    <a:pt x="1200" y="1972"/>
                    <a:pt x="1200" y="1972"/>
                  </a:cubicBezTo>
                  <a:cubicBezTo>
                    <a:pt x="1197" y="1978"/>
                    <a:pt x="1194" y="1969"/>
                    <a:pt x="1191" y="1959"/>
                  </a:cubicBezTo>
                  <a:cubicBezTo>
                    <a:pt x="1179" y="1903"/>
                    <a:pt x="1182" y="1899"/>
                    <a:pt x="1180" y="1892"/>
                  </a:cubicBezTo>
                  <a:cubicBezTo>
                    <a:pt x="1163" y="1845"/>
                    <a:pt x="1160" y="1839"/>
                    <a:pt x="1156" y="1833"/>
                  </a:cubicBezTo>
                  <a:cubicBezTo>
                    <a:pt x="1131" y="1785"/>
                    <a:pt x="1130" y="1781"/>
                    <a:pt x="1128" y="1778"/>
                  </a:cubicBezTo>
                  <a:cubicBezTo>
                    <a:pt x="1111" y="1736"/>
                    <a:pt x="1101" y="1742"/>
                    <a:pt x="1104" y="1735"/>
                  </a:cubicBezTo>
                  <a:cubicBezTo>
                    <a:pt x="1071" y="1679"/>
                    <a:pt x="1067" y="1666"/>
                    <a:pt x="1060" y="1654"/>
                  </a:cubicBezTo>
                  <a:cubicBezTo>
                    <a:pt x="1049" y="1627"/>
                    <a:pt x="1050" y="1617"/>
                    <a:pt x="1043" y="1615"/>
                  </a:cubicBezTo>
                  <a:cubicBezTo>
                    <a:pt x="1056" y="1663"/>
                    <a:pt x="1061" y="1667"/>
                    <a:pt x="1062" y="1674"/>
                  </a:cubicBezTo>
                  <a:cubicBezTo>
                    <a:pt x="1073" y="1700"/>
                    <a:pt x="1076" y="1705"/>
                    <a:pt x="1080" y="1711"/>
                  </a:cubicBezTo>
                  <a:cubicBezTo>
                    <a:pt x="1100" y="1752"/>
                    <a:pt x="1107" y="1755"/>
                    <a:pt x="1108" y="1763"/>
                  </a:cubicBezTo>
                  <a:cubicBezTo>
                    <a:pt x="1132" y="1809"/>
                    <a:pt x="1138" y="1807"/>
                    <a:pt x="1136" y="1813"/>
                  </a:cubicBezTo>
                  <a:cubicBezTo>
                    <a:pt x="1156" y="1857"/>
                    <a:pt x="1160" y="1861"/>
                    <a:pt x="1160" y="1870"/>
                  </a:cubicBezTo>
                  <a:cubicBezTo>
                    <a:pt x="1171" y="1894"/>
                    <a:pt x="1171" y="1904"/>
                    <a:pt x="1176" y="1909"/>
                  </a:cubicBezTo>
                  <a:cubicBezTo>
                    <a:pt x="1188" y="1985"/>
                    <a:pt x="1184" y="1994"/>
                    <a:pt x="1189" y="1994"/>
                  </a:cubicBezTo>
                  <a:cubicBezTo>
                    <a:pt x="1181" y="1994"/>
                    <a:pt x="1184" y="1992"/>
                    <a:pt x="1184" y="1992"/>
                  </a:cubicBezTo>
                  <a:cubicBezTo>
                    <a:pt x="1171" y="1946"/>
                    <a:pt x="1164" y="1932"/>
                    <a:pt x="1163" y="1913"/>
                  </a:cubicBezTo>
                  <a:cubicBezTo>
                    <a:pt x="1151" y="1884"/>
                    <a:pt x="1143" y="1881"/>
                    <a:pt x="1143" y="1870"/>
                  </a:cubicBezTo>
                  <a:cubicBezTo>
                    <a:pt x="1120" y="1824"/>
                    <a:pt x="1119" y="1821"/>
                    <a:pt x="1119" y="1815"/>
                  </a:cubicBezTo>
                  <a:cubicBezTo>
                    <a:pt x="1093" y="1783"/>
                    <a:pt x="1091" y="1775"/>
                    <a:pt x="1086" y="1770"/>
                  </a:cubicBezTo>
                  <a:cubicBezTo>
                    <a:pt x="1073" y="1758"/>
                    <a:pt x="1078" y="1761"/>
                    <a:pt x="1080" y="1767"/>
                  </a:cubicBezTo>
                  <a:cubicBezTo>
                    <a:pt x="1094" y="1796"/>
                    <a:pt x="1105" y="1803"/>
                    <a:pt x="1108" y="1817"/>
                  </a:cubicBezTo>
                  <a:cubicBezTo>
                    <a:pt x="1124" y="1843"/>
                    <a:pt x="1121" y="1850"/>
                    <a:pt x="1126" y="1850"/>
                  </a:cubicBezTo>
                  <a:cubicBezTo>
                    <a:pt x="1151" y="1911"/>
                    <a:pt x="1161" y="1936"/>
                    <a:pt x="1165" y="1966"/>
                  </a:cubicBezTo>
                  <a:cubicBezTo>
                    <a:pt x="1177" y="2011"/>
                    <a:pt x="1185" y="2016"/>
                    <a:pt x="1180" y="2022"/>
                  </a:cubicBezTo>
                  <a:cubicBezTo>
                    <a:pt x="1165" y="1991"/>
                    <a:pt x="1163" y="1975"/>
                    <a:pt x="1158" y="1961"/>
                  </a:cubicBezTo>
                  <a:cubicBezTo>
                    <a:pt x="1134" y="1913"/>
                    <a:pt x="1135" y="1894"/>
                    <a:pt x="1126" y="1885"/>
                  </a:cubicBezTo>
                  <a:cubicBezTo>
                    <a:pt x="1101" y="1842"/>
                    <a:pt x="1098" y="1834"/>
                    <a:pt x="1095" y="1826"/>
                  </a:cubicBezTo>
                  <a:cubicBezTo>
                    <a:pt x="1079" y="1795"/>
                    <a:pt x="1071" y="1790"/>
                    <a:pt x="1069" y="1778"/>
                  </a:cubicBezTo>
                  <a:cubicBezTo>
                    <a:pt x="1059" y="1761"/>
                    <a:pt x="1059" y="1754"/>
                    <a:pt x="1054" y="1752"/>
                  </a:cubicBezTo>
                  <a:cubicBezTo>
                    <a:pt x="1039" y="1719"/>
                    <a:pt x="1039" y="1712"/>
                    <a:pt x="1034" y="1711"/>
                  </a:cubicBezTo>
                  <a:cubicBezTo>
                    <a:pt x="1046" y="1743"/>
                    <a:pt x="1046" y="1752"/>
                    <a:pt x="1051" y="1756"/>
                  </a:cubicBezTo>
                  <a:cubicBezTo>
                    <a:pt x="1065" y="1790"/>
                    <a:pt x="1073" y="1801"/>
                    <a:pt x="1078" y="1815"/>
                  </a:cubicBezTo>
                  <a:cubicBezTo>
                    <a:pt x="1100" y="1859"/>
                    <a:pt x="1108" y="1861"/>
                    <a:pt x="1108" y="1870"/>
                  </a:cubicBezTo>
                  <a:cubicBezTo>
                    <a:pt x="1125" y="1900"/>
                    <a:pt x="1124" y="1905"/>
                    <a:pt x="1128" y="1907"/>
                  </a:cubicBezTo>
                  <a:cubicBezTo>
                    <a:pt x="1156" y="1984"/>
                    <a:pt x="1160" y="1999"/>
                    <a:pt x="1167" y="2012"/>
                  </a:cubicBezTo>
                  <a:cubicBezTo>
                    <a:pt x="1177" y="2063"/>
                    <a:pt x="1183" y="2072"/>
                    <a:pt x="1184" y="2086"/>
                  </a:cubicBezTo>
                  <a:cubicBezTo>
                    <a:pt x="1167" y="2065"/>
                    <a:pt x="1168" y="2057"/>
                    <a:pt x="1165" y="2053"/>
                  </a:cubicBezTo>
                  <a:cubicBezTo>
                    <a:pt x="1156" y="2026"/>
                    <a:pt x="1153" y="2023"/>
                    <a:pt x="1156" y="2022"/>
                  </a:cubicBezTo>
                  <a:cubicBezTo>
                    <a:pt x="1136" y="1970"/>
                    <a:pt x="1130" y="1962"/>
                    <a:pt x="1128" y="1950"/>
                  </a:cubicBezTo>
                  <a:cubicBezTo>
                    <a:pt x="1109" y="1914"/>
                    <a:pt x="1105" y="1907"/>
                    <a:pt x="1102" y="1898"/>
                  </a:cubicBezTo>
                  <a:cubicBezTo>
                    <a:pt x="1087" y="1883"/>
                    <a:pt x="1089" y="1877"/>
                    <a:pt x="1086" y="1876"/>
                  </a:cubicBezTo>
                  <a:cubicBezTo>
                    <a:pt x="1054" y="1823"/>
                    <a:pt x="1051" y="1814"/>
                    <a:pt x="1045" y="1809"/>
                  </a:cubicBezTo>
                  <a:cubicBezTo>
                    <a:pt x="1027" y="1777"/>
                    <a:pt x="1023" y="1769"/>
                    <a:pt x="1019" y="1761"/>
                  </a:cubicBezTo>
                  <a:cubicBezTo>
                    <a:pt x="1015" y="1765"/>
                    <a:pt x="1017" y="1772"/>
                    <a:pt x="1021" y="1778"/>
                  </a:cubicBezTo>
                  <a:cubicBezTo>
                    <a:pt x="1046" y="1821"/>
                    <a:pt x="1048" y="1829"/>
                    <a:pt x="1054" y="1833"/>
                  </a:cubicBezTo>
                  <a:cubicBezTo>
                    <a:pt x="1076" y="1869"/>
                    <a:pt x="1074" y="1873"/>
                    <a:pt x="1075" y="1874"/>
                  </a:cubicBezTo>
                  <a:cubicBezTo>
                    <a:pt x="1088" y="1895"/>
                    <a:pt x="1093" y="1899"/>
                    <a:pt x="1095" y="1907"/>
                  </a:cubicBezTo>
                  <a:cubicBezTo>
                    <a:pt x="1125" y="1974"/>
                    <a:pt x="1129" y="1979"/>
                    <a:pt x="1132" y="1985"/>
                  </a:cubicBezTo>
                  <a:cubicBezTo>
                    <a:pt x="1155" y="2062"/>
                    <a:pt x="1160" y="2069"/>
                    <a:pt x="1163" y="2077"/>
                  </a:cubicBezTo>
                  <a:cubicBezTo>
                    <a:pt x="1199" y="2160"/>
                    <a:pt x="1199" y="2160"/>
                    <a:pt x="1199" y="2160"/>
                  </a:cubicBezTo>
                  <a:cubicBezTo>
                    <a:pt x="1207" y="2118"/>
                    <a:pt x="1213" y="2112"/>
                    <a:pt x="1215" y="2101"/>
                  </a:cubicBezTo>
                  <a:cubicBezTo>
                    <a:pt x="1231" y="2073"/>
                    <a:pt x="1235" y="2071"/>
                    <a:pt x="1235" y="2064"/>
                  </a:cubicBezTo>
                  <a:cubicBezTo>
                    <a:pt x="1253" y="2040"/>
                    <a:pt x="1251" y="2034"/>
                    <a:pt x="1256" y="2036"/>
                  </a:cubicBezTo>
                  <a:cubicBezTo>
                    <a:pt x="1278" y="2002"/>
                    <a:pt x="1278" y="1999"/>
                    <a:pt x="1278" y="1996"/>
                  </a:cubicBezTo>
                  <a:cubicBezTo>
                    <a:pt x="1296" y="1974"/>
                    <a:pt x="1297" y="1970"/>
                    <a:pt x="1302" y="1968"/>
                  </a:cubicBezTo>
                  <a:cubicBezTo>
                    <a:pt x="1332" y="1928"/>
                    <a:pt x="1337" y="1926"/>
                    <a:pt x="1337" y="1920"/>
                  </a:cubicBezTo>
                  <a:cubicBezTo>
                    <a:pt x="1372" y="1885"/>
                    <a:pt x="1376" y="1881"/>
                    <a:pt x="1378" y="1876"/>
                  </a:cubicBezTo>
                  <a:cubicBezTo>
                    <a:pt x="1404" y="1854"/>
                    <a:pt x="1402" y="1849"/>
                    <a:pt x="1407" y="1850"/>
                  </a:cubicBezTo>
                  <a:cubicBezTo>
                    <a:pt x="1438" y="1821"/>
                    <a:pt x="1440" y="1819"/>
                    <a:pt x="1439" y="1815"/>
                  </a:cubicBezTo>
                  <a:cubicBezTo>
                    <a:pt x="1465" y="1793"/>
                    <a:pt x="1467" y="1780"/>
                    <a:pt x="1479" y="1776"/>
                  </a:cubicBezTo>
                  <a:cubicBezTo>
                    <a:pt x="1501" y="1736"/>
                    <a:pt x="1500" y="1733"/>
                    <a:pt x="1503" y="1732"/>
                  </a:cubicBezTo>
                  <a:cubicBezTo>
                    <a:pt x="1484" y="1757"/>
                    <a:pt x="1476" y="1761"/>
                    <a:pt x="1474" y="1772"/>
                  </a:cubicBezTo>
                  <a:cubicBezTo>
                    <a:pt x="1452" y="1794"/>
                    <a:pt x="1452" y="1796"/>
                    <a:pt x="1448" y="1796"/>
                  </a:cubicBezTo>
                  <a:cubicBezTo>
                    <a:pt x="1431" y="1818"/>
                    <a:pt x="1426" y="1820"/>
                    <a:pt x="1422" y="1822"/>
                  </a:cubicBezTo>
                  <a:cubicBezTo>
                    <a:pt x="1399" y="1848"/>
                    <a:pt x="1393" y="1849"/>
                    <a:pt x="1389" y="1852"/>
                  </a:cubicBezTo>
                  <a:cubicBezTo>
                    <a:pt x="1370" y="1874"/>
                    <a:pt x="1368" y="1876"/>
                    <a:pt x="1365" y="1879"/>
                  </a:cubicBezTo>
                  <a:cubicBezTo>
                    <a:pt x="1352" y="1896"/>
                    <a:pt x="1346" y="1894"/>
                    <a:pt x="1348" y="1900"/>
                  </a:cubicBezTo>
                  <a:cubicBezTo>
                    <a:pt x="1328" y="1926"/>
                    <a:pt x="1317" y="1924"/>
                    <a:pt x="1317" y="1933"/>
                  </a:cubicBezTo>
                  <a:cubicBezTo>
                    <a:pt x="1282" y="1982"/>
                    <a:pt x="1277" y="1986"/>
                    <a:pt x="1272" y="1990"/>
                  </a:cubicBezTo>
                  <a:cubicBezTo>
                    <a:pt x="1260" y="2009"/>
                    <a:pt x="1259" y="2012"/>
                    <a:pt x="1259" y="2016"/>
                  </a:cubicBezTo>
                  <a:cubicBezTo>
                    <a:pt x="1227" y="2056"/>
                    <a:pt x="1228" y="2066"/>
                    <a:pt x="1221" y="2068"/>
                  </a:cubicBezTo>
                  <a:cubicBezTo>
                    <a:pt x="1213" y="2075"/>
                    <a:pt x="1217" y="2073"/>
                    <a:pt x="1219" y="2068"/>
                  </a:cubicBezTo>
                  <a:cubicBezTo>
                    <a:pt x="1238" y="2041"/>
                    <a:pt x="1236" y="2032"/>
                    <a:pt x="1239" y="2027"/>
                  </a:cubicBezTo>
                  <a:cubicBezTo>
                    <a:pt x="1264" y="1978"/>
                    <a:pt x="1273" y="1978"/>
                    <a:pt x="1274" y="1970"/>
                  </a:cubicBezTo>
                  <a:cubicBezTo>
                    <a:pt x="1319" y="1906"/>
                    <a:pt x="1329" y="1912"/>
                    <a:pt x="1326" y="1905"/>
                  </a:cubicBezTo>
                  <a:cubicBezTo>
                    <a:pt x="1347" y="1891"/>
                    <a:pt x="1335" y="1884"/>
                    <a:pt x="1341" y="1885"/>
                  </a:cubicBezTo>
                  <a:cubicBezTo>
                    <a:pt x="1371" y="1867"/>
                    <a:pt x="1360" y="1858"/>
                    <a:pt x="1365" y="1859"/>
                  </a:cubicBezTo>
                  <a:cubicBezTo>
                    <a:pt x="1388" y="1843"/>
                    <a:pt x="1391" y="1840"/>
                    <a:pt x="1392" y="1835"/>
                  </a:cubicBezTo>
                  <a:cubicBezTo>
                    <a:pt x="1413" y="1810"/>
                    <a:pt x="1424" y="1812"/>
                    <a:pt x="1424" y="1802"/>
                  </a:cubicBezTo>
                  <a:cubicBezTo>
                    <a:pt x="1434" y="1791"/>
                    <a:pt x="1439" y="1791"/>
                    <a:pt x="1439" y="1787"/>
                  </a:cubicBezTo>
                  <a:cubicBezTo>
                    <a:pt x="1465" y="1752"/>
                    <a:pt x="1463" y="1753"/>
                    <a:pt x="1461" y="1754"/>
                  </a:cubicBezTo>
                  <a:cubicBezTo>
                    <a:pt x="1440" y="1779"/>
                    <a:pt x="1432" y="1785"/>
                    <a:pt x="1429" y="1796"/>
                  </a:cubicBezTo>
                  <a:cubicBezTo>
                    <a:pt x="1407" y="1811"/>
                    <a:pt x="1408" y="1817"/>
                    <a:pt x="1402" y="1815"/>
                  </a:cubicBezTo>
                  <a:cubicBezTo>
                    <a:pt x="1380" y="1832"/>
                    <a:pt x="1382" y="1838"/>
                    <a:pt x="1378" y="1839"/>
                  </a:cubicBezTo>
                  <a:cubicBezTo>
                    <a:pt x="1326" y="1895"/>
                    <a:pt x="1317" y="1899"/>
                    <a:pt x="1313" y="1909"/>
                  </a:cubicBezTo>
                  <a:cubicBezTo>
                    <a:pt x="1270" y="1963"/>
                    <a:pt x="1262" y="1968"/>
                    <a:pt x="1259" y="1979"/>
                  </a:cubicBezTo>
                  <a:cubicBezTo>
                    <a:pt x="1234" y="2019"/>
                    <a:pt x="1235" y="2023"/>
                    <a:pt x="1230" y="2022"/>
                  </a:cubicBezTo>
                  <a:cubicBezTo>
                    <a:pt x="1217" y="2047"/>
                    <a:pt x="1216" y="2054"/>
                    <a:pt x="1213" y="2057"/>
                  </a:cubicBezTo>
                  <a:cubicBezTo>
                    <a:pt x="1203" y="2078"/>
                    <a:pt x="1196" y="2069"/>
                    <a:pt x="1195" y="2062"/>
                  </a:cubicBezTo>
                  <a:cubicBezTo>
                    <a:pt x="1212" y="2023"/>
                    <a:pt x="1212" y="2017"/>
                    <a:pt x="1217" y="2016"/>
                  </a:cubicBezTo>
                  <a:cubicBezTo>
                    <a:pt x="1225" y="1996"/>
                    <a:pt x="1229" y="1996"/>
                    <a:pt x="1230" y="1994"/>
                  </a:cubicBezTo>
                  <a:cubicBezTo>
                    <a:pt x="1246" y="1972"/>
                    <a:pt x="1245" y="1966"/>
                    <a:pt x="1248" y="1964"/>
                  </a:cubicBezTo>
                  <a:cubicBezTo>
                    <a:pt x="1289" y="1906"/>
                    <a:pt x="1295" y="1902"/>
                    <a:pt x="1298" y="1896"/>
                  </a:cubicBezTo>
                  <a:cubicBezTo>
                    <a:pt x="1307" y="1885"/>
                    <a:pt x="1311" y="1884"/>
                    <a:pt x="1313" y="1881"/>
                  </a:cubicBezTo>
                  <a:cubicBezTo>
                    <a:pt x="1330" y="1864"/>
                    <a:pt x="1332" y="1861"/>
                    <a:pt x="1337" y="1861"/>
                  </a:cubicBezTo>
                  <a:cubicBezTo>
                    <a:pt x="1366" y="1832"/>
                    <a:pt x="1372" y="1824"/>
                    <a:pt x="1381" y="1817"/>
                  </a:cubicBezTo>
                  <a:cubicBezTo>
                    <a:pt x="1402" y="1788"/>
                    <a:pt x="1410" y="1789"/>
                    <a:pt x="1411" y="1783"/>
                  </a:cubicBezTo>
                  <a:cubicBezTo>
                    <a:pt x="1435" y="1755"/>
                    <a:pt x="1442" y="1756"/>
                    <a:pt x="1444" y="1750"/>
                  </a:cubicBezTo>
                  <a:cubicBezTo>
                    <a:pt x="1487" y="1692"/>
                    <a:pt x="1498" y="1687"/>
                    <a:pt x="1501" y="1676"/>
                  </a:cubicBezTo>
                  <a:cubicBezTo>
                    <a:pt x="1513" y="1663"/>
                    <a:pt x="1510" y="1657"/>
                    <a:pt x="1514" y="1656"/>
                  </a:cubicBezTo>
                  <a:cubicBezTo>
                    <a:pt x="1531" y="1632"/>
                    <a:pt x="1531" y="1623"/>
                    <a:pt x="1535" y="1619"/>
                  </a:cubicBezTo>
                  <a:cubicBezTo>
                    <a:pt x="1560" y="1583"/>
                    <a:pt x="1561" y="1575"/>
                    <a:pt x="1564" y="1569"/>
                  </a:cubicBezTo>
                  <a:cubicBezTo>
                    <a:pt x="1579" y="1527"/>
                    <a:pt x="1580" y="1524"/>
                    <a:pt x="1579" y="1519"/>
                  </a:cubicBezTo>
                  <a:close/>
                  <a:moveTo>
                    <a:pt x="1256" y="1826"/>
                  </a:moveTo>
                  <a:cubicBezTo>
                    <a:pt x="1260" y="1823"/>
                    <a:pt x="1263" y="1818"/>
                    <a:pt x="1265" y="1813"/>
                  </a:cubicBezTo>
                  <a:cubicBezTo>
                    <a:pt x="1271" y="1817"/>
                    <a:pt x="1260" y="1821"/>
                    <a:pt x="1261" y="1826"/>
                  </a:cubicBezTo>
                  <a:cubicBezTo>
                    <a:pt x="1257" y="1829"/>
                    <a:pt x="1256" y="1836"/>
                    <a:pt x="1252" y="1839"/>
                  </a:cubicBezTo>
                  <a:cubicBezTo>
                    <a:pt x="1246" y="1836"/>
                    <a:pt x="1257" y="1831"/>
                    <a:pt x="1256" y="1826"/>
                  </a:cubicBezTo>
                  <a:close/>
                  <a:moveTo>
                    <a:pt x="1252" y="1704"/>
                  </a:moveTo>
                  <a:cubicBezTo>
                    <a:pt x="1254" y="1700"/>
                    <a:pt x="1254" y="1705"/>
                    <a:pt x="1254" y="1708"/>
                  </a:cubicBezTo>
                  <a:cubicBezTo>
                    <a:pt x="1252" y="1712"/>
                    <a:pt x="1252" y="1707"/>
                    <a:pt x="1252" y="1704"/>
                  </a:cubicBezTo>
                  <a:close/>
                  <a:moveTo>
                    <a:pt x="1211" y="2088"/>
                  </a:moveTo>
                  <a:cubicBezTo>
                    <a:pt x="1212" y="2084"/>
                    <a:pt x="1214" y="2090"/>
                    <a:pt x="1211" y="2090"/>
                  </a:cubicBezTo>
                  <a:cubicBezTo>
                    <a:pt x="1211" y="2094"/>
                    <a:pt x="1208" y="2095"/>
                    <a:pt x="1208" y="2099"/>
                  </a:cubicBezTo>
                  <a:cubicBezTo>
                    <a:pt x="1203" y="2104"/>
                    <a:pt x="1209" y="2089"/>
                    <a:pt x="1211" y="2088"/>
                  </a:cubicBezTo>
                  <a:close/>
                  <a:moveTo>
                    <a:pt x="1191" y="2116"/>
                  </a:moveTo>
                  <a:cubicBezTo>
                    <a:pt x="1185" y="2113"/>
                    <a:pt x="1191" y="2103"/>
                    <a:pt x="1193" y="2101"/>
                  </a:cubicBezTo>
                  <a:cubicBezTo>
                    <a:pt x="1199" y="2105"/>
                    <a:pt x="1188" y="2109"/>
                    <a:pt x="1191" y="2116"/>
                  </a:cubicBezTo>
                  <a:close/>
                  <a:moveTo>
                    <a:pt x="1219" y="1916"/>
                  </a:moveTo>
                  <a:cubicBezTo>
                    <a:pt x="1225" y="1921"/>
                    <a:pt x="1218" y="1933"/>
                    <a:pt x="1217" y="1940"/>
                  </a:cubicBezTo>
                  <a:cubicBezTo>
                    <a:pt x="1212" y="1935"/>
                    <a:pt x="1222" y="1926"/>
                    <a:pt x="1219" y="1916"/>
                  </a:cubicBezTo>
                  <a:close/>
                  <a:moveTo>
                    <a:pt x="1215" y="1883"/>
                  </a:moveTo>
                  <a:cubicBezTo>
                    <a:pt x="1223" y="1885"/>
                    <a:pt x="1215" y="1890"/>
                    <a:pt x="1217" y="1898"/>
                  </a:cubicBezTo>
                  <a:cubicBezTo>
                    <a:pt x="1212" y="1897"/>
                    <a:pt x="1216" y="1887"/>
                    <a:pt x="1215" y="1883"/>
                  </a:cubicBezTo>
                  <a:close/>
                  <a:moveTo>
                    <a:pt x="1215" y="1953"/>
                  </a:moveTo>
                  <a:cubicBezTo>
                    <a:pt x="1225" y="1956"/>
                    <a:pt x="1210" y="1963"/>
                    <a:pt x="1213" y="1972"/>
                  </a:cubicBezTo>
                  <a:cubicBezTo>
                    <a:pt x="1205" y="1966"/>
                    <a:pt x="1218" y="1962"/>
                    <a:pt x="1215" y="1953"/>
                  </a:cubicBezTo>
                  <a:close/>
                  <a:moveTo>
                    <a:pt x="1503" y="1667"/>
                  </a:moveTo>
                  <a:cubicBezTo>
                    <a:pt x="1497" y="1666"/>
                    <a:pt x="1501" y="1675"/>
                    <a:pt x="1496" y="1676"/>
                  </a:cubicBezTo>
                  <a:cubicBezTo>
                    <a:pt x="1479" y="1700"/>
                    <a:pt x="1478" y="1701"/>
                    <a:pt x="1477" y="1702"/>
                  </a:cubicBezTo>
                  <a:cubicBezTo>
                    <a:pt x="1453" y="1729"/>
                    <a:pt x="1455" y="1737"/>
                    <a:pt x="1448" y="1735"/>
                  </a:cubicBezTo>
                  <a:cubicBezTo>
                    <a:pt x="1421" y="1763"/>
                    <a:pt x="1414" y="1767"/>
                    <a:pt x="1411" y="1774"/>
                  </a:cubicBezTo>
                  <a:cubicBezTo>
                    <a:pt x="1382" y="1802"/>
                    <a:pt x="1374" y="1808"/>
                    <a:pt x="1370" y="1817"/>
                  </a:cubicBezTo>
                  <a:cubicBezTo>
                    <a:pt x="1349" y="1831"/>
                    <a:pt x="1347" y="1837"/>
                    <a:pt x="1344" y="1841"/>
                  </a:cubicBezTo>
                  <a:cubicBezTo>
                    <a:pt x="1317" y="1866"/>
                    <a:pt x="1313" y="1866"/>
                    <a:pt x="1311" y="1870"/>
                  </a:cubicBezTo>
                  <a:cubicBezTo>
                    <a:pt x="1280" y="1911"/>
                    <a:pt x="1267" y="1911"/>
                    <a:pt x="1267" y="1924"/>
                  </a:cubicBezTo>
                  <a:cubicBezTo>
                    <a:pt x="1224" y="1976"/>
                    <a:pt x="1220" y="1998"/>
                    <a:pt x="1206" y="2012"/>
                  </a:cubicBezTo>
                  <a:cubicBezTo>
                    <a:pt x="1215" y="1984"/>
                    <a:pt x="1215" y="1976"/>
                    <a:pt x="1221" y="1974"/>
                  </a:cubicBezTo>
                  <a:cubicBezTo>
                    <a:pt x="1251" y="1919"/>
                    <a:pt x="1250" y="1913"/>
                    <a:pt x="1254" y="1911"/>
                  </a:cubicBezTo>
                  <a:cubicBezTo>
                    <a:pt x="1282" y="1880"/>
                    <a:pt x="1282" y="1869"/>
                    <a:pt x="1289" y="1865"/>
                  </a:cubicBezTo>
                  <a:cubicBezTo>
                    <a:pt x="1309" y="1844"/>
                    <a:pt x="1311" y="1835"/>
                    <a:pt x="1320" y="1833"/>
                  </a:cubicBezTo>
                  <a:cubicBezTo>
                    <a:pt x="1356" y="1793"/>
                    <a:pt x="1359" y="1786"/>
                    <a:pt x="1365" y="1783"/>
                  </a:cubicBezTo>
                  <a:cubicBezTo>
                    <a:pt x="1384" y="1765"/>
                    <a:pt x="1385" y="1763"/>
                    <a:pt x="1387" y="1763"/>
                  </a:cubicBezTo>
                  <a:cubicBezTo>
                    <a:pt x="1411" y="1742"/>
                    <a:pt x="1423" y="1733"/>
                    <a:pt x="1435" y="1724"/>
                  </a:cubicBezTo>
                  <a:cubicBezTo>
                    <a:pt x="1481" y="1684"/>
                    <a:pt x="1482" y="1680"/>
                    <a:pt x="1485" y="1678"/>
                  </a:cubicBezTo>
                  <a:cubicBezTo>
                    <a:pt x="1501" y="1660"/>
                    <a:pt x="1504" y="1659"/>
                    <a:pt x="1505" y="1656"/>
                  </a:cubicBezTo>
                  <a:close/>
                  <a:moveTo>
                    <a:pt x="3827" y="1689"/>
                  </a:moveTo>
                  <a:cubicBezTo>
                    <a:pt x="3822" y="1681"/>
                    <a:pt x="3815" y="1679"/>
                    <a:pt x="3810" y="1674"/>
                  </a:cubicBezTo>
                  <a:cubicBezTo>
                    <a:pt x="3786" y="1654"/>
                    <a:pt x="3779" y="1651"/>
                    <a:pt x="3773" y="1648"/>
                  </a:cubicBezTo>
                  <a:cubicBezTo>
                    <a:pt x="3732" y="1620"/>
                    <a:pt x="3724" y="1621"/>
                    <a:pt x="3718" y="1614"/>
                  </a:cubicBezTo>
                  <a:cubicBezTo>
                    <a:pt x="3671" y="1584"/>
                    <a:pt x="3666" y="1588"/>
                    <a:pt x="3664" y="1582"/>
                  </a:cubicBezTo>
                  <a:cubicBezTo>
                    <a:pt x="3623" y="1550"/>
                    <a:pt x="3616" y="1549"/>
                    <a:pt x="3611" y="1541"/>
                  </a:cubicBezTo>
                  <a:cubicBezTo>
                    <a:pt x="3587" y="1524"/>
                    <a:pt x="3582" y="1515"/>
                    <a:pt x="3576" y="1512"/>
                  </a:cubicBezTo>
                  <a:cubicBezTo>
                    <a:pt x="3523" y="1447"/>
                    <a:pt x="3522" y="1437"/>
                    <a:pt x="3517" y="1439"/>
                  </a:cubicBezTo>
                  <a:cubicBezTo>
                    <a:pt x="3524" y="1435"/>
                    <a:pt x="3522" y="1438"/>
                    <a:pt x="3523" y="1439"/>
                  </a:cubicBezTo>
                  <a:cubicBezTo>
                    <a:pt x="3560" y="1475"/>
                    <a:pt x="3574" y="1484"/>
                    <a:pt x="3586" y="1501"/>
                  </a:cubicBezTo>
                  <a:cubicBezTo>
                    <a:pt x="3613" y="1523"/>
                    <a:pt x="3622" y="1521"/>
                    <a:pt x="3628" y="1532"/>
                  </a:cubicBezTo>
                  <a:cubicBezTo>
                    <a:pt x="3674" y="1562"/>
                    <a:pt x="3677" y="1565"/>
                    <a:pt x="3680" y="1570"/>
                  </a:cubicBezTo>
                  <a:cubicBezTo>
                    <a:pt x="3722" y="1587"/>
                    <a:pt x="3728" y="1593"/>
                    <a:pt x="3735" y="1596"/>
                  </a:cubicBezTo>
                  <a:cubicBezTo>
                    <a:pt x="3754" y="1599"/>
                    <a:pt x="3748" y="1599"/>
                    <a:pt x="3743" y="1594"/>
                  </a:cubicBezTo>
                  <a:cubicBezTo>
                    <a:pt x="3713" y="1575"/>
                    <a:pt x="3700" y="1574"/>
                    <a:pt x="3689" y="1562"/>
                  </a:cubicBezTo>
                  <a:cubicBezTo>
                    <a:pt x="3660" y="1547"/>
                    <a:pt x="3659" y="1539"/>
                    <a:pt x="3655" y="1541"/>
                  </a:cubicBezTo>
                  <a:cubicBezTo>
                    <a:pt x="3598" y="1497"/>
                    <a:pt x="3575" y="1479"/>
                    <a:pt x="3555" y="1453"/>
                  </a:cubicBezTo>
                  <a:cubicBezTo>
                    <a:pt x="3519" y="1416"/>
                    <a:pt x="3508" y="1416"/>
                    <a:pt x="3510" y="1407"/>
                  </a:cubicBezTo>
                  <a:cubicBezTo>
                    <a:pt x="3541" y="1429"/>
                    <a:pt x="3552" y="1443"/>
                    <a:pt x="3564" y="1453"/>
                  </a:cubicBezTo>
                  <a:cubicBezTo>
                    <a:pt x="3613" y="1486"/>
                    <a:pt x="3622" y="1505"/>
                    <a:pt x="3636" y="1508"/>
                  </a:cubicBezTo>
                  <a:cubicBezTo>
                    <a:pt x="3682" y="1535"/>
                    <a:pt x="3689" y="1542"/>
                    <a:pt x="3697" y="1547"/>
                  </a:cubicBezTo>
                  <a:cubicBezTo>
                    <a:pt x="3728" y="1568"/>
                    <a:pt x="3739" y="1569"/>
                    <a:pt x="3747" y="1578"/>
                  </a:cubicBezTo>
                  <a:cubicBezTo>
                    <a:pt x="3766" y="1589"/>
                    <a:pt x="3770" y="1596"/>
                    <a:pt x="3776" y="1595"/>
                  </a:cubicBezTo>
                  <a:cubicBezTo>
                    <a:pt x="3808" y="1618"/>
                    <a:pt x="3811" y="1625"/>
                    <a:pt x="3817" y="1623"/>
                  </a:cubicBezTo>
                  <a:cubicBezTo>
                    <a:pt x="3788" y="1599"/>
                    <a:pt x="3783" y="1590"/>
                    <a:pt x="3775" y="1589"/>
                  </a:cubicBezTo>
                  <a:cubicBezTo>
                    <a:pt x="3744" y="1565"/>
                    <a:pt x="3731" y="1560"/>
                    <a:pt x="3719" y="1548"/>
                  </a:cubicBezTo>
                  <a:cubicBezTo>
                    <a:pt x="3674" y="1518"/>
                    <a:pt x="3666" y="1521"/>
                    <a:pt x="3661" y="1513"/>
                  </a:cubicBezTo>
                  <a:cubicBezTo>
                    <a:pt x="3629" y="1493"/>
                    <a:pt x="3626" y="1488"/>
                    <a:pt x="3622" y="1488"/>
                  </a:cubicBezTo>
                  <a:cubicBezTo>
                    <a:pt x="3554" y="1431"/>
                    <a:pt x="3542" y="1419"/>
                    <a:pt x="3528" y="1411"/>
                  </a:cubicBezTo>
                  <a:cubicBezTo>
                    <a:pt x="3491" y="1368"/>
                    <a:pt x="3481" y="1362"/>
                    <a:pt x="3472" y="1350"/>
                  </a:cubicBezTo>
                  <a:cubicBezTo>
                    <a:pt x="3499" y="1360"/>
                    <a:pt x="3503" y="1368"/>
                    <a:pt x="3508" y="1370"/>
                  </a:cubicBezTo>
                  <a:cubicBezTo>
                    <a:pt x="3531" y="1391"/>
                    <a:pt x="3535" y="1392"/>
                    <a:pt x="3533" y="1395"/>
                  </a:cubicBezTo>
                  <a:cubicBezTo>
                    <a:pt x="3580" y="1434"/>
                    <a:pt x="3590" y="1438"/>
                    <a:pt x="3599" y="1447"/>
                  </a:cubicBezTo>
                  <a:cubicBezTo>
                    <a:pt x="3636" y="1472"/>
                    <a:pt x="3644" y="1476"/>
                    <a:pt x="3652" y="1483"/>
                  </a:cubicBezTo>
                  <a:cubicBezTo>
                    <a:pt x="3673" y="1489"/>
                    <a:pt x="3674" y="1496"/>
                    <a:pt x="3678" y="1495"/>
                  </a:cubicBezTo>
                  <a:cubicBezTo>
                    <a:pt x="3737" y="1528"/>
                    <a:pt x="3745" y="1534"/>
                    <a:pt x="3753" y="1536"/>
                  </a:cubicBezTo>
                  <a:cubicBezTo>
                    <a:pt x="3787" y="1557"/>
                    <a:pt x="3796" y="1562"/>
                    <a:pt x="3804" y="1568"/>
                  </a:cubicBezTo>
                  <a:cubicBezTo>
                    <a:pt x="3805" y="1561"/>
                    <a:pt x="3799" y="1556"/>
                    <a:pt x="3793" y="1552"/>
                  </a:cubicBezTo>
                  <a:cubicBezTo>
                    <a:pt x="3745" y="1525"/>
                    <a:pt x="3740" y="1519"/>
                    <a:pt x="3732" y="1518"/>
                  </a:cubicBezTo>
                  <a:cubicBezTo>
                    <a:pt x="3691" y="1496"/>
                    <a:pt x="3691" y="1492"/>
                    <a:pt x="3689" y="1491"/>
                  </a:cubicBezTo>
                  <a:cubicBezTo>
                    <a:pt x="3666" y="1478"/>
                    <a:pt x="3659" y="1477"/>
                    <a:pt x="3653" y="1471"/>
                  </a:cubicBezTo>
                  <a:cubicBezTo>
                    <a:pt x="3589" y="1424"/>
                    <a:pt x="3582" y="1422"/>
                    <a:pt x="3576" y="1417"/>
                  </a:cubicBezTo>
                  <a:cubicBezTo>
                    <a:pt x="3512" y="1356"/>
                    <a:pt x="3504" y="1353"/>
                    <a:pt x="3497" y="1347"/>
                  </a:cubicBezTo>
                  <a:cubicBezTo>
                    <a:pt x="3434" y="1269"/>
                    <a:pt x="3431" y="1265"/>
                    <a:pt x="3432" y="1261"/>
                  </a:cubicBezTo>
                  <a:cubicBezTo>
                    <a:pt x="3490" y="1320"/>
                    <a:pt x="3493" y="1321"/>
                    <a:pt x="3496" y="1320"/>
                  </a:cubicBezTo>
                  <a:cubicBezTo>
                    <a:pt x="3526" y="1349"/>
                    <a:pt x="3531" y="1358"/>
                    <a:pt x="3536" y="1362"/>
                  </a:cubicBezTo>
                  <a:cubicBezTo>
                    <a:pt x="3574" y="1397"/>
                    <a:pt x="3581" y="1398"/>
                    <a:pt x="3586" y="1405"/>
                  </a:cubicBezTo>
                  <a:cubicBezTo>
                    <a:pt x="3640" y="1440"/>
                    <a:pt x="3643" y="1443"/>
                    <a:pt x="3645" y="1448"/>
                  </a:cubicBezTo>
                  <a:cubicBezTo>
                    <a:pt x="3673" y="1473"/>
                    <a:pt x="3678" y="1469"/>
                    <a:pt x="3681" y="1471"/>
                  </a:cubicBezTo>
                  <a:cubicBezTo>
                    <a:pt x="3713" y="1487"/>
                    <a:pt x="3716" y="1501"/>
                    <a:pt x="3724" y="1499"/>
                  </a:cubicBezTo>
                  <a:cubicBezTo>
                    <a:pt x="3772" y="1524"/>
                    <a:pt x="3783" y="1533"/>
                    <a:pt x="3796" y="1534"/>
                  </a:cubicBezTo>
                  <a:cubicBezTo>
                    <a:pt x="3807" y="1534"/>
                    <a:pt x="3800" y="1533"/>
                    <a:pt x="3794" y="1527"/>
                  </a:cubicBezTo>
                  <a:cubicBezTo>
                    <a:pt x="3760" y="1515"/>
                    <a:pt x="3759" y="1505"/>
                    <a:pt x="3754" y="1509"/>
                  </a:cubicBezTo>
                  <a:cubicBezTo>
                    <a:pt x="3728" y="1498"/>
                    <a:pt x="3734" y="1492"/>
                    <a:pt x="3729" y="1493"/>
                  </a:cubicBezTo>
                  <a:cubicBezTo>
                    <a:pt x="3697" y="1467"/>
                    <a:pt x="3690" y="1476"/>
                    <a:pt x="3689" y="1467"/>
                  </a:cubicBezTo>
                  <a:cubicBezTo>
                    <a:pt x="3648" y="1438"/>
                    <a:pt x="3643" y="1437"/>
                    <a:pt x="3640" y="1429"/>
                  </a:cubicBezTo>
                  <a:cubicBezTo>
                    <a:pt x="3565" y="1379"/>
                    <a:pt x="3562" y="1371"/>
                    <a:pt x="3557" y="1370"/>
                  </a:cubicBezTo>
                  <a:cubicBezTo>
                    <a:pt x="3508" y="1322"/>
                    <a:pt x="3500" y="1312"/>
                    <a:pt x="3492" y="1303"/>
                  </a:cubicBezTo>
                  <a:cubicBezTo>
                    <a:pt x="3476" y="1289"/>
                    <a:pt x="3465" y="1285"/>
                    <a:pt x="3469" y="1278"/>
                  </a:cubicBezTo>
                  <a:cubicBezTo>
                    <a:pt x="3519" y="1313"/>
                    <a:pt x="3521" y="1321"/>
                    <a:pt x="3525" y="1319"/>
                  </a:cubicBezTo>
                  <a:cubicBezTo>
                    <a:pt x="3556" y="1344"/>
                    <a:pt x="3559" y="1347"/>
                    <a:pt x="3563" y="1347"/>
                  </a:cubicBezTo>
                  <a:cubicBezTo>
                    <a:pt x="3609" y="1374"/>
                    <a:pt x="3615" y="1384"/>
                    <a:pt x="3623" y="1384"/>
                  </a:cubicBezTo>
                  <a:cubicBezTo>
                    <a:pt x="3668" y="1413"/>
                    <a:pt x="3673" y="1420"/>
                    <a:pt x="3680" y="1422"/>
                  </a:cubicBezTo>
                  <a:cubicBezTo>
                    <a:pt x="3706" y="1438"/>
                    <a:pt x="3712" y="1443"/>
                    <a:pt x="3720" y="1444"/>
                  </a:cubicBezTo>
                  <a:cubicBezTo>
                    <a:pt x="3762" y="1470"/>
                    <a:pt x="3764" y="1478"/>
                    <a:pt x="3768" y="1476"/>
                  </a:cubicBezTo>
                  <a:cubicBezTo>
                    <a:pt x="3762" y="1471"/>
                    <a:pt x="3759" y="1466"/>
                    <a:pt x="3757" y="1461"/>
                  </a:cubicBezTo>
                  <a:cubicBezTo>
                    <a:pt x="3697" y="1429"/>
                    <a:pt x="3695" y="1419"/>
                    <a:pt x="3689" y="1420"/>
                  </a:cubicBezTo>
                  <a:cubicBezTo>
                    <a:pt x="3648" y="1395"/>
                    <a:pt x="3648" y="1394"/>
                    <a:pt x="3647" y="1392"/>
                  </a:cubicBezTo>
                  <a:cubicBezTo>
                    <a:pt x="3623" y="1371"/>
                    <a:pt x="3617" y="1377"/>
                    <a:pt x="3614" y="1370"/>
                  </a:cubicBezTo>
                  <a:cubicBezTo>
                    <a:pt x="3570" y="1344"/>
                    <a:pt x="3576" y="1338"/>
                    <a:pt x="3568" y="1342"/>
                  </a:cubicBezTo>
                  <a:cubicBezTo>
                    <a:pt x="3511" y="1303"/>
                    <a:pt x="3501" y="1291"/>
                    <a:pt x="3490" y="1285"/>
                  </a:cubicBezTo>
                  <a:cubicBezTo>
                    <a:pt x="3458" y="1254"/>
                    <a:pt x="3448" y="1254"/>
                    <a:pt x="3445" y="1245"/>
                  </a:cubicBezTo>
                  <a:cubicBezTo>
                    <a:pt x="3425" y="1230"/>
                    <a:pt x="3423" y="1227"/>
                    <a:pt x="3420" y="1226"/>
                  </a:cubicBezTo>
                  <a:cubicBezTo>
                    <a:pt x="3406" y="1202"/>
                    <a:pt x="3396" y="1204"/>
                    <a:pt x="3402" y="1199"/>
                  </a:cubicBezTo>
                  <a:cubicBezTo>
                    <a:pt x="3488" y="1263"/>
                    <a:pt x="3502" y="1269"/>
                    <a:pt x="3515" y="1276"/>
                  </a:cubicBezTo>
                  <a:cubicBezTo>
                    <a:pt x="3590" y="1319"/>
                    <a:pt x="3598" y="1326"/>
                    <a:pt x="3608" y="1330"/>
                  </a:cubicBezTo>
                  <a:cubicBezTo>
                    <a:pt x="3652" y="1363"/>
                    <a:pt x="3658" y="1360"/>
                    <a:pt x="3662" y="1367"/>
                  </a:cubicBezTo>
                  <a:cubicBezTo>
                    <a:pt x="3696" y="1396"/>
                    <a:pt x="3705" y="1402"/>
                    <a:pt x="3712" y="1412"/>
                  </a:cubicBezTo>
                  <a:cubicBezTo>
                    <a:pt x="3742" y="1439"/>
                    <a:pt x="3745" y="1445"/>
                    <a:pt x="3750" y="1448"/>
                  </a:cubicBezTo>
                  <a:cubicBezTo>
                    <a:pt x="3710" y="1400"/>
                    <a:pt x="3696" y="1387"/>
                    <a:pt x="3682" y="1372"/>
                  </a:cubicBezTo>
                  <a:cubicBezTo>
                    <a:pt x="3635" y="1319"/>
                    <a:pt x="3632" y="1314"/>
                    <a:pt x="3628" y="1313"/>
                  </a:cubicBezTo>
                  <a:cubicBezTo>
                    <a:pt x="3572" y="1267"/>
                    <a:pt x="3545" y="1249"/>
                    <a:pt x="3518" y="1230"/>
                  </a:cubicBezTo>
                  <a:cubicBezTo>
                    <a:pt x="3473" y="1209"/>
                    <a:pt x="3472" y="1198"/>
                    <a:pt x="3467" y="1203"/>
                  </a:cubicBezTo>
                  <a:cubicBezTo>
                    <a:pt x="3428" y="1181"/>
                    <a:pt x="3422" y="1174"/>
                    <a:pt x="3414" y="1173"/>
                  </a:cubicBezTo>
                  <a:cubicBezTo>
                    <a:pt x="3381" y="1146"/>
                    <a:pt x="3367" y="1135"/>
                    <a:pt x="3354" y="1125"/>
                  </a:cubicBezTo>
                  <a:cubicBezTo>
                    <a:pt x="3351" y="1113"/>
                    <a:pt x="3364" y="1118"/>
                    <a:pt x="3374" y="1127"/>
                  </a:cubicBezTo>
                  <a:cubicBezTo>
                    <a:pt x="3446" y="1170"/>
                    <a:pt x="3448" y="1171"/>
                    <a:pt x="3451" y="1170"/>
                  </a:cubicBezTo>
                  <a:cubicBezTo>
                    <a:pt x="3483" y="1191"/>
                    <a:pt x="3489" y="1192"/>
                    <a:pt x="3495" y="1195"/>
                  </a:cubicBezTo>
                  <a:cubicBezTo>
                    <a:pt x="3535" y="1210"/>
                    <a:pt x="3536" y="1218"/>
                    <a:pt x="3540" y="1215"/>
                  </a:cubicBezTo>
                  <a:cubicBezTo>
                    <a:pt x="3559" y="1230"/>
                    <a:pt x="3565" y="1220"/>
                    <a:pt x="3566" y="1228"/>
                  </a:cubicBezTo>
                  <a:cubicBezTo>
                    <a:pt x="3619" y="1240"/>
                    <a:pt x="3611" y="1246"/>
                    <a:pt x="3606" y="1241"/>
                  </a:cubicBezTo>
                  <a:cubicBezTo>
                    <a:pt x="3548" y="1214"/>
                    <a:pt x="3543" y="1208"/>
                    <a:pt x="3536" y="1209"/>
                  </a:cubicBezTo>
                  <a:cubicBezTo>
                    <a:pt x="3471" y="1175"/>
                    <a:pt x="3461" y="1165"/>
                    <a:pt x="3449" y="1161"/>
                  </a:cubicBezTo>
                  <a:cubicBezTo>
                    <a:pt x="3408" y="1139"/>
                    <a:pt x="3402" y="1137"/>
                    <a:pt x="3398" y="1130"/>
                  </a:cubicBezTo>
                  <a:cubicBezTo>
                    <a:pt x="3340" y="1089"/>
                    <a:pt x="3334" y="1084"/>
                    <a:pt x="3327" y="1077"/>
                  </a:cubicBezTo>
                  <a:cubicBezTo>
                    <a:pt x="3317" y="1064"/>
                    <a:pt x="3323" y="1067"/>
                    <a:pt x="3328" y="1074"/>
                  </a:cubicBezTo>
                  <a:cubicBezTo>
                    <a:pt x="3358" y="1090"/>
                    <a:pt x="3360" y="1098"/>
                    <a:pt x="3363" y="1098"/>
                  </a:cubicBezTo>
                  <a:cubicBezTo>
                    <a:pt x="3425" y="1134"/>
                    <a:pt x="3432" y="1139"/>
                    <a:pt x="3438" y="1142"/>
                  </a:cubicBezTo>
                  <a:cubicBezTo>
                    <a:pt x="3460" y="1158"/>
                    <a:pt x="3463" y="1159"/>
                    <a:pt x="3468" y="1156"/>
                  </a:cubicBezTo>
                  <a:cubicBezTo>
                    <a:pt x="3511" y="1180"/>
                    <a:pt x="3525" y="1185"/>
                    <a:pt x="3538" y="1192"/>
                  </a:cubicBezTo>
                  <a:cubicBezTo>
                    <a:pt x="3604" y="1225"/>
                    <a:pt x="3609" y="1234"/>
                    <a:pt x="3616" y="1235"/>
                  </a:cubicBezTo>
                  <a:cubicBezTo>
                    <a:pt x="3641" y="1254"/>
                    <a:pt x="3647" y="1261"/>
                    <a:pt x="3653" y="1266"/>
                  </a:cubicBezTo>
                  <a:cubicBezTo>
                    <a:pt x="3677" y="1288"/>
                    <a:pt x="3684" y="1291"/>
                    <a:pt x="3690" y="1296"/>
                  </a:cubicBezTo>
                  <a:cubicBezTo>
                    <a:pt x="3703" y="1302"/>
                    <a:pt x="3693" y="1298"/>
                    <a:pt x="3684" y="1286"/>
                  </a:cubicBezTo>
                  <a:cubicBezTo>
                    <a:pt x="3660" y="1267"/>
                    <a:pt x="3659" y="1260"/>
                    <a:pt x="3656" y="1261"/>
                  </a:cubicBezTo>
                  <a:cubicBezTo>
                    <a:pt x="3619" y="1228"/>
                    <a:pt x="3616" y="1229"/>
                    <a:pt x="3614" y="1225"/>
                  </a:cubicBezTo>
                  <a:cubicBezTo>
                    <a:pt x="3594" y="1204"/>
                    <a:pt x="3591" y="1205"/>
                    <a:pt x="3589" y="1201"/>
                  </a:cubicBezTo>
                  <a:cubicBezTo>
                    <a:pt x="3566" y="1181"/>
                    <a:pt x="3564" y="1176"/>
                    <a:pt x="3562" y="1173"/>
                  </a:cubicBezTo>
                  <a:cubicBezTo>
                    <a:pt x="3525" y="1143"/>
                    <a:pt x="3523" y="1142"/>
                    <a:pt x="3522" y="1141"/>
                  </a:cubicBezTo>
                  <a:cubicBezTo>
                    <a:pt x="3496" y="1126"/>
                    <a:pt x="3491" y="1125"/>
                    <a:pt x="3488" y="1120"/>
                  </a:cubicBezTo>
                  <a:cubicBezTo>
                    <a:pt x="3448" y="1095"/>
                    <a:pt x="3439" y="1087"/>
                    <a:pt x="3428" y="1082"/>
                  </a:cubicBezTo>
                  <a:cubicBezTo>
                    <a:pt x="3403" y="1070"/>
                    <a:pt x="3402" y="1063"/>
                    <a:pt x="3399" y="1064"/>
                  </a:cubicBezTo>
                  <a:cubicBezTo>
                    <a:pt x="3332" y="1024"/>
                    <a:pt x="3325" y="1028"/>
                    <a:pt x="3322" y="1020"/>
                  </a:cubicBezTo>
                  <a:cubicBezTo>
                    <a:pt x="3297" y="1005"/>
                    <a:pt x="3295" y="1003"/>
                    <a:pt x="3292" y="1002"/>
                  </a:cubicBezTo>
                  <a:cubicBezTo>
                    <a:pt x="3260" y="981"/>
                    <a:pt x="3258" y="977"/>
                    <a:pt x="3255" y="976"/>
                  </a:cubicBezTo>
                  <a:cubicBezTo>
                    <a:pt x="3231" y="953"/>
                    <a:pt x="3229" y="949"/>
                    <a:pt x="3227" y="946"/>
                  </a:cubicBezTo>
                  <a:cubicBezTo>
                    <a:pt x="3264" y="965"/>
                    <a:pt x="3274" y="976"/>
                    <a:pt x="3286" y="981"/>
                  </a:cubicBezTo>
                  <a:cubicBezTo>
                    <a:pt x="3328" y="1007"/>
                    <a:pt x="3340" y="1010"/>
                    <a:pt x="3351" y="1014"/>
                  </a:cubicBezTo>
                  <a:cubicBezTo>
                    <a:pt x="3379" y="1029"/>
                    <a:pt x="3382" y="1034"/>
                    <a:pt x="3385" y="1036"/>
                  </a:cubicBezTo>
                  <a:cubicBezTo>
                    <a:pt x="3416" y="1052"/>
                    <a:pt x="3425" y="1050"/>
                    <a:pt x="3431" y="1059"/>
                  </a:cubicBezTo>
                  <a:cubicBezTo>
                    <a:pt x="3502" y="1097"/>
                    <a:pt x="3503" y="1108"/>
                    <a:pt x="3507" y="1106"/>
                  </a:cubicBezTo>
                  <a:cubicBezTo>
                    <a:pt x="3543" y="1136"/>
                    <a:pt x="3545" y="1138"/>
                    <a:pt x="3548" y="1140"/>
                  </a:cubicBezTo>
                  <a:cubicBezTo>
                    <a:pt x="3574" y="1156"/>
                    <a:pt x="3573" y="1153"/>
                    <a:pt x="3571" y="1154"/>
                  </a:cubicBezTo>
                  <a:cubicBezTo>
                    <a:pt x="3558" y="1134"/>
                    <a:pt x="3548" y="1133"/>
                    <a:pt x="3546" y="1130"/>
                  </a:cubicBezTo>
                  <a:cubicBezTo>
                    <a:pt x="3518" y="1109"/>
                    <a:pt x="3511" y="1099"/>
                    <a:pt x="3503" y="1094"/>
                  </a:cubicBezTo>
                  <a:cubicBezTo>
                    <a:pt x="3453" y="1053"/>
                    <a:pt x="3451" y="1043"/>
                    <a:pt x="3445" y="1045"/>
                  </a:cubicBezTo>
                  <a:cubicBezTo>
                    <a:pt x="3417" y="1024"/>
                    <a:pt x="3413" y="1021"/>
                    <a:pt x="3410" y="1016"/>
                  </a:cubicBezTo>
                  <a:cubicBezTo>
                    <a:pt x="3358" y="980"/>
                    <a:pt x="3354" y="981"/>
                    <a:pt x="3351" y="976"/>
                  </a:cubicBezTo>
                  <a:cubicBezTo>
                    <a:pt x="3337" y="968"/>
                    <a:pt x="3333" y="968"/>
                    <a:pt x="3329" y="967"/>
                  </a:cubicBezTo>
                  <a:cubicBezTo>
                    <a:pt x="3294" y="946"/>
                    <a:pt x="3290" y="949"/>
                    <a:pt x="3288" y="941"/>
                  </a:cubicBezTo>
                  <a:cubicBezTo>
                    <a:pt x="3241" y="919"/>
                    <a:pt x="3237" y="920"/>
                    <a:pt x="3234" y="915"/>
                  </a:cubicBezTo>
                  <a:cubicBezTo>
                    <a:pt x="3205" y="900"/>
                    <a:pt x="3200" y="898"/>
                    <a:pt x="3195" y="899"/>
                  </a:cubicBezTo>
                  <a:cubicBezTo>
                    <a:pt x="3175" y="884"/>
                    <a:pt x="3172" y="884"/>
                    <a:pt x="3170" y="883"/>
                  </a:cubicBezTo>
                  <a:cubicBezTo>
                    <a:pt x="3195" y="875"/>
                    <a:pt x="3199" y="875"/>
                    <a:pt x="3203" y="875"/>
                  </a:cubicBezTo>
                  <a:cubicBezTo>
                    <a:pt x="3240" y="895"/>
                    <a:pt x="3246" y="887"/>
                    <a:pt x="3249" y="893"/>
                  </a:cubicBezTo>
                  <a:cubicBezTo>
                    <a:pt x="3288" y="904"/>
                    <a:pt x="3290" y="912"/>
                    <a:pt x="3294" y="910"/>
                  </a:cubicBezTo>
                  <a:cubicBezTo>
                    <a:pt x="3330" y="928"/>
                    <a:pt x="3331" y="930"/>
                    <a:pt x="3333" y="929"/>
                  </a:cubicBezTo>
                  <a:cubicBezTo>
                    <a:pt x="3357" y="941"/>
                    <a:pt x="3364" y="949"/>
                    <a:pt x="3372" y="951"/>
                  </a:cubicBezTo>
                  <a:cubicBezTo>
                    <a:pt x="3408" y="970"/>
                    <a:pt x="3410" y="979"/>
                    <a:pt x="3414" y="981"/>
                  </a:cubicBezTo>
                  <a:cubicBezTo>
                    <a:pt x="3449" y="1003"/>
                    <a:pt x="3451" y="1013"/>
                    <a:pt x="3456" y="1012"/>
                  </a:cubicBezTo>
                  <a:cubicBezTo>
                    <a:pt x="3489" y="1044"/>
                    <a:pt x="3492" y="1048"/>
                    <a:pt x="3497" y="1049"/>
                  </a:cubicBezTo>
                  <a:cubicBezTo>
                    <a:pt x="3401" y="963"/>
                    <a:pt x="3396" y="957"/>
                    <a:pt x="3390" y="954"/>
                  </a:cubicBezTo>
                  <a:cubicBezTo>
                    <a:pt x="3354" y="936"/>
                    <a:pt x="3353" y="929"/>
                    <a:pt x="3350" y="930"/>
                  </a:cubicBezTo>
                  <a:cubicBezTo>
                    <a:pt x="3324" y="912"/>
                    <a:pt x="3322" y="914"/>
                    <a:pt x="3321" y="914"/>
                  </a:cubicBezTo>
                  <a:cubicBezTo>
                    <a:pt x="3289" y="894"/>
                    <a:pt x="3285" y="896"/>
                    <a:pt x="3283" y="895"/>
                  </a:cubicBezTo>
                  <a:cubicBezTo>
                    <a:pt x="3251" y="882"/>
                    <a:pt x="3244" y="883"/>
                    <a:pt x="3238" y="879"/>
                  </a:cubicBezTo>
                  <a:cubicBezTo>
                    <a:pt x="3163" y="843"/>
                    <a:pt x="3156" y="848"/>
                    <a:pt x="3152" y="844"/>
                  </a:cubicBezTo>
                  <a:cubicBezTo>
                    <a:pt x="3129" y="824"/>
                    <a:pt x="3133" y="823"/>
                    <a:pt x="3136" y="829"/>
                  </a:cubicBezTo>
                  <a:cubicBezTo>
                    <a:pt x="3171" y="839"/>
                    <a:pt x="3173" y="840"/>
                    <a:pt x="3174" y="842"/>
                  </a:cubicBezTo>
                  <a:cubicBezTo>
                    <a:pt x="3201" y="845"/>
                    <a:pt x="3208" y="851"/>
                    <a:pt x="3217" y="851"/>
                  </a:cubicBezTo>
                  <a:cubicBezTo>
                    <a:pt x="3244" y="863"/>
                    <a:pt x="3252" y="861"/>
                    <a:pt x="3258" y="865"/>
                  </a:cubicBezTo>
                  <a:cubicBezTo>
                    <a:pt x="3312" y="888"/>
                    <a:pt x="3315" y="890"/>
                    <a:pt x="3319" y="891"/>
                  </a:cubicBezTo>
                  <a:cubicBezTo>
                    <a:pt x="3360" y="920"/>
                    <a:pt x="3365" y="916"/>
                    <a:pt x="3368" y="920"/>
                  </a:cubicBezTo>
                  <a:cubicBezTo>
                    <a:pt x="3374" y="912"/>
                    <a:pt x="3365" y="914"/>
                    <a:pt x="3358" y="907"/>
                  </a:cubicBezTo>
                  <a:cubicBezTo>
                    <a:pt x="3329" y="880"/>
                    <a:pt x="3319" y="883"/>
                    <a:pt x="3314" y="872"/>
                  </a:cubicBezTo>
                  <a:cubicBezTo>
                    <a:pt x="3285" y="856"/>
                    <a:pt x="3281" y="852"/>
                    <a:pt x="3276" y="850"/>
                  </a:cubicBezTo>
                  <a:cubicBezTo>
                    <a:pt x="3245" y="827"/>
                    <a:pt x="3239" y="825"/>
                    <a:pt x="3235" y="816"/>
                  </a:cubicBezTo>
                  <a:cubicBezTo>
                    <a:pt x="3182" y="776"/>
                    <a:pt x="3171" y="775"/>
                    <a:pt x="3161" y="768"/>
                  </a:cubicBezTo>
                  <a:cubicBezTo>
                    <a:pt x="3121" y="750"/>
                    <a:pt x="3110" y="747"/>
                    <a:pt x="3101" y="739"/>
                  </a:cubicBezTo>
                  <a:cubicBezTo>
                    <a:pt x="3052" y="714"/>
                    <a:pt x="3044" y="719"/>
                    <a:pt x="3040" y="714"/>
                  </a:cubicBezTo>
                  <a:cubicBezTo>
                    <a:pt x="3003" y="699"/>
                    <a:pt x="2998" y="697"/>
                    <a:pt x="2993" y="694"/>
                  </a:cubicBezTo>
                  <a:cubicBezTo>
                    <a:pt x="3002" y="688"/>
                    <a:pt x="3024" y="683"/>
                    <a:pt x="3048" y="671"/>
                  </a:cubicBezTo>
                  <a:cubicBezTo>
                    <a:pt x="3075" y="669"/>
                    <a:pt x="3083" y="661"/>
                    <a:pt x="3080" y="655"/>
                  </a:cubicBezTo>
                  <a:cubicBezTo>
                    <a:pt x="3030" y="667"/>
                    <a:pt x="3022" y="671"/>
                    <a:pt x="3014" y="674"/>
                  </a:cubicBezTo>
                  <a:cubicBezTo>
                    <a:pt x="3024" y="659"/>
                    <a:pt x="3033" y="668"/>
                    <a:pt x="3036" y="659"/>
                  </a:cubicBezTo>
                  <a:cubicBezTo>
                    <a:pt x="2993" y="660"/>
                    <a:pt x="2986" y="663"/>
                    <a:pt x="2980" y="666"/>
                  </a:cubicBezTo>
                  <a:cubicBezTo>
                    <a:pt x="2939" y="653"/>
                    <a:pt x="2932" y="657"/>
                    <a:pt x="2928" y="652"/>
                  </a:cubicBezTo>
                  <a:cubicBezTo>
                    <a:pt x="2898" y="634"/>
                    <a:pt x="2890" y="634"/>
                    <a:pt x="2883" y="626"/>
                  </a:cubicBezTo>
                  <a:cubicBezTo>
                    <a:pt x="2861" y="631"/>
                    <a:pt x="2869" y="634"/>
                    <a:pt x="2873" y="637"/>
                  </a:cubicBezTo>
                  <a:cubicBezTo>
                    <a:pt x="2898" y="653"/>
                    <a:pt x="2909" y="660"/>
                    <a:pt x="2918" y="668"/>
                  </a:cubicBezTo>
                  <a:cubicBezTo>
                    <a:pt x="2928" y="687"/>
                    <a:pt x="2934" y="689"/>
                    <a:pt x="2939" y="695"/>
                  </a:cubicBezTo>
                  <a:cubicBezTo>
                    <a:pt x="2944" y="721"/>
                    <a:pt x="2952" y="728"/>
                    <a:pt x="2948" y="731"/>
                  </a:cubicBezTo>
                  <a:cubicBezTo>
                    <a:pt x="2950" y="798"/>
                    <a:pt x="2944" y="807"/>
                    <a:pt x="2940" y="817"/>
                  </a:cubicBezTo>
                  <a:cubicBezTo>
                    <a:pt x="2938" y="837"/>
                    <a:pt x="2940" y="824"/>
                    <a:pt x="2950" y="820"/>
                  </a:cubicBezTo>
                  <a:cubicBezTo>
                    <a:pt x="2961" y="789"/>
                    <a:pt x="2962" y="779"/>
                    <a:pt x="2965" y="784"/>
                  </a:cubicBezTo>
                  <a:cubicBezTo>
                    <a:pt x="2967" y="814"/>
                    <a:pt x="2969" y="828"/>
                    <a:pt x="2968" y="842"/>
                  </a:cubicBezTo>
                  <a:cubicBezTo>
                    <a:pt x="2974" y="934"/>
                    <a:pt x="2982" y="943"/>
                    <a:pt x="2978" y="949"/>
                  </a:cubicBezTo>
                  <a:cubicBezTo>
                    <a:pt x="2990" y="987"/>
                    <a:pt x="2993" y="1001"/>
                    <a:pt x="2999" y="1016"/>
                  </a:cubicBezTo>
                  <a:cubicBezTo>
                    <a:pt x="3032" y="1065"/>
                    <a:pt x="3034" y="1074"/>
                    <a:pt x="3041" y="1085"/>
                  </a:cubicBezTo>
                  <a:cubicBezTo>
                    <a:pt x="3045" y="1117"/>
                    <a:pt x="3048" y="1125"/>
                    <a:pt x="3047" y="1133"/>
                  </a:cubicBezTo>
                  <a:cubicBezTo>
                    <a:pt x="3052" y="1173"/>
                    <a:pt x="3059" y="1185"/>
                    <a:pt x="3062" y="1183"/>
                  </a:cubicBezTo>
                  <a:cubicBezTo>
                    <a:pt x="3055" y="1114"/>
                    <a:pt x="3058" y="1119"/>
                    <a:pt x="3061" y="1120"/>
                  </a:cubicBezTo>
                  <a:cubicBezTo>
                    <a:pt x="3064" y="1132"/>
                    <a:pt x="3070" y="1142"/>
                    <a:pt x="3064" y="1148"/>
                  </a:cubicBezTo>
                  <a:cubicBezTo>
                    <a:pt x="3067" y="1182"/>
                    <a:pt x="3066" y="1190"/>
                    <a:pt x="3065" y="1197"/>
                  </a:cubicBezTo>
                  <a:cubicBezTo>
                    <a:pt x="3076" y="1282"/>
                    <a:pt x="3077" y="1290"/>
                    <a:pt x="3079" y="1299"/>
                  </a:cubicBezTo>
                  <a:cubicBezTo>
                    <a:pt x="3087" y="1310"/>
                    <a:pt x="3085" y="1298"/>
                    <a:pt x="3082" y="1286"/>
                  </a:cubicBezTo>
                  <a:cubicBezTo>
                    <a:pt x="3078" y="1227"/>
                    <a:pt x="3069" y="1205"/>
                    <a:pt x="3075" y="1186"/>
                  </a:cubicBezTo>
                  <a:cubicBezTo>
                    <a:pt x="3073" y="1135"/>
                    <a:pt x="3072" y="1130"/>
                    <a:pt x="3076" y="1125"/>
                  </a:cubicBezTo>
                  <a:cubicBezTo>
                    <a:pt x="3075" y="1028"/>
                    <a:pt x="3067" y="1020"/>
                    <a:pt x="3071" y="1016"/>
                  </a:cubicBezTo>
                  <a:cubicBezTo>
                    <a:pt x="3067" y="980"/>
                    <a:pt x="3066" y="975"/>
                    <a:pt x="3063" y="969"/>
                  </a:cubicBezTo>
                  <a:cubicBezTo>
                    <a:pt x="3057" y="926"/>
                    <a:pt x="3056" y="916"/>
                    <a:pt x="3054" y="905"/>
                  </a:cubicBezTo>
                  <a:cubicBezTo>
                    <a:pt x="3049" y="868"/>
                    <a:pt x="3041" y="861"/>
                    <a:pt x="3046" y="858"/>
                  </a:cubicBezTo>
                  <a:cubicBezTo>
                    <a:pt x="3031" y="797"/>
                    <a:pt x="3030" y="786"/>
                    <a:pt x="3022" y="773"/>
                  </a:cubicBezTo>
                  <a:cubicBezTo>
                    <a:pt x="3014" y="747"/>
                    <a:pt x="3011" y="747"/>
                    <a:pt x="3016" y="744"/>
                  </a:cubicBezTo>
                  <a:cubicBezTo>
                    <a:pt x="3050" y="839"/>
                    <a:pt x="3059" y="847"/>
                    <a:pt x="3056" y="852"/>
                  </a:cubicBezTo>
                  <a:cubicBezTo>
                    <a:pt x="3070" y="887"/>
                    <a:pt x="3065" y="889"/>
                    <a:pt x="3069" y="894"/>
                  </a:cubicBezTo>
                  <a:cubicBezTo>
                    <a:pt x="3084" y="974"/>
                    <a:pt x="3084" y="987"/>
                    <a:pt x="3087" y="1001"/>
                  </a:cubicBezTo>
                  <a:cubicBezTo>
                    <a:pt x="3086" y="1036"/>
                    <a:pt x="3093" y="1041"/>
                    <a:pt x="3089" y="1044"/>
                  </a:cubicBezTo>
                  <a:cubicBezTo>
                    <a:pt x="3093" y="1109"/>
                    <a:pt x="3094" y="1113"/>
                    <a:pt x="3092" y="1116"/>
                  </a:cubicBezTo>
                  <a:cubicBezTo>
                    <a:pt x="3094" y="1174"/>
                    <a:pt x="3095" y="1181"/>
                    <a:pt x="3095" y="1188"/>
                  </a:cubicBezTo>
                  <a:cubicBezTo>
                    <a:pt x="3102" y="1188"/>
                    <a:pt x="3095" y="1183"/>
                    <a:pt x="3099" y="1180"/>
                  </a:cubicBezTo>
                  <a:cubicBezTo>
                    <a:pt x="3098" y="1147"/>
                    <a:pt x="3098" y="1144"/>
                    <a:pt x="3101" y="1141"/>
                  </a:cubicBezTo>
                  <a:cubicBezTo>
                    <a:pt x="3103" y="1088"/>
                    <a:pt x="3096" y="1082"/>
                    <a:pt x="3099" y="1079"/>
                  </a:cubicBezTo>
                  <a:cubicBezTo>
                    <a:pt x="3102" y="1056"/>
                    <a:pt x="3097" y="1051"/>
                    <a:pt x="3103" y="1049"/>
                  </a:cubicBezTo>
                  <a:cubicBezTo>
                    <a:pt x="3108" y="1090"/>
                    <a:pt x="3111" y="1096"/>
                    <a:pt x="3108" y="1101"/>
                  </a:cubicBezTo>
                  <a:cubicBezTo>
                    <a:pt x="3109" y="1140"/>
                    <a:pt x="3116" y="1148"/>
                    <a:pt x="3110" y="1152"/>
                  </a:cubicBezTo>
                  <a:cubicBezTo>
                    <a:pt x="3112" y="1193"/>
                    <a:pt x="3113" y="1198"/>
                    <a:pt x="3112" y="1203"/>
                  </a:cubicBezTo>
                  <a:cubicBezTo>
                    <a:pt x="3115" y="1245"/>
                    <a:pt x="3109" y="1249"/>
                    <a:pt x="3112" y="1255"/>
                  </a:cubicBezTo>
                  <a:cubicBezTo>
                    <a:pt x="3109" y="1311"/>
                    <a:pt x="3117" y="1319"/>
                    <a:pt x="3115" y="1324"/>
                  </a:cubicBezTo>
                  <a:cubicBezTo>
                    <a:pt x="3117" y="1370"/>
                    <a:pt x="3120" y="1383"/>
                    <a:pt x="3117" y="1394"/>
                  </a:cubicBezTo>
                  <a:cubicBezTo>
                    <a:pt x="3127" y="1414"/>
                    <a:pt x="3128" y="1401"/>
                    <a:pt x="3121" y="1387"/>
                  </a:cubicBezTo>
                  <a:cubicBezTo>
                    <a:pt x="3122" y="1355"/>
                    <a:pt x="3121" y="1352"/>
                    <a:pt x="3124" y="1349"/>
                  </a:cubicBezTo>
                  <a:cubicBezTo>
                    <a:pt x="3129" y="1294"/>
                    <a:pt x="3130" y="1292"/>
                    <a:pt x="3132" y="1290"/>
                  </a:cubicBezTo>
                  <a:cubicBezTo>
                    <a:pt x="3132" y="1271"/>
                    <a:pt x="3133" y="1275"/>
                    <a:pt x="3136" y="1274"/>
                  </a:cubicBezTo>
                  <a:cubicBezTo>
                    <a:pt x="3145" y="1244"/>
                    <a:pt x="3144" y="1234"/>
                    <a:pt x="3149" y="1226"/>
                  </a:cubicBezTo>
                  <a:cubicBezTo>
                    <a:pt x="3150" y="1183"/>
                    <a:pt x="3156" y="1181"/>
                    <a:pt x="3152" y="1178"/>
                  </a:cubicBezTo>
                  <a:cubicBezTo>
                    <a:pt x="3155" y="1141"/>
                    <a:pt x="3153" y="1134"/>
                    <a:pt x="3157" y="1128"/>
                  </a:cubicBezTo>
                  <a:cubicBezTo>
                    <a:pt x="3158" y="1062"/>
                    <a:pt x="3159" y="1055"/>
                    <a:pt x="3157" y="1049"/>
                  </a:cubicBezTo>
                  <a:cubicBezTo>
                    <a:pt x="3160" y="982"/>
                    <a:pt x="3153" y="974"/>
                    <a:pt x="3155" y="968"/>
                  </a:cubicBezTo>
                  <a:cubicBezTo>
                    <a:pt x="3145" y="922"/>
                    <a:pt x="3151" y="920"/>
                    <a:pt x="3150" y="916"/>
                  </a:cubicBezTo>
                  <a:cubicBezTo>
                    <a:pt x="3147" y="883"/>
                    <a:pt x="3153" y="880"/>
                    <a:pt x="3156" y="888"/>
                  </a:cubicBezTo>
                  <a:cubicBezTo>
                    <a:pt x="3165" y="928"/>
                    <a:pt x="3166" y="926"/>
                    <a:pt x="3169" y="935"/>
                  </a:cubicBezTo>
                  <a:cubicBezTo>
                    <a:pt x="3187" y="1039"/>
                    <a:pt x="3186" y="1046"/>
                    <a:pt x="3189" y="1055"/>
                  </a:cubicBezTo>
                  <a:cubicBezTo>
                    <a:pt x="3185" y="1114"/>
                    <a:pt x="3188" y="1123"/>
                    <a:pt x="3185" y="1131"/>
                  </a:cubicBezTo>
                  <a:cubicBezTo>
                    <a:pt x="3179" y="1213"/>
                    <a:pt x="3173" y="1220"/>
                    <a:pt x="3176" y="1229"/>
                  </a:cubicBezTo>
                  <a:cubicBezTo>
                    <a:pt x="3163" y="1280"/>
                    <a:pt x="3160" y="1284"/>
                    <a:pt x="3163" y="1289"/>
                  </a:cubicBezTo>
                  <a:cubicBezTo>
                    <a:pt x="3153" y="1341"/>
                    <a:pt x="3148" y="1356"/>
                    <a:pt x="3149" y="1373"/>
                  </a:cubicBezTo>
                  <a:cubicBezTo>
                    <a:pt x="3151" y="1417"/>
                    <a:pt x="3144" y="1420"/>
                    <a:pt x="3149" y="1425"/>
                  </a:cubicBezTo>
                  <a:cubicBezTo>
                    <a:pt x="3155" y="1378"/>
                    <a:pt x="3156" y="1367"/>
                    <a:pt x="3154" y="1354"/>
                  </a:cubicBezTo>
                  <a:cubicBezTo>
                    <a:pt x="3165" y="1316"/>
                    <a:pt x="3166" y="1311"/>
                    <a:pt x="3167" y="1305"/>
                  </a:cubicBezTo>
                  <a:cubicBezTo>
                    <a:pt x="3176" y="1270"/>
                    <a:pt x="3175" y="1267"/>
                    <a:pt x="3177" y="1264"/>
                  </a:cubicBezTo>
                  <a:cubicBezTo>
                    <a:pt x="3187" y="1210"/>
                    <a:pt x="3189" y="1199"/>
                    <a:pt x="3191" y="1188"/>
                  </a:cubicBezTo>
                  <a:cubicBezTo>
                    <a:pt x="3195" y="1149"/>
                    <a:pt x="3193" y="1142"/>
                    <a:pt x="3194" y="1137"/>
                  </a:cubicBezTo>
                  <a:cubicBezTo>
                    <a:pt x="3196" y="1100"/>
                    <a:pt x="3196" y="1097"/>
                    <a:pt x="3197" y="1094"/>
                  </a:cubicBezTo>
                  <a:cubicBezTo>
                    <a:pt x="3195" y="1071"/>
                    <a:pt x="3197" y="1069"/>
                    <a:pt x="3195" y="1066"/>
                  </a:cubicBezTo>
                  <a:cubicBezTo>
                    <a:pt x="3196" y="1014"/>
                    <a:pt x="3190" y="1009"/>
                    <a:pt x="3193" y="1006"/>
                  </a:cubicBezTo>
                  <a:cubicBezTo>
                    <a:pt x="3187" y="970"/>
                    <a:pt x="3186" y="957"/>
                    <a:pt x="3181" y="942"/>
                  </a:cubicBezTo>
                  <a:cubicBezTo>
                    <a:pt x="3172" y="905"/>
                    <a:pt x="3165" y="899"/>
                    <a:pt x="3169" y="897"/>
                  </a:cubicBezTo>
                  <a:cubicBezTo>
                    <a:pt x="3193" y="936"/>
                    <a:pt x="3197" y="938"/>
                    <a:pt x="3200" y="945"/>
                  </a:cubicBezTo>
                  <a:cubicBezTo>
                    <a:pt x="3205" y="988"/>
                    <a:pt x="3213" y="1001"/>
                    <a:pt x="3210" y="1011"/>
                  </a:cubicBezTo>
                  <a:cubicBezTo>
                    <a:pt x="3216" y="1080"/>
                    <a:pt x="3212" y="1084"/>
                    <a:pt x="3217" y="1091"/>
                  </a:cubicBezTo>
                  <a:cubicBezTo>
                    <a:pt x="3214" y="1126"/>
                    <a:pt x="3219" y="1133"/>
                    <a:pt x="3217" y="1138"/>
                  </a:cubicBezTo>
                  <a:cubicBezTo>
                    <a:pt x="3206" y="1258"/>
                    <a:pt x="3194" y="1263"/>
                    <a:pt x="3198" y="1272"/>
                  </a:cubicBezTo>
                  <a:cubicBezTo>
                    <a:pt x="3179" y="1351"/>
                    <a:pt x="3173" y="1358"/>
                    <a:pt x="3172" y="1366"/>
                  </a:cubicBezTo>
                  <a:cubicBezTo>
                    <a:pt x="3163" y="1392"/>
                    <a:pt x="3160" y="1394"/>
                    <a:pt x="3160" y="1397"/>
                  </a:cubicBezTo>
                  <a:cubicBezTo>
                    <a:pt x="3154" y="1428"/>
                    <a:pt x="3159" y="1432"/>
                    <a:pt x="3153" y="1434"/>
                  </a:cubicBezTo>
                  <a:cubicBezTo>
                    <a:pt x="3150" y="1467"/>
                    <a:pt x="3150" y="1472"/>
                    <a:pt x="3147" y="1475"/>
                  </a:cubicBezTo>
                  <a:cubicBezTo>
                    <a:pt x="3151" y="1507"/>
                    <a:pt x="3154" y="1515"/>
                    <a:pt x="3160" y="1512"/>
                  </a:cubicBezTo>
                  <a:cubicBezTo>
                    <a:pt x="3159" y="1447"/>
                    <a:pt x="3165" y="1441"/>
                    <a:pt x="3164" y="1433"/>
                  </a:cubicBezTo>
                  <a:cubicBezTo>
                    <a:pt x="3173" y="1372"/>
                    <a:pt x="3184" y="1371"/>
                    <a:pt x="3180" y="1366"/>
                  </a:cubicBezTo>
                  <a:cubicBezTo>
                    <a:pt x="3201" y="1314"/>
                    <a:pt x="3194" y="1304"/>
                    <a:pt x="3201" y="1297"/>
                  </a:cubicBezTo>
                  <a:cubicBezTo>
                    <a:pt x="3225" y="1182"/>
                    <a:pt x="3222" y="1176"/>
                    <a:pt x="3225" y="1171"/>
                  </a:cubicBezTo>
                  <a:cubicBezTo>
                    <a:pt x="3228" y="1123"/>
                    <a:pt x="3230" y="1121"/>
                    <a:pt x="3227" y="1118"/>
                  </a:cubicBezTo>
                  <a:cubicBezTo>
                    <a:pt x="3225" y="1065"/>
                    <a:pt x="3224" y="1055"/>
                    <a:pt x="3223" y="1044"/>
                  </a:cubicBezTo>
                  <a:cubicBezTo>
                    <a:pt x="3215" y="989"/>
                    <a:pt x="3220" y="986"/>
                    <a:pt x="3216" y="979"/>
                  </a:cubicBezTo>
                  <a:cubicBezTo>
                    <a:pt x="3216" y="948"/>
                    <a:pt x="3217" y="958"/>
                    <a:pt x="3221" y="955"/>
                  </a:cubicBezTo>
                  <a:cubicBezTo>
                    <a:pt x="3228" y="1001"/>
                    <a:pt x="3229" y="1009"/>
                    <a:pt x="3230" y="1018"/>
                  </a:cubicBezTo>
                  <a:cubicBezTo>
                    <a:pt x="3236" y="1076"/>
                    <a:pt x="3243" y="1086"/>
                    <a:pt x="3241" y="1094"/>
                  </a:cubicBezTo>
                  <a:cubicBezTo>
                    <a:pt x="3239" y="1134"/>
                    <a:pt x="3241" y="1139"/>
                    <a:pt x="3245" y="1144"/>
                  </a:cubicBezTo>
                  <a:cubicBezTo>
                    <a:pt x="3236" y="1237"/>
                    <a:pt x="3231" y="1250"/>
                    <a:pt x="3231" y="1264"/>
                  </a:cubicBezTo>
                  <a:cubicBezTo>
                    <a:pt x="3225" y="1290"/>
                    <a:pt x="3224" y="1296"/>
                    <a:pt x="3220" y="1302"/>
                  </a:cubicBezTo>
                  <a:cubicBezTo>
                    <a:pt x="3214" y="1328"/>
                    <a:pt x="3216" y="1336"/>
                    <a:pt x="3213" y="1342"/>
                  </a:cubicBezTo>
                  <a:cubicBezTo>
                    <a:pt x="3207" y="1365"/>
                    <a:pt x="3199" y="1366"/>
                    <a:pt x="3202" y="1370"/>
                  </a:cubicBezTo>
                  <a:cubicBezTo>
                    <a:pt x="3194" y="1393"/>
                    <a:pt x="3193" y="1396"/>
                    <a:pt x="3191" y="1399"/>
                  </a:cubicBezTo>
                  <a:cubicBezTo>
                    <a:pt x="3182" y="1431"/>
                    <a:pt x="3186" y="1436"/>
                    <a:pt x="3180" y="1438"/>
                  </a:cubicBezTo>
                  <a:cubicBezTo>
                    <a:pt x="3184" y="1446"/>
                    <a:pt x="3192" y="1438"/>
                    <a:pt x="3188" y="1427"/>
                  </a:cubicBezTo>
                  <a:cubicBezTo>
                    <a:pt x="3201" y="1389"/>
                    <a:pt x="3204" y="1380"/>
                    <a:pt x="3210" y="1371"/>
                  </a:cubicBezTo>
                  <a:cubicBezTo>
                    <a:pt x="3234" y="1306"/>
                    <a:pt x="3232" y="1295"/>
                    <a:pt x="3235" y="1286"/>
                  </a:cubicBezTo>
                  <a:cubicBezTo>
                    <a:pt x="3246" y="1236"/>
                    <a:pt x="3245" y="1231"/>
                    <a:pt x="3245" y="1226"/>
                  </a:cubicBezTo>
                  <a:cubicBezTo>
                    <a:pt x="3252" y="1156"/>
                    <a:pt x="3254" y="1146"/>
                    <a:pt x="3251" y="1135"/>
                  </a:cubicBezTo>
                  <a:cubicBezTo>
                    <a:pt x="3253" y="1084"/>
                    <a:pt x="3246" y="1062"/>
                    <a:pt x="3243" y="1041"/>
                  </a:cubicBezTo>
                  <a:cubicBezTo>
                    <a:pt x="3240" y="998"/>
                    <a:pt x="3234" y="986"/>
                    <a:pt x="3236" y="976"/>
                  </a:cubicBezTo>
                  <a:cubicBezTo>
                    <a:pt x="3253" y="1016"/>
                    <a:pt x="3250" y="1025"/>
                    <a:pt x="3251" y="1036"/>
                  </a:cubicBezTo>
                  <a:cubicBezTo>
                    <a:pt x="3259" y="1058"/>
                    <a:pt x="3260" y="1059"/>
                    <a:pt x="3260" y="1061"/>
                  </a:cubicBezTo>
                  <a:cubicBezTo>
                    <a:pt x="3265" y="1094"/>
                    <a:pt x="3262" y="1098"/>
                    <a:pt x="3263" y="1103"/>
                  </a:cubicBezTo>
                  <a:cubicBezTo>
                    <a:pt x="3267" y="1125"/>
                    <a:pt x="3264" y="1130"/>
                    <a:pt x="3264" y="1135"/>
                  </a:cubicBezTo>
                  <a:cubicBezTo>
                    <a:pt x="3265" y="1184"/>
                    <a:pt x="3263" y="1186"/>
                    <a:pt x="3262" y="1188"/>
                  </a:cubicBezTo>
                  <a:cubicBezTo>
                    <a:pt x="3264" y="1224"/>
                    <a:pt x="3258" y="1233"/>
                    <a:pt x="3261" y="1244"/>
                  </a:cubicBezTo>
                  <a:cubicBezTo>
                    <a:pt x="3258" y="1295"/>
                    <a:pt x="3252" y="1299"/>
                    <a:pt x="3248" y="1303"/>
                  </a:cubicBezTo>
                  <a:cubicBezTo>
                    <a:pt x="3248" y="1327"/>
                    <a:pt x="3244" y="1332"/>
                    <a:pt x="3247" y="1339"/>
                  </a:cubicBezTo>
                  <a:cubicBezTo>
                    <a:pt x="3235" y="1378"/>
                    <a:pt x="3233" y="1384"/>
                    <a:pt x="3235" y="1390"/>
                  </a:cubicBezTo>
                  <a:cubicBezTo>
                    <a:pt x="3220" y="1427"/>
                    <a:pt x="3219" y="1429"/>
                    <a:pt x="3218" y="1432"/>
                  </a:cubicBezTo>
                  <a:cubicBezTo>
                    <a:pt x="3202" y="1481"/>
                    <a:pt x="3197" y="1486"/>
                    <a:pt x="3198" y="1493"/>
                  </a:cubicBezTo>
                  <a:cubicBezTo>
                    <a:pt x="3188" y="1549"/>
                    <a:pt x="3188" y="1552"/>
                    <a:pt x="3190" y="1555"/>
                  </a:cubicBezTo>
                  <a:cubicBezTo>
                    <a:pt x="3191" y="1578"/>
                    <a:pt x="3185" y="1580"/>
                    <a:pt x="3187" y="1584"/>
                  </a:cubicBezTo>
                  <a:cubicBezTo>
                    <a:pt x="3198" y="1539"/>
                    <a:pt x="3196" y="1531"/>
                    <a:pt x="3200" y="1525"/>
                  </a:cubicBezTo>
                  <a:cubicBezTo>
                    <a:pt x="3215" y="1451"/>
                    <a:pt x="3233" y="1424"/>
                    <a:pt x="3240" y="1395"/>
                  </a:cubicBezTo>
                  <a:cubicBezTo>
                    <a:pt x="3242" y="1369"/>
                    <a:pt x="3253" y="1367"/>
                    <a:pt x="3249" y="1362"/>
                  </a:cubicBezTo>
                  <a:cubicBezTo>
                    <a:pt x="3258" y="1328"/>
                    <a:pt x="3257" y="1326"/>
                    <a:pt x="3258" y="1325"/>
                  </a:cubicBezTo>
                  <a:cubicBezTo>
                    <a:pt x="3263" y="1299"/>
                    <a:pt x="3264" y="1292"/>
                    <a:pt x="3265" y="1285"/>
                  </a:cubicBezTo>
                  <a:cubicBezTo>
                    <a:pt x="3273" y="1232"/>
                    <a:pt x="3267" y="1222"/>
                    <a:pt x="3275" y="1216"/>
                  </a:cubicBezTo>
                  <a:cubicBezTo>
                    <a:pt x="3273" y="1181"/>
                    <a:pt x="3272" y="1177"/>
                    <a:pt x="3275" y="1173"/>
                  </a:cubicBezTo>
                  <a:cubicBezTo>
                    <a:pt x="3271" y="1142"/>
                    <a:pt x="3276" y="1139"/>
                    <a:pt x="3275" y="1135"/>
                  </a:cubicBezTo>
                  <a:cubicBezTo>
                    <a:pt x="3275" y="1115"/>
                    <a:pt x="3277" y="1113"/>
                    <a:pt x="3275" y="1110"/>
                  </a:cubicBezTo>
                  <a:cubicBezTo>
                    <a:pt x="3266" y="1042"/>
                    <a:pt x="3265" y="1039"/>
                    <a:pt x="3265" y="1036"/>
                  </a:cubicBezTo>
                  <a:cubicBezTo>
                    <a:pt x="3265" y="1022"/>
                    <a:pt x="3274" y="1018"/>
                    <a:pt x="3279" y="1031"/>
                  </a:cubicBezTo>
                  <a:cubicBezTo>
                    <a:pt x="3283" y="1112"/>
                    <a:pt x="3292" y="1110"/>
                    <a:pt x="3289" y="1116"/>
                  </a:cubicBezTo>
                  <a:cubicBezTo>
                    <a:pt x="3295" y="1149"/>
                    <a:pt x="3288" y="1153"/>
                    <a:pt x="3292" y="1160"/>
                  </a:cubicBezTo>
                  <a:cubicBezTo>
                    <a:pt x="3290" y="1231"/>
                    <a:pt x="3294" y="1237"/>
                    <a:pt x="3293" y="1242"/>
                  </a:cubicBezTo>
                  <a:cubicBezTo>
                    <a:pt x="3292" y="1281"/>
                    <a:pt x="3291" y="1286"/>
                    <a:pt x="3288" y="1291"/>
                  </a:cubicBezTo>
                  <a:cubicBezTo>
                    <a:pt x="3287" y="1318"/>
                    <a:pt x="3281" y="1319"/>
                    <a:pt x="3284" y="1323"/>
                  </a:cubicBezTo>
                  <a:cubicBezTo>
                    <a:pt x="3273" y="1372"/>
                    <a:pt x="3269" y="1374"/>
                    <a:pt x="3268" y="1376"/>
                  </a:cubicBezTo>
                  <a:cubicBezTo>
                    <a:pt x="3258" y="1401"/>
                    <a:pt x="3267" y="1409"/>
                    <a:pt x="3258" y="1412"/>
                  </a:cubicBezTo>
                  <a:cubicBezTo>
                    <a:pt x="3246" y="1448"/>
                    <a:pt x="3240" y="1456"/>
                    <a:pt x="3240" y="1466"/>
                  </a:cubicBezTo>
                  <a:cubicBezTo>
                    <a:pt x="3232" y="1498"/>
                    <a:pt x="3226" y="1501"/>
                    <a:pt x="3224" y="1505"/>
                  </a:cubicBezTo>
                  <a:cubicBezTo>
                    <a:pt x="3214" y="1537"/>
                    <a:pt x="3214" y="1542"/>
                    <a:pt x="3213" y="1547"/>
                  </a:cubicBezTo>
                  <a:cubicBezTo>
                    <a:pt x="3210" y="1570"/>
                    <a:pt x="3207" y="1572"/>
                    <a:pt x="3207" y="1575"/>
                  </a:cubicBezTo>
                  <a:cubicBezTo>
                    <a:pt x="3206" y="1587"/>
                    <a:pt x="3213" y="1574"/>
                    <a:pt x="3217" y="1559"/>
                  </a:cubicBezTo>
                  <a:cubicBezTo>
                    <a:pt x="3226" y="1523"/>
                    <a:pt x="3228" y="1522"/>
                    <a:pt x="3227" y="1520"/>
                  </a:cubicBezTo>
                  <a:cubicBezTo>
                    <a:pt x="3236" y="1499"/>
                    <a:pt x="3235" y="1495"/>
                    <a:pt x="3238" y="1492"/>
                  </a:cubicBezTo>
                  <a:cubicBezTo>
                    <a:pt x="3249" y="1462"/>
                    <a:pt x="3251" y="1454"/>
                    <a:pt x="3254" y="1447"/>
                  </a:cubicBezTo>
                  <a:cubicBezTo>
                    <a:pt x="3266" y="1434"/>
                    <a:pt x="3259" y="1428"/>
                    <a:pt x="3267" y="1426"/>
                  </a:cubicBezTo>
                  <a:cubicBezTo>
                    <a:pt x="3291" y="1328"/>
                    <a:pt x="3293" y="1319"/>
                    <a:pt x="3295" y="1309"/>
                  </a:cubicBezTo>
                  <a:cubicBezTo>
                    <a:pt x="3295" y="1272"/>
                    <a:pt x="3304" y="1270"/>
                    <a:pt x="3299" y="1263"/>
                  </a:cubicBezTo>
                  <a:cubicBezTo>
                    <a:pt x="3300" y="1227"/>
                    <a:pt x="3303" y="1222"/>
                    <a:pt x="3300" y="1216"/>
                  </a:cubicBezTo>
                  <a:cubicBezTo>
                    <a:pt x="3306" y="1096"/>
                    <a:pt x="3289" y="1092"/>
                    <a:pt x="3296" y="1084"/>
                  </a:cubicBezTo>
                  <a:cubicBezTo>
                    <a:pt x="3307" y="1085"/>
                    <a:pt x="3304" y="1080"/>
                    <a:pt x="3302" y="1086"/>
                  </a:cubicBezTo>
                  <a:cubicBezTo>
                    <a:pt x="3316" y="1116"/>
                    <a:pt x="3310" y="1118"/>
                    <a:pt x="3315" y="1123"/>
                  </a:cubicBezTo>
                  <a:cubicBezTo>
                    <a:pt x="3320" y="1188"/>
                    <a:pt x="3309" y="1192"/>
                    <a:pt x="3315" y="1199"/>
                  </a:cubicBezTo>
                  <a:cubicBezTo>
                    <a:pt x="3308" y="1229"/>
                    <a:pt x="3313" y="1234"/>
                    <a:pt x="3311" y="1237"/>
                  </a:cubicBezTo>
                  <a:cubicBezTo>
                    <a:pt x="3302" y="1311"/>
                    <a:pt x="3307" y="1327"/>
                    <a:pt x="3302" y="1340"/>
                  </a:cubicBezTo>
                  <a:cubicBezTo>
                    <a:pt x="3290" y="1405"/>
                    <a:pt x="3289" y="1408"/>
                    <a:pt x="3288" y="1411"/>
                  </a:cubicBezTo>
                  <a:cubicBezTo>
                    <a:pt x="3277" y="1471"/>
                    <a:pt x="3275" y="1477"/>
                    <a:pt x="3272" y="1483"/>
                  </a:cubicBezTo>
                  <a:cubicBezTo>
                    <a:pt x="3265" y="1511"/>
                    <a:pt x="3263" y="1517"/>
                    <a:pt x="3263" y="1524"/>
                  </a:cubicBezTo>
                  <a:cubicBezTo>
                    <a:pt x="3248" y="1557"/>
                    <a:pt x="3247" y="1560"/>
                    <a:pt x="3250" y="1564"/>
                  </a:cubicBezTo>
                  <a:cubicBezTo>
                    <a:pt x="3251" y="1572"/>
                    <a:pt x="3252" y="1561"/>
                    <a:pt x="3259" y="1551"/>
                  </a:cubicBezTo>
                  <a:cubicBezTo>
                    <a:pt x="3271" y="1525"/>
                    <a:pt x="3265" y="1520"/>
                    <a:pt x="3270" y="1518"/>
                  </a:cubicBezTo>
                  <a:cubicBezTo>
                    <a:pt x="3282" y="1472"/>
                    <a:pt x="3288" y="1462"/>
                    <a:pt x="3291" y="1450"/>
                  </a:cubicBezTo>
                  <a:cubicBezTo>
                    <a:pt x="3301" y="1403"/>
                    <a:pt x="3302" y="1399"/>
                    <a:pt x="3301" y="1396"/>
                  </a:cubicBezTo>
                  <a:cubicBezTo>
                    <a:pt x="3305" y="1383"/>
                    <a:pt x="3304" y="1381"/>
                    <a:pt x="3306" y="1379"/>
                  </a:cubicBezTo>
                  <a:cubicBezTo>
                    <a:pt x="3314" y="1359"/>
                    <a:pt x="3308" y="1354"/>
                    <a:pt x="3311" y="1352"/>
                  </a:cubicBezTo>
                  <a:cubicBezTo>
                    <a:pt x="3312" y="1308"/>
                    <a:pt x="3320" y="1302"/>
                    <a:pt x="3317" y="1294"/>
                  </a:cubicBezTo>
                  <a:cubicBezTo>
                    <a:pt x="3325" y="1246"/>
                    <a:pt x="3318" y="1237"/>
                    <a:pt x="3322" y="1231"/>
                  </a:cubicBezTo>
                  <a:cubicBezTo>
                    <a:pt x="3327" y="1166"/>
                    <a:pt x="3326" y="1162"/>
                    <a:pt x="3324" y="1158"/>
                  </a:cubicBezTo>
                  <a:cubicBezTo>
                    <a:pt x="3326" y="1124"/>
                    <a:pt x="3320" y="1119"/>
                    <a:pt x="3325" y="1117"/>
                  </a:cubicBezTo>
                  <a:cubicBezTo>
                    <a:pt x="3331" y="1117"/>
                    <a:pt x="3335" y="1124"/>
                    <a:pt x="3339" y="1131"/>
                  </a:cubicBezTo>
                  <a:cubicBezTo>
                    <a:pt x="3344" y="1190"/>
                    <a:pt x="3346" y="1195"/>
                    <a:pt x="3344" y="1199"/>
                  </a:cubicBezTo>
                  <a:cubicBezTo>
                    <a:pt x="3344" y="1229"/>
                    <a:pt x="3347" y="1235"/>
                    <a:pt x="3346" y="1239"/>
                  </a:cubicBezTo>
                  <a:cubicBezTo>
                    <a:pt x="3345" y="1262"/>
                    <a:pt x="3347" y="1265"/>
                    <a:pt x="3348" y="1268"/>
                  </a:cubicBezTo>
                  <a:cubicBezTo>
                    <a:pt x="3344" y="1292"/>
                    <a:pt x="3342" y="1299"/>
                    <a:pt x="3340" y="1305"/>
                  </a:cubicBezTo>
                  <a:cubicBezTo>
                    <a:pt x="3337" y="1369"/>
                    <a:pt x="3330" y="1371"/>
                    <a:pt x="3330" y="1374"/>
                  </a:cubicBezTo>
                  <a:cubicBezTo>
                    <a:pt x="3325" y="1397"/>
                    <a:pt x="3324" y="1400"/>
                    <a:pt x="3325" y="1404"/>
                  </a:cubicBezTo>
                  <a:cubicBezTo>
                    <a:pt x="3316" y="1437"/>
                    <a:pt x="3315" y="1438"/>
                    <a:pt x="3314" y="1443"/>
                  </a:cubicBezTo>
                  <a:cubicBezTo>
                    <a:pt x="3305" y="1465"/>
                    <a:pt x="3312" y="1470"/>
                    <a:pt x="3306" y="1472"/>
                  </a:cubicBezTo>
                  <a:cubicBezTo>
                    <a:pt x="3300" y="1507"/>
                    <a:pt x="3299" y="1510"/>
                    <a:pt x="3297" y="1513"/>
                  </a:cubicBezTo>
                  <a:cubicBezTo>
                    <a:pt x="3293" y="1537"/>
                    <a:pt x="3285" y="1538"/>
                    <a:pt x="3290" y="1544"/>
                  </a:cubicBezTo>
                  <a:cubicBezTo>
                    <a:pt x="3287" y="1572"/>
                    <a:pt x="3276" y="1576"/>
                    <a:pt x="3281" y="1585"/>
                  </a:cubicBezTo>
                  <a:cubicBezTo>
                    <a:pt x="3277" y="1633"/>
                    <a:pt x="3271" y="1638"/>
                    <a:pt x="3275" y="1646"/>
                  </a:cubicBezTo>
                  <a:cubicBezTo>
                    <a:pt x="3268" y="1674"/>
                    <a:pt x="3272" y="1682"/>
                    <a:pt x="3268" y="1688"/>
                  </a:cubicBezTo>
                  <a:cubicBezTo>
                    <a:pt x="3263" y="1723"/>
                    <a:pt x="3269" y="1728"/>
                    <a:pt x="3266" y="1730"/>
                  </a:cubicBezTo>
                  <a:cubicBezTo>
                    <a:pt x="3271" y="1746"/>
                    <a:pt x="3274" y="1743"/>
                    <a:pt x="3269" y="1737"/>
                  </a:cubicBezTo>
                  <a:cubicBezTo>
                    <a:pt x="3272" y="1680"/>
                    <a:pt x="3280" y="1672"/>
                    <a:pt x="3278" y="1661"/>
                  </a:cubicBezTo>
                  <a:cubicBezTo>
                    <a:pt x="3282" y="1626"/>
                    <a:pt x="3284" y="1622"/>
                    <a:pt x="3283" y="1617"/>
                  </a:cubicBezTo>
                  <a:cubicBezTo>
                    <a:pt x="3289" y="1561"/>
                    <a:pt x="3298" y="1553"/>
                    <a:pt x="3298" y="1543"/>
                  </a:cubicBezTo>
                  <a:cubicBezTo>
                    <a:pt x="3308" y="1499"/>
                    <a:pt x="3315" y="1485"/>
                    <a:pt x="3316" y="1469"/>
                  </a:cubicBezTo>
                  <a:cubicBezTo>
                    <a:pt x="3325" y="1431"/>
                    <a:pt x="3330" y="1428"/>
                    <a:pt x="3331" y="1425"/>
                  </a:cubicBezTo>
                  <a:cubicBezTo>
                    <a:pt x="3340" y="1376"/>
                    <a:pt x="3345" y="1373"/>
                    <a:pt x="3343" y="1369"/>
                  </a:cubicBezTo>
                  <a:cubicBezTo>
                    <a:pt x="3349" y="1326"/>
                    <a:pt x="3347" y="1318"/>
                    <a:pt x="3352" y="1312"/>
                  </a:cubicBezTo>
                  <a:cubicBezTo>
                    <a:pt x="3355" y="1256"/>
                    <a:pt x="3358" y="1249"/>
                    <a:pt x="3354" y="1240"/>
                  </a:cubicBezTo>
                  <a:cubicBezTo>
                    <a:pt x="3356" y="1187"/>
                    <a:pt x="3353" y="1182"/>
                    <a:pt x="3352" y="1178"/>
                  </a:cubicBezTo>
                  <a:cubicBezTo>
                    <a:pt x="3350" y="1152"/>
                    <a:pt x="3358" y="1157"/>
                    <a:pt x="3365" y="1163"/>
                  </a:cubicBezTo>
                  <a:cubicBezTo>
                    <a:pt x="3365" y="1201"/>
                    <a:pt x="3368" y="1206"/>
                    <a:pt x="3367" y="1210"/>
                  </a:cubicBezTo>
                  <a:cubicBezTo>
                    <a:pt x="3365" y="1266"/>
                    <a:pt x="3369" y="1274"/>
                    <a:pt x="3367" y="1281"/>
                  </a:cubicBezTo>
                  <a:cubicBezTo>
                    <a:pt x="3359" y="1358"/>
                    <a:pt x="3362" y="1365"/>
                    <a:pt x="3360" y="1370"/>
                  </a:cubicBezTo>
                  <a:cubicBezTo>
                    <a:pt x="3357" y="1401"/>
                    <a:pt x="3353" y="1413"/>
                    <a:pt x="3354" y="1426"/>
                  </a:cubicBezTo>
                  <a:cubicBezTo>
                    <a:pt x="3342" y="1462"/>
                    <a:pt x="3341" y="1465"/>
                    <a:pt x="3339" y="1467"/>
                  </a:cubicBezTo>
                  <a:cubicBezTo>
                    <a:pt x="3337" y="1487"/>
                    <a:pt x="3329" y="1488"/>
                    <a:pt x="3332" y="1493"/>
                  </a:cubicBezTo>
                  <a:cubicBezTo>
                    <a:pt x="3311" y="1584"/>
                    <a:pt x="3307" y="1589"/>
                    <a:pt x="3306" y="1595"/>
                  </a:cubicBezTo>
                  <a:cubicBezTo>
                    <a:pt x="3297" y="1642"/>
                    <a:pt x="3295" y="1653"/>
                    <a:pt x="3297" y="1666"/>
                  </a:cubicBezTo>
                  <a:cubicBezTo>
                    <a:pt x="3296" y="1697"/>
                    <a:pt x="3297" y="1701"/>
                    <a:pt x="3300" y="1705"/>
                  </a:cubicBezTo>
                  <a:cubicBezTo>
                    <a:pt x="3307" y="1683"/>
                    <a:pt x="3299" y="1675"/>
                    <a:pt x="3305" y="1670"/>
                  </a:cubicBezTo>
                  <a:cubicBezTo>
                    <a:pt x="3314" y="1592"/>
                    <a:pt x="3317" y="1587"/>
                    <a:pt x="3320" y="1582"/>
                  </a:cubicBezTo>
                  <a:cubicBezTo>
                    <a:pt x="3327" y="1544"/>
                    <a:pt x="3331" y="1542"/>
                    <a:pt x="3331" y="1540"/>
                  </a:cubicBezTo>
                  <a:cubicBezTo>
                    <a:pt x="3333" y="1506"/>
                    <a:pt x="3344" y="1502"/>
                    <a:pt x="3342" y="1496"/>
                  </a:cubicBezTo>
                  <a:cubicBezTo>
                    <a:pt x="3368" y="1406"/>
                    <a:pt x="3367" y="1399"/>
                    <a:pt x="3368" y="1393"/>
                  </a:cubicBezTo>
                  <a:cubicBezTo>
                    <a:pt x="3372" y="1369"/>
                    <a:pt x="3370" y="1362"/>
                    <a:pt x="3374" y="1357"/>
                  </a:cubicBezTo>
                  <a:cubicBezTo>
                    <a:pt x="3370" y="1333"/>
                    <a:pt x="3376" y="1331"/>
                    <a:pt x="3374" y="1327"/>
                  </a:cubicBezTo>
                  <a:cubicBezTo>
                    <a:pt x="3375" y="1290"/>
                    <a:pt x="3379" y="1285"/>
                    <a:pt x="3375" y="1277"/>
                  </a:cubicBezTo>
                  <a:cubicBezTo>
                    <a:pt x="3380" y="1210"/>
                    <a:pt x="3373" y="1201"/>
                    <a:pt x="3378" y="1196"/>
                  </a:cubicBezTo>
                  <a:cubicBezTo>
                    <a:pt x="3387" y="1254"/>
                    <a:pt x="3398" y="1267"/>
                    <a:pt x="3391" y="1276"/>
                  </a:cubicBezTo>
                  <a:cubicBezTo>
                    <a:pt x="3393" y="1294"/>
                    <a:pt x="3394" y="1297"/>
                    <a:pt x="3390" y="1298"/>
                  </a:cubicBezTo>
                  <a:cubicBezTo>
                    <a:pt x="3386" y="1342"/>
                    <a:pt x="3393" y="1349"/>
                    <a:pt x="3389" y="1354"/>
                  </a:cubicBezTo>
                  <a:cubicBezTo>
                    <a:pt x="3387" y="1405"/>
                    <a:pt x="3377" y="1408"/>
                    <a:pt x="3380" y="1414"/>
                  </a:cubicBezTo>
                  <a:cubicBezTo>
                    <a:pt x="3373" y="1448"/>
                    <a:pt x="3368" y="1452"/>
                    <a:pt x="3369" y="1458"/>
                  </a:cubicBezTo>
                  <a:cubicBezTo>
                    <a:pt x="3348" y="1506"/>
                    <a:pt x="3357" y="1514"/>
                    <a:pt x="3351" y="1517"/>
                  </a:cubicBezTo>
                  <a:cubicBezTo>
                    <a:pt x="3346" y="1537"/>
                    <a:pt x="3342" y="1541"/>
                    <a:pt x="3344" y="1546"/>
                  </a:cubicBezTo>
                  <a:cubicBezTo>
                    <a:pt x="3339" y="1563"/>
                    <a:pt x="3338" y="1565"/>
                    <a:pt x="3336" y="1567"/>
                  </a:cubicBezTo>
                  <a:cubicBezTo>
                    <a:pt x="3327" y="1612"/>
                    <a:pt x="3322" y="1615"/>
                    <a:pt x="3323" y="1621"/>
                  </a:cubicBezTo>
                  <a:cubicBezTo>
                    <a:pt x="3319" y="1641"/>
                    <a:pt x="3315" y="1645"/>
                    <a:pt x="3319" y="1651"/>
                  </a:cubicBezTo>
                  <a:cubicBezTo>
                    <a:pt x="3313" y="1707"/>
                    <a:pt x="3315" y="1719"/>
                    <a:pt x="3311" y="1729"/>
                  </a:cubicBezTo>
                  <a:cubicBezTo>
                    <a:pt x="3316" y="1758"/>
                    <a:pt x="3318" y="1763"/>
                    <a:pt x="3316" y="1767"/>
                  </a:cubicBezTo>
                  <a:cubicBezTo>
                    <a:pt x="3321" y="1777"/>
                    <a:pt x="3325" y="1764"/>
                    <a:pt x="3316" y="1748"/>
                  </a:cubicBezTo>
                  <a:cubicBezTo>
                    <a:pt x="3319" y="1710"/>
                    <a:pt x="3319" y="1706"/>
                    <a:pt x="3320" y="1702"/>
                  </a:cubicBezTo>
                  <a:cubicBezTo>
                    <a:pt x="3317" y="1662"/>
                    <a:pt x="3326" y="1661"/>
                    <a:pt x="3321" y="1655"/>
                  </a:cubicBezTo>
                  <a:cubicBezTo>
                    <a:pt x="3331" y="1625"/>
                    <a:pt x="3332" y="1621"/>
                    <a:pt x="3333" y="1618"/>
                  </a:cubicBezTo>
                  <a:cubicBezTo>
                    <a:pt x="3354" y="1553"/>
                    <a:pt x="3353" y="1545"/>
                    <a:pt x="3355" y="1537"/>
                  </a:cubicBezTo>
                  <a:cubicBezTo>
                    <a:pt x="3359" y="1510"/>
                    <a:pt x="3369" y="1509"/>
                    <a:pt x="3366" y="1504"/>
                  </a:cubicBezTo>
                  <a:cubicBezTo>
                    <a:pt x="3373" y="1465"/>
                    <a:pt x="3384" y="1464"/>
                    <a:pt x="3378" y="1458"/>
                  </a:cubicBezTo>
                  <a:cubicBezTo>
                    <a:pt x="3390" y="1433"/>
                    <a:pt x="3381" y="1427"/>
                    <a:pt x="3389" y="1425"/>
                  </a:cubicBezTo>
                  <a:cubicBezTo>
                    <a:pt x="3399" y="1371"/>
                    <a:pt x="3400" y="1367"/>
                    <a:pt x="3399" y="1362"/>
                  </a:cubicBezTo>
                  <a:cubicBezTo>
                    <a:pt x="3402" y="1354"/>
                    <a:pt x="3405" y="1359"/>
                    <a:pt x="3406" y="1363"/>
                  </a:cubicBezTo>
                  <a:cubicBezTo>
                    <a:pt x="3407" y="1409"/>
                    <a:pt x="3398" y="1411"/>
                    <a:pt x="3403" y="1417"/>
                  </a:cubicBezTo>
                  <a:cubicBezTo>
                    <a:pt x="3397" y="1447"/>
                    <a:pt x="3396" y="1452"/>
                    <a:pt x="3396" y="1456"/>
                  </a:cubicBezTo>
                  <a:cubicBezTo>
                    <a:pt x="3371" y="1591"/>
                    <a:pt x="3367" y="1595"/>
                    <a:pt x="3366" y="1599"/>
                  </a:cubicBezTo>
                  <a:cubicBezTo>
                    <a:pt x="3363" y="1632"/>
                    <a:pt x="3356" y="1639"/>
                    <a:pt x="3361" y="1649"/>
                  </a:cubicBezTo>
                  <a:cubicBezTo>
                    <a:pt x="3355" y="1669"/>
                    <a:pt x="3358" y="1672"/>
                    <a:pt x="3356" y="1673"/>
                  </a:cubicBezTo>
                  <a:cubicBezTo>
                    <a:pt x="3352" y="1690"/>
                    <a:pt x="3360" y="1687"/>
                    <a:pt x="3361" y="1682"/>
                  </a:cubicBezTo>
                  <a:cubicBezTo>
                    <a:pt x="3372" y="1622"/>
                    <a:pt x="3371" y="1610"/>
                    <a:pt x="3374" y="1600"/>
                  </a:cubicBezTo>
                  <a:cubicBezTo>
                    <a:pt x="3382" y="1565"/>
                    <a:pt x="3383" y="1563"/>
                    <a:pt x="3385" y="1561"/>
                  </a:cubicBezTo>
                  <a:cubicBezTo>
                    <a:pt x="3392" y="1525"/>
                    <a:pt x="3396" y="1515"/>
                    <a:pt x="3399" y="1504"/>
                  </a:cubicBezTo>
                  <a:cubicBezTo>
                    <a:pt x="3409" y="1484"/>
                    <a:pt x="3400" y="1475"/>
                    <a:pt x="3404" y="1471"/>
                  </a:cubicBezTo>
                  <a:cubicBezTo>
                    <a:pt x="3407" y="1422"/>
                    <a:pt x="3415" y="1422"/>
                    <a:pt x="3417" y="1422"/>
                  </a:cubicBezTo>
                  <a:cubicBezTo>
                    <a:pt x="3414" y="1376"/>
                    <a:pt x="3413" y="1364"/>
                    <a:pt x="3416" y="1352"/>
                  </a:cubicBezTo>
                  <a:cubicBezTo>
                    <a:pt x="3415" y="1319"/>
                    <a:pt x="3409" y="1310"/>
                    <a:pt x="3412" y="1302"/>
                  </a:cubicBezTo>
                  <a:cubicBezTo>
                    <a:pt x="3410" y="1257"/>
                    <a:pt x="3415" y="1264"/>
                    <a:pt x="3415" y="1270"/>
                  </a:cubicBezTo>
                  <a:cubicBezTo>
                    <a:pt x="3433" y="1332"/>
                    <a:pt x="3430" y="1341"/>
                    <a:pt x="3435" y="1352"/>
                  </a:cubicBezTo>
                  <a:cubicBezTo>
                    <a:pt x="3435" y="1387"/>
                    <a:pt x="3432" y="1391"/>
                    <a:pt x="3436" y="1398"/>
                  </a:cubicBezTo>
                  <a:cubicBezTo>
                    <a:pt x="3432" y="1431"/>
                    <a:pt x="3436" y="1435"/>
                    <a:pt x="3431" y="1436"/>
                  </a:cubicBezTo>
                  <a:cubicBezTo>
                    <a:pt x="3428" y="1480"/>
                    <a:pt x="3430" y="1482"/>
                    <a:pt x="3432" y="1485"/>
                  </a:cubicBezTo>
                  <a:cubicBezTo>
                    <a:pt x="3427" y="1515"/>
                    <a:pt x="3428" y="1521"/>
                    <a:pt x="3424" y="1525"/>
                  </a:cubicBezTo>
                  <a:cubicBezTo>
                    <a:pt x="3417" y="1579"/>
                    <a:pt x="3414" y="1583"/>
                    <a:pt x="3417" y="1589"/>
                  </a:cubicBezTo>
                  <a:cubicBezTo>
                    <a:pt x="3403" y="1642"/>
                    <a:pt x="3402" y="1647"/>
                    <a:pt x="3402" y="1653"/>
                  </a:cubicBezTo>
                  <a:cubicBezTo>
                    <a:pt x="3390" y="1687"/>
                    <a:pt x="3394" y="1691"/>
                    <a:pt x="3389" y="1693"/>
                  </a:cubicBezTo>
                  <a:cubicBezTo>
                    <a:pt x="3375" y="1737"/>
                    <a:pt x="3375" y="1740"/>
                    <a:pt x="3377" y="1743"/>
                  </a:cubicBezTo>
                  <a:cubicBezTo>
                    <a:pt x="3364" y="1778"/>
                    <a:pt x="3370" y="1792"/>
                    <a:pt x="3361" y="1802"/>
                  </a:cubicBezTo>
                  <a:cubicBezTo>
                    <a:pt x="3361" y="1851"/>
                    <a:pt x="3364" y="1854"/>
                    <a:pt x="3362" y="1856"/>
                  </a:cubicBezTo>
                  <a:cubicBezTo>
                    <a:pt x="3366" y="1823"/>
                    <a:pt x="3372" y="1815"/>
                    <a:pt x="3367" y="1803"/>
                  </a:cubicBezTo>
                  <a:cubicBezTo>
                    <a:pt x="3376" y="1771"/>
                    <a:pt x="3375" y="1768"/>
                    <a:pt x="3379" y="1767"/>
                  </a:cubicBezTo>
                  <a:cubicBezTo>
                    <a:pt x="3383" y="1736"/>
                    <a:pt x="3387" y="1732"/>
                    <a:pt x="3390" y="1728"/>
                  </a:cubicBezTo>
                  <a:cubicBezTo>
                    <a:pt x="3397" y="1691"/>
                    <a:pt x="3403" y="1687"/>
                    <a:pt x="3404" y="1681"/>
                  </a:cubicBezTo>
                  <a:cubicBezTo>
                    <a:pt x="3411" y="1650"/>
                    <a:pt x="3412" y="1647"/>
                    <a:pt x="3413" y="1644"/>
                  </a:cubicBezTo>
                  <a:cubicBezTo>
                    <a:pt x="3415" y="1620"/>
                    <a:pt x="3422" y="1618"/>
                    <a:pt x="3417" y="1614"/>
                  </a:cubicBezTo>
                  <a:cubicBezTo>
                    <a:pt x="3423" y="1579"/>
                    <a:pt x="3434" y="1575"/>
                    <a:pt x="3429" y="1566"/>
                  </a:cubicBezTo>
                  <a:cubicBezTo>
                    <a:pt x="3436" y="1500"/>
                    <a:pt x="3438" y="1494"/>
                    <a:pt x="3441" y="1488"/>
                  </a:cubicBezTo>
                  <a:cubicBezTo>
                    <a:pt x="3442" y="1464"/>
                    <a:pt x="3441" y="1460"/>
                    <a:pt x="3440" y="1456"/>
                  </a:cubicBezTo>
                  <a:cubicBezTo>
                    <a:pt x="3448" y="1401"/>
                    <a:pt x="3441" y="1392"/>
                    <a:pt x="3446" y="1387"/>
                  </a:cubicBezTo>
                  <a:cubicBezTo>
                    <a:pt x="3451" y="1376"/>
                    <a:pt x="3448" y="1380"/>
                    <a:pt x="3448" y="1385"/>
                  </a:cubicBezTo>
                  <a:cubicBezTo>
                    <a:pt x="3445" y="1422"/>
                    <a:pt x="3452" y="1429"/>
                    <a:pt x="3452" y="1435"/>
                  </a:cubicBezTo>
                  <a:cubicBezTo>
                    <a:pt x="3455" y="1495"/>
                    <a:pt x="3447" y="1500"/>
                    <a:pt x="3450" y="1508"/>
                  </a:cubicBezTo>
                  <a:cubicBezTo>
                    <a:pt x="3441" y="1592"/>
                    <a:pt x="3429" y="1592"/>
                    <a:pt x="3436" y="1598"/>
                  </a:cubicBezTo>
                  <a:cubicBezTo>
                    <a:pt x="3423" y="1621"/>
                    <a:pt x="3439" y="1621"/>
                    <a:pt x="3432" y="1624"/>
                  </a:cubicBezTo>
                  <a:cubicBezTo>
                    <a:pt x="3413" y="1657"/>
                    <a:pt x="3429" y="1660"/>
                    <a:pt x="3423" y="1662"/>
                  </a:cubicBezTo>
                  <a:cubicBezTo>
                    <a:pt x="3410" y="1689"/>
                    <a:pt x="3409" y="1694"/>
                    <a:pt x="3412" y="1699"/>
                  </a:cubicBezTo>
                  <a:cubicBezTo>
                    <a:pt x="3404" y="1734"/>
                    <a:pt x="3393" y="1739"/>
                    <a:pt x="3398" y="1748"/>
                  </a:cubicBezTo>
                  <a:cubicBezTo>
                    <a:pt x="3395" y="1763"/>
                    <a:pt x="3390" y="1766"/>
                    <a:pt x="3392" y="1770"/>
                  </a:cubicBezTo>
                  <a:cubicBezTo>
                    <a:pt x="3387" y="1817"/>
                    <a:pt x="3388" y="1815"/>
                    <a:pt x="3389" y="1813"/>
                  </a:cubicBezTo>
                  <a:cubicBezTo>
                    <a:pt x="3396" y="1778"/>
                    <a:pt x="3400" y="1768"/>
                    <a:pt x="3398" y="1756"/>
                  </a:cubicBezTo>
                  <a:cubicBezTo>
                    <a:pt x="3410" y="1730"/>
                    <a:pt x="3405" y="1725"/>
                    <a:pt x="3412" y="1723"/>
                  </a:cubicBezTo>
                  <a:cubicBezTo>
                    <a:pt x="3424" y="1695"/>
                    <a:pt x="3419" y="1691"/>
                    <a:pt x="3422" y="1688"/>
                  </a:cubicBezTo>
                  <a:cubicBezTo>
                    <a:pt x="3441" y="1607"/>
                    <a:pt x="3447" y="1598"/>
                    <a:pt x="3446" y="1586"/>
                  </a:cubicBezTo>
                  <a:cubicBezTo>
                    <a:pt x="3457" y="1512"/>
                    <a:pt x="3462" y="1503"/>
                    <a:pt x="3460" y="1491"/>
                  </a:cubicBezTo>
                  <a:cubicBezTo>
                    <a:pt x="3461" y="1440"/>
                    <a:pt x="3458" y="1436"/>
                    <a:pt x="3463" y="1435"/>
                  </a:cubicBezTo>
                  <a:cubicBezTo>
                    <a:pt x="3462" y="1404"/>
                    <a:pt x="3459" y="1398"/>
                    <a:pt x="3460" y="1392"/>
                  </a:cubicBezTo>
                  <a:cubicBezTo>
                    <a:pt x="3458" y="1367"/>
                    <a:pt x="3470" y="1372"/>
                    <a:pt x="3475" y="1379"/>
                  </a:cubicBezTo>
                  <a:cubicBezTo>
                    <a:pt x="3480" y="1425"/>
                    <a:pt x="3483" y="1430"/>
                    <a:pt x="3479" y="1434"/>
                  </a:cubicBezTo>
                  <a:cubicBezTo>
                    <a:pt x="3482" y="1457"/>
                    <a:pt x="3478" y="1458"/>
                    <a:pt x="3478" y="1461"/>
                  </a:cubicBezTo>
                  <a:cubicBezTo>
                    <a:pt x="3476" y="1491"/>
                    <a:pt x="3479" y="1496"/>
                    <a:pt x="3478" y="1500"/>
                  </a:cubicBezTo>
                  <a:cubicBezTo>
                    <a:pt x="3470" y="1576"/>
                    <a:pt x="3467" y="1583"/>
                    <a:pt x="3467" y="1591"/>
                  </a:cubicBezTo>
                  <a:cubicBezTo>
                    <a:pt x="3464" y="1606"/>
                    <a:pt x="3461" y="1609"/>
                    <a:pt x="3461" y="1613"/>
                  </a:cubicBezTo>
                  <a:cubicBezTo>
                    <a:pt x="3454" y="1638"/>
                    <a:pt x="3454" y="1642"/>
                    <a:pt x="3449" y="1645"/>
                  </a:cubicBezTo>
                  <a:cubicBezTo>
                    <a:pt x="3438" y="1688"/>
                    <a:pt x="3436" y="1699"/>
                    <a:pt x="3431" y="1710"/>
                  </a:cubicBezTo>
                  <a:cubicBezTo>
                    <a:pt x="3427" y="1749"/>
                    <a:pt x="3419" y="1753"/>
                    <a:pt x="3421" y="1759"/>
                  </a:cubicBezTo>
                  <a:cubicBezTo>
                    <a:pt x="3414" y="1798"/>
                    <a:pt x="3406" y="1801"/>
                    <a:pt x="3408" y="1808"/>
                  </a:cubicBezTo>
                  <a:cubicBezTo>
                    <a:pt x="3398" y="1886"/>
                    <a:pt x="3391" y="1896"/>
                    <a:pt x="3394" y="1908"/>
                  </a:cubicBezTo>
                  <a:cubicBezTo>
                    <a:pt x="3390" y="1927"/>
                    <a:pt x="3395" y="1932"/>
                    <a:pt x="3393" y="1934"/>
                  </a:cubicBezTo>
                  <a:cubicBezTo>
                    <a:pt x="3390" y="1966"/>
                    <a:pt x="3394" y="1974"/>
                    <a:pt x="3392" y="1981"/>
                  </a:cubicBezTo>
                  <a:cubicBezTo>
                    <a:pt x="3388" y="2028"/>
                    <a:pt x="3392" y="2036"/>
                    <a:pt x="3392" y="2043"/>
                  </a:cubicBezTo>
                  <a:cubicBezTo>
                    <a:pt x="3401" y="2091"/>
                    <a:pt x="3402" y="2095"/>
                    <a:pt x="3405" y="2099"/>
                  </a:cubicBezTo>
                  <a:cubicBezTo>
                    <a:pt x="3401" y="2074"/>
                    <a:pt x="3404" y="2067"/>
                    <a:pt x="3397" y="2057"/>
                  </a:cubicBezTo>
                  <a:cubicBezTo>
                    <a:pt x="3400" y="1997"/>
                    <a:pt x="3395" y="1981"/>
                    <a:pt x="3401" y="1967"/>
                  </a:cubicBezTo>
                  <a:cubicBezTo>
                    <a:pt x="3408" y="1929"/>
                    <a:pt x="3404" y="1925"/>
                    <a:pt x="3409" y="1924"/>
                  </a:cubicBezTo>
                  <a:cubicBezTo>
                    <a:pt x="3415" y="1896"/>
                    <a:pt x="3417" y="1889"/>
                    <a:pt x="3421" y="1882"/>
                  </a:cubicBezTo>
                  <a:cubicBezTo>
                    <a:pt x="3432" y="1848"/>
                    <a:pt x="3435" y="1845"/>
                    <a:pt x="3435" y="1841"/>
                  </a:cubicBezTo>
                  <a:cubicBezTo>
                    <a:pt x="3464" y="1774"/>
                    <a:pt x="3463" y="1766"/>
                    <a:pt x="3468" y="1760"/>
                  </a:cubicBezTo>
                  <a:cubicBezTo>
                    <a:pt x="3481" y="1724"/>
                    <a:pt x="3478" y="1719"/>
                    <a:pt x="3482" y="1716"/>
                  </a:cubicBezTo>
                  <a:cubicBezTo>
                    <a:pt x="3494" y="1652"/>
                    <a:pt x="3496" y="1648"/>
                    <a:pt x="3495" y="1643"/>
                  </a:cubicBezTo>
                  <a:cubicBezTo>
                    <a:pt x="3500" y="1623"/>
                    <a:pt x="3502" y="1622"/>
                    <a:pt x="3500" y="1619"/>
                  </a:cubicBezTo>
                  <a:cubicBezTo>
                    <a:pt x="3506" y="1577"/>
                    <a:pt x="3508" y="1573"/>
                    <a:pt x="3506" y="1568"/>
                  </a:cubicBezTo>
                  <a:cubicBezTo>
                    <a:pt x="3512" y="1540"/>
                    <a:pt x="3511" y="1535"/>
                    <a:pt x="3513" y="1532"/>
                  </a:cubicBezTo>
                  <a:cubicBezTo>
                    <a:pt x="3515" y="1572"/>
                    <a:pt x="3510" y="1584"/>
                    <a:pt x="3515" y="1599"/>
                  </a:cubicBezTo>
                  <a:cubicBezTo>
                    <a:pt x="3504" y="1650"/>
                    <a:pt x="3506" y="1658"/>
                    <a:pt x="3504" y="1665"/>
                  </a:cubicBezTo>
                  <a:cubicBezTo>
                    <a:pt x="3496" y="1703"/>
                    <a:pt x="3488" y="1716"/>
                    <a:pt x="3485" y="1731"/>
                  </a:cubicBezTo>
                  <a:cubicBezTo>
                    <a:pt x="3479" y="1756"/>
                    <a:pt x="3474" y="1759"/>
                    <a:pt x="3476" y="1763"/>
                  </a:cubicBezTo>
                  <a:cubicBezTo>
                    <a:pt x="3463" y="1803"/>
                    <a:pt x="3464" y="1811"/>
                    <a:pt x="3457" y="1818"/>
                  </a:cubicBezTo>
                  <a:cubicBezTo>
                    <a:pt x="3452" y="1843"/>
                    <a:pt x="3449" y="1846"/>
                    <a:pt x="3449" y="1850"/>
                  </a:cubicBezTo>
                  <a:cubicBezTo>
                    <a:pt x="3437" y="1873"/>
                    <a:pt x="3443" y="1879"/>
                    <a:pt x="3440" y="1882"/>
                  </a:cubicBezTo>
                  <a:cubicBezTo>
                    <a:pt x="3435" y="1913"/>
                    <a:pt x="3436" y="1921"/>
                    <a:pt x="3433" y="1927"/>
                  </a:cubicBezTo>
                  <a:cubicBezTo>
                    <a:pt x="3431" y="1993"/>
                    <a:pt x="3438" y="2005"/>
                    <a:pt x="3437" y="2015"/>
                  </a:cubicBezTo>
                  <a:cubicBezTo>
                    <a:pt x="3445" y="2068"/>
                    <a:pt x="3449" y="2081"/>
                    <a:pt x="3454" y="2079"/>
                  </a:cubicBezTo>
                  <a:cubicBezTo>
                    <a:pt x="3446" y="2029"/>
                    <a:pt x="3445" y="2025"/>
                    <a:pt x="3442" y="2020"/>
                  </a:cubicBezTo>
                  <a:cubicBezTo>
                    <a:pt x="3442" y="1992"/>
                    <a:pt x="3443" y="1983"/>
                    <a:pt x="3440" y="1973"/>
                  </a:cubicBezTo>
                  <a:cubicBezTo>
                    <a:pt x="3445" y="1909"/>
                    <a:pt x="3446" y="1899"/>
                    <a:pt x="3445" y="1891"/>
                  </a:cubicBezTo>
                  <a:cubicBezTo>
                    <a:pt x="3461" y="1854"/>
                    <a:pt x="3460" y="1850"/>
                    <a:pt x="3460" y="1846"/>
                  </a:cubicBezTo>
                  <a:cubicBezTo>
                    <a:pt x="3475" y="1793"/>
                    <a:pt x="3479" y="1786"/>
                    <a:pt x="3482" y="1779"/>
                  </a:cubicBezTo>
                  <a:cubicBezTo>
                    <a:pt x="3507" y="1698"/>
                    <a:pt x="3509" y="1684"/>
                    <a:pt x="3513" y="1671"/>
                  </a:cubicBezTo>
                  <a:cubicBezTo>
                    <a:pt x="3520" y="1649"/>
                    <a:pt x="3514" y="1643"/>
                    <a:pt x="3518" y="1641"/>
                  </a:cubicBezTo>
                  <a:cubicBezTo>
                    <a:pt x="3521" y="1601"/>
                    <a:pt x="3525" y="1595"/>
                    <a:pt x="3522" y="1586"/>
                  </a:cubicBezTo>
                  <a:cubicBezTo>
                    <a:pt x="3525" y="1554"/>
                    <a:pt x="3525" y="1552"/>
                    <a:pt x="3523" y="1550"/>
                  </a:cubicBezTo>
                  <a:cubicBezTo>
                    <a:pt x="3531" y="1579"/>
                    <a:pt x="3531" y="1583"/>
                    <a:pt x="3531" y="1587"/>
                  </a:cubicBezTo>
                  <a:cubicBezTo>
                    <a:pt x="3529" y="1651"/>
                    <a:pt x="3527" y="1653"/>
                    <a:pt x="3529" y="1656"/>
                  </a:cubicBezTo>
                  <a:cubicBezTo>
                    <a:pt x="3522" y="1684"/>
                    <a:pt x="3521" y="1689"/>
                    <a:pt x="3521" y="1694"/>
                  </a:cubicBezTo>
                  <a:cubicBezTo>
                    <a:pt x="3516" y="1729"/>
                    <a:pt x="3504" y="1731"/>
                    <a:pt x="3507" y="1737"/>
                  </a:cubicBezTo>
                  <a:cubicBezTo>
                    <a:pt x="3498" y="1768"/>
                    <a:pt x="3498" y="1771"/>
                    <a:pt x="3498" y="1773"/>
                  </a:cubicBezTo>
                  <a:cubicBezTo>
                    <a:pt x="3485" y="1804"/>
                    <a:pt x="3490" y="1816"/>
                    <a:pt x="3483" y="1825"/>
                  </a:cubicBezTo>
                  <a:cubicBezTo>
                    <a:pt x="3480" y="1845"/>
                    <a:pt x="3479" y="1850"/>
                    <a:pt x="3479" y="1855"/>
                  </a:cubicBezTo>
                  <a:cubicBezTo>
                    <a:pt x="3475" y="1908"/>
                    <a:pt x="3465" y="1910"/>
                    <a:pt x="3470" y="1917"/>
                  </a:cubicBezTo>
                  <a:cubicBezTo>
                    <a:pt x="3465" y="1968"/>
                    <a:pt x="3468" y="1974"/>
                    <a:pt x="3464" y="1978"/>
                  </a:cubicBezTo>
                  <a:cubicBezTo>
                    <a:pt x="3472" y="2023"/>
                    <a:pt x="3468" y="2033"/>
                    <a:pt x="3472" y="2044"/>
                  </a:cubicBezTo>
                  <a:cubicBezTo>
                    <a:pt x="3481" y="2100"/>
                    <a:pt x="3492" y="2101"/>
                    <a:pt x="3486" y="2107"/>
                  </a:cubicBezTo>
                  <a:cubicBezTo>
                    <a:pt x="3498" y="2137"/>
                    <a:pt x="3500" y="2142"/>
                    <a:pt x="3503" y="2141"/>
                  </a:cubicBezTo>
                  <a:cubicBezTo>
                    <a:pt x="3487" y="2075"/>
                    <a:pt x="3484" y="2068"/>
                    <a:pt x="3482" y="2061"/>
                  </a:cubicBezTo>
                  <a:cubicBezTo>
                    <a:pt x="3474" y="2027"/>
                    <a:pt x="3481" y="2026"/>
                    <a:pt x="3478" y="2022"/>
                  </a:cubicBezTo>
                  <a:cubicBezTo>
                    <a:pt x="3476" y="1955"/>
                    <a:pt x="3478" y="1948"/>
                    <a:pt x="3476" y="1941"/>
                  </a:cubicBezTo>
                  <a:cubicBezTo>
                    <a:pt x="3484" y="1875"/>
                    <a:pt x="3485" y="1872"/>
                    <a:pt x="3487" y="1869"/>
                  </a:cubicBezTo>
                  <a:cubicBezTo>
                    <a:pt x="3489" y="1844"/>
                    <a:pt x="3495" y="1842"/>
                    <a:pt x="3490" y="1837"/>
                  </a:cubicBezTo>
                  <a:cubicBezTo>
                    <a:pt x="3500" y="1788"/>
                    <a:pt x="3510" y="1762"/>
                    <a:pt x="3520" y="1735"/>
                  </a:cubicBezTo>
                  <a:cubicBezTo>
                    <a:pt x="3536" y="1682"/>
                    <a:pt x="3530" y="1677"/>
                    <a:pt x="3535" y="1675"/>
                  </a:cubicBezTo>
                  <a:cubicBezTo>
                    <a:pt x="3539" y="1659"/>
                    <a:pt x="3538" y="1655"/>
                    <a:pt x="3541" y="1658"/>
                  </a:cubicBezTo>
                  <a:cubicBezTo>
                    <a:pt x="3517" y="1789"/>
                    <a:pt x="3524" y="1796"/>
                    <a:pt x="3518" y="1799"/>
                  </a:cubicBezTo>
                  <a:cubicBezTo>
                    <a:pt x="3515" y="1821"/>
                    <a:pt x="3511" y="1825"/>
                    <a:pt x="3515" y="1831"/>
                  </a:cubicBezTo>
                  <a:cubicBezTo>
                    <a:pt x="3509" y="1869"/>
                    <a:pt x="3503" y="1873"/>
                    <a:pt x="3507" y="1880"/>
                  </a:cubicBezTo>
                  <a:cubicBezTo>
                    <a:pt x="3503" y="1908"/>
                    <a:pt x="3500" y="1910"/>
                    <a:pt x="3501" y="1913"/>
                  </a:cubicBezTo>
                  <a:cubicBezTo>
                    <a:pt x="3498" y="1956"/>
                    <a:pt x="3499" y="1968"/>
                    <a:pt x="3500" y="1979"/>
                  </a:cubicBezTo>
                  <a:cubicBezTo>
                    <a:pt x="3506" y="2052"/>
                    <a:pt x="3514" y="2059"/>
                    <a:pt x="3510" y="2063"/>
                  </a:cubicBezTo>
                  <a:cubicBezTo>
                    <a:pt x="3538" y="2132"/>
                    <a:pt x="3538" y="2143"/>
                    <a:pt x="3548" y="2157"/>
                  </a:cubicBezTo>
                  <a:cubicBezTo>
                    <a:pt x="3547" y="2144"/>
                    <a:pt x="3540" y="2128"/>
                    <a:pt x="3532" y="2111"/>
                  </a:cubicBezTo>
                  <a:cubicBezTo>
                    <a:pt x="3530" y="2090"/>
                    <a:pt x="3523" y="2082"/>
                    <a:pt x="3523" y="2076"/>
                  </a:cubicBezTo>
                  <a:cubicBezTo>
                    <a:pt x="3515" y="2007"/>
                    <a:pt x="3512" y="2002"/>
                    <a:pt x="3511" y="1998"/>
                  </a:cubicBezTo>
                  <a:cubicBezTo>
                    <a:pt x="3511" y="1925"/>
                    <a:pt x="3511" y="1917"/>
                    <a:pt x="3513" y="1909"/>
                  </a:cubicBezTo>
                  <a:cubicBezTo>
                    <a:pt x="3519" y="1876"/>
                    <a:pt x="3513" y="1866"/>
                    <a:pt x="3519" y="1859"/>
                  </a:cubicBezTo>
                  <a:cubicBezTo>
                    <a:pt x="3526" y="1827"/>
                    <a:pt x="3521" y="1817"/>
                    <a:pt x="3527" y="1811"/>
                  </a:cubicBezTo>
                  <a:cubicBezTo>
                    <a:pt x="3533" y="1769"/>
                    <a:pt x="3540" y="1767"/>
                    <a:pt x="3537" y="1761"/>
                  </a:cubicBezTo>
                  <a:cubicBezTo>
                    <a:pt x="3544" y="1729"/>
                    <a:pt x="3544" y="1721"/>
                    <a:pt x="3545" y="1713"/>
                  </a:cubicBezTo>
                  <a:cubicBezTo>
                    <a:pt x="3553" y="1672"/>
                    <a:pt x="3550" y="1667"/>
                    <a:pt x="3552" y="1662"/>
                  </a:cubicBezTo>
                  <a:cubicBezTo>
                    <a:pt x="3554" y="1642"/>
                    <a:pt x="3553" y="1638"/>
                    <a:pt x="3556" y="1641"/>
                  </a:cubicBezTo>
                  <a:cubicBezTo>
                    <a:pt x="3564" y="1736"/>
                    <a:pt x="3565" y="1745"/>
                    <a:pt x="3563" y="1754"/>
                  </a:cubicBezTo>
                  <a:cubicBezTo>
                    <a:pt x="3558" y="1799"/>
                    <a:pt x="3551" y="1802"/>
                    <a:pt x="3556" y="1808"/>
                  </a:cubicBezTo>
                  <a:cubicBezTo>
                    <a:pt x="3546" y="1849"/>
                    <a:pt x="3547" y="1852"/>
                    <a:pt x="3547" y="1854"/>
                  </a:cubicBezTo>
                  <a:cubicBezTo>
                    <a:pt x="3542" y="1894"/>
                    <a:pt x="3541" y="1898"/>
                    <a:pt x="3536" y="1902"/>
                  </a:cubicBezTo>
                  <a:cubicBezTo>
                    <a:pt x="3535" y="1925"/>
                    <a:pt x="3535" y="1927"/>
                    <a:pt x="3535" y="1929"/>
                  </a:cubicBezTo>
                  <a:cubicBezTo>
                    <a:pt x="3525" y="1979"/>
                    <a:pt x="3527" y="1989"/>
                    <a:pt x="3525" y="1998"/>
                  </a:cubicBezTo>
                  <a:cubicBezTo>
                    <a:pt x="3539" y="2083"/>
                    <a:pt x="3540" y="2080"/>
                    <a:pt x="3537" y="2076"/>
                  </a:cubicBezTo>
                  <a:cubicBezTo>
                    <a:pt x="3532" y="2032"/>
                    <a:pt x="3531" y="2024"/>
                    <a:pt x="3533" y="2018"/>
                  </a:cubicBezTo>
                  <a:cubicBezTo>
                    <a:pt x="3537" y="1977"/>
                    <a:pt x="3538" y="1973"/>
                    <a:pt x="3538" y="1968"/>
                  </a:cubicBezTo>
                  <a:cubicBezTo>
                    <a:pt x="3543" y="1933"/>
                    <a:pt x="3545" y="1924"/>
                    <a:pt x="3546" y="1915"/>
                  </a:cubicBezTo>
                  <a:cubicBezTo>
                    <a:pt x="3550" y="1884"/>
                    <a:pt x="3554" y="1883"/>
                    <a:pt x="3553" y="1880"/>
                  </a:cubicBezTo>
                  <a:cubicBezTo>
                    <a:pt x="3559" y="1851"/>
                    <a:pt x="3560" y="1841"/>
                    <a:pt x="3561" y="1832"/>
                  </a:cubicBezTo>
                  <a:cubicBezTo>
                    <a:pt x="3568" y="1790"/>
                    <a:pt x="3567" y="1787"/>
                    <a:pt x="3571" y="1786"/>
                  </a:cubicBezTo>
                  <a:cubicBezTo>
                    <a:pt x="3572" y="1822"/>
                    <a:pt x="3568" y="1827"/>
                    <a:pt x="3571" y="1835"/>
                  </a:cubicBezTo>
                  <a:cubicBezTo>
                    <a:pt x="3568" y="1875"/>
                    <a:pt x="3568" y="1878"/>
                    <a:pt x="3567" y="1881"/>
                  </a:cubicBezTo>
                  <a:cubicBezTo>
                    <a:pt x="3563" y="1933"/>
                    <a:pt x="3559" y="1938"/>
                    <a:pt x="3562" y="1944"/>
                  </a:cubicBezTo>
                  <a:cubicBezTo>
                    <a:pt x="3557" y="1996"/>
                    <a:pt x="3552" y="2000"/>
                    <a:pt x="3554" y="2006"/>
                  </a:cubicBezTo>
                  <a:cubicBezTo>
                    <a:pt x="3559" y="2073"/>
                    <a:pt x="3554" y="2087"/>
                    <a:pt x="3562" y="2105"/>
                  </a:cubicBezTo>
                  <a:cubicBezTo>
                    <a:pt x="3569" y="2134"/>
                    <a:pt x="3564" y="2137"/>
                    <a:pt x="3569" y="2142"/>
                  </a:cubicBezTo>
                  <a:cubicBezTo>
                    <a:pt x="3579" y="2160"/>
                    <a:pt x="3579" y="2160"/>
                    <a:pt x="3579" y="2160"/>
                  </a:cubicBezTo>
                  <a:cubicBezTo>
                    <a:pt x="3570" y="2116"/>
                    <a:pt x="3569" y="2110"/>
                    <a:pt x="3566" y="2103"/>
                  </a:cubicBezTo>
                  <a:cubicBezTo>
                    <a:pt x="3565" y="2043"/>
                    <a:pt x="3560" y="2036"/>
                    <a:pt x="3563" y="2031"/>
                  </a:cubicBezTo>
                  <a:cubicBezTo>
                    <a:pt x="3562" y="1988"/>
                    <a:pt x="3567" y="1984"/>
                    <a:pt x="3565" y="1977"/>
                  </a:cubicBezTo>
                  <a:cubicBezTo>
                    <a:pt x="3575" y="1922"/>
                    <a:pt x="3572" y="1917"/>
                    <a:pt x="3576" y="1914"/>
                  </a:cubicBezTo>
                  <a:cubicBezTo>
                    <a:pt x="3581" y="1883"/>
                    <a:pt x="3574" y="1877"/>
                    <a:pt x="3580" y="1874"/>
                  </a:cubicBezTo>
                  <a:cubicBezTo>
                    <a:pt x="3581" y="1811"/>
                    <a:pt x="3583" y="1803"/>
                    <a:pt x="3584" y="1795"/>
                  </a:cubicBezTo>
                  <a:cubicBezTo>
                    <a:pt x="3586" y="1732"/>
                    <a:pt x="3581" y="1721"/>
                    <a:pt x="3583" y="1713"/>
                  </a:cubicBezTo>
                  <a:cubicBezTo>
                    <a:pt x="3592" y="1764"/>
                    <a:pt x="3588" y="1768"/>
                    <a:pt x="3588" y="1773"/>
                  </a:cubicBezTo>
                  <a:cubicBezTo>
                    <a:pt x="3588" y="1842"/>
                    <a:pt x="3593" y="1853"/>
                    <a:pt x="3590" y="1862"/>
                  </a:cubicBezTo>
                  <a:cubicBezTo>
                    <a:pt x="3591" y="1932"/>
                    <a:pt x="3586" y="1940"/>
                    <a:pt x="3588" y="1951"/>
                  </a:cubicBezTo>
                  <a:cubicBezTo>
                    <a:pt x="3582" y="1998"/>
                    <a:pt x="3584" y="2004"/>
                    <a:pt x="3583" y="2008"/>
                  </a:cubicBezTo>
                  <a:cubicBezTo>
                    <a:pt x="3579" y="2026"/>
                    <a:pt x="3580" y="2032"/>
                    <a:pt x="3580" y="2037"/>
                  </a:cubicBezTo>
                  <a:cubicBezTo>
                    <a:pt x="3584" y="2088"/>
                    <a:pt x="3584" y="2107"/>
                    <a:pt x="3592" y="2129"/>
                  </a:cubicBezTo>
                  <a:cubicBezTo>
                    <a:pt x="3605" y="2160"/>
                    <a:pt x="3605" y="2160"/>
                    <a:pt x="3605" y="2160"/>
                  </a:cubicBezTo>
                  <a:cubicBezTo>
                    <a:pt x="3593" y="2092"/>
                    <a:pt x="3588" y="2086"/>
                    <a:pt x="3589" y="2081"/>
                  </a:cubicBezTo>
                  <a:cubicBezTo>
                    <a:pt x="3589" y="2049"/>
                    <a:pt x="3586" y="2043"/>
                    <a:pt x="3590" y="2040"/>
                  </a:cubicBezTo>
                  <a:cubicBezTo>
                    <a:pt x="3592" y="1978"/>
                    <a:pt x="3594" y="1974"/>
                    <a:pt x="3597" y="1970"/>
                  </a:cubicBezTo>
                  <a:cubicBezTo>
                    <a:pt x="3600" y="1927"/>
                    <a:pt x="3597" y="1924"/>
                    <a:pt x="3599" y="1922"/>
                  </a:cubicBezTo>
                  <a:cubicBezTo>
                    <a:pt x="3602" y="1891"/>
                    <a:pt x="3601" y="1882"/>
                    <a:pt x="3601" y="1872"/>
                  </a:cubicBezTo>
                  <a:cubicBezTo>
                    <a:pt x="3605" y="1808"/>
                    <a:pt x="3598" y="1796"/>
                    <a:pt x="3601" y="1787"/>
                  </a:cubicBezTo>
                  <a:cubicBezTo>
                    <a:pt x="3606" y="1817"/>
                    <a:pt x="3609" y="1821"/>
                    <a:pt x="3610" y="1826"/>
                  </a:cubicBezTo>
                  <a:cubicBezTo>
                    <a:pt x="3615" y="1876"/>
                    <a:pt x="3610" y="1882"/>
                    <a:pt x="3610" y="1889"/>
                  </a:cubicBezTo>
                  <a:cubicBezTo>
                    <a:pt x="3603" y="1955"/>
                    <a:pt x="3607" y="1963"/>
                    <a:pt x="3604" y="1969"/>
                  </a:cubicBezTo>
                  <a:cubicBezTo>
                    <a:pt x="3602" y="2003"/>
                    <a:pt x="3609" y="2008"/>
                    <a:pt x="3606" y="2011"/>
                  </a:cubicBezTo>
                  <a:cubicBezTo>
                    <a:pt x="3608" y="2038"/>
                    <a:pt x="3605" y="2044"/>
                    <a:pt x="3608" y="2052"/>
                  </a:cubicBezTo>
                  <a:cubicBezTo>
                    <a:pt x="3607" y="2086"/>
                    <a:pt x="3614" y="2092"/>
                    <a:pt x="3610" y="2094"/>
                  </a:cubicBezTo>
                  <a:cubicBezTo>
                    <a:pt x="3629" y="2141"/>
                    <a:pt x="3624" y="2122"/>
                    <a:pt x="3621" y="2104"/>
                  </a:cubicBezTo>
                  <a:cubicBezTo>
                    <a:pt x="3617" y="2034"/>
                    <a:pt x="3614" y="2029"/>
                    <a:pt x="3617" y="2025"/>
                  </a:cubicBezTo>
                  <a:cubicBezTo>
                    <a:pt x="3613" y="1967"/>
                    <a:pt x="3616" y="1954"/>
                    <a:pt x="3617" y="1940"/>
                  </a:cubicBezTo>
                  <a:cubicBezTo>
                    <a:pt x="3620" y="1907"/>
                    <a:pt x="3620" y="1906"/>
                    <a:pt x="3619" y="1903"/>
                  </a:cubicBezTo>
                  <a:cubicBezTo>
                    <a:pt x="3625" y="1960"/>
                    <a:pt x="3635" y="1977"/>
                    <a:pt x="3626" y="1989"/>
                  </a:cubicBezTo>
                  <a:cubicBezTo>
                    <a:pt x="3632" y="2019"/>
                    <a:pt x="3629" y="2022"/>
                    <a:pt x="3629" y="2023"/>
                  </a:cubicBezTo>
                  <a:cubicBezTo>
                    <a:pt x="3639" y="2083"/>
                    <a:pt x="3643" y="2106"/>
                    <a:pt x="3650" y="2131"/>
                  </a:cubicBezTo>
                  <a:cubicBezTo>
                    <a:pt x="3646" y="2095"/>
                    <a:pt x="3648" y="2087"/>
                    <a:pt x="3644" y="2077"/>
                  </a:cubicBezTo>
                  <a:cubicBezTo>
                    <a:pt x="3642" y="1997"/>
                    <a:pt x="3638" y="1989"/>
                    <a:pt x="3642" y="1983"/>
                  </a:cubicBezTo>
                  <a:cubicBezTo>
                    <a:pt x="3636" y="1915"/>
                    <a:pt x="3635" y="1908"/>
                    <a:pt x="3633" y="1900"/>
                  </a:cubicBezTo>
                  <a:cubicBezTo>
                    <a:pt x="3632" y="1877"/>
                    <a:pt x="3626" y="1869"/>
                    <a:pt x="3628" y="1862"/>
                  </a:cubicBezTo>
                  <a:cubicBezTo>
                    <a:pt x="3704" y="2064"/>
                    <a:pt x="3715" y="2091"/>
                    <a:pt x="3723" y="2120"/>
                  </a:cubicBezTo>
                  <a:cubicBezTo>
                    <a:pt x="3738" y="2147"/>
                    <a:pt x="3735" y="2134"/>
                    <a:pt x="3732" y="2120"/>
                  </a:cubicBezTo>
                  <a:cubicBezTo>
                    <a:pt x="3671" y="1955"/>
                    <a:pt x="3666" y="1948"/>
                    <a:pt x="3665" y="1942"/>
                  </a:cubicBezTo>
                  <a:cubicBezTo>
                    <a:pt x="3658" y="1918"/>
                    <a:pt x="3659" y="1920"/>
                    <a:pt x="3656" y="1912"/>
                  </a:cubicBezTo>
                  <a:cubicBezTo>
                    <a:pt x="3644" y="1868"/>
                    <a:pt x="3634" y="1861"/>
                    <a:pt x="3638" y="1856"/>
                  </a:cubicBezTo>
                  <a:cubicBezTo>
                    <a:pt x="3654" y="1880"/>
                    <a:pt x="3649" y="1882"/>
                    <a:pt x="3653" y="1886"/>
                  </a:cubicBezTo>
                  <a:cubicBezTo>
                    <a:pt x="3690" y="1949"/>
                    <a:pt x="3693" y="1958"/>
                    <a:pt x="3702" y="1968"/>
                  </a:cubicBezTo>
                  <a:cubicBezTo>
                    <a:pt x="3745" y="2097"/>
                    <a:pt x="3753" y="2103"/>
                    <a:pt x="3754" y="2107"/>
                  </a:cubicBezTo>
                  <a:cubicBezTo>
                    <a:pt x="3776" y="2160"/>
                    <a:pt x="3776" y="2160"/>
                    <a:pt x="3776" y="2160"/>
                  </a:cubicBezTo>
                  <a:cubicBezTo>
                    <a:pt x="3769" y="2130"/>
                    <a:pt x="3760" y="2123"/>
                    <a:pt x="3765" y="2121"/>
                  </a:cubicBezTo>
                  <a:cubicBezTo>
                    <a:pt x="3734" y="2035"/>
                    <a:pt x="3731" y="2018"/>
                    <a:pt x="3726" y="2000"/>
                  </a:cubicBezTo>
                  <a:cubicBezTo>
                    <a:pt x="3693" y="1934"/>
                    <a:pt x="3677" y="1912"/>
                    <a:pt x="3655" y="1871"/>
                  </a:cubicBezTo>
                  <a:cubicBezTo>
                    <a:pt x="3628" y="1820"/>
                    <a:pt x="3632" y="1818"/>
                    <a:pt x="3627" y="1813"/>
                  </a:cubicBezTo>
                  <a:cubicBezTo>
                    <a:pt x="3618" y="1792"/>
                    <a:pt x="3615" y="1792"/>
                    <a:pt x="3616" y="1793"/>
                  </a:cubicBezTo>
                  <a:cubicBezTo>
                    <a:pt x="3614" y="1770"/>
                    <a:pt x="3625" y="1783"/>
                    <a:pt x="3633" y="1799"/>
                  </a:cubicBezTo>
                  <a:cubicBezTo>
                    <a:pt x="3676" y="1871"/>
                    <a:pt x="3684" y="1880"/>
                    <a:pt x="3682" y="1886"/>
                  </a:cubicBezTo>
                  <a:cubicBezTo>
                    <a:pt x="3706" y="1920"/>
                    <a:pt x="3713" y="1940"/>
                    <a:pt x="3724" y="1950"/>
                  </a:cubicBezTo>
                  <a:cubicBezTo>
                    <a:pt x="3760" y="2018"/>
                    <a:pt x="3762" y="2034"/>
                    <a:pt x="3775" y="2052"/>
                  </a:cubicBezTo>
                  <a:cubicBezTo>
                    <a:pt x="3791" y="2087"/>
                    <a:pt x="3790" y="2072"/>
                    <a:pt x="3779" y="2055"/>
                  </a:cubicBezTo>
                  <a:cubicBezTo>
                    <a:pt x="3773" y="2029"/>
                    <a:pt x="3765" y="2023"/>
                    <a:pt x="3764" y="2020"/>
                  </a:cubicBezTo>
                  <a:cubicBezTo>
                    <a:pt x="3727" y="1943"/>
                    <a:pt x="3720" y="1927"/>
                    <a:pt x="3710" y="1911"/>
                  </a:cubicBezTo>
                  <a:cubicBezTo>
                    <a:pt x="3681" y="1859"/>
                    <a:pt x="3679" y="1858"/>
                    <a:pt x="3677" y="1856"/>
                  </a:cubicBezTo>
                  <a:cubicBezTo>
                    <a:pt x="3659" y="1825"/>
                    <a:pt x="3654" y="1826"/>
                    <a:pt x="3652" y="1818"/>
                  </a:cubicBezTo>
                  <a:cubicBezTo>
                    <a:pt x="3641" y="1799"/>
                    <a:pt x="3638" y="1795"/>
                    <a:pt x="3640" y="1793"/>
                  </a:cubicBezTo>
                  <a:cubicBezTo>
                    <a:pt x="3651" y="1805"/>
                    <a:pt x="3656" y="1807"/>
                    <a:pt x="3660" y="1814"/>
                  </a:cubicBezTo>
                  <a:cubicBezTo>
                    <a:pt x="3747" y="1948"/>
                    <a:pt x="3751" y="1945"/>
                    <a:pt x="3753" y="1952"/>
                  </a:cubicBezTo>
                  <a:cubicBezTo>
                    <a:pt x="3801" y="2041"/>
                    <a:pt x="3805" y="2046"/>
                    <a:pt x="3813" y="2063"/>
                  </a:cubicBezTo>
                  <a:cubicBezTo>
                    <a:pt x="3824" y="2090"/>
                    <a:pt x="3825" y="2083"/>
                    <a:pt x="3823" y="2074"/>
                  </a:cubicBezTo>
                  <a:cubicBezTo>
                    <a:pt x="3793" y="2008"/>
                    <a:pt x="3788" y="1999"/>
                    <a:pt x="3783" y="1990"/>
                  </a:cubicBezTo>
                  <a:cubicBezTo>
                    <a:pt x="3750" y="1934"/>
                    <a:pt x="3750" y="1933"/>
                    <a:pt x="3742" y="1923"/>
                  </a:cubicBezTo>
                  <a:cubicBezTo>
                    <a:pt x="3649" y="1784"/>
                    <a:pt x="3640" y="1771"/>
                    <a:pt x="3628" y="1753"/>
                  </a:cubicBezTo>
                  <a:cubicBezTo>
                    <a:pt x="3600" y="1705"/>
                    <a:pt x="3594" y="1703"/>
                    <a:pt x="3600" y="1698"/>
                  </a:cubicBezTo>
                  <a:cubicBezTo>
                    <a:pt x="3661" y="1781"/>
                    <a:pt x="3667" y="1780"/>
                    <a:pt x="3671" y="1789"/>
                  </a:cubicBezTo>
                  <a:cubicBezTo>
                    <a:pt x="3762" y="1925"/>
                    <a:pt x="3772" y="1943"/>
                    <a:pt x="3781" y="1958"/>
                  </a:cubicBezTo>
                  <a:cubicBezTo>
                    <a:pt x="3789" y="1977"/>
                    <a:pt x="3792" y="1977"/>
                    <a:pt x="3792" y="1977"/>
                  </a:cubicBezTo>
                  <a:cubicBezTo>
                    <a:pt x="3808" y="2010"/>
                    <a:pt x="3813" y="2006"/>
                    <a:pt x="3808" y="2000"/>
                  </a:cubicBezTo>
                  <a:cubicBezTo>
                    <a:pt x="3787" y="1964"/>
                    <a:pt x="3792" y="1953"/>
                    <a:pt x="3784" y="1954"/>
                  </a:cubicBezTo>
                  <a:cubicBezTo>
                    <a:pt x="3664" y="1770"/>
                    <a:pt x="3663" y="1761"/>
                    <a:pt x="3658" y="1758"/>
                  </a:cubicBezTo>
                  <a:cubicBezTo>
                    <a:pt x="3608" y="1693"/>
                    <a:pt x="3604" y="1687"/>
                    <a:pt x="3601" y="1681"/>
                  </a:cubicBezTo>
                  <a:cubicBezTo>
                    <a:pt x="3568" y="1619"/>
                    <a:pt x="3567" y="1614"/>
                    <a:pt x="3568" y="1609"/>
                  </a:cubicBezTo>
                  <a:cubicBezTo>
                    <a:pt x="3602" y="1650"/>
                    <a:pt x="3605" y="1657"/>
                    <a:pt x="3609" y="1657"/>
                  </a:cubicBezTo>
                  <a:cubicBezTo>
                    <a:pt x="3642" y="1699"/>
                    <a:pt x="3657" y="1709"/>
                    <a:pt x="3670" y="1726"/>
                  </a:cubicBezTo>
                  <a:cubicBezTo>
                    <a:pt x="3726" y="1782"/>
                    <a:pt x="3727" y="1793"/>
                    <a:pt x="3732" y="1792"/>
                  </a:cubicBezTo>
                  <a:cubicBezTo>
                    <a:pt x="3804" y="1897"/>
                    <a:pt x="3811" y="1910"/>
                    <a:pt x="3818" y="1923"/>
                  </a:cubicBezTo>
                  <a:cubicBezTo>
                    <a:pt x="3834" y="1949"/>
                    <a:pt x="3835" y="1944"/>
                    <a:pt x="3833" y="1939"/>
                  </a:cubicBezTo>
                  <a:cubicBezTo>
                    <a:pt x="3805" y="1889"/>
                    <a:pt x="3802" y="1887"/>
                    <a:pt x="3800" y="1881"/>
                  </a:cubicBezTo>
                  <a:cubicBezTo>
                    <a:pt x="3752" y="1810"/>
                    <a:pt x="3747" y="1795"/>
                    <a:pt x="3740" y="1790"/>
                  </a:cubicBezTo>
                  <a:cubicBezTo>
                    <a:pt x="3707" y="1754"/>
                    <a:pt x="3704" y="1747"/>
                    <a:pt x="3701" y="1741"/>
                  </a:cubicBezTo>
                  <a:cubicBezTo>
                    <a:pt x="3666" y="1702"/>
                    <a:pt x="3650" y="1693"/>
                    <a:pt x="3638" y="1674"/>
                  </a:cubicBezTo>
                  <a:cubicBezTo>
                    <a:pt x="3579" y="1610"/>
                    <a:pt x="3577" y="1606"/>
                    <a:pt x="3575" y="1603"/>
                  </a:cubicBezTo>
                  <a:cubicBezTo>
                    <a:pt x="3662" y="1692"/>
                    <a:pt x="3684" y="1707"/>
                    <a:pt x="3705" y="1728"/>
                  </a:cubicBezTo>
                  <a:cubicBezTo>
                    <a:pt x="3780" y="1809"/>
                    <a:pt x="3780" y="1827"/>
                    <a:pt x="3786" y="1824"/>
                  </a:cubicBezTo>
                  <a:cubicBezTo>
                    <a:pt x="3743" y="1752"/>
                    <a:pt x="3728" y="1741"/>
                    <a:pt x="3715" y="1723"/>
                  </a:cubicBezTo>
                  <a:cubicBezTo>
                    <a:pt x="3691" y="1699"/>
                    <a:pt x="3682" y="1693"/>
                    <a:pt x="3674" y="1685"/>
                  </a:cubicBezTo>
                  <a:cubicBezTo>
                    <a:pt x="3656" y="1669"/>
                    <a:pt x="3653" y="1663"/>
                    <a:pt x="3655" y="1661"/>
                  </a:cubicBezTo>
                  <a:cubicBezTo>
                    <a:pt x="3701" y="1699"/>
                    <a:pt x="3704" y="1700"/>
                    <a:pt x="3707" y="1700"/>
                  </a:cubicBezTo>
                  <a:cubicBezTo>
                    <a:pt x="3733" y="1723"/>
                    <a:pt x="3739" y="1726"/>
                    <a:pt x="3744" y="1730"/>
                  </a:cubicBezTo>
                  <a:cubicBezTo>
                    <a:pt x="3810" y="1787"/>
                    <a:pt x="3819" y="1795"/>
                    <a:pt x="3827" y="1803"/>
                  </a:cubicBezTo>
                  <a:cubicBezTo>
                    <a:pt x="3840" y="1813"/>
                    <a:pt x="3840" y="1813"/>
                    <a:pt x="3840" y="1813"/>
                  </a:cubicBezTo>
                  <a:cubicBezTo>
                    <a:pt x="3784" y="1755"/>
                    <a:pt x="3778" y="1742"/>
                    <a:pt x="3769" y="1741"/>
                  </a:cubicBezTo>
                  <a:cubicBezTo>
                    <a:pt x="3733" y="1710"/>
                    <a:pt x="3728" y="1711"/>
                    <a:pt x="3725" y="1703"/>
                  </a:cubicBezTo>
                  <a:cubicBezTo>
                    <a:pt x="3677" y="1667"/>
                    <a:pt x="3672" y="1665"/>
                    <a:pt x="3670" y="1658"/>
                  </a:cubicBezTo>
                  <a:cubicBezTo>
                    <a:pt x="3644" y="1644"/>
                    <a:pt x="3643" y="1636"/>
                    <a:pt x="3639" y="1637"/>
                  </a:cubicBezTo>
                  <a:cubicBezTo>
                    <a:pt x="3601" y="1601"/>
                    <a:pt x="3599" y="1596"/>
                    <a:pt x="3597" y="1593"/>
                  </a:cubicBezTo>
                  <a:cubicBezTo>
                    <a:pt x="3566" y="1555"/>
                    <a:pt x="3560" y="1554"/>
                    <a:pt x="3556" y="1545"/>
                  </a:cubicBezTo>
                  <a:cubicBezTo>
                    <a:pt x="3552" y="1522"/>
                    <a:pt x="3553" y="1536"/>
                    <a:pt x="3559" y="1536"/>
                  </a:cubicBezTo>
                  <a:cubicBezTo>
                    <a:pt x="3580" y="1559"/>
                    <a:pt x="3583" y="1558"/>
                    <a:pt x="3585" y="1562"/>
                  </a:cubicBezTo>
                  <a:cubicBezTo>
                    <a:pt x="3634" y="1600"/>
                    <a:pt x="3637" y="1610"/>
                    <a:pt x="3644" y="1607"/>
                  </a:cubicBezTo>
                  <a:cubicBezTo>
                    <a:pt x="3695" y="1644"/>
                    <a:pt x="3699" y="1652"/>
                    <a:pt x="3705" y="1652"/>
                  </a:cubicBezTo>
                  <a:cubicBezTo>
                    <a:pt x="3754" y="1683"/>
                    <a:pt x="3757" y="1694"/>
                    <a:pt x="3762" y="1695"/>
                  </a:cubicBezTo>
                  <a:cubicBezTo>
                    <a:pt x="3798" y="1722"/>
                    <a:pt x="3801" y="1735"/>
                    <a:pt x="3808" y="1732"/>
                  </a:cubicBezTo>
                  <a:cubicBezTo>
                    <a:pt x="3735" y="1667"/>
                    <a:pt x="3734" y="1659"/>
                    <a:pt x="3730" y="1662"/>
                  </a:cubicBezTo>
                  <a:cubicBezTo>
                    <a:pt x="3691" y="1638"/>
                    <a:pt x="3686" y="1628"/>
                    <a:pt x="3679" y="1626"/>
                  </a:cubicBezTo>
                  <a:cubicBezTo>
                    <a:pt x="3606" y="1569"/>
                    <a:pt x="3593" y="1561"/>
                    <a:pt x="3584" y="1546"/>
                  </a:cubicBezTo>
                  <a:cubicBezTo>
                    <a:pt x="3554" y="1514"/>
                    <a:pt x="3542" y="1501"/>
                    <a:pt x="3531" y="1486"/>
                  </a:cubicBezTo>
                  <a:cubicBezTo>
                    <a:pt x="3515" y="1452"/>
                    <a:pt x="3508" y="1447"/>
                    <a:pt x="3512" y="1445"/>
                  </a:cubicBezTo>
                  <a:cubicBezTo>
                    <a:pt x="3556" y="1505"/>
                    <a:pt x="3567" y="1513"/>
                    <a:pt x="3566" y="1520"/>
                  </a:cubicBezTo>
                  <a:cubicBezTo>
                    <a:pt x="3605" y="1552"/>
                    <a:pt x="3611" y="1553"/>
                    <a:pt x="3616" y="1560"/>
                  </a:cubicBezTo>
                  <a:cubicBezTo>
                    <a:pt x="3676" y="1598"/>
                    <a:pt x="3677" y="1606"/>
                    <a:pt x="3681" y="1605"/>
                  </a:cubicBezTo>
                  <a:cubicBezTo>
                    <a:pt x="3717" y="1624"/>
                    <a:pt x="3722" y="1631"/>
                    <a:pt x="3729" y="1632"/>
                  </a:cubicBezTo>
                  <a:cubicBezTo>
                    <a:pt x="3761" y="1652"/>
                    <a:pt x="3773" y="1659"/>
                    <a:pt x="3786" y="1665"/>
                  </a:cubicBezTo>
                  <a:cubicBezTo>
                    <a:pt x="3834" y="1700"/>
                    <a:pt x="3837" y="1704"/>
                    <a:pt x="3840" y="1705"/>
                  </a:cubicBezTo>
                  <a:close/>
                  <a:moveTo>
                    <a:pt x="3587" y="1208"/>
                  </a:moveTo>
                  <a:cubicBezTo>
                    <a:pt x="3585" y="1207"/>
                    <a:pt x="3582" y="1206"/>
                    <a:pt x="3580" y="1204"/>
                  </a:cubicBezTo>
                  <a:cubicBezTo>
                    <a:pt x="3578" y="1198"/>
                    <a:pt x="3586" y="1205"/>
                    <a:pt x="3587" y="1208"/>
                  </a:cubicBezTo>
                  <a:close/>
                  <a:moveTo>
                    <a:pt x="3234" y="928"/>
                  </a:moveTo>
                  <a:cubicBezTo>
                    <a:pt x="3238" y="930"/>
                    <a:pt x="3243" y="932"/>
                    <a:pt x="3248" y="934"/>
                  </a:cubicBezTo>
                  <a:cubicBezTo>
                    <a:pt x="3256" y="941"/>
                    <a:pt x="3265" y="942"/>
                    <a:pt x="3273" y="950"/>
                  </a:cubicBezTo>
                  <a:cubicBezTo>
                    <a:pt x="3278" y="950"/>
                    <a:pt x="3283" y="953"/>
                    <a:pt x="3287" y="955"/>
                  </a:cubicBezTo>
                  <a:cubicBezTo>
                    <a:pt x="3291" y="957"/>
                    <a:pt x="3295" y="962"/>
                    <a:pt x="3299" y="962"/>
                  </a:cubicBezTo>
                  <a:cubicBezTo>
                    <a:pt x="3308" y="965"/>
                    <a:pt x="3317" y="970"/>
                    <a:pt x="3326" y="974"/>
                  </a:cubicBezTo>
                  <a:cubicBezTo>
                    <a:pt x="3342" y="986"/>
                    <a:pt x="3361" y="990"/>
                    <a:pt x="3376" y="1006"/>
                  </a:cubicBezTo>
                  <a:cubicBezTo>
                    <a:pt x="3381" y="1008"/>
                    <a:pt x="3386" y="1007"/>
                    <a:pt x="3389" y="1014"/>
                  </a:cubicBezTo>
                  <a:cubicBezTo>
                    <a:pt x="3395" y="1010"/>
                    <a:pt x="3396" y="1023"/>
                    <a:pt x="3402" y="1021"/>
                  </a:cubicBezTo>
                  <a:cubicBezTo>
                    <a:pt x="3410" y="1027"/>
                    <a:pt x="3418" y="1034"/>
                    <a:pt x="3427" y="1037"/>
                  </a:cubicBezTo>
                  <a:cubicBezTo>
                    <a:pt x="3430" y="1042"/>
                    <a:pt x="3434" y="1046"/>
                    <a:pt x="3438" y="1047"/>
                  </a:cubicBezTo>
                  <a:cubicBezTo>
                    <a:pt x="3439" y="1050"/>
                    <a:pt x="3436" y="1048"/>
                    <a:pt x="3434" y="1049"/>
                  </a:cubicBezTo>
                  <a:cubicBezTo>
                    <a:pt x="3432" y="1048"/>
                    <a:pt x="3430" y="1047"/>
                    <a:pt x="3428" y="1044"/>
                  </a:cubicBezTo>
                  <a:cubicBezTo>
                    <a:pt x="3422" y="1049"/>
                    <a:pt x="3422" y="1034"/>
                    <a:pt x="3415" y="1041"/>
                  </a:cubicBezTo>
                  <a:cubicBezTo>
                    <a:pt x="3409" y="1031"/>
                    <a:pt x="3400" y="1034"/>
                    <a:pt x="3393" y="1026"/>
                  </a:cubicBezTo>
                  <a:cubicBezTo>
                    <a:pt x="3392" y="1024"/>
                    <a:pt x="3388" y="1027"/>
                    <a:pt x="3387" y="1024"/>
                  </a:cubicBezTo>
                  <a:cubicBezTo>
                    <a:pt x="3386" y="1020"/>
                    <a:pt x="3383" y="1021"/>
                    <a:pt x="3380" y="1022"/>
                  </a:cubicBezTo>
                  <a:cubicBezTo>
                    <a:pt x="3378" y="1015"/>
                    <a:pt x="3372" y="1022"/>
                    <a:pt x="3370" y="1014"/>
                  </a:cubicBezTo>
                  <a:cubicBezTo>
                    <a:pt x="3362" y="1014"/>
                    <a:pt x="3355" y="1007"/>
                    <a:pt x="3347" y="1003"/>
                  </a:cubicBezTo>
                  <a:cubicBezTo>
                    <a:pt x="3338" y="1002"/>
                    <a:pt x="3331" y="995"/>
                    <a:pt x="3323" y="989"/>
                  </a:cubicBezTo>
                  <a:cubicBezTo>
                    <a:pt x="3315" y="989"/>
                    <a:pt x="3307" y="983"/>
                    <a:pt x="3300" y="978"/>
                  </a:cubicBezTo>
                  <a:cubicBezTo>
                    <a:pt x="3296" y="977"/>
                    <a:pt x="3293" y="972"/>
                    <a:pt x="3288" y="971"/>
                  </a:cubicBezTo>
                  <a:cubicBezTo>
                    <a:pt x="3285" y="968"/>
                    <a:pt x="3280" y="971"/>
                    <a:pt x="3278" y="963"/>
                  </a:cubicBezTo>
                  <a:cubicBezTo>
                    <a:pt x="3270" y="961"/>
                    <a:pt x="3264" y="953"/>
                    <a:pt x="3255" y="952"/>
                  </a:cubicBezTo>
                  <a:cubicBezTo>
                    <a:pt x="3254" y="950"/>
                    <a:pt x="3253" y="948"/>
                    <a:pt x="3252" y="946"/>
                  </a:cubicBezTo>
                  <a:cubicBezTo>
                    <a:pt x="3247" y="942"/>
                    <a:pt x="3242" y="939"/>
                    <a:pt x="3236" y="938"/>
                  </a:cubicBezTo>
                  <a:cubicBezTo>
                    <a:pt x="3232" y="933"/>
                    <a:pt x="3228" y="927"/>
                    <a:pt x="3222" y="927"/>
                  </a:cubicBezTo>
                  <a:cubicBezTo>
                    <a:pt x="3222" y="917"/>
                    <a:pt x="3230" y="930"/>
                    <a:pt x="3234" y="928"/>
                  </a:cubicBezTo>
                  <a:close/>
                  <a:moveTo>
                    <a:pt x="3269" y="856"/>
                  </a:moveTo>
                  <a:cubicBezTo>
                    <a:pt x="3278" y="856"/>
                    <a:pt x="3285" y="867"/>
                    <a:pt x="3294" y="867"/>
                  </a:cubicBezTo>
                  <a:cubicBezTo>
                    <a:pt x="3296" y="873"/>
                    <a:pt x="3289" y="865"/>
                    <a:pt x="3287" y="868"/>
                  </a:cubicBezTo>
                  <a:cubicBezTo>
                    <a:pt x="3284" y="866"/>
                    <a:pt x="3281" y="867"/>
                    <a:pt x="3279" y="864"/>
                  </a:cubicBezTo>
                  <a:cubicBezTo>
                    <a:pt x="3274" y="860"/>
                    <a:pt x="3267" y="862"/>
                    <a:pt x="3263" y="855"/>
                  </a:cubicBezTo>
                  <a:cubicBezTo>
                    <a:pt x="3252" y="853"/>
                    <a:pt x="3242" y="851"/>
                    <a:pt x="3231" y="848"/>
                  </a:cubicBezTo>
                  <a:cubicBezTo>
                    <a:pt x="3226" y="845"/>
                    <a:pt x="3221" y="843"/>
                    <a:pt x="3215" y="843"/>
                  </a:cubicBezTo>
                  <a:cubicBezTo>
                    <a:pt x="3211" y="839"/>
                    <a:pt x="3206" y="839"/>
                    <a:pt x="3201" y="838"/>
                  </a:cubicBezTo>
                  <a:cubicBezTo>
                    <a:pt x="3195" y="839"/>
                    <a:pt x="3190" y="834"/>
                    <a:pt x="3185" y="833"/>
                  </a:cubicBezTo>
                  <a:cubicBezTo>
                    <a:pt x="3180" y="832"/>
                    <a:pt x="3175" y="831"/>
                    <a:pt x="3171" y="828"/>
                  </a:cubicBezTo>
                  <a:cubicBezTo>
                    <a:pt x="3161" y="826"/>
                    <a:pt x="3152" y="820"/>
                    <a:pt x="3142" y="820"/>
                  </a:cubicBezTo>
                  <a:cubicBezTo>
                    <a:pt x="3130" y="810"/>
                    <a:pt x="3117" y="809"/>
                    <a:pt x="3105" y="799"/>
                  </a:cubicBezTo>
                  <a:cubicBezTo>
                    <a:pt x="3102" y="800"/>
                    <a:pt x="3098" y="799"/>
                    <a:pt x="3096" y="797"/>
                  </a:cubicBezTo>
                  <a:cubicBezTo>
                    <a:pt x="3094" y="789"/>
                    <a:pt x="3088" y="799"/>
                    <a:pt x="3087" y="791"/>
                  </a:cubicBezTo>
                  <a:cubicBezTo>
                    <a:pt x="3080" y="793"/>
                    <a:pt x="3077" y="781"/>
                    <a:pt x="3069" y="784"/>
                  </a:cubicBezTo>
                  <a:cubicBezTo>
                    <a:pt x="3068" y="781"/>
                    <a:pt x="3066" y="778"/>
                    <a:pt x="3064" y="779"/>
                  </a:cubicBezTo>
                  <a:cubicBezTo>
                    <a:pt x="3064" y="777"/>
                    <a:pt x="3064" y="774"/>
                    <a:pt x="3061" y="775"/>
                  </a:cubicBezTo>
                  <a:cubicBezTo>
                    <a:pt x="3058" y="774"/>
                    <a:pt x="3055" y="769"/>
                    <a:pt x="3052" y="764"/>
                  </a:cubicBezTo>
                  <a:cubicBezTo>
                    <a:pt x="3060" y="762"/>
                    <a:pt x="3065" y="770"/>
                    <a:pt x="3072" y="769"/>
                  </a:cubicBezTo>
                  <a:cubicBezTo>
                    <a:pt x="3077" y="776"/>
                    <a:pt x="3084" y="774"/>
                    <a:pt x="3089" y="781"/>
                  </a:cubicBezTo>
                  <a:cubicBezTo>
                    <a:pt x="3094" y="782"/>
                    <a:pt x="3100" y="782"/>
                    <a:pt x="3104" y="787"/>
                  </a:cubicBezTo>
                  <a:cubicBezTo>
                    <a:pt x="3108" y="787"/>
                    <a:pt x="3112" y="789"/>
                    <a:pt x="3117" y="790"/>
                  </a:cubicBezTo>
                  <a:cubicBezTo>
                    <a:pt x="3125" y="792"/>
                    <a:pt x="3133" y="798"/>
                    <a:pt x="3142" y="801"/>
                  </a:cubicBezTo>
                  <a:cubicBezTo>
                    <a:pt x="3151" y="803"/>
                    <a:pt x="3160" y="806"/>
                    <a:pt x="3169" y="810"/>
                  </a:cubicBezTo>
                  <a:cubicBezTo>
                    <a:pt x="3177" y="812"/>
                    <a:pt x="3186" y="815"/>
                    <a:pt x="3194" y="820"/>
                  </a:cubicBezTo>
                  <a:cubicBezTo>
                    <a:pt x="3196" y="821"/>
                    <a:pt x="3200" y="820"/>
                    <a:pt x="3201" y="824"/>
                  </a:cubicBezTo>
                  <a:cubicBezTo>
                    <a:pt x="3204" y="823"/>
                    <a:pt x="3205" y="827"/>
                    <a:pt x="3208" y="826"/>
                  </a:cubicBezTo>
                  <a:cubicBezTo>
                    <a:pt x="3211" y="830"/>
                    <a:pt x="3217" y="825"/>
                    <a:pt x="3220" y="832"/>
                  </a:cubicBezTo>
                  <a:cubicBezTo>
                    <a:pt x="3229" y="834"/>
                    <a:pt x="3237" y="839"/>
                    <a:pt x="3245" y="843"/>
                  </a:cubicBezTo>
                  <a:cubicBezTo>
                    <a:pt x="3253" y="849"/>
                    <a:pt x="3262" y="849"/>
                    <a:pt x="3269" y="856"/>
                  </a:cubicBezTo>
                  <a:close/>
                  <a:moveTo>
                    <a:pt x="3121" y="851"/>
                  </a:moveTo>
                  <a:cubicBezTo>
                    <a:pt x="3114" y="851"/>
                    <a:pt x="3115" y="840"/>
                    <a:pt x="3113" y="836"/>
                  </a:cubicBezTo>
                  <a:cubicBezTo>
                    <a:pt x="3120" y="836"/>
                    <a:pt x="3119" y="847"/>
                    <a:pt x="3121" y="851"/>
                  </a:cubicBezTo>
                  <a:close/>
                  <a:moveTo>
                    <a:pt x="2966" y="723"/>
                  </a:moveTo>
                  <a:cubicBezTo>
                    <a:pt x="2974" y="724"/>
                    <a:pt x="2969" y="736"/>
                    <a:pt x="2973" y="741"/>
                  </a:cubicBezTo>
                  <a:cubicBezTo>
                    <a:pt x="2967" y="741"/>
                    <a:pt x="2968" y="728"/>
                    <a:pt x="2966" y="723"/>
                  </a:cubicBezTo>
                  <a:close/>
                  <a:moveTo>
                    <a:pt x="3008" y="1016"/>
                  </a:moveTo>
                  <a:cubicBezTo>
                    <a:pt x="3004" y="1017"/>
                    <a:pt x="3007" y="1015"/>
                    <a:pt x="3006" y="1012"/>
                  </a:cubicBezTo>
                  <a:cubicBezTo>
                    <a:pt x="3004" y="1010"/>
                    <a:pt x="3003" y="1008"/>
                    <a:pt x="3002" y="1006"/>
                  </a:cubicBezTo>
                  <a:cubicBezTo>
                    <a:pt x="3001" y="1000"/>
                    <a:pt x="2996" y="993"/>
                    <a:pt x="2997" y="987"/>
                  </a:cubicBezTo>
                  <a:cubicBezTo>
                    <a:pt x="2997" y="982"/>
                    <a:pt x="2990" y="975"/>
                    <a:pt x="2993" y="971"/>
                  </a:cubicBezTo>
                  <a:cubicBezTo>
                    <a:pt x="2990" y="965"/>
                    <a:pt x="2991" y="960"/>
                    <a:pt x="2988" y="954"/>
                  </a:cubicBezTo>
                  <a:cubicBezTo>
                    <a:pt x="2982" y="947"/>
                    <a:pt x="2991" y="944"/>
                    <a:pt x="2984" y="937"/>
                  </a:cubicBezTo>
                  <a:cubicBezTo>
                    <a:pt x="2987" y="935"/>
                    <a:pt x="2982" y="930"/>
                    <a:pt x="2985" y="928"/>
                  </a:cubicBezTo>
                  <a:cubicBezTo>
                    <a:pt x="2985" y="926"/>
                    <a:pt x="2985" y="924"/>
                    <a:pt x="2983" y="921"/>
                  </a:cubicBezTo>
                  <a:cubicBezTo>
                    <a:pt x="2985" y="916"/>
                    <a:pt x="2981" y="910"/>
                    <a:pt x="2983" y="905"/>
                  </a:cubicBezTo>
                  <a:cubicBezTo>
                    <a:pt x="2981" y="894"/>
                    <a:pt x="2982" y="884"/>
                    <a:pt x="2978" y="872"/>
                  </a:cubicBezTo>
                  <a:cubicBezTo>
                    <a:pt x="2981" y="851"/>
                    <a:pt x="2975" y="827"/>
                    <a:pt x="2980" y="805"/>
                  </a:cubicBezTo>
                  <a:cubicBezTo>
                    <a:pt x="2976" y="795"/>
                    <a:pt x="2977" y="786"/>
                    <a:pt x="2974" y="776"/>
                  </a:cubicBezTo>
                  <a:cubicBezTo>
                    <a:pt x="2973" y="766"/>
                    <a:pt x="2969" y="756"/>
                    <a:pt x="2972" y="747"/>
                  </a:cubicBezTo>
                  <a:cubicBezTo>
                    <a:pt x="2979" y="747"/>
                    <a:pt x="2976" y="759"/>
                    <a:pt x="2978" y="763"/>
                  </a:cubicBezTo>
                  <a:cubicBezTo>
                    <a:pt x="2977" y="769"/>
                    <a:pt x="2980" y="775"/>
                    <a:pt x="2980" y="781"/>
                  </a:cubicBezTo>
                  <a:cubicBezTo>
                    <a:pt x="2988" y="789"/>
                    <a:pt x="2979" y="792"/>
                    <a:pt x="2985" y="800"/>
                  </a:cubicBezTo>
                  <a:cubicBezTo>
                    <a:pt x="2984" y="805"/>
                    <a:pt x="2988" y="812"/>
                    <a:pt x="2984" y="817"/>
                  </a:cubicBezTo>
                  <a:cubicBezTo>
                    <a:pt x="2988" y="818"/>
                    <a:pt x="2987" y="820"/>
                    <a:pt x="2988" y="823"/>
                  </a:cubicBezTo>
                  <a:cubicBezTo>
                    <a:pt x="2985" y="826"/>
                    <a:pt x="2991" y="826"/>
                    <a:pt x="2988" y="828"/>
                  </a:cubicBezTo>
                  <a:cubicBezTo>
                    <a:pt x="2988" y="834"/>
                    <a:pt x="2990" y="841"/>
                    <a:pt x="2990" y="846"/>
                  </a:cubicBezTo>
                  <a:cubicBezTo>
                    <a:pt x="2992" y="853"/>
                    <a:pt x="2990" y="858"/>
                    <a:pt x="2992" y="864"/>
                  </a:cubicBezTo>
                  <a:cubicBezTo>
                    <a:pt x="2994" y="871"/>
                    <a:pt x="2988" y="875"/>
                    <a:pt x="2994" y="882"/>
                  </a:cubicBezTo>
                  <a:cubicBezTo>
                    <a:pt x="2989" y="887"/>
                    <a:pt x="2996" y="894"/>
                    <a:pt x="2996" y="900"/>
                  </a:cubicBezTo>
                  <a:cubicBezTo>
                    <a:pt x="2996" y="906"/>
                    <a:pt x="2998" y="912"/>
                    <a:pt x="2998" y="918"/>
                  </a:cubicBezTo>
                  <a:cubicBezTo>
                    <a:pt x="2997" y="930"/>
                    <a:pt x="3002" y="942"/>
                    <a:pt x="2999" y="953"/>
                  </a:cubicBezTo>
                  <a:cubicBezTo>
                    <a:pt x="3003" y="978"/>
                    <a:pt x="3006" y="1001"/>
                    <a:pt x="3017" y="1028"/>
                  </a:cubicBezTo>
                  <a:cubicBezTo>
                    <a:pt x="3012" y="1030"/>
                    <a:pt x="3011" y="1019"/>
                    <a:pt x="3008" y="1016"/>
                  </a:cubicBezTo>
                  <a:close/>
                  <a:moveTo>
                    <a:pt x="3027" y="1036"/>
                  </a:moveTo>
                  <a:cubicBezTo>
                    <a:pt x="3032" y="1033"/>
                    <a:pt x="3024" y="1028"/>
                    <a:pt x="3023" y="1024"/>
                  </a:cubicBezTo>
                  <a:cubicBezTo>
                    <a:pt x="3013" y="970"/>
                    <a:pt x="3013" y="964"/>
                    <a:pt x="3010" y="958"/>
                  </a:cubicBezTo>
                  <a:cubicBezTo>
                    <a:pt x="3009" y="898"/>
                    <a:pt x="3001" y="890"/>
                    <a:pt x="3007" y="886"/>
                  </a:cubicBezTo>
                  <a:cubicBezTo>
                    <a:pt x="2992" y="822"/>
                    <a:pt x="3003" y="819"/>
                    <a:pt x="2998" y="812"/>
                  </a:cubicBezTo>
                  <a:cubicBezTo>
                    <a:pt x="2992" y="771"/>
                    <a:pt x="2986" y="766"/>
                    <a:pt x="2990" y="764"/>
                  </a:cubicBezTo>
                  <a:cubicBezTo>
                    <a:pt x="2983" y="719"/>
                    <a:pt x="2985" y="730"/>
                    <a:pt x="2988" y="733"/>
                  </a:cubicBezTo>
                  <a:cubicBezTo>
                    <a:pt x="3000" y="776"/>
                    <a:pt x="3004" y="782"/>
                    <a:pt x="3003" y="787"/>
                  </a:cubicBezTo>
                  <a:cubicBezTo>
                    <a:pt x="3014" y="823"/>
                    <a:pt x="3013" y="827"/>
                    <a:pt x="3018" y="833"/>
                  </a:cubicBezTo>
                  <a:cubicBezTo>
                    <a:pt x="3023" y="872"/>
                    <a:pt x="3015" y="879"/>
                    <a:pt x="3023" y="890"/>
                  </a:cubicBezTo>
                  <a:cubicBezTo>
                    <a:pt x="3027" y="937"/>
                    <a:pt x="3022" y="940"/>
                    <a:pt x="3027" y="945"/>
                  </a:cubicBezTo>
                  <a:cubicBezTo>
                    <a:pt x="3036" y="1011"/>
                    <a:pt x="3031" y="1019"/>
                    <a:pt x="3037" y="1030"/>
                  </a:cubicBezTo>
                  <a:close/>
                  <a:moveTo>
                    <a:pt x="2998" y="735"/>
                  </a:moveTo>
                  <a:cubicBezTo>
                    <a:pt x="3003" y="732"/>
                    <a:pt x="3005" y="737"/>
                    <a:pt x="3008" y="740"/>
                  </a:cubicBezTo>
                  <a:cubicBezTo>
                    <a:pt x="3006" y="741"/>
                    <a:pt x="3004" y="742"/>
                    <a:pt x="3002" y="744"/>
                  </a:cubicBezTo>
                  <a:cubicBezTo>
                    <a:pt x="3001" y="741"/>
                    <a:pt x="2999" y="738"/>
                    <a:pt x="2998" y="735"/>
                  </a:cubicBezTo>
                  <a:close/>
                  <a:moveTo>
                    <a:pt x="3035" y="859"/>
                  </a:moveTo>
                  <a:cubicBezTo>
                    <a:pt x="3033" y="862"/>
                    <a:pt x="3036" y="867"/>
                    <a:pt x="3037" y="871"/>
                  </a:cubicBezTo>
                  <a:cubicBezTo>
                    <a:pt x="3040" y="880"/>
                    <a:pt x="3037" y="886"/>
                    <a:pt x="3043" y="895"/>
                  </a:cubicBezTo>
                  <a:cubicBezTo>
                    <a:pt x="3041" y="899"/>
                    <a:pt x="3043" y="904"/>
                    <a:pt x="3044" y="908"/>
                  </a:cubicBezTo>
                  <a:cubicBezTo>
                    <a:pt x="3044" y="912"/>
                    <a:pt x="3047" y="917"/>
                    <a:pt x="3046" y="921"/>
                  </a:cubicBezTo>
                  <a:cubicBezTo>
                    <a:pt x="3051" y="926"/>
                    <a:pt x="3043" y="928"/>
                    <a:pt x="3048" y="933"/>
                  </a:cubicBezTo>
                  <a:cubicBezTo>
                    <a:pt x="3046" y="936"/>
                    <a:pt x="3052" y="942"/>
                    <a:pt x="3049" y="944"/>
                  </a:cubicBezTo>
                  <a:cubicBezTo>
                    <a:pt x="3054" y="948"/>
                    <a:pt x="3044" y="955"/>
                    <a:pt x="3051" y="953"/>
                  </a:cubicBezTo>
                  <a:cubicBezTo>
                    <a:pt x="3053" y="958"/>
                    <a:pt x="3047" y="961"/>
                    <a:pt x="3053" y="966"/>
                  </a:cubicBezTo>
                  <a:cubicBezTo>
                    <a:pt x="3054" y="974"/>
                    <a:pt x="3060" y="983"/>
                    <a:pt x="3055" y="989"/>
                  </a:cubicBezTo>
                  <a:cubicBezTo>
                    <a:pt x="3063" y="1007"/>
                    <a:pt x="3055" y="1021"/>
                    <a:pt x="3064" y="1039"/>
                  </a:cubicBezTo>
                  <a:cubicBezTo>
                    <a:pt x="3064" y="1046"/>
                    <a:pt x="3060" y="1052"/>
                    <a:pt x="3066" y="1060"/>
                  </a:cubicBezTo>
                  <a:cubicBezTo>
                    <a:pt x="3061" y="1065"/>
                    <a:pt x="3066" y="1073"/>
                    <a:pt x="3066" y="1079"/>
                  </a:cubicBezTo>
                  <a:cubicBezTo>
                    <a:pt x="3059" y="1084"/>
                    <a:pt x="3069" y="1094"/>
                    <a:pt x="3064" y="1100"/>
                  </a:cubicBezTo>
                  <a:cubicBezTo>
                    <a:pt x="3067" y="1107"/>
                    <a:pt x="3063" y="1112"/>
                    <a:pt x="3067" y="1120"/>
                  </a:cubicBezTo>
                  <a:cubicBezTo>
                    <a:pt x="3062" y="1121"/>
                    <a:pt x="3060" y="1110"/>
                    <a:pt x="3056" y="1106"/>
                  </a:cubicBezTo>
                  <a:cubicBezTo>
                    <a:pt x="3056" y="1100"/>
                    <a:pt x="3049" y="1092"/>
                    <a:pt x="3050" y="1085"/>
                  </a:cubicBezTo>
                  <a:cubicBezTo>
                    <a:pt x="3047" y="1075"/>
                    <a:pt x="3049" y="1065"/>
                    <a:pt x="3046" y="1055"/>
                  </a:cubicBezTo>
                  <a:cubicBezTo>
                    <a:pt x="3048" y="1050"/>
                    <a:pt x="3047" y="1045"/>
                    <a:pt x="3045" y="1039"/>
                  </a:cubicBezTo>
                  <a:cubicBezTo>
                    <a:pt x="3050" y="1035"/>
                    <a:pt x="3042" y="1029"/>
                    <a:pt x="3046" y="1025"/>
                  </a:cubicBezTo>
                  <a:cubicBezTo>
                    <a:pt x="3043" y="1014"/>
                    <a:pt x="3045" y="1005"/>
                    <a:pt x="3042" y="994"/>
                  </a:cubicBezTo>
                  <a:cubicBezTo>
                    <a:pt x="3045" y="991"/>
                    <a:pt x="3038" y="984"/>
                    <a:pt x="3042" y="981"/>
                  </a:cubicBezTo>
                  <a:cubicBezTo>
                    <a:pt x="3040" y="975"/>
                    <a:pt x="3041" y="971"/>
                    <a:pt x="3036" y="965"/>
                  </a:cubicBezTo>
                  <a:cubicBezTo>
                    <a:pt x="3042" y="961"/>
                    <a:pt x="3038" y="955"/>
                    <a:pt x="3035" y="949"/>
                  </a:cubicBezTo>
                  <a:cubicBezTo>
                    <a:pt x="3042" y="946"/>
                    <a:pt x="3035" y="940"/>
                    <a:pt x="3035" y="935"/>
                  </a:cubicBezTo>
                  <a:cubicBezTo>
                    <a:pt x="3042" y="928"/>
                    <a:pt x="3030" y="915"/>
                    <a:pt x="3036" y="908"/>
                  </a:cubicBezTo>
                  <a:cubicBezTo>
                    <a:pt x="3029" y="900"/>
                    <a:pt x="3036" y="897"/>
                    <a:pt x="3032" y="891"/>
                  </a:cubicBezTo>
                  <a:cubicBezTo>
                    <a:pt x="3031" y="886"/>
                    <a:pt x="3032" y="882"/>
                    <a:pt x="3032" y="877"/>
                  </a:cubicBezTo>
                  <a:cubicBezTo>
                    <a:pt x="3031" y="867"/>
                    <a:pt x="3031" y="858"/>
                    <a:pt x="3029" y="848"/>
                  </a:cubicBezTo>
                  <a:cubicBezTo>
                    <a:pt x="3036" y="847"/>
                    <a:pt x="3032" y="856"/>
                    <a:pt x="3035" y="859"/>
                  </a:cubicBezTo>
                  <a:close/>
                  <a:moveTo>
                    <a:pt x="3020" y="794"/>
                  </a:moveTo>
                  <a:cubicBezTo>
                    <a:pt x="3022" y="799"/>
                    <a:pt x="3021" y="803"/>
                    <a:pt x="3026" y="809"/>
                  </a:cubicBezTo>
                  <a:cubicBezTo>
                    <a:pt x="3021" y="813"/>
                    <a:pt x="3030" y="821"/>
                    <a:pt x="3027" y="825"/>
                  </a:cubicBezTo>
                  <a:cubicBezTo>
                    <a:pt x="3033" y="831"/>
                    <a:pt x="3028" y="835"/>
                    <a:pt x="3033" y="841"/>
                  </a:cubicBezTo>
                  <a:cubicBezTo>
                    <a:pt x="3025" y="846"/>
                    <a:pt x="3028" y="832"/>
                    <a:pt x="3026" y="828"/>
                  </a:cubicBezTo>
                  <a:cubicBezTo>
                    <a:pt x="3022" y="822"/>
                    <a:pt x="3025" y="818"/>
                    <a:pt x="3019" y="811"/>
                  </a:cubicBezTo>
                  <a:cubicBezTo>
                    <a:pt x="3023" y="803"/>
                    <a:pt x="3013" y="791"/>
                    <a:pt x="3013" y="781"/>
                  </a:cubicBezTo>
                  <a:cubicBezTo>
                    <a:pt x="3020" y="780"/>
                    <a:pt x="3017" y="790"/>
                    <a:pt x="3020" y="794"/>
                  </a:cubicBezTo>
                  <a:close/>
                  <a:moveTo>
                    <a:pt x="3009" y="726"/>
                  </a:moveTo>
                  <a:cubicBezTo>
                    <a:pt x="3000" y="718"/>
                    <a:pt x="2991" y="710"/>
                    <a:pt x="2981" y="706"/>
                  </a:cubicBezTo>
                  <a:cubicBezTo>
                    <a:pt x="2978" y="701"/>
                    <a:pt x="2988" y="702"/>
                    <a:pt x="2988" y="705"/>
                  </a:cubicBezTo>
                  <a:cubicBezTo>
                    <a:pt x="2991" y="704"/>
                    <a:pt x="2994" y="705"/>
                    <a:pt x="2996" y="709"/>
                  </a:cubicBezTo>
                  <a:cubicBezTo>
                    <a:pt x="3002" y="709"/>
                    <a:pt x="3008" y="713"/>
                    <a:pt x="3013" y="715"/>
                  </a:cubicBezTo>
                  <a:cubicBezTo>
                    <a:pt x="3024" y="722"/>
                    <a:pt x="3036" y="723"/>
                    <a:pt x="3046" y="729"/>
                  </a:cubicBezTo>
                  <a:cubicBezTo>
                    <a:pt x="3057" y="733"/>
                    <a:pt x="3068" y="740"/>
                    <a:pt x="3080" y="740"/>
                  </a:cubicBezTo>
                  <a:cubicBezTo>
                    <a:pt x="3084" y="749"/>
                    <a:pt x="3092" y="742"/>
                    <a:pt x="3096" y="750"/>
                  </a:cubicBezTo>
                  <a:cubicBezTo>
                    <a:pt x="3103" y="748"/>
                    <a:pt x="3106" y="756"/>
                    <a:pt x="3112" y="754"/>
                  </a:cubicBezTo>
                  <a:cubicBezTo>
                    <a:pt x="3122" y="765"/>
                    <a:pt x="3136" y="763"/>
                    <a:pt x="3146" y="771"/>
                  </a:cubicBezTo>
                  <a:cubicBezTo>
                    <a:pt x="3151" y="776"/>
                    <a:pt x="3159" y="772"/>
                    <a:pt x="3163" y="780"/>
                  </a:cubicBezTo>
                  <a:cubicBezTo>
                    <a:pt x="3168" y="781"/>
                    <a:pt x="3174" y="783"/>
                    <a:pt x="3178" y="788"/>
                  </a:cubicBezTo>
                  <a:cubicBezTo>
                    <a:pt x="3189" y="792"/>
                    <a:pt x="3199" y="799"/>
                    <a:pt x="3210" y="805"/>
                  </a:cubicBezTo>
                  <a:cubicBezTo>
                    <a:pt x="3214" y="814"/>
                    <a:pt x="3222" y="809"/>
                    <a:pt x="3225" y="818"/>
                  </a:cubicBezTo>
                  <a:cubicBezTo>
                    <a:pt x="3231" y="818"/>
                    <a:pt x="3235" y="826"/>
                    <a:pt x="3241" y="826"/>
                  </a:cubicBezTo>
                  <a:cubicBezTo>
                    <a:pt x="3242" y="828"/>
                    <a:pt x="3243" y="830"/>
                    <a:pt x="3244" y="832"/>
                  </a:cubicBezTo>
                  <a:cubicBezTo>
                    <a:pt x="3234" y="831"/>
                    <a:pt x="3225" y="823"/>
                    <a:pt x="3215" y="819"/>
                  </a:cubicBezTo>
                  <a:cubicBezTo>
                    <a:pt x="3205" y="814"/>
                    <a:pt x="3195" y="810"/>
                    <a:pt x="3185" y="806"/>
                  </a:cubicBezTo>
                  <a:cubicBezTo>
                    <a:pt x="3181" y="801"/>
                    <a:pt x="3175" y="801"/>
                    <a:pt x="3170" y="798"/>
                  </a:cubicBezTo>
                  <a:cubicBezTo>
                    <a:pt x="3167" y="799"/>
                    <a:pt x="3164" y="798"/>
                    <a:pt x="3162" y="794"/>
                  </a:cubicBezTo>
                  <a:cubicBezTo>
                    <a:pt x="3159" y="797"/>
                    <a:pt x="3158" y="795"/>
                    <a:pt x="3156" y="792"/>
                  </a:cubicBezTo>
                  <a:cubicBezTo>
                    <a:pt x="3150" y="797"/>
                    <a:pt x="3147" y="787"/>
                    <a:pt x="3141" y="790"/>
                  </a:cubicBezTo>
                  <a:cubicBezTo>
                    <a:pt x="3139" y="785"/>
                    <a:pt x="3135" y="789"/>
                    <a:pt x="3133" y="786"/>
                  </a:cubicBezTo>
                  <a:cubicBezTo>
                    <a:pt x="3131" y="785"/>
                    <a:pt x="3129" y="784"/>
                    <a:pt x="3128" y="781"/>
                  </a:cubicBezTo>
                  <a:cubicBezTo>
                    <a:pt x="3122" y="779"/>
                    <a:pt x="3116" y="781"/>
                    <a:pt x="3112" y="777"/>
                  </a:cubicBezTo>
                  <a:cubicBezTo>
                    <a:pt x="3106" y="777"/>
                    <a:pt x="3103" y="770"/>
                    <a:pt x="3097" y="774"/>
                  </a:cubicBezTo>
                  <a:cubicBezTo>
                    <a:pt x="3088" y="764"/>
                    <a:pt x="3077" y="763"/>
                    <a:pt x="3067" y="756"/>
                  </a:cubicBezTo>
                  <a:cubicBezTo>
                    <a:pt x="3056" y="755"/>
                    <a:pt x="3048" y="745"/>
                    <a:pt x="3037" y="743"/>
                  </a:cubicBezTo>
                  <a:cubicBezTo>
                    <a:pt x="3029" y="733"/>
                    <a:pt x="3018" y="734"/>
                    <a:pt x="3009" y="726"/>
                  </a:cubicBezTo>
                  <a:close/>
                  <a:moveTo>
                    <a:pt x="3088" y="932"/>
                  </a:moveTo>
                  <a:cubicBezTo>
                    <a:pt x="3086" y="928"/>
                    <a:pt x="3084" y="924"/>
                    <a:pt x="3081" y="920"/>
                  </a:cubicBezTo>
                  <a:cubicBezTo>
                    <a:pt x="3085" y="915"/>
                    <a:pt x="3078" y="907"/>
                    <a:pt x="3079" y="902"/>
                  </a:cubicBezTo>
                  <a:cubicBezTo>
                    <a:pt x="3082" y="897"/>
                    <a:pt x="3078" y="890"/>
                    <a:pt x="3077" y="884"/>
                  </a:cubicBezTo>
                  <a:cubicBezTo>
                    <a:pt x="3077" y="878"/>
                    <a:pt x="3071" y="871"/>
                    <a:pt x="3072" y="865"/>
                  </a:cubicBezTo>
                  <a:cubicBezTo>
                    <a:pt x="3068" y="861"/>
                    <a:pt x="3070" y="859"/>
                    <a:pt x="3069" y="856"/>
                  </a:cubicBezTo>
                  <a:cubicBezTo>
                    <a:pt x="3067" y="853"/>
                    <a:pt x="3065" y="850"/>
                    <a:pt x="3068" y="848"/>
                  </a:cubicBezTo>
                  <a:cubicBezTo>
                    <a:pt x="3062" y="838"/>
                    <a:pt x="3063" y="821"/>
                    <a:pt x="3054" y="815"/>
                  </a:cubicBezTo>
                  <a:cubicBezTo>
                    <a:pt x="3057" y="813"/>
                    <a:pt x="3053" y="809"/>
                    <a:pt x="3051" y="806"/>
                  </a:cubicBezTo>
                  <a:cubicBezTo>
                    <a:pt x="3049" y="802"/>
                    <a:pt x="3051" y="800"/>
                    <a:pt x="3049" y="796"/>
                  </a:cubicBezTo>
                  <a:cubicBezTo>
                    <a:pt x="3050" y="791"/>
                    <a:pt x="3041" y="784"/>
                    <a:pt x="3048" y="780"/>
                  </a:cubicBezTo>
                  <a:cubicBezTo>
                    <a:pt x="3068" y="811"/>
                    <a:pt x="3067" y="836"/>
                    <a:pt x="3080" y="866"/>
                  </a:cubicBezTo>
                  <a:cubicBezTo>
                    <a:pt x="3079" y="871"/>
                    <a:pt x="3078" y="877"/>
                    <a:pt x="3082" y="884"/>
                  </a:cubicBezTo>
                  <a:cubicBezTo>
                    <a:pt x="3080" y="888"/>
                    <a:pt x="3085" y="895"/>
                    <a:pt x="3083" y="900"/>
                  </a:cubicBezTo>
                  <a:cubicBezTo>
                    <a:pt x="3083" y="905"/>
                    <a:pt x="3086" y="911"/>
                    <a:pt x="3087" y="916"/>
                  </a:cubicBezTo>
                  <a:cubicBezTo>
                    <a:pt x="3085" y="921"/>
                    <a:pt x="3090" y="927"/>
                    <a:pt x="3088" y="932"/>
                  </a:cubicBezTo>
                  <a:cubicBezTo>
                    <a:pt x="3095" y="940"/>
                    <a:pt x="3082" y="936"/>
                    <a:pt x="3088" y="932"/>
                  </a:cubicBezTo>
                  <a:close/>
                  <a:moveTo>
                    <a:pt x="3098" y="1017"/>
                  </a:moveTo>
                  <a:cubicBezTo>
                    <a:pt x="3095" y="1012"/>
                    <a:pt x="3099" y="1010"/>
                    <a:pt x="3094" y="1005"/>
                  </a:cubicBezTo>
                  <a:cubicBezTo>
                    <a:pt x="3100" y="1001"/>
                    <a:pt x="3093" y="994"/>
                    <a:pt x="3097" y="990"/>
                  </a:cubicBezTo>
                  <a:cubicBezTo>
                    <a:pt x="3099" y="995"/>
                    <a:pt x="3100" y="1000"/>
                    <a:pt x="3097" y="1004"/>
                  </a:cubicBezTo>
                  <a:cubicBezTo>
                    <a:pt x="3101" y="1012"/>
                    <a:pt x="3100" y="1019"/>
                    <a:pt x="3101" y="1026"/>
                  </a:cubicBezTo>
                  <a:cubicBezTo>
                    <a:pt x="3097" y="1027"/>
                    <a:pt x="3100" y="1024"/>
                    <a:pt x="3099" y="1022"/>
                  </a:cubicBezTo>
                  <a:cubicBezTo>
                    <a:pt x="3097" y="1020"/>
                    <a:pt x="3097" y="1018"/>
                    <a:pt x="3098" y="1017"/>
                  </a:cubicBezTo>
                  <a:close/>
                  <a:moveTo>
                    <a:pt x="3102" y="1037"/>
                  </a:moveTo>
                  <a:cubicBezTo>
                    <a:pt x="3104" y="1040"/>
                    <a:pt x="3102" y="1040"/>
                    <a:pt x="3102" y="1042"/>
                  </a:cubicBezTo>
                  <a:cubicBezTo>
                    <a:pt x="3103" y="1051"/>
                    <a:pt x="3095" y="1030"/>
                    <a:pt x="3102" y="1037"/>
                  </a:cubicBezTo>
                  <a:close/>
                  <a:moveTo>
                    <a:pt x="3133" y="1125"/>
                  </a:moveTo>
                  <a:cubicBezTo>
                    <a:pt x="3136" y="1144"/>
                    <a:pt x="3134" y="1162"/>
                    <a:pt x="3134" y="1180"/>
                  </a:cubicBezTo>
                  <a:cubicBezTo>
                    <a:pt x="3121" y="1261"/>
                    <a:pt x="3124" y="1266"/>
                    <a:pt x="3120" y="1270"/>
                  </a:cubicBezTo>
                  <a:cubicBezTo>
                    <a:pt x="3117" y="1275"/>
                    <a:pt x="3119" y="1274"/>
                    <a:pt x="3118" y="1271"/>
                  </a:cubicBezTo>
                  <a:cubicBezTo>
                    <a:pt x="3121" y="1257"/>
                    <a:pt x="3119" y="1254"/>
                    <a:pt x="3118" y="1252"/>
                  </a:cubicBezTo>
                  <a:cubicBezTo>
                    <a:pt x="3118" y="1228"/>
                    <a:pt x="3121" y="1224"/>
                    <a:pt x="3121" y="1220"/>
                  </a:cubicBezTo>
                  <a:cubicBezTo>
                    <a:pt x="3122" y="1171"/>
                    <a:pt x="3120" y="1162"/>
                    <a:pt x="3122" y="1154"/>
                  </a:cubicBezTo>
                  <a:cubicBezTo>
                    <a:pt x="3120" y="1095"/>
                    <a:pt x="3117" y="1089"/>
                    <a:pt x="3118" y="1085"/>
                  </a:cubicBezTo>
                  <a:cubicBezTo>
                    <a:pt x="3110" y="1040"/>
                    <a:pt x="3113" y="1036"/>
                    <a:pt x="3112" y="1031"/>
                  </a:cubicBezTo>
                  <a:cubicBezTo>
                    <a:pt x="3101" y="953"/>
                    <a:pt x="3102" y="945"/>
                    <a:pt x="3098" y="935"/>
                  </a:cubicBezTo>
                  <a:cubicBezTo>
                    <a:pt x="3089" y="874"/>
                    <a:pt x="3092" y="870"/>
                    <a:pt x="3088" y="864"/>
                  </a:cubicBezTo>
                  <a:cubicBezTo>
                    <a:pt x="3074" y="793"/>
                    <a:pt x="3077" y="807"/>
                    <a:pt x="3084" y="806"/>
                  </a:cubicBezTo>
                  <a:cubicBezTo>
                    <a:pt x="3106" y="855"/>
                    <a:pt x="3107" y="860"/>
                    <a:pt x="3110" y="865"/>
                  </a:cubicBezTo>
                  <a:cubicBezTo>
                    <a:pt x="3119" y="919"/>
                    <a:pt x="3123" y="929"/>
                    <a:pt x="3125" y="939"/>
                  </a:cubicBezTo>
                  <a:cubicBezTo>
                    <a:pt x="3124" y="973"/>
                    <a:pt x="3130" y="984"/>
                    <a:pt x="3128" y="992"/>
                  </a:cubicBezTo>
                  <a:cubicBezTo>
                    <a:pt x="3131" y="1008"/>
                    <a:pt x="3129" y="1011"/>
                    <a:pt x="3129" y="1013"/>
                  </a:cubicBezTo>
                  <a:cubicBezTo>
                    <a:pt x="3134" y="1056"/>
                    <a:pt x="3135" y="1065"/>
                    <a:pt x="3133" y="1073"/>
                  </a:cubicBezTo>
                  <a:close/>
                  <a:moveTo>
                    <a:pt x="3146" y="1143"/>
                  </a:moveTo>
                  <a:cubicBezTo>
                    <a:pt x="3139" y="1144"/>
                    <a:pt x="3146" y="1139"/>
                    <a:pt x="3144" y="1135"/>
                  </a:cubicBezTo>
                  <a:cubicBezTo>
                    <a:pt x="3141" y="1129"/>
                    <a:pt x="3149" y="1134"/>
                    <a:pt x="3146" y="1143"/>
                  </a:cubicBezTo>
                  <a:close/>
                  <a:moveTo>
                    <a:pt x="3147" y="967"/>
                  </a:moveTo>
                  <a:cubicBezTo>
                    <a:pt x="3145" y="973"/>
                    <a:pt x="3147" y="979"/>
                    <a:pt x="3145" y="984"/>
                  </a:cubicBezTo>
                  <a:cubicBezTo>
                    <a:pt x="3149" y="991"/>
                    <a:pt x="3145" y="996"/>
                    <a:pt x="3144" y="1001"/>
                  </a:cubicBezTo>
                  <a:cubicBezTo>
                    <a:pt x="3149" y="1023"/>
                    <a:pt x="3149" y="1042"/>
                    <a:pt x="3149" y="1062"/>
                  </a:cubicBezTo>
                  <a:cubicBezTo>
                    <a:pt x="3146" y="1071"/>
                    <a:pt x="3150" y="1082"/>
                    <a:pt x="3146" y="1091"/>
                  </a:cubicBezTo>
                  <a:cubicBezTo>
                    <a:pt x="3152" y="1102"/>
                    <a:pt x="3144" y="1110"/>
                    <a:pt x="3147" y="1120"/>
                  </a:cubicBezTo>
                  <a:cubicBezTo>
                    <a:pt x="3141" y="1123"/>
                    <a:pt x="3146" y="1114"/>
                    <a:pt x="3144" y="1111"/>
                  </a:cubicBezTo>
                  <a:cubicBezTo>
                    <a:pt x="3144" y="1107"/>
                    <a:pt x="3144" y="1103"/>
                    <a:pt x="3145" y="1099"/>
                  </a:cubicBezTo>
                  <a:cubicBezTo>
                    <a:pt x="3144" y="1091"/>
                    <a:pt x="3143" y="1084"/>
                    <a:pt x="3146" y="1077"/>
                  </a:cubicBezTo>
                  <a:cubicBezTo>
                    <a:pt x="3144" y="1068"/>
                    <a:pt x="3143" y="1060"/>
                    <a:pt x="3143" y="1051"/>
                  </a:cubicBezTo>
                  <a:cubicBezTo>
                    <a:pt x="3145" y="1048"/>
                    <a:pt x="3142" y="1043"/>
                    <a:pt x="3141" y="1039"/>
                  </a:cubicBezTo>
                  <a:cubicBezTo>
                    <a:pt x="3146" y="1037"/>
                    <a:pt x="3140" y="1032"/>
                    <a:pt x="3144" y="1029"/>
                  </a:cubicBezTo>
                  <a:cubicBezTo>
                    <a:pt x="3140" y="1021"/>
                    <a:pt x="3138" y="1014"/>
                    <a:pt x="3139" y="1007"/>
                  </a:cubicBezTo>
                  <a:cubicBezTo>
                    <a:pt x="3139" y="1003"/>
                    <a:pt x="3139" y="1000"/>
                    <a:pt x="3139" y="996"/>
                  </a:cubicBezTo>
                  <a:cubicBezTo>
                    <a:pt x="3141" y="994"/>
                    <a:pt x="3134" y="988"/>
                    <a:pt x="3138" y="986"/>
                  </a:cubicBezTo>
                  <a:cubicBezTo>
                    <a:pt x="3136" y="972"/>
                    <a:pt x="3137" y="959"/>
                    <a:pt x="3134" y="945"/>
                  </a:cubicBezTo>
                  <a:cubicBezTo>
                    <a:pt x="3135" y="918"/>
                    <a:pt x="3119" y="886"/>
                    <a:pt x="3120" y="859"/>
                  </a:cubicBezTo>
                  <a:cubicBezTo>
                    <a:pt x="3127" y="860"/>
                    <a:pt x="3129" y="873"/>
                    <a:pt x="3131" y="878"/>
                  </a:cubicBezTo>
                  <a:cubicBezTo>
                    <a:pt x="3130" y="883"/>
                    <a:pt x="3136" y="891"/>
                    <a:pt x="3136" y="897"/>
                  </a:cubicBezTo>
                  <a:cubicBezTo>
                    <a:pt x="3134" y="902"/>
                    <a:pt x="3140" y="909"/>
                    <a:pt x="3138" y="915"/>
                  </a:cubicBezTo>
                  <a:cubicBezTo>
                    <a:pt x="3140" y="918"/>
                    <a:pt x="3140" y="921"/>
                    <a:pt x="3138" y="923"/>
                  </a:cubicBezTo>
                  <a:cubicBezTo>
                    <a:pt x="3142" y="924"/>
                    <a:pt x="3140" y="926"/>
                    <a:pt x="3141" y="929"/>
                  </a:cubicBezTo>
                  <a:cubicBezTo>
                    <a:pt x="3145" y="943"/>
                    <a:pt x="3143" y="954"/>
                    <a:pt x="3147" y="967"/>
                  </a:cubicBezTo>
                  <a:close/>
                  <a:moveTo>
                    <a:pt x="3300" y="1035"/>
                  </a:moveTo>
                  <a:cubicBezTo>
                    <a:pt x="3295" y="1028"/>
                    <a:pt x="3289" y="1022"/>
                    <a:pt x="3282" y="1018"/>
                  </a:cubicBezTo>
                  <a:cubicBezTo>
                    <a:pt x="3274" y="1001"/>
                    <a:pt x="3280" y="1009"/>
                    <a:pt x="3288" y="1009"/>
                  </a:cubicBezTo>
                  <a:cubicBezTo>
                    <a:pt x="3320" y="1033"/>
                    <a:pt x="3323" y="1035"/>
                    <a:pt x="3327" y="1034"/>
                  </a:cubicBezTo>
                  <a:cubicBezTo>
                    <a:pt x="3370" y="1056"/>
                    <a:pt x="3372" y="1065"/>
                    <a:pt x="3376" y="1063"/>
                  </a:cubicBezTo>
                  <a:cubicBezTo>
                    <a:pt x="3411" y="1085"/>
                    <a:pt x="3419" y="1084"/>
                    <a:pt x="3425" y="1090"/>
                  </a:cubicBezTo>
                  <a:cubicBezTo>
                    <a:pt x="3450" y="1102"/>
                    <a:pt x="3451" y="1113"/>
                    <a:pt x="3455" y="1111"/>
                  </a:cubicBezTo>
                  <a:cubicBezTo>
                    <a:pt x="3509" y="1144"/>
                    <a:pt x="3517" y="1145"/>
                    <a:pt x="3523" y="1152"/>
                  </a:cubicBezTo>
                  <a:cubicBezTo>
                    <a:pt x="3573" y="1200"/>
                    <a:pt x="3569" y="1200"/>
                    <a:pt x="3566" y="1195"/>
                  </a:cubicBezTo>
                  <a:cubicBezTo>
                    <a:pt x="3552" y="1189"/>
                    <a:pt x="3548" y="1189"/>
                    <a:pt x="3545" y="1185"/>
                  </a:cubicBezTo>
                  <a:cubicBezTo>
                    <a:pt x="3524" y="1178"/>
                    <a:pt x="3521" y="1172"/>
                    <a:pt x="3516" y="1174"/>
                  </a:cubicBezTo>
                  <a:cubicBezTo>
                    <a:pt x="3469" y="1147"/>
                    <a:pt x="3462" y="1147"/>
                    <a:pt x="3456" y="1140"/>
                  </a:cubicBezTo>
                  <a:cubicBezTo>
                    <a:pt x="3430" y="1127"/>
                    <a:pt x="3424" y="1119"/>
                    <a:pt x="3417" y="1119"/>
                  </a:cubicBezTo>
                  <a:cubicBezTo>
                    <a:pt x="3373" y="1091"/>
                    <a:pt x="3369" y="1091"/>
                    <a:pt x="3366" y="1088"/>
                  </a:cubicBezTo>
                  <a:cubicBezTo>
                    <a:pt x="3343" y="1075"/>
                    <a:pt x="3342" y="1066"/>
                    <a:pt x="3338" y="1068"/>
                  </a:cubicBezTo>
                  <a:close/>
                  <a:moveTo>
                    <a:pt x="3392" y="1172"/>
                  </a:moveTo>
                  <a:cubicBezTo>
                    <a:pt x="3385" y="1167"/>
                    <a:pt x="3378" y="1163"/>
                    <a:pt x="3372" y="1156"/>
                  </a:cubicBezTo>
                  <a:cubicBezTo>
                    <a:pt x="3399" y="1168"/>
                    <a:pt x="3400" y="1175"/>
                    <a:pt x="3404" y="1173"/>
                  </a:cubicBezTo>
                  <a:cubicBezTo>
                    <a:pt x="3454" y="1209"/>
                    <a:pt x="3460" y="1205"/>
                    <a:pt x="3464" y="1212"/>
                  </a:cubicBezTo>
                  <a:cubicBezTo>
                    <a:pt x="3514" y="1237"/>
                    <a:pt x="3515" y="1240"/>
                    <a:pt x="3516" y="1240"/>
                  </a:cubicBezTo>
                  <a:cubicBezTo>
                    <a:pt x="3547" y="1261"/>
                    <a:pt x="3553" y="1261"/>
                    <a:pt x="3558" y="1266"/>
                  </a:cubicBezTo>
                  <a:cubicBezTo>
                    <a:pt x="3637" y="1326"/>
                    <a:pt x="3641" y="1334"/>
                    <a:pt x="3647" y="1335"/>
                  </a:cubicBezTo>
                  <a:cubicBezTo>
                    <a:pt x="3634" y="1330"/>
                    <a:pt x="3626" y="1332"/>
                    <a:pt x="3621" y="1328"/>
                  </a:cubicBezTo>
                  <a:cubicBezTo>
                    <a:pt x="3579" y="1307"/>
                    <a:pt x="3575" y="1297"/>
                    <a:pt x="3568" y="1298"/>
                  </a:cubicBezTo>
                  <a:cubicBezTo>
                    <a:pt x="3521" y="1272"/>
                    <a:pt x="3509" y="1264"/>
                    <a:pt x="3498" y="1256"/>
                  </a:cubicBezTo>
                  <a:cubicBezTo>
                    <a:pt x="3474" y="1243"/>
                    <a:pt x="3469" y="1237"/>
                    <a:pt x="3463" y="1235"/>
                  </a:cubicBezTo>
                  <a:cubicBezTo>
                    <a:pt x="3427" y="1207"/>
                    <a:pt x="3421" y="1204"/>
                    <a:pt x="3416" y="1199"/>
                  </a:cubicBezTo>
                  <a:cubicBezTo>
                    <a:pt x="3398" y="1177"/>
                    <a:pt x="3390" y="1177"/>
                    <a:pt x="3392" y="1172"/>
                  </a:cubicBezTo>
                  <a:close/>
                  <a:moveTo>
                    <a:pt x="3445" y="1360"/>
                  </a:moveTo>
                  <a:cubicBezTo>
                    <a:pt x="3442" y="1357"/>
                    <a:pt x="3445" y="1354"/>
                    <a:pt x="3442" y="1351"/>
                  </a:cubicBezTo>
                  <a:cubicBezTo>
                    <a:pt x="3444" y="1343"/>
                    <a:pt x="3447" y="1359"/>
                    <a:pt x="3446" y="1362"/>
                  </a:cubicBezTo>
                  <a:cubicBezTo>
                    <a:pt x="3447" y="1367"/>
                    <a:pt x="3442" y="1362"/>
                    <a:pt x="3445" y="1360"/>
                  </a:cubicBezTo>
                  <a:close/>
                  <a:moveTo>
                    <a:pt x="3455" y="1340"/>
                  </a:moveTo>
                  <a:cubicBezTo>
                    <a:pt x="3447" y="1340"/>
                    <a:pt x="3456" y="1330"/>
                    <a:pt x="3449" y="1325"/>
                  </a:cubicBezTo>
                  <a:cubicBezTo>
                    <a:pt x="3457" y="1325"/>
                    <a:pt x="3457" y="1337"/>
                    <a:pt x="3455" y="1340"/>
                  </a:cubicBezTo>
                  <a:close/>
                  <a:moveTo>
                    <a:pt x="3500" y="1553"/>
                  </a:moveTo>
                  <a:cubicBezTo>
                    <a:pt x="3499" y="1556"/>
                    <a:pt x="3499" y="1560"/>
                    <a:pt x="3499" y="1564"/>
                  </a:cubicBezTo>
                  <a:cubicBezTo>
                    <a:pt x="3491" y="1619"/>
                    <a:pt x="3494" y="1624"/>
                    <a:pt x="3490" y="1627"/>
                  </a:cubicBezTo>
                  <a:cubicBezTo>
                    <a:pt x="3483" y="1671"/>
                    <a:pt x="3478" y="1679"/>
                    <a:pt x="3476" y="1687"/>
                  </a:cubicBezTo>
                  <a:cubicBezTo>
                    <a:pt x="3467" y="1740"/>
                    <a:pt x="3458" y="1742"/>
                    <a:pt x="3461" y="1747"/>
                  </a:cubicBezTo>
                  <a:cubicBezTo>
                    <a:pt x="3453" y="1766"/>
                    <a:pt x="3455" y="1770"/>
                    <a:pt x="3453" y="1771"/>
                  </a:cubicBezTo>
                  <a:cubicBezTo>
                    <a:pt x="3426" y="1843"/>
                    <a:pt x="3420" y="1858"/>
                    <a:pt x="3413" y="1873"/>
                  </a:cubicBezTo>
                  <a:cubicBezTo>
                    <a:pt x="3404" y="1901"/>
                    <a:pt x="3407" y="1906"/>
                    <a:pt x="3403" y="1909"/>
                  </a:cubicBezTo>
                  <a:cubicBezTo>
                    <a:pt x="3400" y="1933"/>
                    <a:pt x="3398" y="1933"/>
                    <a:pt x="3396" y="1929"/>
                  </a:cubicBezTo>
                  <a:cubicBezTo>
                    <a:pt x="3399" y="1898"/>
                    <a:pt x="3401" y="1890"/>
                    <a:pt x="3402" y="1882"/>
                  </a:cubicBezTo>
                  <a:cubicBezTo>
                    <a:pt x="3404" y="1867"/>
                    <a:pt x="3401" y="1862"/>
                    <a:pt x="3404" y="1859"/>
                  </a:cubicBezTo>
                  <a:cubicBezTo>
                    <a:pt x="3410" y="1820"/>
                    <a:pt x="3415" y="1817"/>
                    <a:pt x="3414" y="1813"/>
                  </a:cubicBezTo>
                  <a:cubicBezTo>
                    <a:pt x="3428" y="1760"/>
                    <a:pt x="3435" y="1755"/>
                    <a:pt x="3430" y="1746"/>
                  </a:cubicBezTo>
                  <a:cubicBezTo>
                    <a:pt x="3449" y="1702"/>
                    <a:pt x="3445" y="1698"/>
                    <a:pt x="3447" y="1695"/>
                  </a:cubicBezTo>
                  <a:cubicBezTo>
                    <a:pt x="3457" y="1660"/>
                    <a:pt x="3460" y="1653"/>
                    <a:pt x="3463" y="1645"/>
                  </a:cubicBezTo>
                  <a:cubicBezTo>
                    <a:pt x="3471" y="1615"/>
                    <a:pt x="3473" y="1607"/>
                    <a:pt x="3475" y="1600"/>
                  </a:cubicBezTo>
                  <a:cubicBezTo>
                    <a:pt x="3486" y="1539"/>
                    <a:pt x="3485" y="1529"/>
                    <a:pt x="3490" y="1520"/>
                  </a:cubicBezTo>
                  <a:cubicBezTo>
                    <a:pt x="3496" y="1430"/>
                    <a:pt x="3496" y="1441"/>
                    <a:pt x="3495" y="1443"/>
                  </a:cubicBezTo>
                  <a:cubicBezTo>
                    <a:pt x="3501" y="1487"/>
                    <a:pt x="3502" y="1497"/>
                    <a:pt x="3499" y="1507"/>
                  </a:cubicBezTo>
                  <a:close/>
                  <a:moveTo>
                    <a:pt x="3614" y="1747"/>
                  </a:moveTo>
                  <a:cubicBezTo>
                    <a:pt x="3615" y="1752"/>
                    <a:pt x="3611" y="1747"/>
                    <a:pt x="3610" y="1744"/>
                  </a:cubicBezTo>
                  <a:cubicBezTo>
                    <a:pt x="3609" y="1740"/>
                    <a:pt x="3613" y="1744"/>
                    <a:pt x="3614" y="1747"/>
                  </a:cubicBezTo>
                  <a:close/>
                  <a:moveTo>
                    <a:pt x="3553" y="1558"/>
                  </a:moveTo>
                  <a:cubicBezTo>
                    <a:pt x="3543" y="1561"/>
                    <a:pt x="3548" y="1551"/>
                    <a:pt x="3542" y="1545"/>
                  </a:cubicBezTo>
                  <a:cubicBezTo>
                    <a:pt x="3547" y="1543"/>
                    <a:pt x="3549" y="1555"/>
                    <a:pt x="3553" y="1558"/>
                  </a:cubicBezTo>
                  <a:close/>
                  <a:moveTo>
                    <a:pt x="3540" y="1637"/>
                  </a:moveTo>
                  <a:cubicBezTo>
                    <a:pt x="3542" y="1631"/>
                    <a:pt x="3540" y="1625"/>
                    <a:pt x="3541" y="1619"/>
                  </a:cubicBezTo>
                  <a:cubicBezTo>
                    <a:pt x="3549" y="1619"/>
                    <a:pt x="3541" y="1630"/>
                    <a:pt x="3544" y="1634"/>
                  </a:cubicBezTo>
                  <a:cubicBezTo>
                    <a:pt x="3542" y="1640"/>
                    <a:pt x="3542" y="1645"/>
                    <a:pt x="3543" y="1651"/>
                  </a:cubicBezTo>
                  <a:cubicBezTo>
                    <a:pt x="3535" y="1651"/>
                    <a:pt x="3543" y="1641"/>
                    <a:pt x="3540" y="1637"/>
                  </a:cubicBezTo>
                  <a:close/>
                  <a:moveTo>
                    <a:pt x="3531" y="1530"/>
                  </a:moveTo>
                  <a:cubicBezTo>
                    <a:pt x="3523" y="1527"/>
                    <a:pt x="3522" y="1512"/>
                    <a:pt x="3520" y="1506"/>
                  </a:cubicBezTo>
                  <a:cubicBezTo>
                    <a:pt x="3527" y="1508"/>
                    <a:pt x="3523" y="1522"/>
                    <a:pt x="3531" y="1530"/>
                  </a:cubicBezTo>
                  <a:close/>
                  <a:moveTo>
                    <a:pt x="3515" y="1492"/>
                  </a:moveTo>
                  <a:cubicBezTo>
                    <a:pt x="3503" y="1494"/>
                    <a:pt x="3514" y="1480"/>
                    <a:pt x="3506" y="1473"/>
                  </a:cubicBezTo>
                  <a:cubicBezTo>
                    <a:pt x="3517" y="1475"/>
                    <a:pt x="3507" y="1485"/>
                    <a:pt x="3515" y="1492"/>
                  </a:cubicBezTo>
                  <a:close/>
                  <a:moveTo>
                    <a:pt x="3814" y="0"/>
                  </a:moveTo>
                  <a:cubicBezTo>
                    <a:pt x="3805" y="0"/>
                    <a:pt x="3805" y="0"/>
                    <a:pt x="3805" y="0"/>
                  </a:cubicBezTo>
                  <a:cubicBezTo>
                    <a:pt x="3810" y="6"/>
                    <a:pt x="3814" y="12"/>
                    <a:pt x="3821" y="18"/>
                  </a:cubicBezTo>
                  <a:cubicBezTo>
                    <a:pt x="3827" y="24"/>
                    <a:pt x="3834" y="30"/>
                    <a:pt x="3840" y="36"/>
                  </a:cubicBezTo>
                  <a:cubicBezTo>
                    <a:pt x="3840" y="26"/>
                    <a:pt x="3840" y="26"/>
                    <a:pt x="3840" y="26"/>
                  </a:cubicBezTo>
                  <a:cubicBezTo>
                    <a:pt x="3831" y="18"/>
                    <a:pt x="3823" y="9"/>
                    <a:pt x="3814" y="1"/>
                  </a:cubicBezTo>
                  <a:cubicBezTo>
                    <a:pt x="3814" y="1"/>
                    <a:pt x="3814" y="1"/>
                    <a:pt x="3814" y="0"/>
                  </a:cubicBezTo>
                  <a:close/>
                  <a:moveTo>
                    <a:pt x="3831" y="0"/>
                  </a:moveTo>
                  <a:cubicBezTo>
                    <a:pt x="3834" y="2"/>
                    <a:pt x="3835" y="3"/>
                    <a:pt x="3837" y="7"/>
                  </a:cubicBezTo>
                  <a:cubicBezTo>
                    <a:pt x="3838" y="7"/>
                    <a:pt x="3839" y="7"/>
                    <a:pt x="3840" y="8"/>
                  </a:cubicBezTo>
                  <a:cubicBezTo>
                    <a:pt x="3840" y="0"/>
                    <a:pt x="3840" y="0"/>
                    <a:pt x="3840" y="0"/>
                  </a:cubicBezTo>
                  <a:lnTo>
                    <a:pt x="3831" y="0"/>
                  </a:lnTo>
                  <a:close/>
                  <a:moveTo>
                    <a:pt x="740" y="250"/>
                  </a:moveTo>
                  <a:cubicBezTo>
                    <a:pt x="740" y="254"/>
                    <a:pt x="736" y="252"/>
                    <a:pt x="734" y="250"/>
                  </a:cubicBezTo>
                  <a:cubicBezTo>
                    <a:pt x="700" y="243"/>
                    <a:pt x="693" y="242"/>
                    <a:pt x="688" y="238"/>
                  </a:cubicBezTo>
                  <a:cubicBezTo>
                    <a:pt x="649" y="218"/>
                    <a:pt x="646" y="213"/>
                    <a:pt x="639" y="211"/>
                  </a:cubicBezTo>
                  <a:cubicBezTo>
                    <a:pt x="605" y="186"/>
                    <a:pt x="597" y="185"/>
                    <a:pt x="594" y="179"/>
                  </a:cubicBezTo>
                  <a:cubicBezTo>
                    <a:pt x="566" y="166"/>
                    <a:pt x="569" y="159"/>
                    <a:pt x="564" y="159"/>
                  </a:cubicBezTo>
                  <a:cubicBezTo>
                    <a:pt x="529" y="136"/>
                    <a:pt x="526" y="135"/>
                    <a:pt x="525" y="132"/>
                  </a:cubicBezTo>
                  <a:cubicBezTo>
                    <a:pt x="512" y="117"/>
                    <a:pt x="505" y="119"/>
                    <a:pt x="506" y="114"/>
                  </a:cubicBezTo>
                  <a:cubicBezTo>
                    <a:pt x="484" y="93"/>
                    <a:pt x="478" y="94"/>
                    <a:pt x="478" y="90"/>
                  </a:cubicBezTo>
                  <a:cubicBezTo>
                    <a:pt x="454" y="72"/>
                    <a:pt x="447" y="64"/>
                    <a:pt x="437" y="58"/>
                  </a:cubicBezTo>
                  <a:cubicBezTo>
                    <a:pt x="424" y="42"/>
                    <a:pt x="416" y="42"/>
                    <a:pt x="414" y="36"/>
                  </a:cubicBezTo>
                  <a:cubicBezTo>
                    <a:pt x="402" y="18"/>
                    <a:pt x="391" y="21"/>
                    <a:pt x="390" y="14"/>
                  </a:cubicBezTo>
                  <a:cubicBezTo>
                    <a:pt x="372" y="9"/>
                    <a:pt x="380" y="20"/>
                    <a:pt x="392" y="27"/>
                  </a:cubicBezTo>
                  <a:cubicBezTo>
                    <a:pt x="405" y="43"/>
                    <a:pt x="409" y="42"/>
                    <a:pt x="409" y="45"/>
                  </a:cubicBezTo>
                  <a:cubicBezTo>
                    <a:pt x="474" y="97"/>
                    <a:pt x="479" y="102"/>
                    <a:pt x="484" y="109"/>
                  </a:cubicBezTo>
                  <a:cubicBezTo>
                    <a:pt x="530" y="145"/>
                    <a:pt x="540" y="147"/>
                    <a:pt x="544" y="154"/>
                  </a:cubicBezTo>
                  <a:cubicBezTo>
                    <a:pt x="580" y="177"/>
                    <a:pt x="581" y="181"/>
                    <a:pt x="587" y="182"/>
                  </a:cubicBezTo>
                  <a:cubicBezTo>
                    <a:pt x="639" y="211"/>
                    <a:pt x="642" y="220"/>
                    <a:pt x="652" y="222"/>
                  </a:cubicBezTo>
                  <a:cubicBezTo>
                    <a:pt x="676" y="237"/>
                    <a:pt x="673" y="238"/>
                    <a:pt x="671" y="238"/>
                  </a:cubicBezTo>
                  <a:cubicBezTo>
                    <a:pt x="651" y="229"/>
                    <a:pt x="645" y="226"/>
                    <a:pt x="641" y="222"/>
                  </a:cubicBezTo>
                  <a:cubicBezTo>
                    <a:pt x="594" y="197"/>
                    <a:pt x="590" y="195"/>
                    <a:pt x="589" y="192"/>
                  </a:cubicBezTo>
                  <a:cubicBezTo>
                    <a:pt x="550" y="170"/>
                    <a:pt x="548" y="164"/>
                    <a:pt x="539" y="163"/>
                  </a:cubicBezTo>
                  <a:cubicBezTo>
                    <a:pt x="484" y="114"/>
                    <a:pt x="474" y="110"/>
                    <a:pt x="469" y="100"/>
                  </a:cubicBezTo>
                  <a:cubicBezTo>
                    <a:pt x="454" y="90"/>
                    <a:pt x="453" y="87"/>
                    <a:pt x="452" y="85"/>
                  </a:cubicBezTo>
                  <a:cubicBezTo>
                    <a:pt x="417" y="55"/>
                    <a:pt x="413" y="52"/>
                    <a:pt x="409" y="49"/>
                  </a:cubicBezTo>
                  <a:cubicBezTo>
                    <a:pt x="372" y="13"/>
                    <a:pt x="367" y="11"/>
                    <a:pt x="364" y="7"/>
                  </a:cubicBezTo>
                  <a:cubicBezTo>
                    <a:pt x="344" y="1"/>
                    <a:pt x="344" y="1"/>
                    <a:pt x="345" y="2"/>
                  </a:cubicBezTo>
                  <a:cubicBezTo>
                    <a:pt x="378" y="27"/>
                    <a:pt x="378" y="34"/>
                    <a:pt x="383" y="35"/>
                  </a:cubicBezTo>
                  <a:cubicBezTo>
                    <a:pt x="407" y="60"/>
                    <a:pt x="411" y="64"/>
                    <a:pt x="415" y="67"/>
                  </a:cubicBezTo>
                  <a:cubicBezTo>
                    <a:pt x="446" y="91"/>
                    <a:pt x="451" y="100"/>
                    <a:pt x="460" y="105"/>
                  </a:cubicBezTo>
                  <a:cubicBezTo>
                    <a:pt x="490" y="130"/>
                    <a:pt x="498" y="136"/>
                    <a:pt x="505" y="143"/>
                  </a:cubicBezTo>
                  <a:cubicBezTo>
                    <a:pt x="570" y="188"/>
                    <a:pt x="575" y="191"/>
                    <a:pt x="578" y="194"/>
                  </a:cubicBezTo>
                  <a:cubicBezTo>
                    <a:pt x="601" y="206"/>
                    <a:pt x="601" y="209"/>
                    <a:pt x="604" y="210"/>
                  </a:cubicBezTo>
                  <a:cubicBezTo>
                    <a:pt x="635" y="227"/>
                    <a:pt x="639" y="230"/>
                    <a:pt x="645" y="231"/>
                  </a:cubicBezTo>
                  <a:cubicBezTo>
                    <a:pt x="681" y="244"/>
                    <a:pt x="685" y="247"/>
                    <a:pt x="690" y="249"/>
                  </a:cubicBezTo>
                  <a:cubicBezTo>
                    <a:pt x="728" y="254"/>
                    <a:pt x="731" y="254"/>
                    <a:pt x="734" y="255"/>
                  </a:cubicBezTo>
                  <a:close/>
                  <a:moveTo>
                    <a:pt x="989" y="371"/>
                  </a:moveTo>
                  <a:cubicBezTo>
                    <a:pt x="998" y="376"/>
                    <a:pt x="1006" y="381"/>
                    <a:pt x="1017" y="385"/>
                  </a:cubicBezTo>
                  <a:cubicBezTo>
                    <a:pt x="1041" y="394"/>
                    <a:pt x="1046" y="395"/>
                    <a:pt x="1047" y="392"/>
                  </a:cubicBezTo>
                  <a:cubicBezTo>
                    <a:pt x="1003" y="373"/>
                    <a:pt x="998" y="371"/>
                    <a:pt x="995" y="367"/>
                  </a:cubicBezTo>
                  <a:cubicBezTo>
                    <a:pt x="960" y="342"/>
                    <a:pt x="958" y="341"/>
                    <a:pt x="956" y="340"/>
                  </a:cubicBezTo>
                  <a:cubicBezTo>
                    <a:pt x="939" y="327"/>
                    <a:pt x="937" y="326"/>
                    <a:pt x="935" y="324"/>
                  </a:cubicBezTo>
                  <a:cubicBezTo>
                    <a:pt x="917" y="306"/>
                    <a:pt x="913" y="302"/>
                    <a:pt x="909" y="300"/>
                  </a:cubicBezTo>
                  <a:cubicBezTo>
                    <a:pt x="861" y="237"/>
                    <a:pt x="859" y="233"/>
                    <a:pt x="856" y="231"/>
                  </a:cubicBezTo>
                  <a:cubicBezTo>
                    <a:pt x="848" y="219"/>
                    <a:pt x="845" y="213"/>
                    <a:pt x="839" y="209"/>
                  </a:cubicBezTo>
                  <a:cubicBezTo>
                    <a:pt x="825" y="175"/>
                    <a:pt x="815" y="179"/>
                    <a:pt x="816" y="173"/>
                  </a:cubicBezTo>
                  <a:cubicBezTo>
                    <a:pt x="788" y="136"/>
                    <a:pt x="784" y="135"/>
                    <a:pt x="784" y="129"/>
                  </a:cubicBezTo>
                  <a:cubicBezTo>
                    <a:pt x="774" y="119"/>
                    <a:pt x="771" y="116"/>
                    <a:pt x="770" y="111"/>
                  </a:cubicBezTo>
                  <a:cubicBezTo>
                    <a:pt x="742" y="73"/>
                    <a:pt x="738" y="66"/>
                    <a:pt x="734" y="58"/>
                  </a:cubicBezTo>
                  <a:cubicBezTo>
                    <a:pt x="714" y="35"/>
                    <a:pt x="711" y="32"/>
                    <a:pt x="706" y="31"/>
                  </a:cubicBezTo>
                  <a:cubicBezTo>
                    <a:pt x="680" y="2"/>
                    <a:pt x="679" y="1"/>
                    <a:pt x="679" y="0"/>
                  </a:cubicBezTo>
                  <a:cubicBezTo>
                    <a:pt x="686" y="20"/>
                    <a:pt x="692" y="26"/>
                    <a:pt x="697" y="33"/>
                  </a:cubicBezTo>
                  <a:cubicBezTo>
                    <a:pt x="751" y="95"/>
                    <a:pt x="751" y="101"/>
                    <a:pt x="754" y="104"/>
                  </a:cubicBezTo>
                  <a:cubicBezTo>
                    <a:pt x="768" y="131"/>
                    <a:pt x="775" y="130"/>
                    <a:pt x="776" y="135"/>
                  </a:cubicBezTo>
                  <a:cubicBezTo>
                    <a:pt x="788" y="151"/>
                    <a:pt x="791" y="151"/>
                    <a:pt x="793" y="151"/>
                  </a:cubicBezTo>
                  <a:cubicBezTo>
                    <a:pt x="829" y="208"/>
                    <a:pt x="829" y="214"/>
                    <a:pt x="835" y="213"/>
                  </a:cubicBezTo>
                  <a:cubicBezTo>
                    <a:pt x="854" y="247"/>
                    <a:pt x="861" y="249"/>
                    <a:pt x="862" y="257"/>
                  </a:cubicBezTo>
                  <a:cubicBezTo>
                    <a:pt x="880" y="280"/>
                    <a:pt x="884" y="285"/>
                    <a:pt x="890" y="288"/>
                  </a:cubicBezTo>
                  <a:cubicBezTo>
                    <a:pt x="874" y="275"/>
                    <a:pt x="868" y="272"/>
                    <a:pt x="867" y="266"/>
                  </a:cubicBezTo>
                  <a:cubicBezTo>
                    <a:pt x="820" y="208"/>
                    <a:pt x="817" y="207"/>
                    <a:pt x="816" y="204"/>
                  </a:cubicBezTo>
                  <a:cubicBezTo>
                    <a:pt x="792" y="174"/>
                    <a:pt x="789" y="161"/>
                    <a:pt x="780" y="153"/>
                  </a:cubicBezTo>
                  <a:cubicBezTo>
                    <a:pt x="748" y="107"/>
                    <a:pt x="745" y="107"/>
                    <a:pt x="744" y="106"/>
                  </a:cubicBezTo>
                  <a:cubicBezTo>
                    <a:pt x="733" y="84"/>
                    <a:pt x="723" y="78"/>
                    <a:pt x="718" y="67"/>
                  </a:cubicBezTo>
                  <a:cubicBezTo>
                    <a:pt x="703" y="47"/>
                    <a:pt x="697" y="46"/>
                    <a:pt x="695" y="40"/>
                  </a:cubicBezTo>
                  <a:cubicBezTo>
                    <a:pt x="673" y="18"/>
                    <a:pt x="673" y="15"/>
                    <a:pt x="669" y="15"/>
                  </a:cubicBezTo>
                  <a:cubicBezTo>
                    <a:pt x="644" y="0"/>
                    <a:pt x="644" y="0"/>
                    <a:pt x="644" y="0"/>
                  </a:cubicBezTo>
                  <a:cubicBezTo>
                    <a:pt x="675" y="28"/>
                    <a:pt x="679" y="37"/>
                    <a:pt x="686" y="44"/>
                  </a:cubicBezTo>
                  <a:cubicBezTo>
                    <a:pt x="707" y="69"/>
                    <a:pt x="710" y="70"/>
                    <a:pt x="707" y="71"/>
                  </a:cubicBezTo>
                  <a:cubicBezTo>
                    <a:pt x="730" y="96"/>
                    <a:pt x="734" y="106"/>
                    <a:pt x="741" y="113"/>
                  </a:cubicBezTo>
                  <a:cubicBezTo>
                    <a:pt x="782" y="170"/>
                    <a:pt x="787" y="179"/>
                    <a:pt x="794" y="186"/>
                  </a:cubicBezTo>
                  <a:cubicBezTo>
                    <a:pt x="806" y="199"/>
                    <a:pt x="804" y="205"/>
                    <a:pt x="807" y="206"/>
                  </a:cubicBezTo>
                  <a:cubicBezTo>
                    <a:pt x="854" y="262"/>
                    <a:pt x="852" y="269"/>
                    <a:pt x="860" y="268"/>
                  </a:cubicBezTo>
                  <a:cubicBezTo>
                    <a:pt x="896" y="311"/>
                    <a:pt x="905" y="316"/>
                    <a:pt x="913" y="322"/>
                  </a:cubicBezTo>
                  <a:cubicBezTo>
                    <a:pt x="967" y="358"/>
                    <a:pt x="972" y="359"/>
                    <a:pt x="976" y="362"/>
                  </a:cubicBezTo>
                  <a:close/>
                  <a:moveTo>
                    <a:pt x="1027" y="2129"/>
                  </a:moveTo>
                  <a:cubicBezTo>
                    <a:pt x="1022" y="2125"/>
                    <a:pt x="1022" y="2116"/>
                    <a:pt x="1017" y="2112"/>
                  </a:cubicBezTo>
                  <a:cubicBezTo>
                    <a:pt x="1016" y="2108"/>
                    <a:pt x="1019" y="2101"/>
                    <a:pt x="1012" y="2103"/>
                  </a:cubicBezTo>
                  <a:cubicBezTo>
                    <a:pt x="1012" y="2098"/>
                    <a:pt x="1011" y="2094"/>
                    <a:pt x="1008" y="2092"/>
                  </a:cubicBezTo>
                  <a:cubicBezTo>
                    <a:pt x="1006" y="2085"/>
                    <a:pt x="1004" y="2077"/>
                    <a:pt x="1001" y="2070"/>
                  </a:cubicBezTo>
                  <a:cubicBezTo>
                    <a:pt x="997" y="2070"/>
                    <a:pt x="1000" y="2063"/>
                    <a:pt x="997" y="2062"/>
                  </a:cubicBezTo>
                  <a:cubicBezTo>
                    <a:pt x="993" y="2060"/>
                    <a:pt x="997" y="2051"/>
                    <a:pt x="993" y="2051"/>
                  </a:cubicBezTo>
                  <a:cubicBezTo>
                    <a:pt x="993" y="2041"/>
                    <a:pt x="988" y="2036"/>
                    <a:pt x="986" y="2029"/>
                  </a:cubicBezTo>
                  <a:cubicBezTo>
                    <a:pt x="988" y="2022"/>
                    <a:pt x="982" y="2023"/>
                    <a:pt x="984" y="2016"/>
                  </a:cubicBezTo>
                  <a:cubicBezTo>
                    <a:pt x="984" y="2010"/>
                    <a:pt x="983" y="2005"/>
                    <a:pt x="979" y="2003"/>
                  </a:cubicBezTo>
                  <a:cubicBezTo>
                    <a:pt x="978" y="2019"/>
                    <a:pt x="984" y="2027"/>
                    <a:pt x="986" y="2040"/>
                  </a:cubicBezTo>
                  <a:cubicBezTo>
                    <a:pt x="987" y="2046"/>
                    <a:pt x="989" y="2051"/>
                    <a:pt x="990" y="2057"/>
                  </a:cubicBezTo>
                  <a:cubicBezTo>
                    <a:pt x="990" y="2061"/>
                    <a:pt x="993" y="2062"/>
                    <a:pt x="993" y="2066"/>
                  </a:cubicBezTo>
                  <a:cubicBezTo>
                    <a:pt x="996" y="2066"/>
                    <a:pt x="994" y="2072"/>
                    <a:pt x="997" y="2073"/>
                  </a:cubicBezTo>
                  <a:cubicBezTo>
                    <a:pt x="998" y="2086"/>
                    <a:pt x="1006" y="2093"/>
                    <a:pt x="1008" y="2105"/>
                  </a:cubicBezTo>
                  <a:cubicBezTo>
                    <a:pt x="1011" y="2105"/>
                    <a:pt x="1009" y="2111"/>
                    <a:pt x="1012" y="2112"/>
                  </a:cubicBezTo>
                  <a:cubicBezTo>
                    <a:pt x="1012" y="2116"/>
                    <a:pt x="1015" y="2117"/>
                    <a:pt x="1014" y="2121"/>
                  </a:cubicBezTo>
                  <a:cubicBezTo>
                    <a:pt x="1016" y="2125"/>
                    <a:pt x="1020" y="2133"/>
                    <a:pt x="1017" y="2136"/>
                  </a:cubicBezTo>
                  <a:cubicBezTo>
                    <a:pt x="1020" y="2136"/>
                    <a:pt x="1018" y="2142"/>
                    <a:pt x="1021" y="2142"/>
                  </a:cubicBezTo>
                  <a:cubicBezTo>
                    <a:pt x="1020" y="2146"/>
                    <a:pt x="1023" y="2147"/>
                    <a:pt x="1023" y="2151"/>
                  </a:cubicBezTo>
                  <a:cubicBezTo>
                    <a:pt x="1023" y="2155"/>
                    <a:pt x="1024" y="2158"/>
                    <a:pt x="1025" y="2160"/>
                  </a:cubicBezTo>
                  <a:cubicBezTo>
                    <a:pt x="1032" y="2160"/>
                    <a:pt x="1032" y="2160"/>
                    <a:pt x="1032" y="2160"/>
                  </a:cubicBezTo>
                  <a:cubicBezTo>
                    <a:pt x="1032" y="2159"/>
                    <a:pt x="1032" y="2159"/>
                    <a:pt x="1032" y="2158"/>
                  </a:cubicBezTo>
                  <a:cubicBezTo>
                    <a:pt x="1033" y="2158"/>
                    <a:pt x="1035" y="2159"/>
                    <a:pt x="1036" y="2160"/>
                  </a:cubicBezTo>
                  <a:cubicBezTo>
                    <a:pt x="1045" y="2160"/>
                    <a:pt x="1045" y="2160"/>
                    <a:pt x="1045" y="2160"/>
                  </a:cubicBezTo>
                  <a:cubicBezTo>
                    <a:pt x="1043" y="2156"/>
                    <a:pt x="1040" y="2152"/>
                    <a:pt x="1036" y="2149"/>
                  </a:cubicBezTo>
                  <a:cubicBezTo>
                    <a:pt x="1037" y="2138"/>
                    <a:pt x="1027" y="2139"/>
                    <a:pt x="1027" y="2129"/>
                  </a:cubicBezTo>
                  <a:close/>
                  <a:moveTo>
                    <a:pt x="1027" y="2147"/>
                  </a:moveTo>
                  <a:cubicBezTo>
                    <a:pt x="1029" y="2148"/>
                    <a:pt x="1031" y="2151"/>
                    <a:pt x="1032" y="2153"/>
                  </a:cubicBezTo>
                  <a:cubicBezTo>
                    <a:pt x="1031" y="2159"/>
                    <a:pt x="1027" y="2150"/>
                    <a:pt x="1027" y="2147"/>
                  </a:cubicBezTo>
                  <a:close/>
                  <a:moveTo>
                    <a:pt x="887" y="319"/>
                  </a:moveTo>
                  <a:cubicBezTo>
                    <a:pt x="888" y="314"/>
                    <a:pt x="881" y="316"/>
                    <a:pt x="881" y="312"/>
                  </a:cubicBezTo>
                  <a:cubicBezTo>
                    <a:pt x="860" y="299"/>
                    <a:pt x="864" y="290"/>
                    <a:pt x="857" y="292"/>
                  </a:cubicBezTo>
                  <a:cubicBezTo>
                    <a:pt x="829" y="256"/>
                    <a:pt x="827" y="249"/>
                    <a:pt x="821" y="246"/>
                  </a:cubicBezTo>
                  <a:cubicBezTo>
                    <a:pt x="769" y="177"/>
                    <a:pt x="766" y="171"/>
                    <a:pt x="762" y="166"/>
                  </a:cubicBezTo>
                  <a:cubicBezTo>
                    <a:pt x="731" y="135"/>
                    <a:pt x="734" y="128"/>
                    <a:pt x="730" y="128"/>
                  </a:cubicBezTo>
                  <a:cubicBezTo>
                    <a:pt x="708" y="102"/>
                    <a:pt x="706" y="100"/>
                    <a:pt x="704" y="97"/>
                  </a:cubicBezTo>
                  <a:cubicBezTo>
                    <a:pt x="687" y="81"/>
                    <a:pt x="689" y="75"/>
                    <a:pt x="683" y="77"/>
                  </a:cubicBezTo>
                  <a:cubicBezTo>
                    <a:pt x="649" y="44"/>
                    <a:pt x="648" y="36"/>
                    <a:pt x="643" y="32"/>
                  </a:cubicBezTo>
                  <a:cubicBezTo>
                    <a:pt x="595" y="0"/>
                    <a:pt x="595" y="0"/>
                    <a:pt x="595" y="0"/>
                  </a:cubicBezTo>
                  <a:cubicBezTo>
                    <a:pt x="618" y="17"/>
                    <a:pt x="617" y="23"/>
                    <a:pt x="621" y="23"/>
                  </a:cubicBezTo>
                  <a:cubicBezTo>
                    <a:pt x="659" y="58"/>
                    <a:pt x="665" y="68"/>
                    <a:pt x="672" y="77"/>
                  </a:cubicBezTo>
                  <a:cubicBezTo>
                    <a:pt x="702" y="103"/>
                    <a:pt x="701" y="111"/>
                    <a:pt x="708" y="112"/>
                  </a:cubicBezTo>
                  <a:cubicBezTo>
                    <a:pt x="732" y="144"/>
                    <a:pt x="736" y="147"/>
                    <a:pt x="738" y="152"/>
                  </a:cubicBezTo>
                  <a:cubicBezTo>
                    <a:pt x="794" y="223"/>
                    <a:pt x="810" y="239"/>
                    <a:pt x="821" y="259"/>
                  </a:cubicBezTo>
                  <a:cubicBezTo>
                    <a:pt x="812" y="259"/>
                    <a:pt x="813" y="253"/>
                    <a:pt x="808" y="252"/>
                  </a:cubicBezTo>
                  <a:cubicBezTo>
                    <a:pt x="796" y="241"/>
                    <a:pt x="793" y="238"/>
                    <a:pt x="791" y="234"/>
                  </a:cubicBezTo>
                  <a:cubicBezTo>
                    <a:pt x="743" y="186"/>
                    <a:pt x="739" y="183"/>
                    <a:pt x="738" y="178"/>
                  </a:cubicBezTo>
                  <a:cubicBezTo>
                    <a:pt x="714" y="153"/>
                    <a:pt x="710" y="150"/>
                    <a:pt x="708" y="145"/>
                  </a:cubicBezTo>
                  <a:cubicBezTo>
                    <a:pt x="670" y="114"/>
                    <a:pt x="668" y="109"/>
                    <a:pt x="665" y="105"/>
                  </a:cubicBezTo>
                  <a:cubicBezTo>
                    <a:pt x="633" y="73"/>
                    <a:pt x="631" y="71"/>
                    <a:pt x="631" y="67"/>
                  </a:cubicBezTo>
                  <a:cubicBezTo>
                    <a:pt x="615" y="51"/>
                    <a:pt x="610" y="52"/>
                    <a:pt x="610" y="51"/>
                  </a:cubicBezTo>
                  <a:cubicBezTo>
                    <a:pt x="597" y="42"/>
                    <a:pt x="601" y="32"/>
                    <a:pt x="592" y="33"/>
                  </a:cubicBezTo>
                  <a:cubicBezTo>
                    <a:pt x="567" y="8"/>
                    <a:pt x="562" y="4"/>
                    <a:pt x="557" y="0"/>
                  </a:cubicBezTo>
                  <a:cubicBezTo>
                    <a:pt x="552" y="10"/>
                    <a:pt x="563" y="13"/>
                    <a:pt x="569" y="22"/>
                  </a:cubicBezTo>
                  <a:cubicBezTo>
                    <a:pt x="629" y="79"/>
                    <a:pt x="629" y="83"/>
                    <a:pt x="633" y="82"/>
                  </a:cubicBezTo>
                  <a:cubicBezTo>
                    <a:pt x="676" y="124"/>
                    <a:pt x="689" y="140"/>
                    <a:pt x="705" y="154"/>
                  </a:cubicBezTo>
                  <a:cubicBezTo>
                    <a:pt x="778" y="231"/>
                    <a:pt x="785" y="238"/>
                    <a:pt x="793" y="245"/>
                  </a:cubicBezTo>
                  <a:cubicBezTo>
                    <a:pt x="808" y="256"/>
                    <a:pt x="807" y="260"/>
                    <a:pt x="808" y="261"/>
                  </a:cubicBezTo>
                  <a:cubicBezTo>
                    <a:pt x="834" y="279"/>
                    <a:pt x="840" y="280"/>
                    <a:pt x="844" y="283"/>
                  </a:cubicBezTo>
                  <a:cubicBezTo>
                    <a:pt x="859" y="314"/>
                    <a:pt x="859" y="308"/>
                    <a:pt x="855" y="307"/>
                  </a:cubicBezTo>
                  <a:cubicBezTo>
                    <a:pt x="822" y="280"/>
                    <a:pt x="808" y="275"/>
                    <a:pt x="801" y="263"/>
                  </a:cubicBezTo>
                  <a:cubicBezTo>
                    <a:pt x="778" y="238"/>
                    <a:pt x="768" y="243"/>
                    <a:pt x="771" y="236"/>
                  </a:cubicBezTo>
                  <a:cubicBezTo>
                    <a:pt x="741" y="218"/>
                    <a:pt x="746" y="208"/>
                    <a:pt x="739" y="211"/>
                  </a:cubicBezTo>
                  <a:cubicBezTo>
                    <a:pt x="700" y="175"/>
                    <a:pt x="692" y="164"/>
                    <a:pt x="681" y="155"/>
                  </a:cubicBezTo>
                  <a:cubicBezTo>
                    <a:pt x="658" y="131"/>
                    <a:pt x="649" y="121"/>
                    <a:pt x="641" y="111"/>
                  </a:cubicBezTo>
                  <a:cubicBezTo>
                    <a:pt x="610" y="82"/>
                    <a:pt x="609" y="78"/>
                    <a:pt x="605" y="77"/>
                  </a:cubicBezTo>
                  <a:cubicBezTo>
                    <a:pt x="581" y="54"/>
                    <a:pt x="580" y="50"/>
                    <a:pt x="575" y="50"/>
                  </a:cubicBezTo>
                  <a:cubicBezTo>
                    <a:pt x="534" y="16"/>
                    <a:pt x="534" y="11"/>
                    <a:pt x="530" y="10"/>
                  </a:cubicBezTo>
                  <a:cubicBezTo>
                    <a:pt x="503" y="0"/>
                    <a:pt x="503" y="0"/>
                    <a:pt x="503" y="0"/>
                  </a:cubicBezTo>
                  <a:cubicBezTo>
                    <a:pt x="515" y="14"/>
                    <a:pt x="521" y="12"/>
                    <a:pt x="523" y="14"/>
                  </a:cubicBezTo>
                  <a:cubicBezTo>
                    <a:pt x="555" y="41"/>
                    <a:pt x="559" y="45"/>
                    <a:pt x="564" y="48"/>
                  </a:cubicBezTo>
                  <a:cubicBezTo>
                    <a:pt x="590" y="78"/>
                    <a:pt x="596" y="77"/>
                    <a:pt x="598" y="79"/>
                  </a:cubicBezTo>
                  <a:cubicBezTo>
                    <a:pt x="631" y="118"/>
                    <a:pt x="640" y="117"/>
                    <a:pt x="641" y="124"/>
                  </a:cubicBezTo>
                  <a:cubicBezTo>
                    <a:pt x="671" y="148"/>
                    <a:pt x="666" y="158"/>
                    <a:pt x="673" y="155"/>
                  </a:cubicBezTo>
                  <a:cubicBezTo>
                    <a:pt x="715" y="195"/>
                    <a:pt x="722" y="205"/>
                    <a:pt x="733" y="211"/>
                  </a:cubicBezTo>
                  <a:cubicBezTo>
                    <a:pt x="774" y="248"/>
                    <a:pt x="776" y="250"/>
                    <a:pt x="777" y="253"/>
                  </a:cubicBezTo>
                  <a:cubicBezTo>
                    <a:pt x="795" y="267"/>
                    <a:pt x="797" y="269"/>
                    <a:pt x="799" y="271"/>
                  </a:cubicBezTo>
                  <a:cubicBezTo>
                    <a:pt x="840" y="300"/>
                    <a:pt x="844" y="307"/>
                    <a:pt x="850" y="312"/>
                  </a:cubicBezTo>
                  <a:cubicBezTo>
                    <a:pt x="924" y="348"/>
                    <a:pt x="925" y="357"/>
                    <a:pt x="934" y="357"/>
                  </a:cubicBezTo>
                  <a:cubicBezTo>
                    <a:pt x="934" y="355"/>
                    <a:pt x="921" y="340"/>
                    <a:pt x="900" y="332"/>
                  </a:cubicBezTo>
                  <a:close/>
                  <a:moveTo>
                    <a:pt x="417" y="167"/>
                  </a:moveTo>
                  <a:cubicBezTo>
                    <a:pt x="412" y="160"/>
                    <a:pt x="403" y="156"/>
                    <a:pt x="398" y="149"/>
                  </a:cubicBezTo>
                  <a:cubicBezTo>
                    <a:pt x="374" y="130"/>
                    <a:pt x="375" y="123"/>
                    <a:pt x="368" y="124"/>
                  </a:cubicBezTo>
                  <a:cubicBezTo>
                    <a:pt x="353" y="108"/>
                    <a:pt x="352" y="106"/>
                    <a:pt x="351" y="104"/>
                  </a:cubicBezTo>
                  <a:cubicBezTo>
                    <a:pt x="329" y="83"/>
                    <a:pt x="329" y="77"/>
                    <a:pt x="326" y="73"/>
                  </a:cubicBezTo>
                  <a:cubicBezTo>
                    <a:pt x="286" y="24"/>
                    <a:pt x="279" y="26"/>
                    <a:pt x="279" y="22"/>
                  </a:cubicBezTo>
                  <a:cubicBezTo>
                    <a:pt x="240" y="0"/>
                    <a:pt x="240" y="0"/>
                    <a:pt x="240" y="0"/>
                  </a:cubicBezTo>
                  <a:cubicBezTo>
                    <a:pt x="256" y="19"/>
                    <a:pt x="265" y="15"/>
                    <a:pt x="263" y="22"/>
                  </a:cubicBezTo>
                  <a:cubicBezTo>
                    <a:pt x="312" y="70"/>
                    <a:pt x="314" y="72"/>
                    <a:pt x="317" y="73"/>
                  </a:cubicBezTo>
                  <a:cubicBezTo>
                    <a:pt x="335" y="90"/>
                    <a:pt x="331" y="99"/>
                    <a:pt x="338" y="98"/>
                  </a:cubicBezTo>
                  <a:cubicBezTo>
                    <a:pt x="376" y="141"/>
                    <a:pt x="389" y="148"/>
                    <a:pt x="400" y="158"/>
                  </a:cubicBezTo>
                  <a:cubicBezTo>
                    <a:pt x="428" y="181"/>
                    <a:pt x="429" y="185"/>
                    <a:pt x="434" y="185"/>
                  </a:cubicBezTo>
                  <a:close/>
                  <a:moveTo>
                    <a:pt x="527" y="235"/>
                  </a:moveTo>
                  <a:cubicBezTo>
                    <a:pt x="526" y="226"/>
                    <a:pt x="513" y="224"/>
                    <a:pt x="519" y="215"/>
                  </a:cubicBezTo>
                  <a:cubicBezTo>
                    <a:pt x="496" y="189"/>
                    <a:pt x="492" y="188"/>
                    <a:pt x="491" y="184"/>
                  </a:cubicBezTo>
                  <a:cubicBezTo>
                    <a:pt x="440" y="113"/>
                    <a:pt x="434" y="113"/>
                    <a:pt x="434" y="108"/>
                  </a:cubicBezTo>
                  <a:cubicBezTo>
                    <a:pt x="423" y="99"/>
                    <a:pt x="423" y="94"/>
                    <a:pt x="421" y="91"/>
                  </a:cubicBezTo>
                  <a:cubicBezTo>
                    <a:pt x="377" y="41"/>
                    <a:pt x="367" y="32"/>
                    <a:pt x="357" y="22"/>
                  </a:cubicBezTo>
                  <a:cubicBezTo>
                    <a:pt x="342" y="7"/>
                    <a:pt x="340" y="6"/>
                    <a:pt x="338" y="6"/>
                  </a:cubicBezTo>
                  <a:cubicBezTo>
                    <a:pt x="319" y="0"/>
                    <a:pt x="319" y="0"/>
                    <a:pt x="319" y="0"/>
                  </a:cubicBezTo>
                  <a:cubicBezTo>
                    <a:pt x="343" y="19"/>
                    <a:pt x="344" y="25"/>
                    <a:pt x="348" y="28"/>
                  </a:cubicBezTo>
                  <a:cubicBezTo>
                    <a:pt x="367" y="41"/>
                    <a:pt x="366" y="48"/>
                    <a:pt x="374" y="48"/>
                  </a:cubicBezTo>
                  <a:cubicBezTo>
                    <a:pt x="399" y="84"/>
                    <a:pt x="410" y="89"/>
                    <a:pt x="414" y="99"/>
                  </a:cubicBezTo>
                  <a:cubicBezTo>
                    <a:pt x="464" y="158"/>
                    <a:pt x="467" y="158"/>
                    <a:pt x="468" y="161"/>
                  </a:cubicBezTo>
                  <a:cubicBezTo>
                    <a:pt x="497" y="204"/>
                    <a:pt x="491" y="197"/>
                    <a:pt x="489" y="197"/>
                  </a:cubicBezTo>
                  <a:cubicBezTo>
                    <a:pt x="469" y="181"/>
                    <a:pt x="467" y="179"/>
                    <a:pt x="465" y="177"/>
                  </a:cubicBezTo>
                  <a:cubicBezTo>
                    <a:pt x="441" y="152"/>
                    <a:pt x="434" y="155"/>
                    <a:pt x="435" y="150"/>
                  </a:cubicBezTo>
                  <a:cubicBezTo>
                    <a:pt x="421" y="129"/>
                    <a:pt x="412" y="132"/>
                    <a:pt x="414" y="125"/>
                  </a:cubicBezTo>
                  <a:cubicBezTo>
                    <a:pt x="401" y="106"/>
                    <a:pt x="395" y="108"/>
                    <a:pt x="395" y="103"/>
                  </a:cubicBezTo>
                  <a:cubicBezTo>
                    <a:pt x="363" y="74"/>
                    <a:pt x="362" y="68"/>
                    <a:pt x="356" y="65"/>
                  </a:cubicBezTo>
                  <a:cubicBezTo>
                    <a:pt x="338" y="45"/>
                    <a:pt x="336" y="44"/>
                    <a:pt x="335" y="41"/>
                  </a:cubicBezTo>
                  <a:cubicBezTo>
                    <a:pt x="308" y="17"/>
                    <a:pt x="306" y="15"/>
                    <a:pt x="303" y="14"/>
                  </a:cubicBezTo>
                  <a:cubicBezTo>
                    <a:pt x="275" y="0"/>
                    <a:pt x="275" y="0"/>
                    <a:pt x="275" y="0"/>
                  </a:cubicBezTo>
                  <a:cubicBezTo>
                    <a:pt x="299" y="19"/>
                    <a:pt x="304" y="24"/>
                    <a:pt x="307" y="29"/>
                  </a:cubicBezTo>
                  <a:cubicBezTo>
                    <a:pt x="332" y="48"/>
                    <a:pt x="330" y="56"/>
                    <a:pt x="337" y="54"/>
                  </a:cubicBezTo>
                  <a:cubicBezTo>
                    <a:pt x="368" y="81"/>
                    <a:pt x="367" y="87"/>
                    <a:pt x="369" y="90"/>
                  </a:cubicBezTo>
                  <a:cubicBezTo>
                    <a:pt x="398" y="119"/>
                    <a:pt x="406" y="128"/>
                    <a:pt x="413" y="138"/>
                  </a:cubicBezTo>
                  <a:cubicBezTo>
                    <a:pt x="435" y="161"/>
                    <a:pt x="441" y="161"/>
                    <a:pt x="441" y="165"/>
                  </a:cubicBezTo>
                  <a:cubicBezTo>
                    <a:pt x="525" y="234"/>
                    <a:pt x="526" y="240"/>
                    <a:pt x="529" y="243"/>
                  </a:cubicBezTo>
                  <a:close/>
                  <a:moveTo>
                    <a:pt x="1152" y="2099"/>
                  </a:moveTo>
                  <a:cubicBezTo>
                    <a:pt x="1150" y="2096"/>
                    <a:pt x="1154" y="2087"/>
                    <a:pt x="1150" y="2088"/>
                  </a:cubicBezTo>
                  <a:cubicBezTo>
                    <a:pt x="1138" y="2039"/>
                    <a:pt x="1133" y="2035"/>
                    <a:pt x="1134" y="2025"/>
                  </a:cubicBezTo>
                  <a:cubicBezTo>
                    <a:pt x="1111" y="1981"/>
                    <a:pt x="1109" y="1965"/>
                    <a:pt x="1102" y="1955"/>
                  </a:cubicBezTo>
                  <a:cubicBezTo>
                    <a:pt x="1091" y="1924"/>
                    <a:pt x="1085" y="1926"/>
                    <a:pt x="1086" y="1920"/>
                  </a:cubicBezTo>
                  <a:cubicBezTo>
                    <a:pt x="1073" y="1890"/>
                    <a:pt x="1072" y="1887"/>
                    <a:pt x="1069" y="1885"/>
                  </a:cubicBezTo>
                  <a:cubicBezTo>
                    <a:pt x="1052" y="1843"/>
                    <a:pt x="1043" y="1843"/>
                    <a:pt x="1043" y="1835"/>
                  </a:cubicBezTo>
                  <a:cubicBezTo>
                    <a:pt x="1003" y="1780"/>
                    <a:pt x="996" y="1770"/>
                    <a:pt x="988" y="1761"/>
                  </a:cubicBezTo>
                  <a:cubicBezTo>
                    <a:pt x="1012" y="1803"/>
                    <a:pt x="1016" y="1808"/>
                    <a:pt x="1021" y="1813"/>
                  </a:cubicBezTo>
                  <a:cubicBezTo>
                    <a:pt x="1030" y="1837"/>
                    <a:pt x="1036" y="1835"/>
                    <a:pt x="1036" y="1839"/>
                  </a:cubicBezTo>
                  <a:cubicBezTo>
                    <a:pt x="1046" y="1859"/>
                    <a:pt x="1050" y="1860"/>
                    <a:pt x="1049" y="1865"/>
                  </a:cubicBezTo>
                  <a:cubicBezTo>
                    <a:pt x="1067" y="1896"/>
                    <a:pt x="1069" y="1900"/>
                    <a:pt x="1071" y="1903"/>
                  </a:cubicBezTo>
                  <a:cubicBezTo>
                    <a:pt x="1092" y="1948"/>
                    <a:pt x="1092" y="1955"/>
                    <a:pt x="1095" y="1959"/>
                  </a:cubicBezTo>
                  <a:cubicBezTo>
                    <a:pt x="1123" y="2041"/>
                    <a:pt x="1129" y="2042"/>
                    <a:pt x="1130" y="2049"/>
                  </a:cubicBezTo>
                  <a:cubicBezTo>
                    <a:pt x="1150" y="2114"/>
                    <a:pt x="1150" y="2117"/>
                    <a:pt x="1150" y="2121"/>
                  </a:cubicBezTo>
                  <a:cubicBezTo>
                    <a:pt x="1151" y="2128"/>
                    <a:pt x="1142" y="2118"/>
                    <a:pt x="1139" y="2103"/>
                  </a:cubicBezTo>
                  <a:cubicBezTo>
                    <a:pt x="1126" y="2078"/>
                    <a:pt x="1123" y="2071"/>
                    <a:pt x="1119" y="2066"/>
                  </a:cubicBezTo>
                  <a:cubicBezTo>
                    <a:pt x="1108" y="2039"/>
                    <a:pt x="1106" y="2032"/>
                    <a:pt x="1099" y="2029"/>
                  </a:cubicBezTo>
                  <a:cubicBezTo>
                    <a:pt x="1078" y="1982"/>
                    <a:pt x="1076" y="1975"/>
                    <a:pt x="1071" y="1970"/>
                  </a:cubicBezTo>
                  <a:cubicBezTo>
                    <a:pt x="1048" y="1932"/>
                    <a:pt x="1047" y="1928"/>
                    <a:pt x="1047" y="1924"/>
                  </a:cubicBezTo>
                  <a:cubicBezTo>
                    <a:pt x="1030" y="1888"/>
                    <a:pt x="1021" y="1887"/>
                    <a:pt x="1021" y="1879"/>
                  </a:cubicBezTo>
                  <a:cubicBezTo>
                    <a:pt x="1008" y="1846"/>
                    <a:pt x="1000" y="1840"/>
                    <a:pt x="999" y="1846"/>
                  </a:cubicBezTo>
                  <a:cubicBezTo>
                    <a:pt x="1015" y="1873"/>
                    <a:pt x="1017" y="1885"/>
                    <a:pt x="1023" y="1892"/>
                  </a:cubicBezTo>
                  <a:cubicBezTo>
                    <a:pt x="1045" y="1935"/>
                    <a:pt x="1047" y="1939"/>
                    <a:pt x="1049" y="1944"/>
                  </a:cubicBezTo>
                  <a:cubicBezTo>
                    <a:pt x="1065" y="1974"/>
                    <a:pt x="1066" y="1974"/>
                    <a:pt x="1067" y="1974"/>
                  </a:cubicBezTo>
                  <a:cubicBezTo>
                    <a:pt x="1082" y="2010"/>
                    <a:pt x="1086" y="2011"/>
                    <a:pt x="1086" y="2018"/>
                  </a:cubicBezTo>
                  <a:cubicBezTo>
                    <a:pt x="1103" y="2056"/>
                    <a:pt x="1107" y="2058"/>
                    <a:pt x="1110" y="2062"/>
                  </a:cubicBezTo>
                  <a:cubicBezTo>
                    <a:pt x="1141" y="2137"/>
                    <a:pt x="1147" y="2139"/>
                    <a:pt x="1147" y="2147"/>
                  </a:cubicBezTo>
                  <a:cubicBezTo>
                    <a:pt x="1165" y="2142"/>
                    <a:pt x="1161" y="2123"/>
                    <a:pt x="1156" y="2105"/>
                  </a:cubicBezTo>
                  <a:close/>
                  <a:moveTo>
                    <a:pt x="1282" y="2121"/>
                  </a:moveTo>
                  <a:cubicBezTo>
                    <a:pt x="1283" y="2117"/>
                    <a:pt x="1286" y="2117"/>
                    <a:pt x="1287" y="2114"/>
                  </a:cubicBezTo>
                  <a:cubicBezTo>
                    <a:pt x="1321" y="2080"/>
                    <a:pt x="1320" y="2072"/>
                    <a:pt x="1326" y="2070"/>
                  </a:cubicBezTo>
                  <a:cubicBezTo>
                    <a:pt x="1347" y="2053"/>
                    <a:pt x="1345" y="2047"/>
                    <a:pt x="1350" y="2049"/>
                  </a:cubicBezTo>
                  <a:cubicBezTo>
                    <a:pt x="1377" y="2021"/>
                    <a:pt x="1391" y="2005"/>
                    <a:pt x="1407" y="1990"/>
                  </a:cubicBezTo>
                  <a:cubicBezTo>
                    <a:pt x="1432" y="1962"/>
                    <a:pt x="1438" y="1960"/>
                    <a:pt x="1439" y="1955"/>
                  </a:cubicBezTo>
                  <a:cubicBezTo>
                    <a:pt x="1473" y="1911"/>
                    <a:pt x="1474" y="1904"/>
                    <a:pt x="1477" y="1898"/>
                  </a:cubicBezTo>
                  <a:cubicBezTo>
                    <a:pt x="1479" y="1880"/>
                    <a:pt x="1478" y="1883"/>
                    <a:pt x="1479" y="1887"/>
                  </a:cubicBezTo>
                  <a:cubicBezTo>
                    <a:pt x="1460" y="1920"/>
                    <a:pt x="1450" y="1925"/>
                    <a:pt x="1446" y="1937"/>
                  </a:cubicBezTo>
                  <a:cubicBezTo>
                    <a:pt x="1410" y="1977"/>
                    <a:pt x="1401" y="1976"/>
                    <a:pt x="1400" y="1983"/>
                  </a:cubicBezTo>
                  <a:cubicBezTo>
                    <a:pt x="1385" y="2005"/>
                    <a:pt x="1376" y="2000"/>
                    <a:pt x="1378" y="2007"/>
                  </a:cubicBezTo>
                  <a:cubicBezTo>
                    <a:pt x="1342" y="2047"/>
                    <a:pt x="1322" y="2057"/>
                    <a:pt x="1309" y="2075"/>
                  </a:cubicBezTo>
                  <a:cubicBezTo>
                    <a:pt x="1286" y="2101"/>
                    <a:pt x="1285" y="2104"/>
                    <a:pt x="1282" y="2105"/>
                  </a:cubicBezTo>
                  <a:cubicBezTo>
                    <a:pt x="1265" y="2129"/>
                    <a:pt x="1263" y="2131"/>
                    <a:pt x="1261" y="2131"/>
                  </a:cubicBezTo>
                  <a:cubicBezTo>
                    <a:pt x="1251" y="2152"/>
                    <a:pt x="1245" y="2151"/>
                    <a:pt x="1248" y="2158"/>
                  </a:cubicBezTo>
                  <a:cubicBezTo>
                    <a:pt x="1262" y="2152"/>
                    <a:pt x="1267" y="2142"/>
                    <a:pt x="1272" y="2131"/>
                  </a:cubicBezTo>
                  <a:close/>
                  <a:moveTo>
                    <a:pt x="1252" y="2121"/>
                  </a:moveTo>
                  <a:cubicBezTo>
                    <a:pt x="1253" y="2116"/>
                    <a:pt x="1258" y="2113"/>
                    <a:pt x="1261" y="2110"/>
                  </a:cubicBezTo>
                  <a:cubicBezTo>
                    <a:pt x="1292" y="2075"/>
                    <a:pt x="1292" y="2069"/>
                    <a:pt x="1296" y="2066"/>
                  </a:cubicBezTo>
                  <a:cubicBezTo>
                    <a:pt x="1325" y="2042"/>
                    <a:pt x="1328" y="2032"/>
                    <a:pt x="1337" y="2027"/>
                  </a:cubicBezTo>
                  <a:cubicBezTo>
                    <a:pt x="1357" y="2004"/>
                    <a:pt x="1360" y="2005"/>
                    <a:pt x="1361" y="2003"/>
                  </a:cubicBezTo>
                  <a:cubicBezTo>
                    <a:pt x="1379" y="1988"/>
                    <a:pt x="1381" y="1987"/>
                    <a:pt x="1383" y="1985"/>
                  </a:cubicBezTo>
                  <a:cubicBezTo>
                    <a:pt x="1395" y="1974"/>
                    <a:pt x="1393" y="1969"/>
                    <a:pt x="1398" y="1970"/>
                  </a:cubicBezTo>
                  <a:cubicBezTo>
                    <a:pt x="1429" y="1937"/>
                    <a:pt x="1430" y="1935"/>
                    <a:pt x="1431" y="1933"/>
                  </a:cubicBezTo>
                  <a:cubicBezTo>
                    <a:pt x="1448" y="1913"/>
                    <a:pt x="1452" y="1911"/>
                    <a:pt x="1453" y="1905"/>
                  </a:cubicBezTo>
                  <a:cubicBezTo>
                    <a:pt x="1484" y="1849"/>
                    <a:pt x="1489" y="1848"/>
                    <a:pt x="1485" y="1844"/>
                  </a:cubicBezTo>
                  <a:cubicBezTo>
                    <a:pt x="1498" y="1819"/>
                    <a:pt x="1499" y="1815"/>
                    <a:pt x="1503" y="1813"/>
                  </a:cubicBezTo>
                  <a:cubicBezTo>
                    <a:pt x="1479" y="1838"/>
                    <a:pt x="1484" y="1853"/>
                    <a:pt x="1477" y="1855"/>
                  </a:cubicBezTo>
                  <a:cubicBezTo>
                    <a:pt x="1464" y="1882"/>
                    <a:pt x="1459" y="1886"/>
                    <a:pt x="1455" y="1892"/>
                  </a:cubicBezTo>
                  <a:cubicBezTo>
                    <a:pt x="1437" y="1912"/>
                    <a:pt x="1434" y="1918"/>
                    <a:pt x="1431" y="1922"/>
                  </a:cubicBezTo>
                  <a:cubicBezTo>
                    <a:pt x="1408" y="1942"/>
                    <a:pt x="1402" y="1953"/>
                    <a:pt x="1394" y="1961"/>
                  </a:cubicBezTo>
                  <a:cubicBezTo>
                    <a:pt x="1356" y="1988"/>
                    <a:pt x="1360" y="1997"/>
                    <a:pt x="1354" y="1996"/>
                  </a:cubicBezTo>
                  <a:cubicBezTo>
                    <a:pt x="1337" y="2014"/>
                    <a:pt x="1333" y="2016"/>
                    <a:pt x="1330" y="2018"/>
                  </a:cubicBezTo>
                  <a:cubicBezTo>
                    <a:pt x="1304" y="2043"/>
                    <a:pt x="1304" y="2048"/>
                    <a:pt x="1300" y="2049"/>
                  </a:cubicBezTo>
                  <a:cubicBezTo>
                    <a:pt x="1281" y="2070"/>
                    <a:pt x="1275" y="2075"/>
                    <a:pt x="1269" y="2079"/>
                  </a:cubicBezTo>
                  <a:cubicBezTo>
                    <a:pt x="1247" y="2112"/>
                    <a:pt x="1245" y="2113"/>
                    <a:pt x="1243" y="2114"/>
                  </a:cubicBezTo>
                  <a:cubicBezTo>
                    <a:pt x="1247" y="2103"/>
                    <a:pt x="1247" y="2098"/>
                    <a:pt x="1250" y="2094"/>
                  </a:cubicBezTo>
                  <a:cubicBezTo>
                    <a:pt x="1275" y="2064"/>
                    <a:pt x="1275" y="2058"/>
                    <a:pt x="1278" y="2055"/>
                  </a:cubicBezTo>
                  <a:cubicBezTo>
                    <a:pt x="1312" y="2008"/>
                    <a:pt x="1335" y="1985"/>
                    <a:pt x="1359" y="1964"/>
                  </a:cubicBezTo>
                  <a:cubicBezTo>
                    <a:pt x="1384" y="1931"/>
                    <a:pt x="1387" y="1930"/>
                    <a:pt x="1387" y="1924"/>
                  </a:cubicBezTo>
                  <a:cubicBezTo>
                    <a:pt x="1413" y="1898"/>
                    <a:pt x="1413" y="1892"/>
                    <a:pt x="1418" y="1892"/>
                  </a:cubicBezTo>
                  <a:cubicBezTo>
                    <a:pt x="1427" y="1879"/>
                    <a:pt x="1429" y="1875"/>
                    <a:pt x="1431" y="1872"/>
                  </a:cubicBezTo>
                  <a:cubicBezTo>
                    <a:pt x="1422" y="1877"/>
                    <a:pt x="1419" y="1882"/>
                    <a:pt x="1416" y="1885"/>
                  </a:cubicBezTo>
                  <a:cubicBezTo>
                    <a:pt x="1370" y="1932"/>
                    <a:pt x="1368" y="1937"/>
                    <a:pt x="1365" y="1942"/>
                  </a:cubicBezTo>
                  <a:cubicBezTo>
                    <a:pt x="1347" y="1957"/>
                    <a:pt x="1348" y="1963"/>
                    <a:pt x="1344" y="1961"/>
                  </a:cubicBezTo>
                  <a:cubicBezTo>
                    <a:pt x="1310" y="1997"/>
                    <a:pt x="1311" y="2001"/>
                    <a:pt x="1309" y="2003"/>
                  </a:cubicBezTo>
                  <a:cubicBezTo>
                    <a:pt x="1290" y="2031"/>
                    <a:pt x="1278" y="2034"/>
                    <a:pt x="1276" y="2046"/>
                  </a:cubicBezTo>
                  <a:cubicBezTo>
                    <a:pt x="1263" y="2059"/>
                    <a:pt x="1262" y="2063"/>
                    <a:pt x="1256" y="2066"/>
                  </a:cubicBezTo>
                  <a:cubicBezTo>
                    <a:pt x="1229" y="2114"/>
                    <a:pt x="1229" y="2119"/>
                    <a:pt x="1226" y="2121"/>
                  </a:cubicBezTo>
                  <a:cubicBezTo>
                    <a:pt x="1210" y="2155"/>
                    <a:pt x="1209" y="2158"/>
                    <a:pt x="1208" y="2160"/>
                  </a:cubicBezTo>
                  <a:cubicBezTo>
                    <a:pt x="1234" y="2148"/>
                    <a:pt x="1239" y="2141"/>
                    <a:pt x="1243" y="2131"/>
                  </a:cubicBezTo>
                  <a:close/>
                  <a:moveTo>
                    <a:pt x="1095" y="2090"/>
                  </a:moveTo>
                  <a:cubicBezTo>
                    <a:pt x="1092" y="2080"/>
                    <a:pt x="1087" y="2072"/>
                    <a:pt x="1082" y="2064"/>
                  </a:cubicBezTo>
                  <a:cubicBezTo>
                    <a:pt x="1051" y="2009"/>
                    <a:pt x="1049" y="2005"/>
                    <a:pt x="1045" y="2003"/>
                  </a:cubicBezTo>
                  <a:cubicBezTo>
                    <a:pt x="1032" y="1967"/>
                    <a:pt x="1032" y="1961"/>
                    <a:pt x="1030" y="1957"/>
                  </a:cubicBezTo>
                  <a:cubicBezTo>
                    <a:pt x="1015" y="1906"/>
                    <a:pt x="1012" y="1903"/>
                    <a:pt x="1012" y="1896"/>
                  </a:cubicBezTo>
                  <a:cubicBezTo>
                    <a:pt x="1003" y="1886"/>
                    <a:pt x="1010" y="1901"/>
                    <a:pt x="1012" y="1920"/>
                  </a:cubicBezTo>
                  <a:cubicBezTo>
                    <a:pt x="1029" y="2003"/>
                    <a:pt x="1034" y="2018"/>
                    <a:pt x="1038" y="2033"/>
                  </a:cubicBezTo>
                  <a:cubicBezTo>
                    <a:pt x="1048" y="2064"/>
                    <a:pt x="1051" y="2072"/>
                    <a:pt x="1056" y="2077"/>
                  </a:cubicBezTo>
                  <a:cubicBezTo>
                    <a:pt x="1101" y="2160"/>
                    <a:pt x="1101" y="2160"/>
                    <a:pt x="1101" y="2160"/>
                  </a:cubicBezTo>
                  <a:cubicBezTo>
                    <a:pt x="1097" y="2151"/>
                    <a:pt x="1093" y="2150"/>
                    <a:pt x="1093" y="2142"/>
                  </a:cubicBezTo>
                  <a:cubicBezTo>
                    <a:pt x="1069" y="2093"/>
                    <a:pt x="1058" y="2074"/>
                    <a:pt x="1051" y="2051"/>
                  </a:cubicBezTo>
                  <a:cubicBezTo>
                    <a:pt x="1037" y="2005"/>
                    <a:pt x="1030" y="1997"/>
                    <a:pt x="1030" y="1983"/>
                  </a:cubicBezTo>
                  <a:cubicBezTo>
                    <a:pt x="1058" y="2041"/>
                    <a:pt x="1062" y="2045"/>
                    <a:pt x="1064" y="2051"/>
                  </a:cubicBezTo>
                  <a:cubicBezTo>
                    <a:pt x="1085" y="2092"/>
                    <a:pt x="1091" y="2094"/>
                    <a:pt x="1093" y="2101"/>
                  </a:cubicBezTo>
                  <a:cubicBezTo>
                    <a:pt x="1127" y="2147"/>
                    <a:pt x="1120" y="2159"/>
                    <a:pt x="1126" y="2158"/>
                  </a:cubicBezTo>
                  <a:cubicBezTo>
                    <a:pt x="1131" y="2147"/>
                    <a:pt x="1123" y="2137"/>
                    <a:pt x="1117" y="2125"/>
                  </a:cubicBezTo>
                  <a:close/>
                  <a:moveTo>
                    <a:pt x="1062" y="2155"/>
                  </a:moveTo>
                  <a:cubicBezTo>
                    <a:pt x="1062" y="2152"/>
                    <a:pt x="1061" y="2150"/>
                    <a:pt x="1058" y="2149"/>
                  </a:cubicBezTo>
                  <a:cubicBezTo>
                    <a:pt x="1061" y="2142"/>
                    <a:pt x="1051" y="2147"/>
                    <a:pt x="1054" y="2140"/>
                  </a:cubicBezTo>
                  <a:cubicBezTo>
                    <a:pt x="1048" y="2137"/>
                    <a:pt x="1047" y="2129"/>
                    <a:pt x="1040" y="2127"/>
                  </a:cubicBezTo>
                  <a:cubicBezTo>
                    <a:pt x="1037" y="2113"/>
                    <a:pt x="1027" y="2105"/>
                    <a:pt x="1019" y="2097"/>
                  </a:cubicBezTo>
                  <a:cubicBezTo>
                    <a:pt x="1017" y="2106"/>
                    <a:pt x="1026" y="2106"/>
                    <a:pt x="1027" y="2112"/>
                  </a:cubicBezTo>
                  <a:cubicBezTo>
                    <a:pt x="1028" y="2119"/>
                    <a:pt x="1036" y="2120"/>
                    <a:pt x="1036" y="2127"/>
                  </a:cubicBezTo>
                  <a:cubicBezTo>
                    <a:pt x="1045" y="2135"/>
                    <a:pt x="1050" y="2146"/>
                    <a:pt x="1058" y="2155"/>
                  </a:cubicBezTo>
                  <a:cubicBezTo>
                    <a:pt x="1059" y="2157"/>
                    <a:pt x="1060" y="2159"/>
                    <a:pt x="1061" y="2160"/>
                  </a:cubicBezTo>
                  <a:cubicBezTo>
                    <a:pt x="1067" y="2160"/>
                    <a:pt x="1067" y="2160"/>
                    <a:pt x="1067" y="2160"/>
                  </a:cubicBezTo>
                  <a:cubicBezTo>
                    <a:pt x="1066" y="2158"/>
                    <a:pt x="1066" y="2155"/>
                    <a:pt x="1062" y="2155"/>
                  </a:cubicBezTo>
                  <a:close/>
                </a:path>
              </a:pathLst>
            </a:custGeom>
            <a:solidFill>
              <a:srgbClr val="60637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58" name="Google Shape;58;p13"/>
            <p:cNvSpPr/>
            <p:nvPr/>
          </p:nvSpPr>
          <p:spPr>
            <a:xfrm>
              <a:off x="0" y="3240"/>
              <a:ext cx="12197880" cy="6875280"/>
            </a:xfrm>
            <a:custGeom>
              <a:avLst/>
              <a:gdLst/>
              <a:ahLst/>
              <a:cxnLst/>
              <a:rect l="l" t="t" r="r" b="b"/>
              <a:pathLst>
                <a:path w="3840" h="2163" extrusionOk="0">
                  <a:moveTo>
                    <a:pt x="3809" y="960"/>
                  </a:moveTo>
                  <a:cubicBezTo>
                    <a:pt x="3796" y="975"/>
                    <a:pt x="3783" y="990"/>
                    <a:pt x="3772" y="1010"/>
                  </a:cubicBezTo>
                  <a:cubicBezTo>
                    <a:pt x="3769" y="1017"/>
                    <a:pt x="3766" y="1024"/>
                    <a:pt x="3763" y="1030"/>
                  </a:cubicBezTo>
                  <a:cubicBezTo>
                    <a:pt x="3771" y="1037"/>
                    <a:pt x="3769" y="1017"/>
                    <a:pt x="3775" y="1019"/>
                  </a:cubicBezTo>
                  <a:cubicBezTo>
                    <a:pt x="3774" y="1010"/>
                    <a:pt x="3779" y="1009"/>
                    <a:pt x="3783" y="1001"/>
                  </a:cubicBezTo>
                  <a:cubicBezTo>
                    <a:pt x="3787" y="996"/>
                    <a:pt x="3792" y="991"/>
                    <a:pt x="3796" y="985"/>
                  </a:cubicBezTo>
                  <a:cubicBezTo>
                    <a:pt x="3798" y="980"/>
                    <a:pt x="3802" y="982"/>
                    <a:pt x="3803" y="976"/>
                  </a:cubicBezTo>
                  <a:cubicBezTo>
                    <a:pt x="3807" y="980"/>
                    <a:pt x="3805" y="966"/>
                    <a:pt x="3810" y="970"/>
                  </a:cubicBezTo>
                  <a:cubicBezTo>
                    <a:pt x="3815" y="965"/>
                    <a:pt x="3819" y="960"/>
                    <a:pt x="3824" y="954"/>
                  </a:cubicBezTo>
                  <a:cubicBezTo>
                    <a:pt x="3826" y="952"/>
                    <a:pt x="3829" y="950"/>
                    <a:pt x="3831" y="948"/>
                  </a:cubicBezTo>
                  <a:cubicBezTo>
                    <a:pt x="3834" y="948"/>
                    <a:pt x="3835" y="940"/>
                    <a:pt x="3838" y="942"/>
                  </a:cubicBezTo>
                  <a:cubicBezTo>
                    <a:pt x="3839" y="941"/>
                    <a:pt x="3840" y="940"/>
                    <a:pt x="3840" y="940"/>
                  </a:cubicBezTo>
                  <a:cubicBezTo>
                    <a:pt x="3840" y="930"/>
                    <a:pt x="3840" y="930"/>
                    <a:pt x="3840" y="930"/>
                  </a:cubicBezTo>
                  <a:cubicBezTo>
                    <a:pt x="3837" y="933"/>
                    <a:pt x="3833" y="935"/>
                    <a:pt x="3830" y="938"/>
                  </a:cubicBezTo>
                  <a:cubicBezTo>
                    <a:pt x="3824" y="947"/>
                    <a:pt x="3817" y="953"/>
                    <a:pt x="3809" y="960"/>
                  </a:cubicBezTo>
                  <a:close/>
                  <a:moveTo>
                    <a:pt x="3827" y="880"/>
                  </a:moveTo>
                  <a:cubicBezTo>
                    <a:pt x="3818" y="885"/>
                    <a:pt x="3810" y="891"/>
                    <a:pt x="3802" y="898"/>
                  </a:cubicBezTo>
                  <a:cubicBezTo>
                    <a:pt x="3795" y="906"/>
                    <a:pt x="3785" y="910"/>
                    <a:pt x="3779" y="921"/>
                  </a:cubicBezTo>
                  <a:cubicBezTo>
                    <a:pt x="3770" y="926"/>
                    <a:pt x="3764" y="938"/>
                    <a:pt x="3757" y="945"/>
                  </a:cubicBezTo>
                  <a:cubicBezTo>
                    <a:pt x="3754" y="951"/>
                    <a:pt x="3748" y="950"/>
                    <a:pt x="3746" y="959"/>
                  </a:cubicBezTo>
                  <a:cubicBezTo>
                    <a:pt x="3743" y="958"/>
                    <a:pt x="3742" y="963"/>
                    <a:pt x="3740" y="966"/>
                  </a:cubicBezTo>
                  <a:cubicBezTo>
                    <a:pt x="3738" y="965"/>
                    <a:pt x="3735" y="971"/>
                    <a:pt x="3738" y="972"/>
                  </a:cubicBezTo>
                  <a:cubicBezTo>
                    <a:pt x="3746" y="962"/>
                    <a:pt x="3754" y="953"/>
                    <a:pt x="3762" y="942"/>
                  </a:cubicBezTo>
                  <a:cubicBezTo>
                    <a:pt x="3773" y="939"/>
                    <a:pt x="3778" y="921"/>
                    <a:pt x="3789" y="918"/>
                  </a:cubicBezTo>
                  <a:cubicBezTo>
                    <a:pt x="3792" y="911"/>
                    <a:pt x="3799" y="912"/>
                    <a:pt x="3802" y="905"/>
                  </a:cubicBezTo>
                  <a:cubicBezTo>
                    <a:pt x="3807" y="902"/>
                    <a:pt x="3812" y="899"/>
                    <a:pt x="3816" y="894"/>
                  </a:cubicBezTo>
                  <a:cubicBezTo>
                    <a:pt x="3817" y="891"/>
                    <a:pt x="3822" y="895"/>
                    <a:pt x="3822" y="890"/>
                  </a:cubicBezTo>
                  <a:cubicBezTo>
                    <a:pt x="3826" y="891"/>
                    <a:pt x="3827" y="884"/>
                    <a:pt x="3831" y="886"/>
                  </a:cubicBezTo>
                  <a:cubicBezTo>
                    <a:pt x="3833" y="882"/>
                    <a:pt x="3837" y="881"/>
                    <a:pt x="3840" y="879"/>
                  </a:cubicBezTo>
                  <a:cubicBezTo>
                    <a:pt x="3840" y="871"/>
                    <a:pt x="3840" y="871"/>
                    <a:pt x="3840" y="871"/>
                  </a:cubicBezTo>
                  <a:cubicBezTo>
                    <a:pt x="3840" y="871"/>
                    <a:pt x="3840" y="871"/>
                    <a:pt x="3840" y="871"/>
                  </a:cubicBezTo>
                  <a:cubicBezTo>
                    <a:pt x="3835" y="872"/>
                    <a:pt x="3831" y="878"/>
                    <a:pt x="3827" y="880"/>
                  </a:cubicBezTo>
                  <a:close/>
                  <a:moveTo>
                    <a:pt x="3837" y="806"/>
                  </a:moveTo>
                  <a:cubicBezTo>
                    <a:pt x="3836" y="810"/>
                    <a:pt x="3827" y="812"/>
                    <a:pt x="3832" y="816"/>
                  </a:cubicBezTo>
                  <a:cubicBezTo>
                    <a:pt x="3835" y="814"/>
                    <a:pt x="3837" y="812"/>
                    <a:pt x="3840" y="810"/>
                  </a:cubicBezTo>
                  <a:cubicBezTo>
                    <a:pt x="3840" y="804"/>
                    <a:pt x="3840" y="804"/>
                    <a:pt x="3840" y="804"/>
                  </a:cubicBezTo>
                  <a:cubicBezTo>
                    <a:pt x="3839" y="804"/>
                    <a:pt x="3838" y="805"/>
                    <a:pt x="3837" y="806"/>
                  </a:cubicBezTo>
                  <a:close/>
                  <a:moveTo>
                    <a:pt x="2318" y="205"/>
                  </a:moveTo>
                  <a:cubicBezTo>
                    <a:pt x="2319" y="200"/>
                    <a:pt x="2323" y="198"/>
                    <a:pt x="2322" y="192"/>
                  </a:cubicBezTo>
                  <a:cubicBezTo>
                    <a:pt x="2351" y="148"/>
                    <a:pt x="2361" y="145"/>
                    <a:pt x="2364" y="135"/>
                  </a:cubicBezTo>
                  <a:cubicBezTo>
                    <a:pt x="2383" y="109"/>
                    <a:pt x="2387" y="107"/>
                    <a:pt x="2388" y="102"/>
                  </a:cubicBezTo>
                  <a:cubicBezTo>
                    <a:pt x="2419" y="61"/>
                    <a:pt x="2429" y="59"/>
                    <a:pt x="2434" y="50"/>
                  </a:cubicBezTo>
                  <a:cubicBezTo>
                    <a:pt x="2462" y="20"/>
                    <a:pt x="2474" y="12"/>
                    <a:pt x="2481" y="0"/>
                  </a:cubicBezTo>
                  <a:cubicBezTo>
                    <a:pt x="2462" y="9"/>
                    <a:pt x="2460" y="16"/>
                    <a:pt x="2453" y="19"/>
                  </a:cubicBezTo>
                  <a:cubicBezTo>
                    <a:pt x="2438" y="35"/>
                    <a:pt x="2436" y="37"/>
                    <a:pt x="2434" y="39"/>
                  </a:cubicBezTo>
                  <a:cubicBezTo>
                    <a:pt x="2416" y="54"/>
                    <a:pt x="2418" y="60"/>
                    <a:pt x="2412" y="59"/>
                  </a:cubicBezTo>
                  <a:cubicBezTo>
                    <a:pt x="2382" y="92"/>
                    <a:pt x="2384" y="103"/>
                    <a:pt x="2377" y="104"/>
                  </a:cubicBezTo>
                  <a:cubicBezTo>
                    <a:pt x="2361" y="133"/>
                    <a:pt x="2355" y="132"/>
                    <a:pt x="2357" y="139"/>
                  </a:cubicBezTo>
                  <a:cubicBezTo>
                    <a:pt x="2336" y="177"/>
                    <a:pt x="2326" y="171"/>
                    <a:pt x="2329" y="179"/>
                  </a:cubicBezTo>
                  <a:cubicBezTo>
                    <a:pt x="2321" y="199"/>
                    <a:pt x="2312" y="203"/>
                    <a:pt x="2318" y="205"/>
                  </a:cubicBezTo>
                  <a:close/>
                  <a:moveTo>
                    <a:pt x="3826" y="837"/>
                  </a:moveTo>
                  <a:cubicBezTo>
                    <a:pt x="3821" y="839"/>
                    <a:pt x="3818" y="844"/>
                    <a:pt x="3813" y="845"/>
                  </a:cubicBezTo>
                  <a:cubicBezTo>
                    <a:pt x="3805" y="852"/>
                    <a:pt x="3797" y="858"/>
                    <a:pt x="3790" y="867"/>
                  </a:cubicBezTo>
                  <a:cubicBezTo>
                    <a:pt x="3787" y="873"/>
                    <a:pt x="3782" y="871"/>
                    <a:pt x="3780" y="879"/>
                  </a:cubicBezTo>
                  <a:cubicBezTo>
                    <a:pt x="3776" y="877"/>
                    <a:pt x="3776" y="884"/>
                    <a:pt x="3773" y="883"/>
                  </a:cubicBezTo>
                  <a:cubicBezTo>
                    <a:pt x="3772" y="886"/>
                    <a:pt x="3769" y="890"/>
                    <a:pt x="3772" y="892"/>
                  </a:cubicBezTo>
                  <a:cubicBezTo>
                    <a:pt x="3778" y="885"/>
                    <a:pt x="3784" y="877"/>
                    <a:pt x="3792" y="872"/>
                  </a:cubicBezTo>
                  <a:cubicBezTo>
                    <a:pt x="3795" y="867"/>
                    <a:pt x="3799" y="864"/>
                    <a:pt x="3803" y="863"/>
                  </a:cubicBezTo>
                  <a:cubicBezTo>
                    <a:pt x="3806" y="858"/>
                    <a:pt x="3810" y="855"/>
                    <a:pt x="3814" y="853"/>
                  </a:cubicBezTo>
                  <a:cubicBezTo>
                    <a:pt x="3821" y="846"/>
                    <a:pt x="3828" y="841"/>
                    <a:pt x="3836" y="836"/>
                  </a:cubicBezTo>
                  <a:cubicBezTo>
                    <a:pt x="3837" y="837"/>
                    <a:pt x="3839" y="836"/>
                    <a:pt x="3840" y="835"/>
                  </a:cubicBezTo>
                  <a:cubicBezTo>
                    <a:pt x="3840" y="826"/>
                    <a:pt x="3840" y="826"/>
                    <a:pt x="3840" y="826"/>
                  </a:cubicBezTo>
                  <a:cubicBezTo>
                    <a:pt x="3839" y="827"/>
                    <a:pt x="3838" y="827"/>
                    <a:pt x="3837" y="827"/>
                  </a:cubicBezTo>
                  <a:cubicBezTo>
                    <a:pt x="3834" y="831"/>
                    <a:pt x="3830" y="835"/>
                    <a:pt x="3826" y="837"/>
                  </a:cubicBezTo>
                  <a:close/>
                  <a:moveTo>
                    <a:pt x="3819" y="964"/>
                  </a:moveTo>
                  <a:cubicBezTo>
                    <a:pt x="3816" y="970"/>
                    <a:pt x="3810" y="971"/>
                    <a:pt x="3807" y="978"/>
                  </a:cubicBezTo>
                  <a:cubicBezTo>
                    <a:pt x="3801" y="978"/>
                    <a:pt x="3800" y="989"/>
                    <a:pt x="3795" y="989"/>
                  </a:cubicBezTo>
                  <a:cubicBezTo>
                    <a:pt x="3792" y="998"/>
                    <a:pt x="3786" y="999"/>
                    <a:pt x="3783" y="1006"/>
                  </a:cubicBezTo>
                  <a:cubicBezTo>
                    <a:pt x="3787" y="1008"/>
                    <a:pt x="3780" y="1008"/>
                    <a:pt x="3783" y="1011"/>
                  </a:cubicBezTo>
                  <a:cubicBezTo>
                    <a:pt x="3784" y="1015"/>
                    <a:pt x="3774" y="1015"/>
                    <a:pt x="3780" y="1019"/>
                  </a:cubicBezTo>
                  <a:cubicBezTo>
                    <a:pt x="3796" y="998"/>
                    <a:pt x="3813" y="976"/>
                    <a:pt x="3833" y="965"/>
                  </a:cubicBezTo>
                  <a:cubicBezTo>
                    <a:pt x="3835" y="963"/>
                    <a:pt x="3838" y="961"/>
                    <a:pt x="3840" y="959"/>
                  </a:cubicBezTo>
                  <a:cubicBezTo>
                    <a:pt x="3840" y="950"/>
                    <a:pt x="3840" y="950"/>
                    <a:pt x="3840" y="950"/>
                  </a:cubicBezTo>
                  <a:cubicBezTo>
                    <a:pt x="3837" y="952"/>
                    <a:pt x="3835" y="954"/>
                    <a:pt x="3833" y="956"/>
                  </a:cubicBezTo>
                  <a:cubicBezTo>
                    <a:pt x="3827" y="957"/>
                    <a:pt x="3825" y="965"/>
                    <a:pt x="3819" y="964"/>
                  </a:cubicBezTo>
                  <a:close/>
                  <a:moveTo>
                    <a:pt x="3803" y="1109"/>
                  </a:moveTo>
                  <a:cubicBezTo>
                    <a:pt x="3801" y="1112"/>
                    <a:pt x="3798" y="1111"/>
                    <a:pt x="3797" y="1113"/>
                  </a:cubicBezTo>
                  <a:cubicBezTo>
                    <a:pt x="3795" y="1116"/>
                    <a:pt x="3794" y="1121"/>
                    <a:pt x="3791" y="1120"/>
                  </a:cubicBezTo>
                  <a:cubicBezTo>
                    <a:pt x="3786" y="1128"/>
                    <a:pt x="3788" y="1129"/>
                    <a:pt x="3782" y="1136"/>
                  </a:cubicBezTo>
                  <a:cubicBezTo>
                    <a:pt x="3780" y="1142"/>
                    <a:pt x="3777" y="1149"/>
                    <a:pt x="3774" y="1156"/>
                  </a:cubicBezTo>
                  <a:cubicBezTo>
                    <a:pt x="3769" y="1158"/>
                    <a:pt x="3768" y="1168"/>
                    <a:pt x="3775" y="1170"/>
                  </a:cubicBezTo>
                  <a:cubicBezTo>
                    <a:pt x="3776" y="1171"/>
                    <a:pt x="3778" y="1171"/>
                    <a:pt x="3779" y="1172"/>
                  </a:cubicBezTo>
                  <a:cubicBezTo>
                    <a:pt x="3780" y="1169"/>
                    <a:pt x="3780" y="1167"/>
                    <a:pt x="3779" y="1165"/>
                  </a:cubicBezTo>
                  <a:cubicBezTo>
                    <a:pt x="3787" y="1166"/>
                    <a:pt x="3779" y="1160"/>
                    <a:pt x="3780" y="1158"/>
                  </a:cubicBezTo>
                  <a:cubicBezTo>
                    <a:pt x="3785" y="1158"/>
                    <a:pt x="3788" y="1145"/>
                    <a:pt x="3787" y="1142"/>
                  </a:cubicBezTo>
                  <a:cubicBezTo>
                    <a:pt x="3794" y="1141"/>
                    <a:pt x="3796" y="1126"/>
                    <a:pt x="3802" y="1123"/>
                  </a:cubicBezTo>
                  <a:cubicBezTo>
                    <a:pt x="3807" y="1114"/>
                    <a:pt x="3813" y="1109"/>
                    <a:pt x="3818" y="1101"/>
                  </a:cubicBezTo>
                  <a:cubicBezTo>
                    <a:pt x="3823" y="1095"/>
                    <a:pt x="3830" y="1091"/>
                    <a:pt x="3835" y="1084"/>
                  </a:cubicBezTo>
                  <a:cubicBezTo>
                    <a:pt x="3837" y="1084"/>
                    <a:pt x="3838" y="1082"/>
                    <a:pt x="3840" y="1081"/>
                  </a:cubicBezTo>
                  <a:cubicBezTo>
                    <a:pt x="3840" y="1069"/>
                    <a:pt x="3840" y="1069"/>
                    <a:pt x="3840" y="1069"/>
                  </a:cubicBezTo>
                  <a:cubicBezTo>
                    <a:pt x="3836" y="1073"/>
                    <a:pt x="3831" y="1077"/>
                    <a:pt x="3827" y="1081"/>
                  </a:cubicBezTo>
                  <a:cubicBezTo>
                    <a:pt x="3818" y="1089"/>
                    <a:pt x="3811" y="1099"/>
                    <a:pt x="3803" y="1109"/>
                  </a:cubicBezTo>
                  <a:close/>
                  <a:moveTo>
                    <a:pt x="3818" y="1248"/>
                  </a:moveTo>
                  <a:cubicBezTo>
                    <a:pt x="3822" y="1250"/>
                    <a:pt x="3815" y="1258"/>
                    <a:pt x="3822" y="1259"/>
                  </a:cubicBezTo>
                  <a:cubicBezTo>
                    <a:pt x="3826" y="1261"/>
                    <a:pt x="3826" y="1254"/>
                    <a:pt x="3829" y="1255"/>
                  </a:cubicBezTo>
                  <a:cubicBezTo>
                    <a:pt x="3832" y="1250"/>
                    <a:pt x="3832" y="1247"/>
                    <a:pt x="3831" y="1244"/>
                  </a:cubicBezTo>
                  <a:cubicBezTo>
                    <a:pt x="3835" y="1245"/>
                    <a:pt x="3835" y="1240"/>
                    <a:pt x="3834" y="1238"/>
                  </a:cubicBezTo>
                  <a:cubicBezTo>
                    <a:pt x="3839" y="1240"/>
                    <a:pt x="3833" y="1233"/>
                    <a:pt x="3837" y="1230"/>
                  </a:cubicBezTo>
                  <a:cubicBezTo>
                    <a:pt x="3838" y="1228"/>
                    <a:pt x="3839" y="1227"/>
                    <a:pt x="3840" y="1226"/>
                  </a:cubicBezTo>
                  <a:cubicBezTo>
                    <a:pt x="3840" y="1209"/>
                    <a:pt x="3840" y="1209"/>
                    <a:pt x="3840" y="1209"/>
                  </a:cubicBezTo>
                  <a:cubicBezTo>
                    <a:pt x="3835" y="1219"/>
                    <a:pt x="3829" y="1228"/>
                    <a:pt x="3823" y="1236"/>
                  </a:cubicBezTo>
                  <a:cubicBezTo>
                    <a:pt x="3828" y="1240"/>
                    <a:pt x="3819" y="1244"/>
                    <a:pt x="3818" y="1248"/>
                  </a:cubicBezTo>
                  <a:close/>
                  <a:moveTo>
                    <a:pt x="3121" y="2109"/>
                  </a:moveTo>
                  <a:cubicBezTo>
                    <a:pt x="3119" y="2105"/>
                    <a:pt x="3124" y="2102"/>
                    <a:pt x="3118" y="2098"/>
                  </a:cubicBezTo>
                  <a:cubicBezTo>
                    <a:pt x="3121" y="2094"/>
                    <a:pt x="3113" y="2089"/>
                    <a:pt x="3115" y="2086"/>
                  </a:cubicBezTo>
                  <a:cubicBezTo>
                    <a:pt x="3114" y="2077"/>
                    <a:pt x="3111" y="2069"/>
                    <a:pt x="3108" y="2060"/>
                  </a:cubicBezTo>
                  <a:cubicBezTo>
                    <a:pt x="3108" y="2056"/>
                    <a:pt x="3105" y="2053"/>
                    <a:pt x="3104" y="2049"/>
                  </a:cubicBezTo>
                  <a:cubicBezTo>
                    <a:pt x="3103" y="2048"/>
                    <a:pt x="3105" y="2045"/>
                    <a:pt x="3104" y="2043"/>
                  </a:cubicBezTo>
                  <a:cubicBezTo>
                    <a:pt x="3103" y="2041"/>
                    <a:pt x="3099" y="2039"/>
                    <a:pt x="3102" y="2037"/>
                  </a:cubicBezTo>
                  <a:cubicBezTo>
                    <a:pt x="3096" y="2032"/>
                    <a:pt x="3099" y="2028"/>
                    <a:pt x="3093" y="2024"/>
                  </a:cubicBezTo>
                  <a:cubicBezTo>
                    <a:pt x="3095" y="2020"/>
                    <a:pt x="3092" y="2014"/>
                    <a:pt x="3087" y="2017"/>
                  </a:cubicBezTo>
                  <a:cubicBezTo>
                    <a:pt x="3092" y="2025"/>
                    <a:pt x="3088" y="2032"/>
                    <a:pt x="3095" y="2039"/>
                  </a:cubicBezTo>
                  <a:cubicBezTo>
                    <a:pt x="3093" y="2041"/>
                    <a:pt x="3096" y="2042"/>
                    <a:pt x="3096" y="2044"/>
                  </a:cubicBezTo>
                  <a:cubicBezTo>
                    <a:pt x="3097" y="2045"/>
                    <a:pt x="3096" y="2049"/>
                    <a:pt x="3096" y="2050"/>
                  </a:cubicBezTo>
                  <a:cubicBezTo>
                    <a:pt x="3096" y="2051"/>
                    <a:pt x="3098" y="2052"/>
                    <a:pt x="3099" y="2054"/>
                  </a:cubicBezTo>
                  <a:cubicBezTo>
                    <a:pt x="3101" y="2058"/>
                    <a:pt x="3097" y="2059"/>
                    <a:pt x="3101" y="2063"/>
                  </a:cubicBezTo>
                  <a:cubicBezTo>
                    <a:pt x="3106" y="2071"/>
                    <a:pt x="3101" y="2078"/>
                    <a:pt x="3107" y="2087"/>
                  </a:cubicBezTo>
                  <a:cubicBezTo>
                    <a:pt x="3108" y="2094"/>
                    <a:pt x="3109" y="2102"/>
                    <a:pt x="3114" y="2110"/>
                  </a:cubicBezTo>
                  <a:cubicBezTo>
                    <a:pt x="3112" y="2117"/>
                    <a:pt x="3115" y="2125"/>
                    <a:pt x="3115" y="2132"/>
                  </a:cubicBezTo>
                  <a:cubicBezTo>
                    <a:pt x="3119" y="2136"/>
                    <a:pt x="3117" y="2139"/>
                    <a:pt x="3119" y="2143"/>
                  </a:cubicBezTo>
                  <a:cubicBezTo>
                    <a:pt x="3118" y="2145"/>
                    <a:pt x="3120" y="2147"/>
                    <a:pt x="3122" y="2149"/>
                  </a:cubicBezTo>
                  <a:cubicBezTo>
                    <a:pt x="3124" y="2152"/>
                    <a:pt x="3120" y="2153"/>
                    <a:pt x="3121" y="2155"/>
                  </a:cubicBezTo>
                  <a:cubicBezTo>
                    <a:pt x="3122" y="2157"/>
                    <a:pt x="3123" y="2159"/>
                    <a:pt x="3123" y="2160"/>
                  </a:cubicBezTo>
                  <a:cubicBezTo>
                    <a:pt x="3132" y="2160"/>
                    <a:pt x="3132" y="2160"/>
                    <a:pt x="3132" y="2160"/>
                  </a:cubicBezTo>
                  <a:cubicBezTo>
                    <a:pt x="3132" y="2160"/>
                    <a:pt x="3132" y="2159"/>
                    <a:pt x="3132" y="2158"/>
                  </a:cubicBezTo>
                  <a:cubicBezTo>
                    <a:pt x="3129" y="2142"/>
                    <a:pt x="3124" y="2125"/>
                    <a:pt x="3121" y="2109"/>
                  </a:cubicBezTo>
                  <a:close/>
                  <a:moveTo>
                    <a:pt x="3826" y="1017"/>
                  </a:moveTo>
                  <a:cubicBezTo>
                    <a:pt x="3822" y="1025"/>
                    <a:pt x="3814" y="1024"/>
                    <a:pt x="3810" y="1031"/>
                  </a:cubicBezTo>
                  <a:cubicBezTo>
                    <a:pt x="3806" y="1030"/>
                    <a:pt x="3805" y="1038"/>
                    <a:pt x="3801" y="1037"/>
                  </a:cubicBezTo>
                  <a:cubicBezTo>
                    <a:pt x="3798" y="1040"/>
                    <a:pt x="3796" y="1045"/>
                    <a:pt x="3792" y="1045"/>
                  </a:cubicBezTo>
                  <a:cubicBezTo>
                    <a:pt x="3791" y="1047"/>
                    <a:pt x="3790" y="1047"/>
                    <a:pt x="3787" y="1045"/>
                  </a:cubicBezTo>
                  <a:cubicBezTo>
                    <a:pt x="3786" y="1048"/>
                    <a:pt x="3789" y="1049"/>
                    <a:pt x="3787" y="1052"/>
                  </a:cubicBezTo>
                  <a:cubicBezTo>
                    <a:pt x="3783" y="1053"/>
                    <a:pt x="3780" y="1056"/>
                    <a:pt x="3779" y="1061"/>
                  </a:cubicBezTo>
                  <a:cubicBezTo>
                    <a:pt x="3772" y="1066"/>
                    <a:pt x="3768" y="1072"/>
                    <a:pt x="3767" y="1082"/>
                  </a:cubicBezTo>
                  <a:cubicBezTo>
                    <a:pt x="3773" y="1085"/>
                    <a:pt x="3776" y="1078"/>
                    <a:pt x="3778" y="1072"/>
                  </a:cubicBezTo>
                  <a:cubicBezTo>
                    <a:pt x="3782" y="1068"/>
                    <a:pt x="3787" y="1066"/>
                    <a:pt x="3789" y="1058"/>
                  </a:cubicBezTo>
                  <a:cubicBezTo>
                    <a:pt x="3795" y="1059"/>
                    <a:pt x="3798" y="1052"/>
                    <a:pt x="3802" y="1049"/>
                  </a:cubicBezTo>
                  <a:cubicBezTo>
                    <a:pt x="3805" y="1040"/>
                    <a:pt x="3812" y="1044"/>
                    <a:pt x="3815" y="1036"/>
                  </a:cubicBezTo>
                  <a:cubicBezTo>
                    <a:pt x="3824" y="1030"/>
                    <a:pt x="3833" y="1026"/>
                    <a:pt x="3840" y="1015"/>
                  </a:cubicBezTo>
                  <a:cubicBezTo>
                    <a:pt x="3840" y="1007"/>
                    <a:pt x="3840" y="1007"/>
                    <a:pt x="3840" y="1007"/>
                  </a:cubicBezTo>
                  <a:cubicBezTo>
                    <a:pt x="3835" y="1010"/>
                    <a:pt x="3832" y="1017"/>
                    <a:pt x="3826" y="1017"/>
                  </a:cubicBezTo>
                  <a:close/>
                  <a:moveTo>
                    <a:pt x="450" y="2148"/>
                  </a:moveTo>
                  <a:cubicBezTo>
                    <a:pt x="443" y="2147"/>
                    <a:pt x="440" y="2141"/>
                    <a:pt x="432" y="2141"/>
                  </a:cubicBezTo>
                  <a:cubicBezTo>
                    <a:pt x="398" y="2115"/>
                    <a:pt x="391" y="2113"/>
                    <a:pt x="386" y="2109"/>
                  </a:cubicBezTo>
                  <a:cubicBezTo>
                    <a:pt x="312" y="2071"/>
                    <a:pt x="301" y="2066"/>
                    <a:pt x="298" y="2063"/>
                  </a:cubicBezTo>
                  <a:cubicBezTo>
                    <a:pt x="286" y="2058"/>
                    <a:pt x="284" y="2061"/>
                    <a:pt x="285" y="2061"/>
                  </a:cubicBezTo>
                  <a:cubicBezTo>
                    <a:pt x="253" y="2044"/>
                    <a:pt x="241" y="2046"/>
                    <a:pt x="235" y="2041"/>
                  </a:cubicBezTo>
                  <a:cubicBezTo>
                    <a:pt x="141" y="2001"/>
                    <a:pt x="136" y="1995"/>
                    <a:pt x="127" y="1994"/>
                  </a:cubicBezTo>
                  <a:cubicBezTo>
                    <a:pt x="113" y="1982"/>
                    <a:pt x="110" y="1982"/>
                    <a:pt x="111" y="1986"/>
                  </a:cubicBezTo>
                  <a:cubicBezTo>
                    <a:pt x="141" y="2010"/>
                    <a:pt x="141" y="2016"/>
                    <a:pt x="144" y="2019"/>
                  </a:cubicBezTo>
                  <a:cubicBezTo>
                    <a:pt x="143" y="2021"/>
                    <a:pt x="142" y="2027"/>
                    <a:pt x="147" y="2025"/>
                  </a:cubicBezTo>
                  <a:cubicBezTo>
                    <a:pt x="177" y="2058"/>
                    <a:pt x="180" y="2066"/>
                    <a:pt x="187" y="2070"/>
                  </a:cubicBezTo>
                  <a:cubicBezTo>
                    <a:pt x="244" y="2123"/>
                    <a:pt x="247" y="2132"/>
                    <a:pt x="253" y="2138"/>
                  </a:cubicBezTo>
                  <a:cubicBezTo>
                    <a:pt x="283" y="2160"/>
                    <a:pt x="283" y="2160"/>
                    <a:pt x="283" y="2160"/>
                  </a:cubicBezTo>
                  <a:cubicBezTo>
                    <a:pt x="254" y="2126"/>
                    <a:pt x="250" y="2124"/>
                    <a:pt x="247" y="2121"/>
                  </a:cubicBezTo>
                  <a:cubicBezTo>
                    <a:pt x="268" y="2130"/>
                    <a:pt x="274" y="2132"/>
                    <a:pt x="279" y="2136"/>
                  </a:cubicBezTo>
                  <a:cubicBezTo>
                    <a:pt x="313" y="2158"/>
                    <a:pt x="315" y="2159"/>
                    <a:pt x="318" y="2160"/>
                  </a:cubicBezTo>
                  <a:cubicBezTo>
                    <a:pt x="329" y="2157"/>
                    <a:pt x="326" y="2149"/>
                    <a:pt x="315" y="2149"/>
                  </a:cubicBezTo>
                  <a:cubicBezTo>
                    <a:pt x="288" y="2131"/>
                    <a:pt x="286" y="2130"/>
                    <a:pt x="285" y="2127"/>
                  </a:cubicBezTo>
                  <a:cubicBezTo>
                    <a:pt x="259" y="2117"/>
                    <a:pt x="260" y="2107"/>
                    <a:pt x="251" y="2110"/>
                  </a:cubicBezTo>
                  <a:cubicBezTo>
                    <a:pt x="223" y="2093"/>
                    <a:pt x="222" y="2087"/>
                    <a:pt x="216" y="2086"/>
                  </a:cubicBezTo>
                  <a:cubicBezTo>
                    <a:pt x="193" y="2069"/>
                    <a:pt x="184" y="2057"/>
                    <a:pt x="174" y="2047"/>
                  </a:cubicBezTo>
                  <a:cubicBezTo>
                    <a:pt x="206" y="2062"/>
                    <a:pt x="209" y="2064"/>
                    <a:pt x="211" y="2069"/>
                  </a:cubicBezTo>
                  <a:cubicBezTo>
                    <a:pt x="250" y="2097"/>
                    <a:pt x="255" y="2097"/>
                    <a:pt x="259" y="2100"/>
                  </a:cubicBezTo>
                  <a:cubicBezTo>
                    <a:pt x="299" y="2125"/>
                    <a:pt x="305" y="2125"/>
                    <a:pt x="309" y="2127"/>
                  </a:cubicBezTo>
                  <a:cubicBezTo>
                    <a:pt x="332" y="2140"/>
                    <a:pt x="331" y="2143"/>
                    <a:pt x="334" y="2143"/>
                  </a:cubicBezTo>
                  <a:cubicBezTo>
                    <a:pt x="363" y="2158"/>
                    <a:pt x="366" y="2159"/>
                    <a:pt x="369" y="2160"/>
                  </a:cubicBezTo>
                  <a:cubicBezTo>
                    <a:pt x="382" y="2154"/>
                    <a:pt x="375" y="2154"/>
                    <a:pt x="372" y="2149"/>
                  </a:cubicBezTo>
                  <a:cubicBezTo>
                    <a:pt x="323" y="2123"/>
                    <a:pt x="317" y="2125"/>
                    <a:pt x="313" y="2121"/>
                  </a:cubicBezTo>
                  <a:cubicBezTo>
                    <a:pt x="300" y="2113"/>
                    <a:pt x="295" y="2114"/>
                    <a:pt x="295" y="2111"/>
                  </a:cubicBezTo>
                  <a:cubicBezTo>
                    <a:pt x="234" y="2076"/>
                    <a:pt x="233" y="2074"/>
                    <a:pt x="231" y="2074"/>
                  </a:cubicBezTo>
                  <a:cubicBezTo>
                    <a:pt x="259" y="2083"/>
                    <a:pt x="261" y="2087"/>
                    <a:pt x="265" y="2089"/>
                  </a:cubicBezTo>
                  <a:cubicBezTo>
                    <a:pt x="310" y="2106"/>
                    <a:pt x="319" y="2108"/>
                    <a:pt x="325" y="2113"/>
                  </a:cubicBezTo>
                  <a:cubicBezTo>
                    <a:pt x="367" y="2126"/>
                    <a:pt x="366" y="2132"/>
                    <a:pt x="370" y="2132"/>
                  </a:cubicBezTo>
                  <a:cubicBezTo>
                    <a:pt x="395" y="2147"/>
                    <a:pt x="398" y="2148"/>
                    <a:pt x="400" y="2149"/>
                  </a:cubicBezTo>
                  <a:cubicBezTo>
                    <a:pt x="412" y="2155"/>
                    <a:pt x="413" y="2157"/>
                    <a:pt x="414" y="2157"/>
                  </a:cubicBezTo>
                  <a:cubicBezTo>
                    <a:pt x="439" y="2160"/>
                    <a:pt x="439" y="2160"/>
                    <a:pt x="439" y="2160"/>
                  </a:cubicBezTo>
                  <a:cubicBezTo>
                    <a:pt x="427" y="2149"/>
                    <a:pt x="421" y="2151"/>
                    <a:pt x="418" y="2148"/>
                  </a:cubicBezTo>
                  <a:cubicBezTo>
                    <a:pt x="389" y="2135"/>
                    <a:pt x="387" y="2131"/>
                    <a:pt x="383" y="2129"/>
                  </a:cubicBezTo>
                  <a:cubicBezTo>
                    <a:pt x="334" y="2106"/>
                    <a:pt x="329" y="2103"/>
                    <a:pt x="322" y="2100"/>
                  </a:cubicBezTo>
                  <a:cubicBezTo>
                    <a:pt x="300" y="2091"/>
                    <a:pt x="295" y="2088"/>
                    <a:pt x="289" y="2087"/>
                  </a:cubicBezTo>
                  <a:cubicBezTo>
                    <a:pt x="263" y="2072"/>
                    <a:pt x="256" y="2075"/>
                    <a:pt x="255" y="2072"/>
                  </a:cubicBezTo>
                  <a:cubicBezTo>
                    <a:pt x="202" y="2047"/>
                    <a:pt x="196" y="2045"/>
                    <a:pt x="191" y="2042"/>
                  </a:cubicBezTo>
                  <a:cubicBezTo>
                    <a:pt x="182" y="2043"/>
                    <a:pt x="176" y="2036"/>
                    <a:pt x="174" y="2036"/>
                  </a:cubicBezTo>
                  <a:cubicBezTo>
                    <a:pt x="148" y="2010"/>
                    <a:pt x="140" y="2013"/>
                    <a:pt x="141" y="2006"/>
                  </a:cubicBezTo>
                  <a:cubicBezTo>
                    <a:pt x="184" y="2026"/>
                    <a:pt x="184" y="2030"/>
                    <a:pt x="188" y="2029"/>
                  </a:cubicBezTo>
                  <a:cubicBezTo>
                    <a:pt x="278" y="2065"/>
                    <a:pt x="282" y="2074"/>
                    <a:pt x="296" y="2072"/>
                  </a:cubicBezTo>
                  <a:cubicBezTo>
                    <a:pt x="324" y="2086"/>
                    <a:pt x="331" y="2089"/>
                    <a:pt x="337" y="2093"/>
                  </a:cubicBezTo>
                  <a:cubicBezTo>
                    <a:pt x="364" y="2108"/>
                    <a:pt x="372" y="2110"/>
                    <a:pt x="376" y="2116"/>
                  </a:cubicBezTo>
                  <a:cubicBezTo>
                    <a:pt x="390" y="2124"/>
                    <a:pt x="394" y="2125"/>
                    <a:pt x="396" y="2128"/>
                  </a:cubicBezTo>
                  <a:cubicBezTo>
                    <a:pt x="426" y="2151"/>
                    <a:pt x="435" y="2147"/>
                    <a:pt x="433" y="2154"/>
                  </a:cubicBezTo>
                  <a:cubicBezTo>
                    <a:pt x="456" y="2157"/>
                    <a:pt x="452" y="2154"/>
                    <a:pt x="450" y="2148"/>
                  </a:cubicBezTo>
                  <a:close/>
                  <a:moveTo>
                    <a:pt x="2266" y="551"/>
                  </a:moveTo>
                  <a:cubicBezTo>
                    <a:pt x="2269" y="545"/>
                    <a:pt x="2268" y="535"/>
                    <a:pt x="2272" y="530"/>
                  </a:cubicBezTo>
                  <a:cubicBezTo>
                    <a:pt x="2292" y="481"/>
                    <a:pt x="2296" y="476"/>
                    <a:pt x="2298" y="469"/>
                  </a:cubicBezTo>
                  <a:cubicBezTo>
                    <a:pt x="2337" y="415"/>
                    <a:pt x="2342" y="412"/>
                    <a:pt x="2344" y="410"/>
                  </a:cubicBezTo>
                  <a:cubicBezTo>
                    <a:pt x="2360" y="398"/>
                    <a:pt x="2356" y="389"/>
                    <a:pt x="2362" y="390"/>
                  </a:cubicBezTo>
                  <a:cubicBezTo>
                    <a:pt x="2397" y="365"/>
                    <a:pt x="2395" y="358"/>
                    <a:pt x="2399" y="357"/>
                  </a:cubicBezTo>
                  <a:cubicBezTo>
                    <a:pt x="2444" y="321"/>
                    <a:pt x="2452" y="319"/>
                    <a:pt x="2453" y="312"/>
                  </a:cubicBezTo>
                  <a:cubicBezTo>
                    <a:pt x="2491" y="287"/>
                    <a:pt x="2487" y="278"/>
                    <a:pt x="2493" y="279"/>
                  </a:cubicBezTo>
                  <a:cubicBezTo>
                    <a:pt x="2535" y="238"/>
                    <a:pt x="2531" y="229"/>
                    <a:pt x="2538" y="231"/>
                  </a:cubicBezTo>
                  <a:cubicBezTo>
                    <a:pt x="2554" y="211"/>
                    <a:pt x="2557" y="211"/>
                    <a:pt x="2556" y="207"/>
                  </a:cubicBezTo>
                  <a:cubicBezTo>
                    <a:pt x="2576" y="181"/>
                    <a:pt x="2580" y="179"/>
                    <a:pt x="2582" y="176"/>
                  </a:cubicBezTo>
                  <a:cubicBezTo>
                    <a:pt x="2597" y="153"/>
                    <a:pt x="2601" y="151"/>
                    <a:pt x="2604" y="148"/>
                  </a:cubicBezTo>
                  <a:cubicBezTo>
                    <a:pt x="2613" y="141"/>
                    <a:pt x="2605" y="150"/>
                    <a:pt x="2599" y="161"/>
                  </a:cubicBezTo>
                  <a:cubicBezTo>
                    <a:pt x="2562" y="212"/>
                    <a:pt x="2559" y="220"/>
                    <a:pt x="2556" y="226"/>
                  </a:cubicBezTo>
                  <a:cubicBezTo>
                    <a:pt x="2536" y="255"/>
                    <a:pt x="2527" y="251"/>
                    <a:pt x="2527" y="257"/>
                  </a:cubicBezTo>
                  <a:cubicBezTo>
                    <a:pt x="2486" y="293"/>
                    <a:pt x="2486" y="298"/>
                    <a:pt x="2482" y="298"/>
                  </a:cubicBezTo>
                  <a:cubicBezTo>
                    <a:pt x="2460" y="317"/>
                    <a:pt x="2458" y="324"/>
                    <a:pt x="2453" y="329"/>
                  </a:cubicBezTo>
                  <a:cubicBezTo>
                    <a:pt x="2429" y="353"/>
                    <a:pt x="2425" y="354"/>
                    <a:pt x="2423" y="357"/>
                  </a:cubicBezTo>
                  <a:cubicBezTo>
                    <a:pt x="2404" y="374"/>
                    <a:pt x="2402" y="376"/>
                    <a:pt x="2401" y="379"/>
                  </a:cubicBezTo>
                  <a:cubicBezTo>
                    <a:pt x="2380" y="394"/>
                    <a:pt x="2384" y="403"/>
                    <a:pt x="2377" y="401"/>
                  </a:cubicBezTo>
                  <a:cubicBezTo>
                    <a:pt x="2353" y="449"/>
                    <a:pt x="2342" y="451"/>
                    <a:pt x="2342" y="464"/>
                  </a:cubicBezTo>
                  <a:cubicBezTo>
                    <a:pt x="2318" y="525"/>
                    <a:pt x="2314" y="528"/>
                    <a:pt x="2314" y="534"/>
                  </a:cubicBezTo>
                  <a:cubicBezTo>
                    <a:pt x="2328" y="514"/>
                    <a:pt x="2327" y="509"/>
                    <a:pt x="2327" y="506"/>
                  </a:cubicBezTo>
                  <a:cubicBezTo>
                    <a:pt x="2335" y="485"/>
                    <a:pt x="2339" y="486"/>
                    <a:pt x="2338" y="479"/>
                  </a:cubicBezTo>
                  <a:cubicBezTo>
                    <a:pt x="2369" y="429"/>
                    <a:pt x="2374" y="423"/>
                    <a:pt x="2377" y="414"/>
                  </a:cubicBezTo>
                  <a:cubicBezTo>
                    <a:pt x="2409" y="376"/>
                    <a:pt x="2418" y="380"/>
                    <a:pt x="2416" y="373"/>
                  </a:cubicBezTo>
                  <a:cubicBezTo>
                    <a:pt x="2448" y="348"/>
                    <a:pt x="2448" y="339"/>
                    <a:pt x="2458" y="338"/>
                  </a:cubicBezTo>
                  <a:cubicBezTo>
                    <a:pt x="2497" y="296"/>
                    <a:pt x="2509" y="287"/>
                    <a:pt x="2521" y="279"/>
                  </a:cubicBezTo>
                  <a:cubicBezTo>
                    <a:pt x="2551" y="237"/>
                    <a:pt x="2561" y="242"/>
                    <a:pt x="2558" y="235"/>
                  </a:cubicBezTo>
                  <a:cubicBezTo>
                    <a:pt x="2575" y="216"/>
                    <a:pt x="2578" y="210"/>
                    <a:pt x="2582" y="205"/>
                  </a:cubicBezTo>
                  <a:cubicBezTo>
                    <a:pt x="2604" y="168"/>
                    <a:pt x="2610" y="169"/>
                    <a:pt x="2608" y="163"/>
                  </a:cubicBezTo>
                  <a:cubicBezTo>
                    <a:pt x="2614" y="170"/>
                    <a:pt x="2610" y="176"/>
                    <a:pt x="2606" y="183"/>
                  </a:cubicBezTo>
                  <a:cubicBezTo>
                    <a:pt x="2589" y="216"/>
                    <a:pt x="2577" y="226"/>
                    <a:pt x="2571" y="242"/>
                  </a:cubicBezTo>
                  <a:cubicBezTo>
                    <a:pt x="2558" y="254"/>
                    <a:pt x="2554" y="258"/>
                    <a:pt x="2551" y="261"/>
                  </a:cubicBezTo>
                  <a:cubicBezTo>
                    <a:pt x="2527" y="282"/>
                    <a:pt x="2526" y="288"/>
                    <a:pt x="2521" y="290"/>
                  </a:cubicBezTo>
                  <a:cubicBezTo>
                    <a:pt x="2498" y="313"/>
                    <a:pt x="2496" y="317"/>
                    <a:pt x="2490" y="318"/>
                  </a:cubicBezTo>
                  <a:cubicBezTo>
                    <a:pt x="2480" y="334"/>
                    <a:pt x="2473" y="334"/>
                    <a:pt x="2473" y="340"/>
                  </a:cubicBezTo>
                  <a:cubicBezTo>
                    <a:pt x="2450" y="368"/>
                    <a:pt x="2446" y="368"/>
                    <a:pt x="2445" y="370"/>
                  </a:cubicBezTo>
                  <a:cubicBezTo>
                    <a:pt x="2412" y="406"/>
                    <a:pt x="2415" y="415"/>
                    <a:pt x="2407" y="414"/>
                  </a:cubicBezTo>
                  <a:cubicBezTo>
                    <a:pt x="2383" y="455"/>
                    <a:pt x="2378" y="456"/>
                    <a:pt x="2377" y="462"/>
                  </a:cubicBezTo>
                  <a:cubicBezTo>
                    <a:pt x="2357" y="489"/>
                    <a:pt x="2361" y="500"/>
                    <a:pt x="2355" y="501"/>
                  </a:cubicBezTo>
                  <a:cubicBezTo>
                    <a:pt x="2332" y="563"/>
                    <a:pt x="2332" y="570"/>
                    <a:pt x="2331" y="575"/>
                  </a:cubicBezTo>
                  <a:cubicBezTo>
                    <a:pt x="2321" y="604"/>
                    <a:pt x="2323" y="609"/>
                    <a:pt x="2322" y="612"/>
                  </a:cubicBezTo>
                  <a:cubicBezTo>
                    <a:pt x="2334" y="577"/>
                    <a:pt x="2338" y="572"/>
                    <a:pt x="2338" y="564"/>
                  </a:cubicBezTo>
                  <a:cubicBezTo>
                    <a:pt x="2354" y="530"/>
                    <a:pt x="2352" y="524"/>
                    <a:pt x="2355" y="523"/>
                  </a:cubicBezTo>
                  <a:cubicBezTo>
                    <a:pt x="2378" y="476"/>
                    <a:pt x="2380" y="470"/>
                    <a:pt x="2383" y="464"/>
                  </a:cubicBezTo>
                  <a:cubicBezTo>
                    <a:pt x="2422" y="413"/>
                    <a:pt x="2426" y="409"/>
                    <a:pt x="2429" y="403"/>
                  </a:cubicBezTo>
                  <a:cubicBezTo>
                    <a:pt x="2448" y="389"/>
                    <a:pt x="2441" y="378"/>
                    <a:pt x="2449" y="381"/>
                  </a:cubicBezTo>
                  <a:cubicBezTo>
                    <a:pt x="2462" y="363"/>
                    <a:pt x="2465" y="361"/>
                    <a:pt x="2469" y="359"/>
                  </a:cubicBezTo>
                  <a:cubicBezTo>
                    <a:pt x="2549" y="273"/>
                    <a:pt x="2556" y="275"/>
                    <a:pt x="2556" y="270"/>
                  </a:cubicBezTo>
                  <a:cubicBezTo>
                    <a:pt x="2569" y="255"/>
                    <a:pt x="2571" y="254"/>
                    <a:pt x="2571" y="253"/>
                  </a:cubicBezTo>
                  <a:cubicBezTo>
                    <a:pt x="2530" y="317"/>
                    <a:pt x="2515" y="330"/>
                    <a:pt x="2503" y="346"/>
                  </a:cubicBezTo>
                  <a:cubicBezTo>
                    <a:pt x="2485" y="363"/>
                    <a:pt x="2484" y="364"/>
                    <a:pt x="2484" y="368"/>
                  </a:cubicBezTo>
                  <a:cubicBezTo>
                    <a:pt x="2458" y="390"/>
                    <a:pt x="2461" y="400"/>
                    <a:pt x="2453" y="399"/>
                  </a:cubicBezTo>
                  <a:cubicBezTo>
                    <a:pt x="2432" y="425"/>
                    <a:pt x="2435" y="431"/>
                    <a:pt x="2431" y="431"/>
                  </a:cubicBezTo>
                  <a:cubicBezTo>
                    <a:pt x="2417" y="455"/>
                    <a:pt x="2411" y="456"/>
                    <a:pt x="2412" y="464"/>
                  </a:cubicBezTo>
                  <a:cubicBezTo>
                    <a:pt x="2381" y="530"/>
                    <a:pt x="2373" y="536"/>
                    <a:pt x="2373" y="549"/>
                  </a:cubicBezTo>
                  <a:cubicBezTo>
                    <a:pt x="2360" y="592"/>
                    <a:pt x="2358" y="604"/>
                    <a:pt x="2355" y="615"/>
                  </a:cubicBezTo>
                  <a:cubicBezTo>
                    <a:pt x="2348" y="676"/>
                    <a:pt x="2346" y="689"/>
                    <a:pt x="2351" y="691"/>
                  </a:cubicBezTo>
                  <a:cubicBezTo>
                    <a:pt x="2364" y="602"/>
                    <a:pt x="2364" y="599"/>
                    <a:pt x="2366" y="597"/>
                  </a:cubicBezTo>
                  <a:cubicBezTo>
                    <a:pt x="2387" y="536"/>
                    <a:pt x="2389" y="528"/>
                    <a:pt x="2392" y="521"/>
                  </a:cubicBezTo>
                  <a:cubicBezTo>
                    <a:pt x="2410" y="485"/>
                    <a:pt x="2417" y="471"/>
                    <a:pt x="2425" y="458"/>
                  </a:cubicBezTo>
                  <a:cubicBezTo>
                    <a:pt x="2448" y="429"/>
                    <a:pt x="2448" y="423"/>
                    <a:pt x="2451" y="421"/>
                  </a:cubicBezTo>
                  <a:cubicBezTo>
                    <a:pt x="2474" y="389"/>
                    <a:pt x="2480" y="390"/>
                    <a:pt x="2479" y="383"/>
                  </a:cubicBezTo>
                  <a:cubicBezTo>
                    <a:pt x="2514" y="350"/>
                    <a:pt x="2514" y="345"/>
                    <a:pt x="2519" y="344"/>
                  </a:cubicBezTo>
                  <a:cubicBezTo>
                    <a:pt x="2535" y="322"/>
                    <a:pt x="2539" y="320"/>
                    <a:pt x="2540" y="316"/>
                  </a:cubicBezTo>
                  <a:cubicBezTo>
                    <a:pt x="2571" y="278"/>
                    <a:pt x="2572" y="274"/>
                    <a:pt x="2575" y="272"/>
                  </a:cubicBezTo>
                  <a:cubicBezTo>
                    <a:pt x="2589" y="250"/>
                    <a:pt x="2591" y="250"/>
                    <a:pt x="2591" y="246"/>
                  </a:cubicBezTo>
                  <a:cubicBezTo>
                    <a:pt x="2570" y="303"/>
                    <a:pt x="2565" y="309"/>
                    <a:pt x="2562" y="318"/>
                  </a:cubicBezTo>
                  <a:cubicBezTo>
                    <a:pt x="2529" y="360"/>
                    <a:pt x="2529" y="366"/>
                    <a:pt x="2525" y="368"/>
                  </a:cubicBezTo>
                  <a:cubicBezTo>
                    <a:pt x="2500" y="401"/>
                    <a:pt x="2497" y="404"/>
                    <a:pt x="2495" y="407"/>
                  </a:cubicBezTo>
                  <a:cubicBezTo>
                    <a:pt x="2477" y="421"/>
                    <a:pt x="2475" y="431"/>
                    <a:pt x="2469" y="436"/>
                  </a:cubicBezTo>
                  <a:cubicBezTo>
                    <a:pt x="2453" y="458"/>
                    <a:pt x="2449" y="457"/>
                    <a:pt x="2449" y="460"/>
                  </a:cubicBezTo>
                  <a:cubicBezTo>
                    <a:pt x="2433" y="483"/>
                    <a:pt x="2428" y="490"/>
                    <a:pt x="2423" y="497"/>
                  </a:cubicBezTo>
                  <a:cubicBezTo>
                    <a:pt x="2389" y="557"/>
                    <a:pt x="2380" y="572"/>
                    <a:pt x="2375" y="591"/>
                  </a:cubicBezTo>
                  <a:cubicBezTo>
                    <a:pt x="2388" y="566"/>
                    <a:pt x="2393" y="561"/>
                    <a:pt x="2394" y="554"/>
                  </a:cubicBezTo>
                  <a:cubicBezTo>
                    <a:pt x="2421" y="517"/>
                    <a:pt x="2420" y="511"/>
                    <a:pt x="2423" y="508"/>
                  </a:cubicBezTo>
                  <a:cubicBezTo>
                    <a:pt x="2443" y="487"/>
                    <a:pt x="2443" y="481"/>
                    <a:pt x="2447" y="479"/>
                  </a:cubicBezTo>
                  <a:cubicBezTo>
                    <a:pt x="2477" y="451"/>
                    <a:pt x="2473" y="441"/>
                    <a:pt x="2479" y="440"/>
                  </a:cubicBezTo>
                  <a:cubicBezTo>
                    <a:pt x="2491" y="429"/>
                    <a:pt x="2491" y="423"/>
                    <a:pt x="2495" y="421"/>
                  </a:cubicBezTo>
                  <a:cubicBezTo>
                    <a:pt x="2533" y="381"/>
                    <a:pt x="2531" y="373"/>
                    <a:pt x="2536" y="373"/>
                  </a:cubicBezTo>
                  <a:cubicBezTo>
                    <a:pt x="2542" y="375"/>
                    <a:pt x="2533" y="382"/>
                    <a:pt x="2527" y="392"/>
                  </a:cubicBezTo>
                  <a:cubicBezTo>
                    <a:pt x="2507" y="428"/>
                    <a:pt x="2501" y="430"/>
                    <a:pt x="2499" y="436"/>
                  </a:cubicBezTo>
                  <a:cubicBezTo>
                    <a:pt x="2483" y="460"/>
                    <a:pt x="2475" y="467"/>
                    <a:pt x="2471" y="479"/>
                  </a:cubicBezTo>
                  <a:cubicBezTo>
                    <a:pt x="2444" y="506"/>
                    <a:pt x="2443" y="518"/>
                    <a:pt x="2434" y="523"/>
                  </a:cubicBezTo>
                  <a:cubicBezTo>
                    <a:pt x="2415" y="560"/>
                    <a:pt x="2409" y="568"/>
                    <a:pt x="2403" y="575"/>
                  </a:cubicBezTo>
                  <a:cubicBezTo>
                    <a:pt x="2382" y="632"/>
                    <a:pt x="2382" y="637"/>
                    <a:pt x="2379" y="639"/>
                  </a:cubicBezTo>
                  <a:cubicBezTo>
                    <a:pt x="2369" y="679"/>
                    <a:pt x="2367" y="696"/>
                    <a:pt x="2364" y="713"/>
                  </a:cubicBezTo>
                  <a:cubicBezTo>
                    <a:pt x="2357" y="755"/>
                    <a:pt x="2353" y="757"/>
                    <a:pt x="2359" y="758"/>
                  </a:cubicBezTo>
                  <a:cubicBezTo>
                    <a:pt x="2365" y="714"/>
                    <a:pt x="2371" y="701"/>
                    <a:pt x="2373" y="689"/>
                  </a:cubicBezTo>
                  <a:cubicBezTo>
                    <a:pt x="2390" y="631"/>
                    <a:pt x="2392" y="626"/>
                    <a:pt x="2392" y="619"/>
                  </a:cubicBezTo>
                  <a:cubicBezTo>
                    <a:pt x="2419" y="571"/>
                    <a:pt x="2418" y="562"/>
                    <a:pt x="2423" y="560"/>
                  </a:cubicBezTo>
                  <a:cubicBezTo>
                    <a:pt x="2441" y="526"/>
                    <a:pt x="2448" y="525"/>
                    <a:pt x="2449" y="519"/>
                  </a:cubicBezTo>
                  <a:cubicBezTo>
                    <a:pt x="2482" y="479"/>
                    <a:pt x="2481" y="473"/>
                    <a:pt x="2486" y="473"/>
                  </a:cubicBezTo>
                  <a:cubicBezTo>
                    <a:pt x="2505" y="451"/>
                    <a:pt x="2502" y="443"/>
                    <a:pt x="2508" y="442"/>
                  </a:cubicBezTo>
                  <a:cubicBezTo>
                    <a:pt x="2537" y="393"/>
                    <a:pt x="2543" y="388"/>
                    <a:pt x="2547" y="381"/>
                  </a:cubicBezTo>
                  <a:cubicBezTo>
                    <a:pt x="2577" y="332"/>
                    <a:pt x="2578" y="321"/>
                    <a:pt x="2584" y="316"/>
                  </a:cubicBezTo>
                  <a:cubicBezTo>
                    <a:pt x="2567" y="360"/>
                    <a:pt x="2563" y="362"/>
                    <a:pt x="2560" y="366"/>
                  </a:cubicBezTo>
                  <a:cubicBezTo>
                    <a:pt x="2529" y="421"/>
                    <a:pt x="2528" y="432"/>
                    <a:pt x="2521" y="438"/>
                  </a:cubicBezTo>
                  <a:cubicBezTo>
                    <a:pt x="2490" y="494"/>
                    <a:pt x="2482" y="498"/>
                    <a:pt x="2479" y="508"/>
                  </a:cubicBezTo>
                  <a:cubicBezTo>
                    <a:pt x="2453" y="542"/>
                    <a:pt x="2452" y="548"/>
                    <a:pt x="2449" y="551"/>
                  </a:cubicBezTo>
                  <a:cubicBezTo>
                    <a:pt x="2437" y="564"/>
                    <a:pt x="2436" y="569"/>
                    <a:pt x="2434" y="573"/>
                  </a:cubicBezTo>
                  <a:cubicBezTo>
                    <a:pt x="2414" y="615"/>
                    <a:pt x="2404" y="630"/>
                    <a:pt x="2401" y="652"/>
                  </a:cubicBezTo>
                  <a:cubicBezTo>
                    <a:pt x="2390" y="690"/>
                    <a:pt x="2387" y="700"/>
                    <a:pt x="2386" y="711"/>
                  </a:cubicBezTo>
                  <a:cubicBezTo>
                    <a:pt x="2389" y="745"/>
                    <a:pt x="2385" y="735"/>
                    <a:pt x="2390" y="734"/>
                  </a:cubicBezTo>
                  <a:cubicBezTo>
                    <a:pt x="2395" y="685"/>
                    <a:pt x="2402" y="670"/>
                    <a:pt x="2405" y="649"/>
                  </a:cubicBezTo>
                  <a:cubicBezTo>
                    <a:pt x="2426" y="612"/>
                    <a:pt x="2423" y="603"/>
                    <a:pt x="2427" y="602"/>
                  </a:cubicBezTo>
                  <a:cubicBezTo>
                    <a:pt x="2441" y="569"/>
                    <a:pt x="2451" y="566"/>
                    <a:pt x="2453" y="556"/>
                  </a:cubicBezTo>
                  <a:cubicBezTo>
                    <a:pt x="2477" y="522"/>
                    <a:pt x="2481" y="520"/>
                    <a:pt x="2484" y="516"/>
                  </a:cubicBezTo>
                  <a:cubicBezTo>
                    <a:pt x="2504" y="490"/>
                    <a:pt x="2503" y="486"/>
                    <a:pt x="2506" y="486"/>
                  </a:cubicBezTo>
                  <a:cubicBezTo>
                    <a:pt x="2530" y="444"/>
                    <a:pt x="2531" y="434"/>
                    <a:pt x="2538" y="429"/>
                  </a:cubicBezTo>
                  <a:cubicBezTo>
                    <a:pt x="2564" y="389"/>
                    <a:pt x="2562" y="392"/>
                    <a:pt x="2560" y="397"/>
                  </a:cubicBezTo>
                  <a:cubicBezTo>
                    <a:pt x="2551" y="425"/>
                    <a:pt x="2547" y="432"/>
                    <a:pt x="2547" y="440"/>
                  </a:cubicBezTo>
                  <a:cubicBezTo>
                    <a:pt x="2518" y="479"/>
                    <a:pt x="2513" y="491"/>
                    <a:pt x="2503" y="499"/>
                  </a:cubicBezTo>
                  <a:cubicBezTo>
                    <a:pt x="2482" y="537"/>
                    <a:pt x="2477" y="540"/>
                    <a:pt x="2475" y="547"/>
                  </a:cubicBezTo>
                  <a:cubicBezTo>
                    <a:pt x="2463" y="564"/>
                    <a:pt x="2465" y="570"/>
                    <a:pt x="2462" y="571"/>
                  </a:cubicBezTo>
                  <a:cubicBezTo>
                    <a:pt x="2445" y="602"/>
                    <a:pt x="2443" y="608"/>
                    <a:pt x="2440" y="615"/>
                  </a:cubicBezTo>
                  <a:cubicBezTo>
                    <a:pt x="2423" y="658"/>
                    <a:pt x="2417" y="686"/>
                    <a:pt x="2414" y="717"/>
                  </a:cubicBezTo>
                  <a:cubicBezTo>
                    <a:pt x="2421" y="730"/>
                    <a:pt x="2417" y="715"/>
                    <a:pt x="2423" y="697"/>
                  </a:cubicBezTo>
                  <a:cubicBezTo>
                    <a:pt x="2456" y="595"/>
                    <a:pt x="2461" y="595"/>
                    <a:pt x="2462" y="591"/>
                  </a:cubicBezTo>
                  <a:cubicBezTo>
                    <a:pt x="2484" y="556"/>
                    <a:pt x="2482" y="547"/>
                    <a:pt x="2488" y="547"/>
                  </a:cubicBezTo>
                  <a:cubicBezTo>
                    <a:pt x="2520" y="494"/>
                    <a:pt x="2522" y="491"/>
                    <a:pt x="2523" y="488"/>
                  </a:cubicBezTo>
                  <a:cubicBezTo>
                    <a:pt x="2527" y="499"/>
                    <a:pt x="2518" y="509"/>
                    <a:pt x="2514" y="523"/>
                  </a:cubicBezTo>
                  <a:cubicBezTo>
                    <a:pt x="2485" y="577"/>
                    <a:pt x="2485" y="579"/>
                    <a:pt x="2484" y="582"/>
                  </a:cubicBezTo>
                  <a:cubicBezTo>
                    <a:pt x="2471" y="601"/>
                    <a:pt x="2471" y="608"/>
                    <a:pt x="2466" y="615"/>
                  </a:cubicBezTo>
                  <a:cubicBezTo>
                    <a:pt x="2455" y="667"/>
                    <a:pt x="2457" y="663"/>
                    <a:pt x="2458" y="658"/>
                  </a:cubicBezTo>
                  <a:cubicBezTo>
                    <a:pt x="2494" y="586"/>
                    <a:pt x="2491" y="575"/>
                    <a:pt x="2497" y="573"/>
                  </a:cubicBezTo>
                  <a:cubicBezTo>
                    <a:pt x="2528" y="520"/>
                    <a:pt x="2527" y="511"/>
                    <a:pt x="2532" y="508"/>
                  </a:cubicBezTo>
                  <a:cubicBezTo>
                    <a:pt x="2542" y="479"/>
                    <a:pt x="2547" y="472"/>
                    <a:pt x="2543" y="473"/>
                  </a:cubicBezTo>
                  <a:cubicBezTo>
                    <a:pt x="2533" y="519"/>
                    <a:pt x="2535" y="575"/>
                    <a:pt x="2523" y="617"/>
                  </a:cubicBezTo>
                  <a:cubicBezTo>
                    <a:pt x="2498" y="753"/>
                    <a:pt x="2496" y="760"/>
                    <a:pt x="2495" y="767"/>
                  </a:cubicBezTo>
                  <a:cubicBezTo>
                    <a:pt x="2503" y="765"/>
                    <a:pt x="2508" y="735"/>
                    <a:pt x="2516" y="708"/>
                  </a:cubicBezTo>
                  <a:cubicBezTo>
                    <a:pt x="2543" y="549"/>
                    <a:pt x="2543" y="541"/>
                    <a:pt x="2545" y="536"/>
                  </a:cubicBezTo>
                  <a:cubicBezTo>
                    <a:pt x="2550" y="513"/>
                    <a:pt x="2550" y="516"/>
                    <a:pt x="2551" y="508"/>
                  </a:cubicBezTo>
                  <a:cubicBezTo>
                    <a:pt x="2561" y="468"/>
                    <a:pt x="2557" y="457"/>
                    <a:pt x="2562" y="455"/>
                  </a:cubicBezTo>
                  <a:cubicBezTo>
                    <a:pt x="2564" y="481"/>
                    <a:pt x="2559" y="481"/>
                    <a:pt x="2560" y="486"/>
                  </a:cubicBezTo>
                  <a:cubicBezTo>
                    <a:pt x="2561" y="552"/>
                    <a:pt x="2560" y="561"/>
                    <a:pt x="2562" y="573"/>
                  </a:cubicBezTo>
                  <a:cubicBezTo>
                    <a:pt x="2538" y="696"/>
                    <a:pt x="2542" y="705"/>
                    <a:pt x="2540" y="708"/>
                  </a:cubicBezTo>
                  <a:cubicBezTo>
                    <a:pt x="2522" y="773"/>
                    <a:pt x="2522" y="782"/>
                    <a:pt x="2521" y="789"/>
                  </a:cubicBezTo>
                  <a:cubicBezTo>
                    <a:pt x="2525" y="796"/>
                    <a:pt x="2527" y="777"/>
                    <a:pt x="2534" y="763"/>
                  </a:cubicBezTo>
                  <a:cubicBezTo>
                    <a:pt x="2542" y="733"/>
                    <a:pt x="2538" y="724"/>
                    <a:pt x="2543" y="724"/>
                  </a:cubicBezTo>
                  <a:cubicBezTo>
                    <a:pt x="2557" y="641"/>
                    <a:pt x="2562" y="626"/>
                    <a:pt x="2567" y="610"/>
                  </a:cubicBezTo>
                  <a:cubicBezTo>
                    <a:pt x="2571" y="542"/>
                    <a:pt x="2568" y="518"/>
                    <a:pt x="2569" y="475"/>
                  </a:cubicBezTo>
                  <a:cubicBezTo>
                    <a:pt x="2570" y="422"/>
                    <a:pt x="2575" y="422"/>
                    <a:pt x="2573" y="416"/>
                  </a:cubicBezTo>
                  <a:cubicBezTo>
                    <a:pt x="2576" y="395"/>
                    <a:pt x="2573" y="394"/>
                    <a:pt x="2573" y="394"/>
                  </a:cubicBezTo>
                  <a:cubicBezTo>
                    <a:pt x="2582" y="376"/>
                    <a:pt x="2585" y="391"/>
                    <a:pt x="2584" y="407"/>
                  </a:cubicBezTo>
                  <a:cubicBezTo>
                    <a:pt x="2586" y="485"/>
                    <a:pt x="2588" y="495"/>
                    <a:pt x="2584" y="499"/>
                  </a:cubicBezTo>
                  <a:cubicBezTo>
                    <a:pt x="2587" y="537"/>
                    <a:pt x="2584" y="556"/>
                    <a:pt x="2588" y="569"/>
                  </a:cubicBezTo>
                  <a:cubicBezTo>
                    <a:pt x="2586" y="639"/>
                    <a:pt x="2581" y="653"/>
                    <a:pt x="2582" y="673"/>
                  </a:cubicBezTo>
                  <a:cubicBezTo>
                    <a:pt x="2579" y="709"/>
                    <a:pt x="2585" y="697"/>
                    <a:pt x="2584" y="678"/>
                  </a:cubicBezTo>
                  <a:cubicBezTo>
                    <a:pt x="2591" y="654"/>
                    <a:pt x="2587" y="646"/>
                    <a:pt x="2588" y="643"/>
                  </a:cubicBezTo>
                  <a:cubicBezTo>
                    <a:pt x="2594" y="565"/>
                    <a:pt x="2596" y="549"/>
                    <a:pt x="2595" y="532"/>
                  </a:cubicBezTo>
                  <a:cubicBezTo>
                    <a:pt x="2595" y="477"/>
                    <a:pt x="2594" y="475"/>
                    <a:pt x="2593" y="473"/>
                  </a:cubicBezTo>
                  <a:cubicBezTo>
                    <a:pt x="2593" y="439"/>
                    <a:pt x="2589" y="438"/>
                    <a:pt x="2591" y="431"/>
                  </a:cubicBezTo>
                  <a:cubicBezTo>
                    <a:pt x="2591" y="411"/>
                    <a:pt x="2590" y="406"/>
                    <a:pt x="2593" y="405"/>
                  </a:cubicBezTo>
                  <a:cubicBezTo>
                    <a:pt x="2596" y="421"/>
                    <a:pt x="2599" y="424"/>
                    <a:pt x="2599" y="431"/>
                  </a:cubicBezTo>
                  <a:cubicBezTo>
                    <a:pt x="2607" y="578"/>
                    <a:pt x="2612" y="578"/>
                    <a:pt x="2610" y="584"/>
                  </a:cubicBezTo>
                  <a:cubicBezTo>
                    <a:pt x="2608" y="676"/>
                    <a:pt x="2609" y="683"/>
                    <a:pt x="2608" y="700"/>
                  </a:cubicBezTo>
                  <a:cubicBezTo>
                    <a:pt x="2604" y="727"/>
                    <a:pt x="2608" y="721"/>
                    <a:pt x="2610" y="713"/>
                  </a:cubicBezTo>
                  <a:cubicBezTo>
                    <a:pt x="2617" y="628"/>
                    <a:pt x="2617" y="628"/>
                    <a:pt x="2617" y="628"/>
                  </a:cubicBezTo>
                  <a:cubicBezTo>
                    <a:pt x="2616" y="568"/>
                    <a:pt x="2617" y="567"/>
                    <a:pt x="2615" y="556"/>
                  </a:cubicBezTo>
                  <a:cubicBezTo>
                    <a:pt x="2604" y="402"/>
                    <a:pt x="2602" y="388"/>
                    <a:pt x="2602" y="368"/>
                  </a:cubicBezTo>
                  <a:cubicBezTo>
                    <a:pt x="2601" y="317"/>
                    <a:pt x="2597" y="313"/>
                    <a:pt x="2604" y="312"/>
                  </a:cubicBezTo>
                  <a:cubicBezTo>
                    <a:pt x="2615" y="406"/>
                    <a:pt x="2620" y="408"/>
                    <a:pt x="2619" y="416"/>
                  </a:cubicBezTo>
                  <a:cubicBezTo>
                    <a:pt x="2630" y="567"/>
                    <a:pt x="2630" y="585"/>
                    <a:pt x="2630" y="602"/>
                  </a:cubicBezTo>
                  <a:cubicBezTo>
                    <a:pt x="2627" y="621"/>
                    <a:pt x="2630" y="621"/>
                    <a:pt x="2630" y="621"/>
                  </a:cubicBezTo>
                  <a:cubicBezTo>
                    <a:pt x="2628" y="655"/>
                    <a:pt x="2633" y="654"/>
                    <a:pt x="2632" y="647"/>
                  </a:cubicBezTo>
                  <a:cubicBezTo>
                    <a:pt x="2632" y="609"/>
                    <a:pt x="2641" y="603"/>
                    <a:pt x="2634" y="599"/>
                  </a:cubicBezTo>
                  <a:cubicBezTo>
                    <a:pt x="2622" y="398"/>
                    <a:pt x="2625" y="390"/>
                    <a:pt x="2623" y="386"/>
                  </a:cubicBezTo>
                  <a:cubicBezTo>
                    <a:pt x="2612" y="298"/>
                    <a:pt x="2612" y="298"/>
                    <a:pt x="2612" y="298"/>
                  </a:cubicBezTo>
                  <a:cubicBezTo>
                    <a:pt x="2615" y="234"/>
                    <a:pt x="2616" y="229"/>
                    <a:pt x="2619" y="226"/>
                  </a:cubicBezTo>
                  <a:cubicBezTo>
                    <a:pt x="2627" y="274"/>
                    <a:pt x="2626" y="281"/>
                    <a:pt x="2630" y="283"/>
                  </a:cubicBezTo>
                  <a:cubicBezTo>
                    <a:pt x="2637" y="331"/>
                    <a:pt x="2644" y="346"/>
                    <a:pt x="2647" y="366"/>
                  </a:cubicBezTo>
                  <a:cubicBezTo>
                    <a:pt x="2666" y="436"/>
                    <a:pt x="2662" y="446"/>
                    <a:pt x="2667" y="447"/>
                  </a:cubicBezTo>
                  <a:cubicBezTo>
                    <a:pt x="2676" y="591"/>
                    <a:pt x="2676" y="591"/>
                    <a:pt x="2676" y="591"/>
                  </a:cubicBezTo>
                  <a:cubicBezTo>
                    <a:pt x="2677" y="618"/>
                    <a:pt x="2679" y="615"/>
                    <a:pt x="2680" y="610"/>
                  </a:cubicBezTo>
                  <a:cubicBezTo>
                    <a:pt x="2680" y="558"/>
                    <a:pt x="2679" y="554"/>
                    <a:pt x="2680" y="549"/>
                  </a:cubicBezTo>
                  <a:cubicBezTo>
                    <a:pt x="2674" y="470"/>
                    <a:pt x="2677" y="456"/>
                    <a:pt x="2673" y="449"/>
                  </a:cubicBezTo>
                  <a:cubicBezTo>
                    <a:pt x="2664" y="405"/>
                    <a:pt x="2665" y="398"/>
                    <a:pt x="2665" y="392"/>
                  </a:cubicBezTo>
                  <a:cubicBezTo>
                    <a:pt x="2654" y="345"/>
                    <a:pt x="2647" y="330"/>
                    <a:pt x="2645" y="309"/>
                  </a:cubicBezTo>
                  <a:cubicBezTo>
                    <a:pt x="2628" y="224"/>
                    <a:pt x="2628" y="224"/>
                    <a:pt x="2628" y="224"/>
                  </a:cubicBezTo>
                  <a:cubicBezTo>
                    <a:pt x="2657" y="335"/>
                    <a:pt x="2667" y="357"/>
                    <a:pt x="2673" y="383"/>
                  </a:cubicBezTo>
                  <a:cubicBezTo>
                    <a:pt x="2697" y="482"/>
                    <a:pt x="2689" y="497"/>
                    <a:pt x="2695" y="497"/>
                  </a:cubicBezTo>
                  <a:cubicBezTo>
                    <a:pt x="2693" y="420"/>
                    <a:pt x="2686" y="404"/>
                    <a:pt x="2684" y="383"/>
                  </a:cubicBezTo>
                  <a:cubicBezTo>
                    <a:pt x="2676" y="354"/>
                    <a:pt x="2672" y="345"/>
                    <a:pt x="2669" y="335"/>
                  </a:cubicBezTo>
                  <a:cubicBezTo>
                    <a:pt x="2662" y="314"/>
                    <a:pt x="2662" y="308"/>
                    <a:pt x="2665" y="307"/>
                  </a:cubicBezTo>
                  <a:cubicBezTo>
                    <a:pt x="2684" y="359"/>
                    <a:pt x="2686" y="361"/>
                    <a:pt x="2689" y="362"/>
                  </a:cubicBezTo>
                  <a:cubicBezTo>
                    <a:pt x="2699" y="392"/>
                    <a:pt x="2702" y="397"/>
                    <a:pt x="2704" y="403"/>
                  </a:cubicBezTo>
                  <a:cubicBezTo>
                    <a:pt x="2731" y="478"/>
                    <a:pt x="2734" y="489"/>
                    <a:pt x="2737" y="499"/>
                  </a:cubicBezTo>
                  <a:cubicBezTo>
                    <a:pt x="2745" y="509"/>
                    <a:pt x="2740" y="492"/>
                    <a:pt x="2737" y="473"/>
                  </a:cubicBezTo>
                  <a:cubicBezTo>
                    <a:pt x="2718" y="414"/>
                    <a:pt x="2713" y="407"/>
                    <a:pt x="2711" y="399"/>
                  </a:cubicBezTo>
                  <a:cubicBezTo>
                    <a:pt x="2696" y="368"/>
                    <a:pt x="2695" y="357"/>
                    <a:pt x="2691" y="351"/>
                  </a:cubicBezTo>
                  <a:cubicBezTo>
                    <a:pt x="2673" y="309"/>
                    <a:pt x="2674" y="301"/>
                    <a:pt x="2669" y="298"/>
                  </a:cubicBezTo>
                  <a:cubicBezTo>
                    <a:pt x="2662" y="267"/>
                    <a:pt x="2657" y="256"/>
                    <a:pt x="2654" y="244"/>
                  </a:cubicBezTo>
                  <a:cubicBezTo>
                    <a:pt x="2645" y="223"/>
                    <a:pt x="2648" y="212"/>
                    <a:pt x="2643" y="209"/>
                  </a:cubicBezTo>
                  <a:cubicBezTo>
                    <a:pt x="2640" y="167"/>
                    <a:pt x="2636" y="159"/>
                    <a:pt x="2641" y="159"/>
                  </a:cubicBezTo>
                  <a:cubicBezTo>
                    <a:pt x="2645" y="170"/>
                    <a:pt x="2649" y="172"/>
                    <a:pt x="2647" y="181"/>
                  </a:cubicBezTo>
                  <a:cubicBezTo>
                    <a:pt x="2655" y="202"/>
                    <a:pt x="2657" y="207"/>
                    <a:pt x="2658" y="213"/>
                  </a:cubicBezTo>
                  <a:cubicBezTo>
                    <a:pt x="2682" y="266"/>
                    <a:pt x="2681" y="275"/>
                    <a:pt x="2687" y="277"/>
                  </a:cubicBezTo>
                  <a:cubicBezTo>
                    <a:pt x="2714" y="328"/>
                    <a:pt x="2710" y="330"/>
                    <a:pt x="2715" y="335"/>
                  </a:cubicBezTo>
                  <a:cubicBezTo>
                    <a:pt x="2739" y="387"/>
                    <a:pt x="2739" y="394"/>
                    <a:pt x="2741" y="401"/>
                  </a:cubicBezTo>
                  <a:cubicBezTo>
                    <a:pt x="2753" y="416"/>
                    <a:pt x="2746" y="406"/>
                    <a:pt x="2743" y="390"/>
                  </a:cubicBezTo>
                  <a:cubicBezTo>
                    <a:pt x="2722" y="338"/>
                    <a:pt x="2722" y="333"/>
                    <a:pt x="2719" y="331"/>
                  </a:cubicBezTo>
                  <a:cubicBezTo>
                    <a:pt x="2696" y="283"/>
                    <a:pt x="2692" y="277"/>
                    <a:pt x="2691" y="268"/>
                  </a:cubicBezTo>
                  <a:cubicBezTo>
                    <a:pt x="2656" y="183"/>
                    <a:pt x="2659" y="175"/>
                    <a:pt x="2656" y="174"/>
                  </a:cubicBezTo>
                  <a:cubicBezTo>
                    <a:pt x="2645" y="89"/>
                    <a:pt x="2645" y="89"/>
                    <a:pt x="2645" y="89"/>
                  </a:cubicBezTo>
                  <a:cubicBezTo>
                    <a:pt x="2648" y="83"/>
                    <a:pt x="2651" y="92"/>
                    <a:pt x="2654" y="102"/>
                  </a:cubicBezTo>
                  <a:cubicBezTo>
                    <a:pt x="2666" y="159"/>
                    <a:pt x="2662" y="163"/>
                    <a:pt x="2665" y="170"/>
                  </a:cubicBezTo>
                  <a:cubicBezTo>
                    <a:pt x="2682" y="216"/>
                    <a:pt x="2685" y="223"/>
                    <a:pt x="2689" y="229"/>
                  </a:cubicBezTo>
                  <a:cubicBezTo>
                    <a:pt x="2713" y="277"/>
                    <a:pt x="2715" y="280"/>
                    <a:pt x="2717" y="283"/>
                  </a:cubicBezTo>
                  <a:cubicBezTo>
                    <a:pt x="2734" y="325"/>
                    <a:pt x="2744" y="320"/>
                    <a:pt x="2741" y="327"/>
                  </a:cubicBezTo>
                  <a:cubicBezTo>
                    <a:pt x="2773" y="382"/>
                    <a:pt x="2778" y="396"/>
                    <a:pt x="2785" y="407"/>
                  </a:cubicBezTo>
                  <a:cubicBezTo>
                    <a:pt x="2796" y="434"/>
                    <a:pt x="2795" y="444"/>
                    <a:pt x="2802" y="447"/>
                  </a:cubicBezTo>
                  <a:cubicBezTo>
                    <a:pt x="2789" y="399"/>
                    <a:pt x="2784" y="395"/>
                    <a:pt x="2782" y="388"/>
                  </a:cubicBezTo>
                  <a:cubicBezTo>
                    <a:pt x="2772" y="361"/>
                    <a:pt x="2768" y="356"/>
                    <a:pt x="2765" y="351"/>
                  </a:cubicBezTo>
                  <a:cubicBezTo>
                    <a:pt x="2745" y="309"/>
                    <a:pt x="2738" y="307"/>
                    <a:pt x="2737" y="298"/>
                  </a:cubicBezTo>
                  <a:cubicBezTo>
                    <a:pt x="2713" y="253"/>
                    <a:pt x="2707" y="254"/>
                    <a:pt x="2708" y="248"/>
                  </a:cubicBezTo>
                  <a:cubicBezTo>
                    <a:pt x="2689" y="204"/>
                    <a:pt x="2684" y="200"/>
                    <a:pt x="2684" y="192"/>
                  </a:cubicBezTo>
                  <a:cubicBezTo>
                    <a:pt x="2673" y="167"/>
                    <a:pt x="2673" y="158"/>
                    <a:pt x="2669" y="152"/>
                  </a:cubicBezTo>
                  <a:cubicBezTo>
                    <a:pt x="2657" y="77"/>
                    <a:pt x="2661" y="68"/>
                    <a:pt x="2656" y="67"/>
                  </a:cubicBezTo>
                  <a:cubicBezTo>
                    <a:pt x="2664" y="67"/>
                    <a:pt x="2660" y="69"/>
                    <a:pt x="2660" y="70"/>
                  </a:cubicBezTo>
                  <a:cubicBezTo>
                    <a:pt x="2674" y="116"/>
                    <a:pt x="2681" y="129"/>
                    <a:pt x="2682" y="148"/>
                  </a:cubicBezTo>
                  <a:cubicBezTo>
                    <a:pt x="2694" y="178"/>
                    <a:pt x="2702" y="181"/>
                    <a:pt x="2702" y="192"/>
                  </a:cubicBezTo>
                  <a:cubicBezTo>
                    <a:pt x="2725" y="237"/>
                    <a:pt x="2726" y="241"/>
                    <a:pt x="2726" y="246"/>
                  </a:cubicBezTo>
                  <a:cubicBezTo>
                    <a:pt x="2752" y="278"/>
                    <a:pt x="2754" y="286"/>
                    <a:pt x="2759" y="292"/>
                  </a:cubicBezTo>
                  <a:cubicBezTo>
                    <a:pt x="2772" y="303"/>
                    <a:pt x="2767" y="300"/>
                    <a:pt x="2765" y="294"/>
                  </a:cubicBezTo>
                  <a:cubicBezTo>
                    <a:pt x="2750" y="265"/>
                    <a:pt x="2740" y="258"/>
                    <a:pt x="2737" y="244"/>
                  </a:cubicBezTo>
                  <a:cubicBezTo>
                    <a:pt x="2721" y="219"/>
                    <a:pt x="2723" y="212"/>
                    <a:pt x="2719" y="211"/>
                  </a:cubicBezTo>
                  <a:cubicBezTo>
                    <a:pt x="2694" y="150"/>
                    <a:pt x="2684" y="126"/>
                    <a:pt x="2680" y="96"/>
                  </a:cubicBezTo>
                  <a:cubicBezTo>
                    <a:pt x="2668" y="50"/>
                    <a:pt x="2659" y="45"/>
                    <a:pt x="2665" y="39"/>
                  </a:cubicBezTo>
                  <a:cubicBezTo>
                    <a:pt x="2680" y="70"/>
                    <a:pt x="2682" y="86"/>
                    <a:pt x="2687" y="100"/>
                  </a:cubicBezTo>
                  <a:cubicBezTo>
                    <a:pt x="2711" y="149"/>
                    <a:pt x="2710" y="168"/>
                    <a:pt x="2719" y="176"/>
                  </a:cubicBezTo>
                  <a:cubicBezTo>
                    <a:pt x="2744" y="219"/>
                    <a:pt x="2747" y="228"/>
                    <a:pt x="2750" y="235"/>
                  </a:cubicBezTo>
                  <a:cubicBezTo>
                    <a:pt x="2765" y="266"/>
                    <a:pt x="2774" y="272"/>
                    <a:pt x="2776" y="283"/>
                  </a:cubicBezTo>
                  <a:cubicBezTo>
                    <a:pt x="2786" y="300"/>
                    <a:pt x="2786" y="308"/>
                    <a:pt x="2791" y="309"/>
                  </a:cubicBezTo>
                  <a:cubicBezTo>
                    <a:pt x="2806" y="343"/>
                    <a:pt x="2806" y="350"/>
                    <a:pt x="2811" y="351"/>
                  </a:cubicBezTo>
                  <a:cubicBezTo>
                    <a:pt x="2799" y="318"/>
                    <a:pt x="2799" y="309"/>
                    <a:pt x="2793" y="305"/>
                  </a:cubicBezTo>
                  <a:cubicBezTo>
                    <a:pt x="2780" y="271"/>
                    <a:pt x="2771" y="261"/>
                    <a:pt x="2767" y="246"/>
                  </a:cubicBezTo>
                  <a:cubicBezTo>
                    <a:pt x="2745" y="202"/>
                    <a:pt x="2737" y="201"/>
                    <a:pt x="2737" y="192"/>
                  </a:cubicBezTo>
                  <a:cubicBezTo>
                    <a:pt x="2720" y="162"/>
                    <a:pt x="2720" y="156"/>
                    <a:pt x="2717" y="155"/>
                  </a:cubicBezTo>
                  <a:cubicBezTo>
                    <a:pt x="2689" y="78"/>
                    <a:pt x="2685" y="62"/>
                    <a:pt x="2678" y="50"/>
                  </a:cubicBezTo>
                  <a:cubicBezTo>
                    <a:pt x="2669" y="8"/>
                    <a:pt x="2668" y="4"/>
                    <a:pt x="2667" y="0"/>
                  </a:cubicBezTo>
                  <a:cubicBezTo>
                    <a:pt x="2643" y="26"/>
                    <a:pt x="2634" y="31"/>
                    <a:pt x="2636" y="37"/>
                  </a:cubicBezTo>
                  <a:cubicBezTo>
                    <a:pt x="2621" y="57"/>
                    <a:pt x="2620" y="59"/>
                    <a:pt x="2619" y="61"/>
                  </a:cubicBezTo>
                  <a:cubicBezTo>
                    <a:pt x="2604" y="81"/>
                    <a:pt x="2606" y="87"/>
                    <a:pt x="2604" y="89"/>
                  </a:cubicBezTo>
                  <a:cubicBezTo>
                    <a:pt x="2577" y="128"/>
                    <a:pt x="2568" y="139"/>
                    <a:pt x="2560" y="150"/>
                  </a:cubicBezTo>
                  <a:cubicBezTo>
                    <a:pt x="2542" y="170"/>
                    <a:pt x="2540" y="170"/>
                    <a:pt x="2540" y="174"/>
                  </a:cubicBezTo>
                  <a:cubicBezTo>
                    <a:pt x="2521" y="188"/>
                    <a:pt x="2523" y="196"/>
                    <a:pt x="2516" y="194"/>
                  </a:cubicBezTo>
                  <a:cubicBezTo>
                    <a:pt x="2500" y="217"/>
                    <a:pt x="2490" y="217"/>
                    <a:pt x="2488" y="224"/>
                  </a:cubicBezTo>
                  <a:cubicBezTo>
                    <a:pt x="2447" y="256"/>
                    <a:pt x="2450" y="266"/>
                    <a:pt x="2442" y="266"/>
                  </a:cubicBezTo>
                  <a:cubicBezTo>
                    <a:pt x="2420" y="294"/>
                    <a:pt x="2413" y="295"/>
                    <a:pt x="2410" y="298"/>
                  </a:cubicBezTo>
                  <a:cubicBezTo>
                    <a:pt x="2372" y="341"/>
                    <a:pt x="2367" y="350"/>
                    <a:pt x="2359" y="357"/>
                  </a:cubicBezTo>
                  <a:cubicBezTo>
                    <a:pt x="2337" y="393"/>
                    <a:pt x="2335" y="395"/>
                    <a:pt x="2336" y="399"/>
                  </a:cubicBezTo>
                  <a:cubicBezTo>
                    <a:pt x="2321" y="412"/>
                    <a:pt x="2325" y="424"/>
                    <a:pt x="2320" y="427"/>
                  </a:cubicBezTo>
                  <a:cubicBezTo>
                    <a:pt x="2297" y="465"/>
                    <a:pt x="2291" y="468"/>
                    <a:pt x="2290" y="475"/>
                  </a:cubicBezTo>
                  <a:cubicBezTo>
                    <a:pt x="2269" y="516"/>
                    <a:pt x="2269" y="524"/>
                    <a:pt x="2268" y="532"/>
                  </a:cubicBezTo>
                  <a:close/>
                  <a:moveTo>
                    <a:pt x="2588" y="235"/>
                  </a:moveTo>
                  <a:cubicBezTo>
                    <a:pt x="2585" y="239"/>
                    <a:pt x="2582" y="243"/>
                    <a:pt x="2580" y="248"/>
                  </a:cubicBezTo>
                  <a:cubicBezTo>
                    <a:pt x="2574" y="245"/>
                    <a:pt x="2584" y="240"/>
                    <a:pt x="2584" y="235"/>
                  </a:cubicBezTo>
                  <a:cubicBezTo>
                    <a:pt x="2588" y="232"/>
                    <a:pt x="2589" y="226"/>
                    <a:pt x="2593" y="222"/>
                  </a:cubicBezTo>
                  <a:cubicBezTo>
                    <a:pt x="2599" y="226"/>
                    <a:pt x="2588" y="230"/>
                    <a:pt x="2588" y="235"/>
                  </a:cubicBezTo>
                  <a:close/>
                  <a:moveTo>
                    <a:pt x="2593" y="357"/>
                  </a:moveTo>
                  <a:cubicBezTo>
                    <a:pt x="2591" y="361"/>
                    <a:pt x="2590" y="356"/>
                    <a:pt x="2591" y="353"/>
                  </a:cubicBezTo>
                  <a:cubicBezTo>
                    <a:pt x="2592" y="349"/>
                    <a:pt x="2593" y="354"/>
                    <a:pt x="2593" y="357"/>
                  </a:cubicBezTo>
                  <a:close/>
                  <a:moveTo>
                    <a:pt x="2626" y="146"/>
                  </a:moveTo>
                  <a:cubicBezTo>
                    <a:pt x="2620" y="140"/>
                    <a:pt x="2626" y="128"/>
                    <a:pt x="2628" y="122"/>
                  </a:cubicBezTo>
                  <a:cubicBezTo>
                    <a:pt x="2633" y="127"/>
                    <a:pt x="2623" y="136"/>
                    <a:pt x="2626" y="146"/>
                  </a:cubicBezTo>
                  <a:close/>
                  <a:moveTo>
                    <a:pt x="2630" y="179"/>
                  </a:moveTo>
                  <a:cubicBezTo>
                    <a:pt x="2621" y="176"/>
                    <a:pt x="2630" y="171"/>
                    <a:pt x="2628" y="163"/>
                  </a:cubicBezTo>
                  <a:cubicBezTo>
                    <a:pt x="2633" y="164"/>
                    <a:pt x="2629" y="174"/>
                    <a:pt x="2630" y="179"/>
                  </a:cubicBezTo>
                  <a:close/>
                  <a:moveTo>
                    <a:pt x="2630" y="109"/>
                  </a:moveTo>
                  <a:cubicBezTo>
                    <a:pt x="2620" y="105"/>
                    <a:pt x="2634" y="99"/>
                    <a:pt x="2632" y="89"/>
                  </a:cubicBezTo>
                  <a:cubicBezTo>
                    <a:pt x="2640" y="96"/>
                    <a:pt x="2627" y="99"/>
                    <a:pt x="2630" y="109"/>
                  </a:cubicBezTo>
                  <a:close/>
                  <a:moveTo>
                    <a:pt x="2342" y="394"/>
                  </a:moveTo>
                  <a:cubicBezTo>
                    <a:pt x="2348" y="395"/>
                    <a:pt x="2344" y="386"/>
                    <a:pt x="2349" y="386"/>
                  </a:cubicBezTo>
                  <a:cubicBezTo>
                    <a:pt x="2366" y="361"/>
                    <a:pt x="2367" y="360"/>
                    <a:pt x="2368" y="359"/>
                  </a:cubicBezTo>
                  <a:cubicBezTo>
                    <a:pt x="2392" y="332"/>
                    <a:pt x="2390" y="325"/>
                    <a:pt x="2397" y="327"/>
                  </a:cubicBezTo>
                  <a:cubicBezTo>
                    <a:pt x="2424" y="298"/>
                    <a:pt x="2431" y="295"/>
                    <a:pt x="2434" y="288"/>
                  </a:cubicBezTo>
                  <a:cubicBezTo>
                    <a:pt x="2463" y="259"/>
                    <a:pt x="2471" y="253"/>
                    <a:pt x="2475" y="244"/>
                  </a:cubicBezTo>
                  <a:cubicBezTo>
                    <a:pt x="2495" y="230"/>
                    <a:pt x="2497" y="224"/>
                    <a:pt x="2501" y="220"/>
                  </a:cubicBezTo>
                  <a:cubicBezTo>
                    <a:pt x="2528" y="196"/>
                    <a:pt x="2532" y="195"/>
                    <a:pt x="2534" y="192"/>
                  </a:cubicBezTo>
                  <a:cubicBezTo>
                    <a:pt x="2564" y="150"/>
                    <a:pt x="2578" y="151"/>
                    <a:pt x="2578" y="137"/>
                  </a:cubicBezTo>
                  <a:cubicBezTo>
                    <a:pt x="2621" y="86"/>
                    <a:pt x="2625" y="63"/>
                    <a:pt x="2639" y="50"/>
                  </a:cubicBezTo>
                  <a:cubicBezTo>
                    <a:pt x="2629" y="77"/>
                    <a:pt x="2629" y="85"/>
                    <a:pt x="2623" y="87"/>
                  </a:cubicBezTo>
                  <a:cubicBezTo>
                    <a:pt x="2594" y="142"/>
                    <a:pt x="2594" y="148"/>
                    <a:pt x="2591" y="150"/>
                  </a:cubicBezTo>
                  <a:cubicBezTo>
                    <a:pt x="2563" y="181"/>
                    <a:pt x="2563" y="192"/>
                    <a:pt x="2556" y="196"/>
                  </a:cubicBezTo>
                  <a:cubicBezTo>
                    <a:pt x="2535" y="217"/>
                    <a:pt x="2534" y="226"/>
                    <a:pt x="2525" y="229"/>
                  </a:cubicBezTo>
                  <a:cubicBezTo>
                    <a:pt x="2489" y="268"/>
                    <a:pt x="2486" y="275"/>
                    <a:pt x="2479" y="279"/>
                  </a:cubicBezTo>
                  <a:cubicBezTo>
                    <a:pt x="2461" y="296"/>
                    <a:pt x="2460" y="298"/>
                    <a:pt x="2458" y="298"/>
                  </a:cubicBezTo>
                  <a:cubicBezTo>
                    <a:pt x="2433" y="319"/>
                    <a:pt x="2422" y="329"/>
                    <a:pt x="2410" y="338"/>
                  </a:cubicBezTo>
                  <a:cubicBezTo>
                    <a:pt x="2364" y="378"/>
                    <a:pt x="2362" y="381"/>
                    <a:pt x="2359" y="383"/>
                  </a:cubicBezTo>
                  <a:cubicBezTo>
                    <a:pt x="2343" y="402"/>
                    <a:pt x="2340" y="402"/>
                    <a:pt x="2340" y="405"/>
                  </a:cubicBezTo>
                  <a:close/>
                  <a:moveTo>
                    <a:pt x="2551" y="26"/>
                  </a:moveTo>
                  <a:cubicBezTo>
                    <a:pt x="2533" y="53"/>
                    <a:pt x="2510" y="76"/>
                    <a:pt x="2486" y="98"/>
                  </a:cubicBezTo>
                  <a:cubicBezTo>
                    <a:pt x="2461" y="130"/>
                    <a:pt x="2457" y="132"/>
                    <a:pt x="2458" y="137"/>
                  </a:cubicBezTo>
                  <a:cubicBezTo>
                    <a:pt x="2431" y="164"/>
                    <a:pt x="2432" y="169"/>
                    <a:pt x="2427" y="170"/>
                  </a:cubicBezTo>
                  <a:cubicBezTo>
                    <a:pt x="2418" y="183"/>
                    <a:pt x="2416" y="187"/>
                    <a:pt x="2414" y="189"/>
                  </a:cubicBezTo>
                  <a:cubicBezTo>
                    <a:pt x="2423" y="184"/>
                    <a:pt x="2425" y="180"/>
                    <a:pt x="2429" y="176"/>
                  </a:cubicBezTo>
                  <a:cubicBezTo>
                    <a:pt x="2474" y="129"/>
                    <a:pt x="2477" y="124"/>
                    <a:pt x="2479" y="120"/>
                  </a:cubicBezTo>
                  <a:cubicBezTo>
                    <a:pt x="2498" y="104"/>
                    <a:pt x="2496" y="99"/>
                    <a:pt x="2501" y="100"/>
                  </a:cubicBezTo>
                  <a:cubicBezTo>
                    <a:pt x="2535" y="65"/>
                    <a:pt x="2534" y="60"/>
                    <a:pt x="2536" y="59"/>
                  </a:cubicBezTo>
                  <a:cubicBezTo>
                    <a:pt x="2555" y="30"/>
                    <a:pt x="2566" y="27"/>
                    <a:pt x="2569" y="15"/>
                  </a:cubicBezTo>
                  <a:cubicBezTo>
                    <a:pt x="2583" y="5"/>
                    <a:pt x="2583" y="3"/>
                    <a:pt x="2583" y="0"/>
                  </a:cubicBezTo>
                  <a:cubicBezTo>
                    <a:pt x="2563" y="8"/>
                    <a:pt x="2563" y="14"/>
                    <a:pt x="2560" y="17"/>
                  </a:cubicBezTo>
                  <a:close/>
                  <a:moveTo>
                    <a:pt x="2711" y="37"/>
                  </a:moveTo>
                  <a:cubicBezTo>
                    <a:pt x="2717" y="39"/>
                    <a:pt x="2715" y="48"/>
                    <a:pt x="2719" y="52"/>
                  </a:cubicBezTo>
                  <a:cubicBezTo>
                    <a:pt x="2743" y="115"/>
                    <a:pt x="2751" y="115"/>
                    <a:pt x="2750" y="124"/>
                  </a:cubicBezTo>
                  <a:cubicBezTo>
                    <a:pt x="2761" y="147"/>
                    <a:pt x="2765" y="152"/>
                    <a:pt x="2767" y="159"/>
                  </a:cubicBezTo>
                  <a:cubicBezTo>
                    <a:pt x="2777" y="183"/>
                    <a:pt x="2781" y="188"/>
                    <a:pt x="2782" y="194"/>
                  </a:cubicBezTo>
                  <a:cubicBezTo>
                    <a:pt x="2806" y="231"/>
                    <a:pt x="2811" y="235"/>
                    <a:pt x="2813" y="242"/>
                  </a:cubicBezTo>
                  <a:cubicBezTo>
                    <a:pt x="2858" y="290"/>
                    <a:pt x="2848" y="290"/>
                    <a:pt x="2848" y="281"/>
                  </a:cubicBezTo>
                  <a:cubicBezTo>
                    <a:pt x="2826" y="242"/>
                    <a:pt x="2820" y="244"/>
                    <a:pt x="2820" y="240"/>
                  </a:cubicBezTo>
                  <a:cubicBezTo>
                    <a:pt x="2804" y="222"/>
                    <a:pt x="2807" y="214"/>
                    <a:pt x="2802" y="213"/>
                  </a:cubicBezTo>
                  <a:cubicBezTo>
                    <a:pt x="2789" y="193"/>
                    <a:pt x="2789" y="184"/>
                    <a:pt x="2785" y="179"/>
                  </a:cubicBezTo>
                  <a:cubicBezTo>
                    <a:pt x="2773" y="147"/>
                    <a:pt x="2767" y="140"/>
                    <a:pt x="2763" y="131"/>
                  </a:cubicBezTo>
                  <a:cubicBezTo>
                    <a:pt x="2742" y="83"/>
                    <a:pt x="2732" y="64"/>
                    <a:pt x="2726" y="43"/>
                  </a:cubicBezTo>
                  <a:cubicBezTo>
                    <a:pt x="2714" y="8"/>
                    <a:pt x="2713" y="4"/>
                    <a:pt x="2712" y="0"/>
                  </a:cubicBezTo>
                  <a:cubicBezTo>
                    <a:pt x="2707" y="23"/>
                    <a:pt x="2712" y="27"/>
                    <a:pt x="2711" y="37"/>
                  </a:cubicBezTo>
                  <a:close/>
                  <a:moveTo>
                    <a:pt x="1591" y="997"/>
                  </a:moveTo>
                  <a:cubicBezTo>
                    <a:pt x="1591" y="991"/>
                    <a:pt x="1595" y="988"/>
                    <a:pt x="1595" y="981"/>
                  </a:cubicBezTo>
                  <a:cubicBezTo>
                    <a:pt x="1610" y="933"/>
                    <a:pt x="1607" y="925"/>
                    <a:pt x="1613" y="923"/>
                  </a:cubicBezTo>
                  <a:cubicBezTo>
                    <a:pt x="1626" y="868"/>
                    <a:pt x="1627" y="859"/>
                    <a:pt x="1631" y="853"/>
                  </a:cubicBezTo>
                  <a:cubicBezTo>
                    <a:pt x="1644" y="801"/>
                    <a:pt x="1644" y="793"/>
                    <a:pt x="1648" y="788"/>
                  </a:cubicBezTo>
                  <a:cubicBezTo>
                    <a:pt x="1660" y="736"/>
                    <a:pt x="1667" y="729"/>
                    <a:pt x="1669" y="720"/>
                  </a:cubicBezTo>
                  <a:cubicBezTo>
                    <a:pt x="1682" y="706"/>
                    <a:pt x="1681" y="700"/>
                    <a:pt x="1683" y="695"/>
                  </a:cubicBezTo>
                  <a:cubicBezTo>
                    <a:pt x="1695" y="675"/>
                    <a:pt x="1697" y="672"/>
                    <a:pt x="1699" y="674"/>
                  </a:cubicBezTo>
                  <a:cubicBezTo>
                    <a:pt x="1672" y="737"/>
                    <a:pt x="1676" y="744"/>
                    <a:pt x="1672" y="746"/>
                  </a:cubicBezTo>
                  <a:cubicBezTo>
                    <a:pt x="1661" y="790"/>
                    <a:pt x="1663" y="793"/>
                    <a:pt x="1661" y="794"/>
                  </a:cubicBezTo>
                  <a:cubicBezTo>
                    <a:pt x="1657" y="822"/>
                    <a:pt x="1655" y="826"/>
                    <a:pt x="1654" y="831"/>
                  </a:cubicBezTo>
                  <a:cubicBezTo>
                    <a:pt x="1651" y="853"/>
                    <a:pt x="1648" y="857"/>
                    <a:pt x="1649" y="863"/>
                  </a:cubicBezTo>
                  <a:cubicBezTo>
                    <a:pt x="1637" y="927"/>
                    <a:pt x="1636" y="933"/>
                    <a:pt x="1636" y="941"/>
                  </a:cubicBezTo>
                  <a:cubicBezTo>
                    <a:pt x="1629" y="975"/>
                    <a:pt x="1623" y="975"/>
                    <a:pt x="1625" y="980"/>
                  </a:cubicBezTo>
                  <a:cubicBezTo>
                    <a:pt x="1614" y="1012"/>
                    <a:pt x="1607" y="1023"/>
                    <a:pt x="1602" y="1035"/>
                  </a:cubicBezTo>
                  <a:cubicBezTo>
                    <a:pt x="1621" y="1005"/>
                    <a:pt x="1625" y="1005"/>
                    <a:pt x="1625" y="1002"/>
                  </a:cubicBezTo>
                  <a:cubicBezTo>
                    <a:pt x="1636" y="972"/>
                    <a:pt x="1636" y="964"/>
                    <a:pt x="1642" y="960"/>
                  </a:cubicBezTo>
                  <a:cubicBezTo>
                    <a:pt x="1649" y="910"/>
                    <a:pt x="1647" y="901"/>
                    <a:pt x="1653" y="898"/>
                  </a:cubicBezTo>
                  <a:cubicBezTo>
                    <a:pt x="1658" y="861"/>
                    <a:pt x="1659" y="845"/>
                    <a:pt x="1663" y="832"/>
                  </a:cubicBezTo>
                  <a:cubicBezTo>
                    <a:pt x="1674" y="785"/>
                    <a:pt x="1673" y="775"/>
                    <a:pt x="1676" y="769"/>
                  </a:cubicBezTo>
                  <a:cubicBezTo>
                    <a:pt x="1698" y="710"/>
                    <a:pt x="1694" y="703"/>
                    <a:pt x="1697" y="701"/>
                  </a:cubicBezTo>
                  <a:cubicBezTo>
                    <a:pt x="1721" y="660"/>
                    <a:pt x="1728" y="644"/>
                    <a:pt x="1737" y="630"/>
                  </a:cubicBezTo>
                  <a:cubicBezTo>
                    <a:pt x="1757" y="606"/>
                    <a:pt x="1761" y="604"/>
                    <a:pt x="1766" y="603"/>
                  </a:cubicBezTo>
                  <a:cubicBezTo>
                    <a:pt x="1773" y="599"/>
                    <a:pt x="1768" y="600"/>
                    <a:pt x="1766" y="603"/>
                  </a:cubicBezTo>
                  <a:cubicBezTo>
                    <a:pt x="1749" y="626"/>
                    <a:pt x="1750" y="632"/>
                    <a:pt x="1747" y="635"/>
                  </a:cubicBezTo>
                  <a:cubicBezTo>
                    <a:pt x="1719" y="686"/>
                    <a:pt x="1715" y="692"/>
                    <a:pt x="1712" y="701"/>
                  </a:cubicBezTo>
                  <a:cubicBezTo>
                    <a:pt x="1692" y="757"/>
                    <a:pt x="1692" y="767"/>
                    <a:pt x="1685" y="772"/>
                  </a:cubicBezTo>
                  <a:cubicBezTo>
                    <a:pt x="1669" y="830"/>
                    <a:pt x="1673" y="839"/>
                    <a:pt x="1667" y="842"/>
                  </a:cubicBezTo>
                  <a:cubicBezTo>
                    <a:pt x="1665" y="865"/>
                    <a:pt x="1664" y="870"/>
                    <a:pt x="1662" y="876"/>
                  </a:cubicBezTo>
                  <a:cubicBezTo>
                    <a:pt x="1650" y="927"/>
                    <a:pt x="1654" y="945"/>
                    <a:pt x="1645" y="954"/>
                  </a:cubicBezTo>
                  <a:cubicBezTo>
                    <a:pt x="1621" y="1043"/>
                    <a:pt x="1613" y="1046"/>
                    <a:pt x="1615" y="1055"/>
                  </a:cubicBezTo>
                  <a:cubicBezTo>
                    <a:pt x="1614" y="1060"/>
                    <a:pt x="1622" y="1054"/>
                    <a:pt x="1623" y="1043"/>
                  </a:cubicBezTo>
                  <a:cubicBezTo>
                    <a:pt x="1639" y="1006"/>
                    <a:pt x="1641" y="995"/>
                    <a:pt x="1647" y="987"/>
                  </a:cubicBezTo>
                  <a:cubicBezTo>
                    <a:pt x="1662" y="913"/>
                    <a:pt x="1670" y="906"/>
                    <a:pt x="1670" y="895"/>
                  </a:cubicBezTo>
                  <a:cubicBezTo>
                    <a:pt x="1687" y="827"/>
                    <a:pt x="1683" y="818"/>
                    <a:pt x="1686" y="814"/>
                  </a:cubicBezTo>
                  <a:cubicBezTo>
                    <a:pt x="1693" y="775"/>
                    <a:pt x="1702" y="773"/>
                    <a:pt x="1700" y="765"/>
                  </a:cubicBezTo>
                  <a:cubicBezTo>
                    <a:pt x="1730" y="692"/>
                    <a:pt x="1734" y="679"/>
                    <a:pt x="1740" y="667"/>
                  </a:cubicBezTo>
                  <a:cubicBezTo>
                    <a:pt x="1764" y="633"/>
                    <a:pt x="1761" y="628"/>
                    <a:pt x="1763" y="625"/>
                  </a:cubicBezTo>
                  <a:cubicBezTo>
                    <a:pt x="1784" y="596"/>
                    <a:pt x="1791" y="593"/>
                    <a:pt x="1794" y="586"/>
                  </a:cubicBezTo>
                  <a:cubicBezTo>
                    <a:pt x="1808" y="577"/>
                    <a:pt x="1808" y="574"/>
                    <a:pt x="1810" y="577"/>
                  </a:cubicBezTo>
                  <a:cubicBezTo>
                    <a:pt x="1785" y="618"/>
                    <a:pt x="1779" y="621"/>
                    <a:pt x="1779" y="629"/>
                  </a:cubicBezTo>
                  <a:cubicBezTo>
                    <a:pt x="1757" y="666"/>
                    <a:pt x="1756" y="673"/>
                    <a:pt x="1753" y="678"/>
                  </a:cubicBezTo>
                  <a:cubicBezTo>
                    <a:pt x="1723" y="756"/>
                    <a:pt x="1719" y="768"/>
                    <a:pt x="1716" y="771"/>
                  </a:cubicBezTo>
                  <a:cubicBezTo>
                    <a:pt x="1713" y="784"/>
                    <a:pt x="1716" y="785"/>
                    <a:pt x="1716" y="784"/>
                  </a:cubicBezTo>
                  <a:cubicBezTo>
                    <a:pt x="1703" y="818"/>
                    <a:pt x="1705" y="829"/>
                    <a:pt x="1701" y="836"/>
                  </a:cubicBezTo>
                  <a:cubicBezTo>
                    <a:pt x="1672" y="934"/>
                    <a:pt x="1666" y="939"/>
                    <a:pt x="1666" y="948"/>
                  </a:cubicBezTo>
                  <a:cubicBezTo>
                    <a:pt x="1656" y="964"/>
                    <a:pt x="1657" y="966"/>
                    <a:pt x="1660" y="965"/>
                  </a:cubicBezTo>
                  <a:cubicBezTo>
                    <a:pt x="1681" y="933"/>
                    <a:pt x="1686" y="932"/>
                    <a:pt x="1689" y="929"/>
                  </a:cubicBezTo>
                  <a:cubicBezTo>
                    <a:pt x="1692" y="929"/>
                    <a:pt x="1697" y="930"/>
                    <a:pt x="1695" y="925"/>
                  </a:cubicBezTo>
                  <a:cubicBezTo>
                    <a:pt x="1725" y="892"/>
                    <a:pt x="1733" y="888"/>
                    <a:pt x="1736" y="880"/>
                  </a:cubicBezTo>
                  <a:cubicBezTo>
                    <a:pt x="1782" y="818"/>
                    <a:pt x="1791" y="814"/>
                    <a:pt x="1796" y="808"/>
                  </a:cubicBezTo>
                  <a:cubicBezTo>
                    <a:pt x="1839" y="758"/>
                    <a:pt x="1838" y="752"/>
                    <a:pt x="1841" y="749"/>
                  </a:cubicBezTo>
                  <a:cubicBezTo>
                    <a:pt x="1855" y="724"/>
                    <a:pt x="1858" y="721"/>
                    <a:pt x="1859" y="716"/>
                  </a:cubicBezTo>
                  <a:cubicBezTo>
                    <a:pt x="1868" y="703"/>
                    <a:pt x="1872" y="700"/>
                    <a:pt x="1871" y="694"/>
                  </a:cubicBezTo>
                  <a:cubicBezTo>
                    <a:pt x="1887" y="668"/>
                    <a:pt x="1889" y="664"/>
                    <a:pt x="1891" y="660"/>
                  </a:cubicBezTo>
                  <a:cubicBezTo>
                    <a:pt x="1907" y="625"/>
                    <a:pt x="1908" y="623"/>
                    <a:pt x="1909" y="621"/>
                  </a:cubicBezTo>
                  <a:cubicBezTo>
                    <a:pt x="1919" y="591"/>
                    <a:pt x="1927" y="591"/>
                    <a:pt x="1924" y="583"/>
                  </a:cubicBezTo>
                  <a:cubicBezTo>
                    <a:pt x="1943" y="565"/>
                    <a:pt x="1936" y="556"/>
                    <a:pt x="1944" y="557"/>
                  </a:cubicBezTo>
                  <a:cubicBezTo>
                    <a:pt x="1961" y="515"/>
                    <a:pt x="1963" y="513"/>
                    <a:pt x="1964" y="509"/>
                  </a:cubicBezTo>
                  <a:cubicBezTo>
                    <a:pt x="1974" y="496"/>
                    <a:pt x="1971" y="486"/>
                    <a:pt x="1979" y="484"/>
                  </a:cubicBezTo>
                  <a:cubicBezTo>
                    <a:pt x="1987" y="478"/>
                    <a:pt x="1983" y="488"/>
                    <a:pt x="1982" y="499"/>
                  </a:cubicBezTo>
                  <a:cubicBezTo>
                    <a:pt x="1984" y="525"/>
                    <a:pt x="1985" y="528"/>
                    <a:pt x="1985" y="532"/>
                  </a:cubicBezTo>
                  <a:cubicBezTo>
                    <a:pt x="1992" y="482"/>
                    <a:pt x="1998" y="479"/>
                    <a:pt x="1997" y="470"/>
                  </a:cubicBezTo>
                  <a:cubicBezTo>
                    <a:pt x="2016" y="476"/>
                    <a:pt x="2011" y="464"/>
                    <a:pt x="2014" y="458"/>
                  </a:cubicBezTo>
                  <a:cubicBezTo>
                    <a:pt x="2023" y="444"/>
                    <a:pt x="2017" y="446"/>
                    <a:pt x="2020" y="455"/>
                  </a:cubicBezTo>
                  <a:cubicBezTo>
                    <a:pt x="2028" y="470"/>
                    <a:pt x="2025" y="476"/>
                    <a:pt x="2029" y="478"/>
                  </a:cubicBezTo>
                  <a:cubicBezTo>
                    <a:pt x="2037" y="428"/>
                    <a:pt x="2041" y="425"/>
                    <a:pt x="2040" y="418"/>
                  </a:cubicBezTo>
                  <a:cubicBezTo>
                    <a:pt x="2053" y="391"/>
                    <a:pt x="2065" y="395"/>
                    <a:pt x="2061" y="388"/>
                  </a:cubicBezTo>
                  <a:cubicBezTo>
                    <a:pt x="2076" y="361"/>
                    <a:pt x="2072" y="363"/>
                    <a:pt x="2071" y="357"/>
                  </a:cubicBezTo>
                  <a:cubicBezTo>
                    <a:pt x="2019" y="368"/>
                    <a:pt x="2016" y="366"/>
                    <a:pt x="2013" y="365"/>
                  </a:cubicBezTo>
                  <a:cubicBezTo>
                    <a:pt x="1985" y="336"/>
                    <a:pt x="1974" y="340"/>
                    <a:pt x="1973" y="328"/>
                  </a:cubicBezTo>
                  <a:cubicBezTo>
                    <a:pt x="1978" y="346"/>
                    <a:pt x="1981" y="350"/>
                    <a:pt x="1985" y="355"/>
                  </a:cubicBezTo>
                  <a:cubicBezTo>
                    <a:pt x="2009" y="380"/>
                    <a:pt x="2013" y="383"/>
                    <a:pt x="2017" y="387"/>
                  </a:cubicBezTo>
                  <a:cubicBezTo>
                    <a:pt x="1983" y="404"/>
                    <a:pt x="1984" y="398"/>
                    <a:pt x="1979" y="400"/>
                  </a:cubicBezTo>
                  <a:cubicBezTo>
                    <a:pt x="1942" y="400"/>
                    <a:pt x="1943" y="392"/>
                    <a:pt x="1936" y="395"/>
                  </a:cubicBezTo>
                  <a:cubicBezTo>
                    <a:pt x="1910" y="389"/>
                    <a:pt x="1906" y="388"/>
                    <a:pt x="1904" y="385"/>
                  </a:cubicBezTo>
                  <a:cubicBezTo>
                    <a:pt x="1835" y="360"/>
                    <a:pt x="1828" y="358"/>
                    <a:pt x="1823" y="353"/>
                  </a:cubicBezTo>
                  <a:cubicBezTo>
                    <a:pt x="1774" y="332"/>
                    <a:pt x="1774" y="325"/>
                    <a:pt x="1769" y="325"/>
                  </a:cubicBezTo>
                  <a:cubicBezTo>
                    <a:pt x="1728" y="306"/>
                    <a:pt x="1722" y="307"/>
                    <a:pt x="1719" y="305"/>
                  </a:cubicBezTo>
                  <a:cubicBezTo>
                    <a:pt x="1684" y="287"/>
                    <a:pt x="1676" y="287"/>
                    <a:pt x="1670" y="283"/>
                  </a:cubicBezTo>
                  <a:cubicBezTo>
                    <a:pt x="1616" y="276"/>
                    <a:pt x="1604" y="277"/>
                    <a:pt x="1592" y="277"/>
                  </a:cubicBezTo>
                  <a:cubicBezTo>
                    <a:pt x="1594" y="280"/>
                    <a:pt x="1613" y="284"/>
                    <a:pt x="1635" y="283"/>
                  </a:cubicBezTo>
                  <a:cubicBezTo>
                    <a:pt x="1657" y="292"/>
                    <a:pt x="1663" y="288"/>
                    <a:pt x="1665" y="291"/>
                  </a:cubicBezTo>
                  <a:cubicBezTo>
                    <a:pt x="1741" y="318"/>
                    <a:pt x="1767" y="337"/>
                    <a:pt x="1797" y="349"/>
                  </a:cubicBezTo>
                  <a:cubicBezTo>
                    <a:pt x="1813" y="360"/>
                    <a:pt x="1814" y="361"/>
                    <a:pt x="1816" y="363"/>
                  </a:cubicBezTo>
                  <a:cubicBezTo>
                    <a:pt x="1887" y="388"/>
                    <a:pt x="1889" y="392"/>
                    <a:pt x="1892" y="394"/>
                  </a:cubicBezTo>
                  <a:cubicBezTo>
                    <a:pt x="1944" y="403"/>
                    <a:pt x="1955" y="411"/>
                    <a:pt x="1970" y="411"/>
                  </a:cubicBezTo>
                  <a:cubicBezTo>
                    <a:pt x="2004" y="413"/>
                    <a:pt x="2006" y="413"/>
                    <a:pt x="2008" y="413"/>
                  </a:cubicBezTo>
                  <a:cubicBezTo>
                    <a:pt x="2000" y="416"/>
                    <a:pt x="1998" y="418"/>
                    <a:pt x="1996" y="419"/>
                  </a:cubicBezTo>
                  <a:cubicBezTo>
                    <a:pt x="1935" y="417"/>
                    <a:pt x="1925" y="412"/>
                    <a:pt x="1914" y="407"/>
                  </a:cubicBezTo>
                  <a:cubicBezTo>
                    <a:pt x="1886" y="400"/>
                    <a:pt x="1868" y="398"/>
                    <a:pt x="1856" y="389"/>
                  </a:cubicBezTo>
                  <a:cubicBezTo>
                    <a:pt x="1831" y="377"/>
                    <a:pt x="1825" y="378"/>
                    <a:pt x="1822" y="375"/>
                  </a:cubicBezTo>
                  <a:cubicBezTo>
                    <a:pt x="1787" y="357"/>
                    <a:pt x="1782" y="358"/>
                    <a:pt x="1779" y="357"/>
                  </a:cubicBezTo>
                  <a:cubicBezTo>
                    <a:pt x="1762" y="352"/>
                    <a:pt x="1764" y="344"/>
                    <a:pt x="1757" y="347"/>
                  </a:cubicBezTo>
                  <a:cubicBezTo>
                    <a:pt x="1743" y="338"/>
                    <a:pt x="1738" y="339"/>
                    <a:pt x="1735" y="336"/>
                  </a:cubicBezTo>
                  <a:cubicBezTo>
                    <a:pt x="1708" y="326"/>
                    <a:pt x="1693" y="321"/>
                    <a:pt x="1678" y="315"/>
                  </a:cubicBezTo>
                  <a:cubicBezTo>
                    <a:pt x="1644" y="309"/>
                    <a:pt x="1637" y="305"/>
                    <a:pt x="1628" y="304"/>
                  </a:cubicBezTo>
                  <a:cubicBezTo>
                    <a:pt x="1587" y="293"/>
                    <a:pt x="1579" y="297"/>
                    <a:pt x="1577" y="293"/>
                  </a:cubicBezTo>
                  <a:cubicBezTo>
                    <a:pt x="1478" y="297"/>
                    <a:pt x="1469" y="299"/>
                    <a:pt x="1454" y="298"/>
                  </a:cubicBezTo>
                  <a:cubicBezTo>
                    <a:pt x="1420" y="304"/>
                    <a:pt x="1411" y="305"/>
                    <a:pt x="1400" y="307"/>
                  </a:cubicBezTo>
                  <a:cubicBezTo>
                    <a:pt x="1397" y="310"/>
                    <a:pt x="1420" y="310"/>
                    <a:pt x="1444" y="308"/>
                  </a:cubicBezTo>
                  <a:cubicBezTo>
                    <a:pt x="1478" y="310"/>
                    <a:pt x="1483" y="317"/>
                    <a:pt x="1494" y="313"/>
                  </a:cubicBezTo>
                  <a:cubicBezTo>
                    <a:pt x="1547" y="330"/>
                    <a:pt x="1550" y="333"/>
                    <a:pt x="1555" y="333"/>
                  </a:cubicBezTo>
                  <a:cubicBezTo>
                    <a:pt x="1582" y="345"/>
                    <a:pt x="1585" y="347"/>
                    <a:pt x="1589" y="349"/>
                  </a:cubicBezTo>
                  <a:cubicBezTo>
                    <a:pt x="1616" y="360"/>
                    <a:pt x="1616" y="367"/>
                    <a:pt x="1623" y="365"/>
                  </a:cubicBezTo>
                  <a:cubicBezTo>
                    <a:pt x="1648" y="381"/>
                    <a:pt x="1665" y="385"/>
                    <a:pt x="1678" y="397"/>
                  </a:cubicBezTo>
                  <a:cubicBezTo>
                    <a:pt x="1726" y="414"/>
                    <a:pt x="1728" y="418"/>
                    <a:pt x="1731" y="421"/>
                  </a:cubicBezTo>
                  <a:cubicBezTo>
                    <a:pt x="1755" y="430"/>
                    <a:pt x="1759" y="430"/>
                    <a:pt x="1762" y="433"/>
                  </a:cubicBezTo>
                  <a:cubicBezTo>
                    <a:pt x="1807" y="456"/>
                    <a:pt x="1816" y="455"/>
                    <a:pt x="1822" y="460"/>
                  </a:cubicBezTo>
                  <a:cubicBezTo>
                    <a:pt x="1852" y="468"/>
                    <a:pt x="1860" y="470"/>
                    <a:pt x="1866" y="474"/>
                  </a:cubicBezTo>
                  <a:cubicBezTo>
                    <a:pt x="1905" y="475"/>
                    <a:pt x="1910" y="476"/>
                    <a:pt x="1914" y="478"/>
                  </a:cubicBezTo>
                  <a:cubicBezTo>
                    <a:pt x="1913" y="492"/>
                    <a:pt x="1911" y="496"/>
                    <a:pt x="1904" y="498"/>
                  </a:cubicBezTo>
                  <a:cubicBezTo>
                    <a:pt x="1850" y="489"/>
                    <a:pt x="1841" y="492"/>
                    <a:pt x="1834" y="491"/>
                  </a:cubicBezTo>
                  <a:cubicBezTo>
                    <a:pt x="1794" y="478"/>
                    <a:pt x="1788" y="478"/>
                    <a:pt x="1784" y="473"/>
                  </a:cubicBezTo>
                  <a:cubicBezTo>
                    <a:pt x="1745" y="457"/>
                    <a:pt x="1727" y="442"/>
                    <a:pt x="1702" y="437"/>
                  </a:cubicBezTo>
                  <a:cubicBezTo>
                    <a:pt x="1656" y="409"/>
                    <a:pt x="1651" y="403"/>
                    <a:pt x="1643" y="401"/>
                  </a:cubicBezTo>
                  <a:cubicBezTo>
                    <a:pt x="1610" y="385"/>
                    <a:pt x="1611" y="381"/>
                    <a:pt x="1608" y="381"/>
                  </a:cubicBezTo>
                  <a:cubicBezTo>
                    <a:pt x="1598" y="373"/>
                    <a:pt x="1594" y="374"/>
                    <a:pt x="1593" y="372"/>
                  </a:cubicBezTo>
                  <a:cubicBezTo>
                    <a:pt x="1555" y="351"/>
                    <a:pt x="1543" y="353"/>
                    <a:pt x="1540" y="344"/>
                  </a:cubicBezTo>
                  <a:cubicBezTo>
                    <a:pt x="1506" y="339"/>
                    <a:pt x="1502" y="331"/>
                    <a:pt x="1493" y="331"/>
                  </a:cubicBezTo>
                  <a:cubicBezTo>
                    <a:pt x="1454" y="318"/>
                    <a:pt x="1445" y="322"/>
                    <a:pt x="1444" y="317"/>
                  </a:cubicBezTo>
                  <a:cubicBezTo>
                    <a:pt x="1411" y="318"/>
                    <a:pt x="1405" y="311"/>
                    <a:pt x="1404" y="318"/>
                  </a:cubicBezTo>
                  <a:cubicBezTo>
                    <a:pt x="1460" y="329"/>
                    <a:pt x="1466" y="329"/>
                    <a:pt x="1473" y="330"/>
                  </a:cubicBezTo>
                  <a:cubicBezTo>
                    <a:pt x="1513" y="345"/>
                    <a:pt x="1524" y="347"/>
                    <a:pt x="1533" y="354"/>
                  </a:cubicBezTo>
                  <a:cubicBezTo>
                    <a:pt x="1571" y="372"/>
                    <a:pt x="1574" y="372"/>
                    <a:pt x="1576" y="373"/>
                  </a:cubicBezTo>
                  <a:cubicBezTo>
                    <a:pt x="1626" y="404"/>
                    <a:pt x="1639" y="404"/>
                    <a:pt x="1645" y="414"/>
                  </a:cubicBezTo>
                  <a:cubicBezTo>
                    <a:pt x="1705" y="444"/>
                    <a:pt x="1706" y="446"/>
                    <a:pt x="1709" y="447"/>
                  </a:cubicBezTo>
                  <a:cubicBezTo>
                    <a:pt x="1733" y="461"/>
                    <a:pt x="1738" y="463"/>
                    <a:pt x="1745" y="462"/>
                  </a:cubicBezTo>
                  <a:cubicBezTo>
                    <a:pt x="1768" y="476"/>
                    <a:pt x="1770" y="478"/>
                    <a:pt x="1774" y="477"/>
                  </a:cubicBezTo>
                  <a:cubicBezTo>
                    <a:pt x="1806" y="494"/>
                    <a:pt x="1815" y="492"/>
                    <a:pt x="1819" y="495"/>
                  </a:cubicBezTo>
                  <a:cubicBezTo>
                    <a:pt x="1873" y="511"/>
                    <a:pt x="1884" y="506"/>
                    <a:pt x="1888" y="510"/>
                  </a:cubicBezTo>
                  <a:cubicBezTo>
                    <a:pt x="1869" y="516"/>
                    <a:pt x="1866" y="515"/>
                    <a:pt x="1863" y="514"/>
                  </a:cubicBezTo>
                  <a:cubicBezTo>
                    <a:pt x="1835" y="516"/>
                    <a:pt x="1831" y="512"/>
                    <a:pt x="1825" y="512"/>
                  </a:cubicBezTo>
                  <a:cubicBezTo>
                    <a:pt x="1781" y="495"/>
                    <a:pt x="1779" y="493"/>
                    <a:pt x="1775" y="495"/>
                  </a:cubicBezTo>
                  <a:cubicBezTo>
                    <a:pt x="1738" y="472"/>
                    <a:pt x="1730" y="475"/>
                    <a:pt x="1728" y="470"/>
                  </a:cubicBezTo>
                  <a:cubicBezTo>
                    <a:pt x="1705" y="458"/>
                    <a:pt x="1703" y="456"/>
                    <a:pt x="1700" y="457"/>
                  </a:cubicBezTo>
                  <a:cubicBezTo>
                    <a:pt x="1653" y="427"/>
                    <a:pt x="1642" y="426"/>
                    <a:pt x="1637" y="415"/>
                  </a:cubicBezTo>
                  <a:cubicBezTo>
                    <a:pt x="1618" y="408"/>
                    <a:pt x="1613" y="406"/>
                    <a:pt x="1608" y="405"/>
                  </a:cubicBezTo>
                  <a:cubicBezTo>
                    <a:pt x="1580" y="386"/>
                    <a:pt x="1573" y="389"/>
                    <a:pt x="1571" y="383"/>
                  </a:cubicBezTo>
                  <a:cubicBezTo>
                    <a:pt x="1546" y="373"/>
                    <a:pt x="1538" y="367"/>
                    <a:pt x="1528" y="364"/>
                  </a:cubicBezTo>
                  <a:cubicBezTo>
                    <a:pt x="1452" y="335"/>
                    <a:pt x="1444" y="337"/>
                    <a:pt x="1440" y="333"/>
                  </a:cubicBezTo>
                  <a:cubicBezTo>
                    <a:pt x="1412" y="329"/>
                    <a:pt x="1409" y="326"/>
                    <a:pt x="1409" y="330"/>
                  </a:cubicBezTo>
                  <a:cubicBezTo>
                    <a:pt x="1478" y="351"/>
                    <a:pt x="1489" y="352"/>
                    <a:pt x="1497" y="356"/>
                  </a:cubicBezTo>
                  <a:cubicBezTo>
                    <a:pt x="1540" y="378"/>
                    <a:pt x="1541" y="380"/>
                    <a:pt x="1546" y="379"/>
                  </a:cubicBezTo>
                  <a:cubicBezTo>
                    <a:pt x="1569" y="394"/>
                    <a:pt x="1574" y="397"/>
                    <a:pt x="1580" y="397"/>
                  </a:cubicBezTo>
                  <a:cubicBezTo>
                    <a:pt x="1624" y="422"/>
                    <a:pt x="1629" y="423"/>
                    <a:pt x="1634" y="425"/>
                  </a:cubicBezTo>
                  <a:cubicBezTo>
                    <a:pt x="1646" y="437"/>
                    <a:pt x="1652" y="436"/>
                    <a:pt x="1655" y="441"/>
                  </a:cubicBezTo>
                  <a:cubicBezTo>
                    <a:pt x="1683" y="456"/>
                    <a:pt x="1689" y="454"/>
                    <a:pt x="1689" y="461"/>
                  </a:cubicBezTo>
                  <a:cubicBezTo>
                    <a:pt x="1731" y="481"/>
                    <a:pt x="1736" y="482"/>
                    <a:pt x="1738" y="486"/>
                  </a:cubicBezTo>
                  <a:cubicBezTo>
                    <a:pt x="1766" y="502"/>
                    <a:pt x="1774" y="499"/>
                    <a:pt x="1776" y="503"/>
                  </a:cubicBezTo>
                  <a:cubicBezTo>
                    <a:pt x="1808" y="514"/>
                    <a:pt x="1813" y="515"/>
                    <a:pt x="1817" y="518"/>
                  </a:cubicBezTo>
                  <a:cubicBezTo>
                    <a:pt x="1835" y="524"/>
                    <a:pt x="1840" y="524"/>
                    <a:pt x="1843" y="527"/>
                  </a:cubicBezTo>
                  <a:cubicBezTo>
                    <a:pt x="1844" y="539"/>
                    <a:pt x="1833" y="532"/>
                    <a:pt x="1822" y="537"/>
                  </a:cubicBezTo>
                  <a:cubicBezTo>
                    <a:pt x="1763" y="519"/>
                    <a:pt x="1760" y="515"/>
                    <a:pt x="1756" y="513"/>
                  </a:cubicBezTo>
                  <a:cubicBezTo>
                    <a:pt x="1726" y="503"/>
                    <a:pt x="1719" y="500"/>
                    <a:pt x="1713" y="495"/>
                  </a:cubicBezTo>
                  <a:cubicBezTo>
                    <a:pt x="1680" y="476"/>
                    <a:pt x="1674" y="477"/>
                    <a:pt x="1671" y="473"/>
                  </a:cubicBezTo>
                  <a:cubicBezTo>
                    <a:pt x="1645" y="461"/>
                    <a:pt x="1644" y="455"/>
                    <a:pt x="1637" y="455"/>
                  </a:cubicBezTo>
                  <a:cubicBezTo>
                    <a:pt x="1601" y="434"/>
                    <a:pt x="1598" y="425"/>
                    <a:pt x="1590" y="426"/>
                  </a:cubicBezTo>
                  <a:cubicBezTo>
                    <a:pt x="1571" y="413"/>
                    <a:pt x="1568" y="411"/>
                    <a:pt x="1565" y="411"/>
                  </a:cubicBezTo>
                  <a:cubicBezTo>
                    <a:pt x="1547" y="395"/>
                    <a:pt x="1543" y="395"/>
                    <a:pt x="1540" y="393"/>
                  </a:cubicBezTo>
                  <a:cubicBezTo>
                    <a:pt x="1478" y="362"/>
                    <a:pt x="1474" y="356"/>
                    <a:pt x="1464" y="358"/>
                  </a:cubicBezTo>
                  <a:cubicBezTo>
                    <a:pt x="1433" y="346"/>
                    <a:pt x="1429" y="345"/>
                    <a:pt x="1426" y="343"/>
                  </a:cubicBezTo>
                  <a:cubicBezTo>
                    <a:pt x="1374" y="333"/>
                    <a:pt x="1366" y="332"/>
                    <a:pt x="1360" y="330"/>
                  </a:cubicBezTo>
                  <a:cubicBezTo>
                    <a:pt x="1329" y="331"/>
                    <a:pt x="1332" y="335"/>
                    <a:pt x="1340" y="331"/>
                  </a:cubicBezTo>
                  <a:cubicBezTo>
                    <a:pt x="1379" y="339"/>
                    <a:pt x="1390" y="339"/>
                    <a:pt x="1398" y="343"/>
                  </a:cubicBezTo>
                  <a:cubicBezTo>
                    <a:pt x="1435" y="353"/>
                    <a:pt x="1445" y="354"/>
                    <a:pt x="1452" y="360"/>
                  </a:cubicBezTo>
                  <a:cubicBezTo>
                    <a:pt x="1485" y="377"/>
                    <a:pt x="1496" y="378"/>
                    <a:pt x="1502" y="384"/>
                  </a:cubicBezTo>
                  <a:cubicBezTo>
                    <a:pt x="1541" y="399"/>
                    <a:pt x="1542" y="408"/>
                    <a:pt x="1549" y="409"/>
                  </a:cubicBezTo>
                  <a:cubicBezTo>
                    <a:pt x="1571" y="418"/>
                    <a:pt x="1568" y="428"/>
                    <a:pt x="1574" y="424"/>
                  </a:cubicBezTo>
                  <a:cubicBezTo>
                    <a:pt x="1592" y="440"/>
                    <a:pt x="1600" y="435"/>
                    <a:pt x="1599" y="442"/>
                  </a:cubicBezTo>
                  <a:cubicBezTo>
                    <a:pt x="1641" y="464"/>
                    <a:pt x="1644" y="471"/>
                    <a:pt x="1651" y="473"/>
                  </a:cubicBezTo>
                  <a:cubicBezTo>
                    <a:pt x="1673" y="488"/>
                    <a:pt x="1680" y="489"/>
                    <a:pt x="1686" y="493"/>
                  </a:cubicBezTo>
                  <a:cubicBezTo>
                    <a:pt x="1729" y="513"/>
                    <a:pt x="1736" y="515"/>
                    <a:pt x="1742" y="518"/>
                  </a:cubicBezTo>
                  <a:cubicBezTo>
                    <a:pt x="1788" y="534"/>
                    <a:pt x="1792" y="539"/>
                    <a:pt x="1801" y="539"/>
                  </a:cubicBezTo>
                  <a:cubicBezTo>
                    <a:pt x="1790" y="544"/>
                    <a:pt x="1783" y="547"/>
                    <a:pt x="1780" y="545"/>
                  </a:cubicBezTo>
                  <a:cubicBezTo>
                    <a:pt x="1738" y="528"/>
                    <a:pt x="1721" y="530"/>
                    <a:pt x="1713" y="519"/>
                  </a:cubicBezTo>
                  <a:cubicBezTo>
                    <a:pt x="1690" y="508"/>
                    <a:pt x="1683" y="507"/>
                    <a:pt x="1679" y="501"/>
                  </a:cubicBezTo>
                  <a:cubicBezTo>
                    <a:pt x="1636" y="472"/>
                    <a:pt x="1632" y="471"/>
                    <a:pt x="1629" y="470"/>
                  </a:cubicBezTo>
                  <a:cubicBezTo>
                    <a:pt x="1606" y="458"/>
                    <a:pt x="1604" y="451"/>
                    <a:pt x="1597" y="451"/>
                  </a:cubicBezTo>
                  <a:cubicBezTo>
                    <a:pt x="1563" y="430"/>
                    <a:pt x="1559" y="427"/>
                    <a:pt x="1554" y="424"/>
                  </a:cubicBezTo>
                  <a:cubicBezTo>
                    <a:pt x="1519" y="405"/>
                    <a:pt x="1516" y="400"/>
                    <a:pt x="1511" y="396"/>
                  </a:cubicBezTo>
                  <a:cubicBezTo>
                    <a:pt x="1476" y="378"/>
                    <a:pt x="1467" y="380"/>
                    <a:pt x="1465" y="373"/>
                  </a:cubicBezTo>
                  <a:cubicBezTo>
                    <a:pt x="1426" y="360"/>
                    <a:pt x="1420" y="358"/>
                    <a:pt x="1415" y="356"/>
                  </a:cubicBezTo>
                  <a:cubicBezTo>
                    <a:pt x="1375" y="348"/>
                    <a:pt x="1375" y="343"/>
                    <a:pt x="1369" y="346"/>
                  </a:cubicBezTo>
                  <a:cubicBezTo>
                    <a:pt x="1382" y="355"/>
                    <a:pt x="1389" y="351"/>
                    <a:pt x="1391" y="353"/>
                  </a:cubicBezTo>
                  <a:cubicBezTo>
                    <a:pt x="1446" y="377"/>
                    <a:pt x="1459" y="379"/>
                    <a:pt x="1470" y="386"/>
                  </a:cubicBezTo>
                  <a:cubicBezTo>
                    <a:pt x="1508" y="408"/>
                    <a:pt x="1515" y="409"/>
                    <a:pt x="1521" y="412"/>
                  </a:cubicBezTo>
                  <a:cubicBezTo>
                    <a:pt x="1575" y="451"/>
                    <a:pt x="1583" y="451"/>
                    <a:pt x="1588" y="455"/>
                  </a:cubicBezTo>
                  <a:cubicBezTo>
                    <a:pt x="1615" y="475"/>
                    <a:pt x="1622" y="471"/>
                    <a:pt x="1621" y="478"/>
                  </a:cubicBezTo>
                  <a:cubicBezTo>
                    <a:pt x="1649" y="495"/>
                    <a:pt x="1651" y="497"/>
                    <a:pt x="1654" y="499"/>
                  </a:cubicBezTo>
                  <a:cubicBezTo>
                    <a:pt x="1711" y="527"/>
                    <a:pt x="1711" y="533"/>
                    <a:pt x="1715" y="532"/>
                  </a:cubicBezTo>
                  <a:cubicBezTo>
                    <a:pt x="1752" y="544"/>
                    <a:pt x="1758" y="548"/>
                    <a:pt x="1765" y="550"/>
                  </a:cubicBezTo>
                  <a:cubicBezTo>
                    <a:pt x="1779" y="556"/>
                    <a:pt x="1783" y="556"/>
                    <a:pt x="1780" y="558"/>
                  </a:cubicBezTo>
                  <a:cubicBezTo>
                    <a:pt x="1702" y="547"/>
                    <a:pt x="1695" y="539"/>
                    <a:pt x="1685" y="535"/>
                  </a:cubicBezTo>
                  <a:cubicBezTo>
                    <a:pt x="1649" y="518"/>
                    <a:pt x="1646" y="517"/>
                    <a:pt x="1644" y="516"/>
                  </a:cubicBezTo>
                  <a:cubicBezTo>
                    <a:pt x="1614" y="502"/>
                    <a:pt x="1615" y="498"/>
                    <a:pt x="1614" y="497"/>
                  </a:cubicBezTo>
                  <a:cubicBezTo>
                    <a:pt x="1595" y="486"/>
                    <a:pt x="1585" y="484"/>
                    <a:pt x="1579" y="475"/>
                  </a:cubicBezTo>
                  <a:cubicBezTo>
                    <a:pt x="1537" y="447"/>
                    <a:pt x="1533" y="443"/>
                    <a:pt x="1528" y="442"/>
                  </a:cubicBezTo>
                  <a:cubicBezTo>
                    <a:pt x="1493" y="420"/>
                    <a:pt x="1484" y="415"/>
                    <a:pt x="1476" y="409"/>
                  </a:cubicBezTo>
                  <a:cubicBezTo>
                    <a:pt x="1431" y="388"/>
                    <a:pt x="1429" y="386"/>
                    <a:pt x="1425" y="387"/>
                  </a:cubicBezTo>
                  <a:cubicBezTo>
                    <a:pt x="1403" y="379"/>
                    <a:pt x="1396" y="375"/>
                    <a:pt x="1388" y="374"/>
                  </a:cubicBezTo>
                  <a:cubicBezTo>
                    <a:pt x="1367" y="367"/>
                    <a:pt x="1362" y="365"/>
                    <a:pt x="1355" y="366"/>
                  </a:cubicBezTo>
                  <a:cubicBezTo>
                    <a:pt x="1318" y="360"/>
                    <a:pt x="1310" y="352"/>
                    <a:pt x="1307" y="360"/>
                  </a:cubicBezTo>
                  <a:cubicBezTo>
                    <a:pt x="1345" y="366"/>
                    <a:pt x="1349" y="367"/>
                    <a:pt x="1351" y="369"/>
                  </a:cubicBezTo>
                  <a:cubicBezTo>
                    <a:pt x="1386" y="379"/>
                    <a:pt x="1390" y="380"/>
                    <a:pt x="1393" y="382"/>
                  </a:cubicBezTo>
                  <a:cubicBezTo>
                    <a:pt x="1423" y="399"/>
                    <a:pt x="1432" y="393"/>
                    <a:pt x="1434" y="397"/>
                  </a:cubicBezTo>
                  <a:cubicBezTo>
                    <a:pt x="1454" y="412"/>
                    <a:pt x="1462" y="407"/>
                    <a:pt x="1461" y="414"/>
                  </a:cubicBezTo>
                  <a:cubicBezTo>
                    <a:pt x="1510" y="441"/>
                    <a:pt x="1512" y="443"/>
                    <a:pt x="1515" y="444"/>
                  </a:cubicBezTo>
                  <a:cubicBezTo>
                    <a:pt x="1543" y="466"/>
                    <a:pt x="1550" y="462"/>
                    <a:pt x="1551" y="466"/>
                  </a:cubicBezTo>
                  <a:cubicBezTo>
                    <a:pt x="1571" y="481"/>
                    <a:pt x="1572" y="486"/>
                    <a:pt x="1576" y="486"/>
                  </a:cubicBezTo>
                  <a:cubicBezTo>
                    <a:pt x="1608" y="503"/>
                    <a:pt x="1609" y="508"/>
                    <a:pt x="1612" y="511"/>
                  </a:cubicBezTo>
                  <a:cubicBezTo>
                    <a:pt x="1647" y="524"/>
                    <a:pt x="1647" y="530"/>
                    <a:pt x="1651" y="532"/>
                  </a:cubicBezTo>
                  <a:cubicBezTo>
                    <a:pt x="1681" y="539"/>
                    <a:pt x="1682" y="546"/>
                    <a:pt x="1687" y="546"/>
                  </a:cubicBezTo>
                  <a:cubicBezTo>
                    <a:pt x="1722" y="557"/>
                    <a:pt x="1728" y="560"/>
                    <a:pt x="1734" y="562"/>
                  </a:cubicBezTo>
                  <a:cubicBezTo>
                    <a:pt x="1758" y="569"/>
                    <a:pt x="1752" y="572"/>
                    <a:pt x="1738" y="570"/>
                  </a:cubicBezTo>
                  <a:cubicBezTo>
                    <a:pt x="1665" y="552"/>
                    <a:pt x="1658" y="553"/>
                    <a:pt x="1652" y="552"/>
                  </a:cubicBezTo>
                  <a:cubicBezTo>
                    <a:pt x="1612" y="537"/>
                    <a:pt x="1614" y="527"/>
                    <a:pt x="1607" y="532"/>
                  </a:cubicBezTo>
                  <a:cubicBezTo>
                    <a:pt x="1584" y="521"/>
                    <a:pt x="1582" y="517"/>
                    <a:pt x="1579" y="514"/>
                  </a:cubicBezTo>
                  <a:cubicBezTo>
                    <a:pt x="1550" y="497"/>
                    <a:pt x="1547" y="498"/>
                    <a:pt x="1547" y="496"/>
                  </a:cubicBezTo>
                  <a:cubicBezTo>
                    <a:pt x="1532" y="482"/>
                    <a:pt x="1524" y="487"/>
                    <a:pt x="1524" y="480"/>
                  </a:cubicBezTo>
                  <a:cubicBezTo>
                    <a:pt x="1499" y="464"/>
                    <a:pt x="1491" y="463"/>
                    <a:pt x="1485" y="458"/>
                  </a:cubicBezTo>
                  <a:cubicBezTo>
                    <a:pt x="1459" y="445"/>
                    <a:pt x="1453" y="441"/>
                    <a:pt x="1446" y="439"/>
                  </a:cubicBezTo>
                  <a:cubicBezTo>
                    <a:pt x="1415" y="420"/>
                    <a:pt x="1408" y="423"/>
                    <a:pt x="1407" y="419"/>
                  </a:cubicBezTo>
                  <a:cubicBezTo>
                    <a:pt x="1383" y="409"/>
                    <a:pt x="1378" y="410"/>
                    <a:pt x="1374" y="410"/>
                  </a:cubicBezTo>
                  <a:cubicBezTo>
                    <a:pt x="1351" y="399"/>
                    <a:pt x="1343" y="404"/>
                    <a:pt x="1341" y="400"/>
                  </a:cubicBezTo>
                  <a:cubicBezTo>
                    <a:pt x="1337" y="401"/>
                    <a:pt x="1353" y="409"/>
                    <a:pt x="1372" y="412"/>
                  </a:cubicBezTo>
                  <a:cubicBezTo>
                    <a:pt x="1399" y="423"/>
                    <a:pt x="1401" y="424"/>
                    <a:pt x="1403" y="424"/>
                  </a:cubicBezTo>
                  <a:cubicBezTo>
                    <a:pt x="1429" y="440"/>
                    <a:pt x="1438" y="443"/>
                    <a:pt x="1447" y="445"/>
                  </a:cubicBezTo>
                  <a:cubicBezTo>
                    <a:pt x="1518" y="491"/>
                    <a:pt x="1524" y="489"/>
                    <a:pt x="1526" y="493"/>
                  </a:cubicBezTo>
                  <a:cubicBezTo>
                    <a:pt x="1550" y="509"/>
                    <a:pt x="1552" y="509"/>
                    <a:pt x="1554" y="510"/>
                  </a:cubicBezTo>
                  <a:cubicBezTo>
                    <a:pt x="1616" y="544"/>
                    <a:pt x="1623" y="549"/>
                    <a:pt x="1632" y="551"/>
                  </a:cubicBezTo>
                  <a:cubicBezTo>
                    <a:pt x="1674" y="567"/>
                    <a:pt x="1679" y="568"/>
                    <a:pt x="1682" y="571"/>
                  </a:cubicBezTo>
                  <a:cubicBezTo>
                    <a:pt x="1723" y="576"/>
                    <a:pt x="1729" y="583"/>
                    <a:pt x="1742" y="580"/>
                  </a:cubicBezTo>
                  <a:cubicBezTo>
                    <a:pt x="1759" y="590"/>
                    <a:pt x="1755" y="592"/>
                    <a:pt x="1754" y="589"/>
                  </a:cubicBezTo>
                  <a:cubicBezTo>
                    <a:pt x="1713" y="591"/>
                    <a:pt x="1708" y="586"/>
                    <a:pt x="1698" y="586"/>
                  </a:cubicBezTo>
                  <a:cubicBezTo>
                    <a:pt x="1654" y="574"/>
                    <a:pt x="1647" y="578"/>
                    <a:pt x="1646" y="576"/>
                  </a:cubicBezTo>
                  <a:cubicBezTo>
                    <a:pt x="1591" y="557"/>
                    <a:pt x="1586" y="553"/>
                    <a:pt x="1577" y="555"/>
                  </a:cubicBezTo>
                  <a:cubicBezTo>
                    <a:pt x="1551" y="536"/>
                    <a:pt x="1541" y="545"/>
                    <a:pt x="1543" y="536"/>
                  </a:cubicBezTo>
                  <a:cubicBezTo>
                    <a:pt x="1513" y="523"/>
                    <a:pt x="1510" y="521"/>
                    <a:pt x="1507" y="521"/>
                  </a:cubicBezTo>
                  <a:cubicBezTo>
                    <a:pt x="1477" y="507"/>
                    <a:pt x="1473" y="506"/>
                    <a:pt x="1472" y="500"/>
                  </a:cubicBezTo>
                  <a:cubicBezTo>
                    <a:pt x="1408" y="467"/>
                    <a:pt x="1397" y="459"/>
                    <a:pt x="1384" y="454"/>
                  </a:cubicBezTo>
                  <a:cubicBezTo>
                    <a:pt x="1343" y="434"/>
                    <a:pt x="1341" y="426"/>
                    <a:pt x="1333" y="426"/>
                  </a:cubicBezTo>
                  <a:cubicBezTo>
                    <a:pt x="1289" y="410"/>
                    <a:pt x="1284" y="405"/>
                    <a:pt x="1276" y="405"/>
                  </a:cubicBezTo>
                  <a:cubicBezTo>
                    <a:pt x="1253" y="397"/>
                    <a:pt x="1247" y="401"/>
                    <a:pt x="1246" y="397"/>
                  </a:cubicBezTo>
                  <a:cubicBezTo>
                    <a:pt x="1257" y="404"/>
                    <a:pt x="1261" y="408"/>
                    <a:pt x="1269" y="406"/>
                  </a:cubicBezTo>
                  <a:cubicBezTo>
                    <a:pt x="1312" y="423"/>
                    <a:pt x="1323" y="427"/>
                    <a:pt x="1332" y="433"/>
                  </a:cubicBezTo>
                  <a:cubicBezTo>
                    <a:pt x="1373" y="452"/>
                    <a:pt x="1380" y="461"/>
                    <a:pt x="1391" y="464"/>
                  </a:cubicBezTo>
                  <a:cubicBezTo>
                    <a:pt x="1429" y="487"/>
                    <a:pt x="1438" y="493"/>
                    <a:pt x="1448" y="498"/>
                  </a:cubicBezTo>
                  <a:cubicBezTo>
                    <a:pt x="1495" y="522"/>
                    <a:pt x="1497" y="523"/>
                    <a:pt x="1497" y="527"/>
                  </a:cubicBezTo>
                  <a:cubicBezTo>
                    <a:pt x="1546" y="551"/>
                    <a:pt x="1559" y="551"/>
                    <a:pt x="1567" y="559"/>
                  </a:cubicBezTo>
                  <a:cubicBezTo>
                    <a:pt x="1622" y="576"/>
                    <a:pt x="1626" y="580"/>
                    <a:pt x="1631" y="583"/>
                  </a:cubicBezTo>
                  <a:cubicBezTo>
                    <a:pt x="1662" y="587"/>
                    <a:pt x="1662" y="592"/>
                    <a:pt x="1668" y="589"/>
                  </a:cubicBezTo>
                  <a:cubicBezTo>
                    <a:pt x="1709" y="600"/>
                    <a:pt x="1718" y="597"/>
                    <a:pt x="1723" y="599"/>
                  </a:cubicBezTo>
                  <a:cubicBezTo>
                    <a:pt x="1724" y="608"/>
                    <a:pt x="1723" y="608"/>
                    <a:pt x="1722" y="606"/>
                  </a:cubicBezTo>
                  <a:cubicBezTo>
                    <a:pt x="1682" y="603"/>
                    <a:pt x="1670" y="604"/>
                    <a:pt x="1660" y="604"/>
                  </a:cubicBezTo>
                  <a:cubicBezTo>
                    <a:pt x="1606" y="587"/>
                    <a:pt x="1598" y="585"/>
                    <a:pt x="1591" y="581"/>
                  </a:cubicBezTo>
                  <a:cubicBezTo>
                    <a:pt x="1518" y="552"/>
                    <a:pt x="1512" y="547"/>
                    <a:pt x="1505" y="543"/>
                  </a:cubicBezTo>
                  <a:cubicBezTo>
                    <a:pt x="1461" y="517"/>
                    <a:pt x="1453" y="512"/>
                    <a:pt x="1445" y="508"/>
                  </a:cubicBezTo>
                  <a:cubicBezTo>
                    <a:pt x="1416" y="493"/>
                    <a:pt x="1413" y="488"/>
                    <a:pt x="1410" y="485"/>
                  </a:cubicBezTo>
                  <a:cubicBezTo>
                    <a:pt x="1380" y="471"/>
                    <a:pt x="1374" y="471"/>
                    <a:pt x="1371" y="466"/>
                  </a:cubicBezTo>
                  <a:cubicBezTo>
                    <a:pt x="1302" y="432"/>
                    <a:pt x="1301" y="425"/>
                    <a:pt x="1293" y="429"/>
                  </a:cubicBezTo>
                  <a:cubicBezTo>
                    <a:pt x="1283" y="430"/>
                    <a:pt x="1290" y="428"/>
                    <a:pt x="1294" y="433"/>
                  </a:cubicBezTo>
                  <a:cubicBezTo>
                    <a:pt x="1362" y="468"/>
                    <a:pt x="1370" y="477"/>
                    <a:pt x="1382" y="479"/>
                  </a:cubicBezTo>
                  <a:cubicBezTo>
                    <a:pt x="1400" y="491"/>
                    <a:pt x="1406" y="491"/>
                    <a:pt x="1410" y="496"/>
                  </a:cubicBezTo>
                  <a:cubicBezTo>
                    <a:pt x="1443" y="513"/>
                    <a:pt x="1445" y="520"/>
                    <a:pt x="1452" y="520"/>
                  </a:cubicBezTo>
                  <a:cubicBezTo>
                    <a:pt x="1488" y="537"/>
                    <a:pt x="1488" y="547"/>
                    <a:pt x="1496" y="545"/>
                  </a:cubicBezTo>
                  <a:cubicBezTo>
                    <a:pt x="1533" y="569"/>
                    <a:pt x="1543" y="571"/>
                    <a:pt x="1548" y="578"/>
                  </a:cubicBezTo>
                  <a:cubicBezTo>
                    <a:pt x="1580" y="584"/>
                    <a:pt x="1582" y="594"/>
                    <a:pt x="1593" y="592"/>
                  </a:cubicBezTo>
                  <a:cubicBezTo>
                    <a:pt x="1620" y="603"/>
                    <a:pt x="1621" y="605"/>
                    <a:pt x="1624" y="604"/>
                  </a:cubicBezTo>
                  <a:cubicBezTo>
                    <a:pt x="1657" y="614"/>
                    <a:pt x="1662" y="613"/>
                    <a:pt x="1667" y="611"/>
                  </a:cubicBezTo>
                  <a:cubicBezTo>
                    <a:pt x="1692" y="626"/>
                    <a:pt x="1685" y="617"/>
                    <a:pt x="1681" y="622"/>
                  </a:cubicBezTo>
                  <a:cubicBezTo>
                    <a:pt x="1593" y="615"/>
                    <a:pt x="1584" y="614"/>
                    <a:pt x="1575" y="613"/>
                  </a:cubicBezTo>
                  <a:cubicBezTo>
                    <a:pt x="1546" y="601"/>
                    <a:pt x="1538" y="605"/>
                    <a:pt x="1535" y="602"/>
                  </a:cubicBezTo>
                  <a:cubicBezTo>
                    <a:pt x="1505" y="591"/>
                    <a:pt x="1501" y="590"/>
                    <a:pt x="1497" y="587"/>
                  </a:cubicBezTo>
                  <a:cubicBezTo>
                    <a:pt x="1464" y="574"/>
                    <a:pt x="1462" y="573"/>
                    <a:pt x="1461" y="571"/>
                  </a:cubicBezTo>
                  <a:cubicBezTo>
                    <a:pt x="1444" y="564"/>
                    <a:pt x="1441" y="561"/>
                    <a:pt x="1437" y="560"/>
                  </a:cubicBezTo>
                  <a:cubicBezTo>
                    <a:pt x="1396" y="533"/>
                    <a:pt x="1390" y="529"/>
                    <a:pt x="1384" y="523"/>
                  </a:cubicBezTo>
                  <a:cubicBezTo>
                    <a:pt x="1348" y="497"/>
                    <a:pt x="1334" y="487"/>
                    <a:pt x="1322" y="474"/>
                  </a:cubicBezTo>
                  <a:cubicBezTo>
                    <a:pt x="1288" y="447"/>
                    <a:pt x="1282" y="448"/>
                    <a:pt x="1280" y="442"/>
                  </a:cubicBezTo>
                  <a:cubicBezTo>
                    <a:pt x="1254" y="427"/>
                    <a:pt x="1251" y="424"/>
                    <a:pt x="1246" y="424"/>
                  </a:cubicBezTo>
                  <a:cubicBezTo>
                    <a:pt x="1239" y="423"/>
                    <a:pt x="1244" y="426"/>
                    <a:pt x="1247" y="430"/>
                  </a:cubicBezTo>
                  <a:cubicBezTo>
                    <a:pt x="1267" y="440"/>
                    <a:pt x="1271" y="443"/>
                    <a:pt x="1275" y="447"/>
                  </a:cubicBezTo>
                  <a:cubicBezTo>
                    <a:pt x="1323" y="484"/>
                    <a:pt x="1331" y="493"/>
                    <a:pt x="1339" y="500"/>
                  </a:cubicBezTo>
                  <a:cubicBezTo>
                    <a:pt x="1401" y="544"/>
                    <a:pt x="1408" y="552"/>
                    <a:pt x="1418" y="557"/>
                  </a:cubicBezTo>
                  <a:cubicBezTo>
                    <a:pt x="1436" y="571"/>
                    <a:pt x="1444" y="569"/>
                    <a:pt x="1446" y="576"/>
                  </a:cubicBezTo>
                  <a:cubicBezTo>
                    <a:pt x="1503" y="601"/>
                    <a:pt x="1515" y="599"/>
                    <a:pt x="1520" y="607"/>
                  </a:cubicBezTo>
                  <a:cubicBezTo>
                    <a:pt x="1568" y="619"/>
                    <a:pt x="1585" y="625"/>
                    <a:pt x="1606" y="627"/>
                  </a:cubicBezTo>
                  <a:cubicBezTo>
                    <a:pt x="1641" y="631"/>
                    <a:pt x="1645" y="634"/>
                    <a:pt x="1651" y="632"/>
                  </a:cubicBezTo>
                  <a:cubicBezTo>
                    <a:pt x="1618" y="637"/>
                    <a:pt x="1616" y="637"/>
                    <a:pt x="1608" y="636"/>
                  </a:cubicBezTo>
                  <a:cubicBezTo>
                    <a:pt x="1567" y="628"/>
                    <a:pt x="1562" y="625"/>
                    <a:pt x="1555" y="625"/>
                  </a:cubicBezTo>
                  <a:cubicBezTo>
                    <a:pt x="1534" y="620"/>
                    <a:pt x="1531" y="619"/>
                    <a:pt x="1529" y="616"/>
                  </a:cubicBezTo>
                  <a:cubicBezTo>
                    <a:pt x="1499" y="609"/>
                    <a:pt x="1498" y="606"/>
                    <a:pt x="1496" y="605"/>
                  </a:cubicBezTo>
                  <a:cubicBezTo>
                    <a:pt x="1453" y="583"/>
                    <a:pt x="1451" y="582"/>
                    <a:pt x="1447" y="582"/>
                  </a:cubicBezTo>
                  <a:cubicBezTo>
                    <a:pt x="1415" y="563"/>
                    <a:pt x="1404" y="558"/>
                    <a:pt x="1393" y="552"/>
                  </a:cubicBezTo>
                  <a:cubicBezTo>
                    <a:pt x="1381" y="541"/>
                    <a:pt x="1375" y="541"/>
                    <a:pt x="1373" y="536"/>
                  </a:cubicBezTo>
                  <a:cubicBezTo>
                    <a:pt x="1299" y="486"/>
                    <a:pt x="1294" y="478"/>
                    <a:pt x="1286" y="474"/>
                  </a:cubicBezTo>
                  <a:cubicBezTo>
                    <a:pt x="1274" y="462"/>
                    <a:pt x="1268" y="463"/>
                    <a:pt x="1265" y="458"/>
                  </a:cubicBezTo>
                  <a:cubicBezTo>
                    <a:pt x="1227" y="434"/>
                    <a:pt x="1225" y="430"/>
                    <a:pt x="1218" y="431"/>
                  </a:cubicBezTo>
                  <a:cubicBezTo>
                    <a:pt x="1245" y="452"/>
                    <a:pt x="1249" y="454"/>
                    <a:pt x="1254" y="456"/>
                  </a:cubicBezTo>
                  <a:cubicBezTo>
                    <a:pt x="1273" y="470"/>
                    <a:pt x="1275" y="472"/>
                    <a:pt x="1277" y="474"/>
                  </a:cubicBezTo>
                  <a:cubicBezTo>
                    <a:pt x="1295" y="490"/>
                    <a:pt x="1297" y="491"/>
                    <a:pt x="1300" y="492"/>
                  </a:cubicBezTo>
                  <a:cubicBezTo>
                    <a:pt x="1374" y="550"/>
                    <a:pt x="1391" y="560"/>
                    <a:pt x="1408" y="572"/>
                  </a:cubicBezTo>
                  <a:cubicBezTo>
                    <a:pt x="1492" y="612"/>
                    <a:pt x="1496" y="615"/>
                    <a:pt x="1500" y="617"/>
                  </a:cubicBezTo>
                  <a:cubicBezTo>
                    <a:pt x="1529" y="631"/>
                    <a:pt x="1535" y="628"/>
                    <a:pt x="1536" y="631"/>
                  </a:cubicBezTo>
                  <a:cubicBezTo>
                    <a:pt x="1564" y="637"/>
                    <a:pt x="1570" y="637"/>
                    <a:pt x="1575" y="639"/>
                  </a:cubicBezTo>
                  <a:cubicBezTo>
                    <a:pt x="1630" y="648"/>
                    <a:pt x="1639" y="643"/>
                    <a:pt x="1641" y="649"/>
                  </a:cubicBezTo>
                  <a:cubicBezTo>
                    <a:pt x="1616" y="651"/>
                    <a:pt x="1609" y="655"/>
                    <a:pt x="1608" y="651"/>
                  </a:cubicBezTo>
                  <a:cubicBezTo>
                    <a:pt x="1511" y="636"/>
                    <a:pt x="1504" y="634"/>
                    <a:pt x="1496" y="633"/>
                  </a:cubicBezTo>
                  <a:cubicBezTo>
                    <a:pt x="1421" y="596"/>
                    <a:pt x="1414" y="600"/>
                    <a:pt x="1412" y="598"/>
                  </a:cubicBezTo>
                  <a:cubicBezTo>
                    <a:pt x="1378" y="578"/>
                    <a:pt x="1373" y="574"/>
                    <a:pt x="1368" y="570"/>
                  </a:cubicBezTo>
                  <a:cubicBezTo>
                    <a:pt x="1339" y="548"/>
                    <a:pt x="1329" y="538"/>
                    <a:pt x="1316" y="531"/>
                  </a:cubicBezTo>
                  <a:cubicBezTo>
                    <a:pt x="1280" y="494"/>
                    <a:pt x="1271" y="495"/>
                    <a:pt x="1268" y="486"/>
                  </a:cubicBezTo>
                  <a:cubicBezTo>
                    <a:pt x="1258" y="473"/>
                    <a:pt x="1254" y="485"/>
                    <a:pt x="1259" y="483"/>
                  </a:cubicBezTo>
                  <a:cubicBezTo>
                    <a:pt x="1281" y="508"/>
                    <a:pt x="1287" y="506"/>
                    <a:pt x="1286" y="512"/>
                  </a:cubicBezTo>
                  <a:cubicBezTo>
                    <a:pt x="1320" y="539"/>
                    <a:pt x="1329" y="550"/>
                    <a:pt x="1341" y="555"/>
                  </a:cubicBezTo>
                  <a:cubicBezTo>
                    <a:pt x="1379" y="584"/>
                    <a:pt x="1383" y="593"/>
                    <a:pt x="1394" y="592"/>
                  </a:cubicBezTo>
                  <a:cubicBezTo>
                    <a:pt x="1424" y="609"/>
                    <a:pt x="1430" y="615"/>
                    <a:pt x="1438" y="617"/>
                  </a:cubicBezTo>
                  <a:cubicBezTo>
                    <a:pt x="1466" y="632"/>
                    <a:pt x="1473" y="632"/>
                    <a:pt x="1478" y="632"/>
                  </a:cubicBezTo>
                  <a:cubicBezTo>
                    <a:pt x="1542" y="650"/>
                    <a:pt x="1551" y="659"/>
                    <a:pt x="1567" y="656"/>
                  </a:cubicBezTo>
                  <a:cubicBezTo>
                    <a:pt x="1589" y="662"/>
                    <a:pt x="1592" y="664"/>
                    <a:pt x="1595" y="664"/>
                  </a:cubicBezTo>
                  <a:cubicBezTo>
                    <a:pt x="1555" y="665"/>
                    <a:pt x="1549" y="669"/>
                    <a:pt x="1547" y="666"/>
                  </a:cubicBezTo>
                  <a:cubicBezTo>
                    <a:pt x="1487" y="658"/>
                    <a:pt x="1484" y="657"/>
                    <a:pt x="1481" y="656"/>
                  </a:cubicBezTo>
                  <a:cubicBezTo>
                    <a:pt x="1433" y="643"/>
                    <a:pt x="1421" y="636"/>
                    <a:pt x="1408" y="632"/>
                  </a:cubicBezTo>
                  <a:cubicBezTo>
                    <a:pt x="1354" y="601"/>
                    <a:pt x="1350" y="598"/>
                    <a:pt x="1346" y="596"/>
                  </a:cubicBezTo>
                  <a:cubicBezTo>
                    <a:pt x="1333" y="588"/>
                    <a:pt x="1334" y="584"/>
                    <a:pt x="1332" y="583"/>
                  </a:cubicBezTo>
                  <a:cubicBezTo>
                    <a:pt x="1306" y="568"/>
                    <a:pt x="1292" y="554"/>
                    <a:pt x="1274" y="545"/>
                  </a:cubicBezTo>
                  <a:cubicBezTo>
                    <a:pt x="1221" y="514"/>
                    <a:pt x="1213" y="518"/>
                    <a:pt x="1211" y="512"/>
                  </a:cubicBezTo>
                  <a:cubicBezTo>
                    <a:pt x="1178" y="504"/>
                    <a:pt x="1176" y="502"/>
                    <a:pt x="1172" y="504"/>
                  </a:cubicBezTo>
                  <a:cubicBezTo>
                    <a:pt x="1192" y="514"/>
                    <a:pt x="1200" y="513"/>
                    <a:pt x="1205" y="518"/>
                  </a:cubicBezTo>
                  <a:cubicBezTo>
                    <a:pt x="1278" y="558"/>
                    <a:pt x="1289" y="560"/>
                    <a:pt x="1294" y="570"/>
                  </a:cubicBezTo>
                  <a:cubicBezTo>
                    <a:pt x="1336" y="596"/>
                    <a:pt x="1337" y="599"/>
                    <a:pt x="1340" y="600"/>
                  </a:cubicBezTo>
                  <a:cubicBezTo>
                    <a:pt x="1380" y="627"/>
                    <a:pt x="1387" y="635"/>
                    <a:pt x="1399" y="635"/>
                  </a:cubicBezTo>
                  <a:cubicBezTo>
                    <a:pt x="1436" y="655"/>
                    <a:pt x="1447" y="659"/>
                    <a:pt x="1461" y="658"/>
                  </a:cubicBezTo>
                  <a:cubicBezTo>
                    <a:pt x="1487" y="664"/>
                    <a:pt x="1488" y="669"/>
                    <a:pt x="1492" y="670"/>
                  </a:cubicBezTo>
                  <a:cubicBezTo>
                    <a:pt x="1538" y="679"/>
                    <a:pt x="1550" y="675"/>
                    <a:pt x="1556" y="680"/>
                  </a:cubicBezTo>
                  <a:cubicBezTo>
                    <a:pt x="1519" y="683"/>
                    <a:pt x="1520" y="675"/>
                    <a:pt x="1513" y="677"/>
                  </a:cubicBezTo>
                  <a:cubicBezTo>
                    <a:pt x="1499" y="674"/>
                    <a:pt x="1492" y="677"/>
                    <a:pt x="1488" y="675"/>
                  </a:cubicBezTo>
                  <a:cubicBezTo>
                    <a:pt x="1432" y="662"/>
                    <a:pt x="1430" y="659"/>
                    <a:pt x="1428" y="659"/>
                  </a:cubicBezTo>
                  <a:cubicBezTo>
                    <a:pt x="1407" y="653"/>
                    <a:pt x="1398" y="651"/>
                    <a:pt x="1391" y="648"/>
                  </a:cubicBezTo>
                  <a:cubicBezTo>
                    <a:pt x="1354" y="632"/>
                    <a:pt x="1348" y="632"/>
                    <a:pt x="1345" y="630"/>
                  </a:cubicBezTo>
                  <a:cubicBezTo>
                    <a:pt x="1322" y="615"/>
                    <a:pt x="1316" y="617"/>
                    <a:pt x="1313" y="613"/>
                  </a:cubicBezTo>
                  <a:cubicBezTo>
                    <a:pt x="1279" y="594"/>
                    <a:pt x="1276" y="591"/>
                    <a:pt x="1271" y="590"/>
                  </a:cubicBezTo>
                  <a:cubicBezTo>
                    <a:pt x="1238" y="568"/>
                    <a:pt x="1232" y="570"/>
                    <a:pt x="1230" y="566"/>
                  </a:cubicBezTo>
                  <a:cubicBezTo>
                    <a:pt x="1190" y="554"/>
                    <a:pt x="1189" y="549"/>
                    <a:pt x="1182" y="550"/>
                  </a:cubicBezTo>
                  <a:cubicBezTo>
                    <a:pt x="1139" y="548"/>
                    <a:pt x="1134" y="547"/>
                    <a:pt x="1126" y="547"/>
                  </a:cubicBezTo>
                  <a:cubicBezTo>
                    <a:pt x="1156" y="555"/>
                    <a:pt x="1170" y="550"/>
                    <a:pt x="1177" y="556"/>
                  </a:cubicBezTo>
                  <a:cubicBezTo>
                    <a:pt x="1230" y="573"/>
                    <a:pt x="1232" y="576"/>
                    <a:pt x="1234" y="579"/>
                  </a:cubicBezTo>
                  <a:cubicBezTo>
                    <a:pt x="1286" y="604"/>
                    <a:pt x="1288" y="608"/>
                    <a:pt x="1291" y="611"/>
                  </a:cubicBezTo>
                  <a:cubicBezTo>
                    <a:pt x="1326" y="629"/>
                    <a:pt x="1333" y="632"/>
                    <a:pt x="1339" y="635"/>
                  </a:cubicBezTo>
                  <a:cubicBezTo>
                    <a:pt x="1354" y="643"/>
                    <a:pt x="1358" y="644"/>
                    <a:pt x="1355" y="646"/>
                  </a:cubicBezTo>
                  <a:cubicBezTo>
                    <a:pt x="1332" y="636"/>
                    <a:pt x="1330" y="635"/>
                    <a:pt x="1326" y="635"/>
                  </a:cubicBezTo>
                  <a:cubicBezTo>
                    <a:pt x="1294" y="620"/>
                    <a:pt x="1289" y="619"/>
                    <a:pt x="1283" y="619"/>
                  </a:cubicBezTo>
                  <a:cubicBezTo>
                    <a:pt x="1231" y="596"/>
                    <a:pt x="1222" y="592"/>
                    <a:pt x="1212" y="589"/>
                  </a:cubicBezTo>
                  <a:cubicBezTo>
                    <a:pt x="1134" y="577"/>
                    <a:pt x="1120" y="579"/>
                    <a:pt x="1108" y="579"/>
                  </a:cubicBezTo>
                  <a:cubicBezTo>
                    <a:pt x="1062" y="594"/>
                    <a:pt x="1067" y="589"/>
                    <a:pt x="1076" y="589"/>
                  </a:cubicBezTo>
                  <a:cubicBezTo>
                    <a:pt x="1157" y="587"/>
                    <a:pt x="1166" y="585"/>
                    <a:pt x="1173" y="585"/>
                  </a:cubicBezTo>
                  <a:cubicBezTo>
                    <a:pt x="1205" y="597"/>
                    <a:pt x="1212" y="594"/>
                    <a:pt x="1213" y="598"/>
                  </a:cubicBezTo>
                  <a:cubicBezTo>
                    <a:pt x="1245" y="611"/>
                    <a:pt x="1259" y="614"/>
                    <a:pt x="1270" y="621"/>
                  </a:cubicBezTo>
                  <a:cubicBezTo>
                    <a:pt x="1316" y="636"/>
                    <a:pt x="1321" y="639"/>
                    <a:pt x="1326" y="644"/>
                  </a:cubicBezTo>
                  <a:cubicBezTo>
                    <a:pt x="1370" y="662"/>
                    <a:pt x="1377" y="664"/>
                    <a:pt x="1383" y="667"/>
                  </a:cubicBezTo>
                  <a:cubicBezTo>
                    <a:pt x="1436" y="683"/>
                    <a:pt x="1437" y="688"/>
                    <a:pt x="1444" y="685"/>
                  </a:cubicBezTo>
                  <a:cubicBezTo>
                    <a:pt x="1504" y="697"/>
                    <a:pt x="1508" y="695"/>
                    <a:pt x="1512" y="695"/>
                  </a:cubicBezTo>
                  <a:cubicBezTo>
                    <a:pt x="1536" y="698"/>
                    <a:pt x="1543" y="693"/>
                    <a:pt x="1544" y="698"/>
                  </a:cubicBezTo>
                  <a:cubicBezTo>
                    <a:pt x="1486" y="702"/>
                    <a:pt x="1471" y="703"/>
                    <a:pt x="1456" y="703"/>
                  </a:cubicBezTo>
                  <a:cubicBezTo>
                    <a:pt x="1429" y="698"/>
                    <a:pt x="1423" y="696"/>
                    <a:pt x="1415" y="697"/>
                  </a:cubicBezTo>
                  <a:cubicBezTo>
                    <a:pt x="1353" y="677"/>
                    <a:pt x="1348" y="673"/>
                    <a:pt x="1340" y="675"/>
                  </a:cubicBezTo>
                  <a:cubicBezTo>
                    <a:pt x="1312" y="661"/>
                    <a:pt x="1304" y="658"/>
                    <a:pt x="1295" y="656"/>
                  </a:cubicBezTo>
                  <a:cubicBezTo>
                    <a:pt x="1258" y="637"/>
                    <a:pt x="1253" y="638"/>
                    <a:pt x="1247" y="638"/>
                  </a:cubicBezTo>
                  <a:cubicBezTo>
                    <a:pt x="1196" y="619"/>
                    <a:pt x="1187" y="623"/>
                    <a:pt x="1186" y="618"/>
                  </a:cubicBezTo>
                  <a:cubicBezTo>
                    <a:pt x="1157" y="610"/>
                    <a:pt x="1149" y="614"/>
                    <a:pt x="1147" y="610"/>
                  </a:cubicBezTo>
                  <a:cubicBezTo>
                    <a:pt x="1083" y="616"/>
                    <a:pt x="1084" y="621"/>
                    <a:pt x="1078" y="620"/>
                  </a:cubicBezTo>
                  <a:cubicBezTo>
                    <a:pt x="1150" y="620"/>
                    <a:pt x="1157" y="619"/>
                    <a:pt x="1160" y="623"/>
                  </a:cubicBezTo>
                  <a:cubicBezTo>
                    <a:pt x="1199" y="630"/>
                    <a:pt x="1204" y="632"/>
                    <a:pt x="1209" y="634"/>
                  </a:cubicBezTo>
                  <a:cubicBezTo>
                    <a:pt x="1228" y="642"/>
                    <a:pt x="1238" y="637"/>
                    <a:pt x="1239" y="644"/>
                  </a:cubicBezTo>
                  <a:cubicBezTo>
                    <a:pt x="1313" y="668"/>
                    <a:pt x="1320" y="677"/>
                    <a:pt x="1332" y="679"/>
                  </a:cubicBezTo>
                  <a:cubicBezTo>
                    <a:pt x="1381" y="698"/>
                    <a:pt x="1390" y="695"/>
                    <a:pt x="1393" y="701"/>
                  </a:cubicBezTo>
                  <a:cubicBezTo>
                    <a:pt x="1304" y="679"/>
                    <a:pt x="1301" y="674"/>
                    <a:pt x="1293" y="674"/>
                  </a:cubicBezTo>
                  <a:cubicBezTo>
                    <a:pt x="1253" y="666"/>
                    <a:pt x="1252" y="659"/>
                    <a:pt x="1244" y="661"/>
                  </a:cubicBezTo>
                  <a:cubicBezTo>
                    <a:pt x="1190" y="645"/>
                    <a:pt x="1182" y="646"/>
                    <a:pt x="1177" y="644"/>
                  </a:cubicBezTo>
                  <a:cubicBezTo>
                    <a:pt x="1102" y="645"/>
                    <a:pt x="1100" y="643"/>
                    <a:pt x="1084" y="646"/>
                  </a:cubicBezTo>
                  <a:cubicBezTo>
                    <a:pt x="1038" y="654"/>
                    <a:pt x="1027" y="657"/>
                    <a:pt x="1016" y="660"/>
                  </a:cubicBezTo>
                  <a:cubicBezTo>
                    <a:pt x="1009" y="671"/>
                    <a:pt x="1023" y="663"/>
                    <a:pt x="1040" y="658"/>
                  </a:cubicBezTo>
                  <a:cubicBezTo>
                    <a:pt x="1127" y="644"/>
                    <a:pt x="1133" y="653"/>
                    <a:pt x="1142" y="648"/>
                  </a:cubicBezTo>
                  <a:cubicBezTo>
                    <a:pt x="1168" y="650"/>
                    <a:pt x="1171" y="650"/>
                    <a:pt x="1174" y="652"/>
                  </a:cubicBezTo>
                  <a:cubicBezTo>
                    <a:pt x="1216" y="663"/>
                    <a:pt x="1230" y="664"/>
                    <a:pt x="1243" y="668"/>
                  </a:cubicBezTo>
                  <a:cubicBezTo>
                    <a:pt x="1286" y="682"/>
                    <a:pt x="1293" y="683"/>
                    <a:pt x="1300" y="684"/>
                  </a:cubicBezTo>
                  <a:cubicBezTo>
                    <a:pt x="1341" y="697"/>
                    <a:pt x="1345" y="698"/>
                    <a:pt x="1347" y="700"/>
                  </a:cubicBezTo>
                  <a:cubicBezTo>
                    <a:pt x="1407" y="712"/>
                    <a:pt x="1415" y="717"/>
                    <a:pt x="1425" y="717"/>
                  </a:cubicBezTo>
                  <a:cubicBezTo>
                    <a:pt x="1468" y="727"/>
                    <a:pt x="1479" y="717"/>
                    <a:pt x="1479" y="723"/>
                  </a:cubicBezTo>
                  <a:cubicBezTo>
                    <a:pt x="1425" y="732"/>
                    <a:pt x="1411" y="731"/>
                    <a:pt x="1397" y="731"/>
                  </a:cubicBezTo>
                  <a:cubicBezTo>
                    <a:pt x="1367" y="724"/>
                    <a:pt x="1361" y="728"/>
                    <a:pt x="1360" y="724"/>
                  </a:cubicBezTo>
                  <a:cubicBezTo>
                    <a:pt x="1304" y="710"/>
                    <a:pt x="1299" y="708"/>
                    <a:pt x="1293" y="708"/>
                  </a:cubicBezTo>
                  <a:cubicBezTo>
                    <a:pt x="1240" y="696"/>
                    <a:pt x="1239" y="689"/>
                    <a:pt x="1232" y="690"/>
                  </a:cubicBezTo>
                  <a:cubicBezTo>
                    <a:pt x="1148" y="668"/>
                    <a:pt x="1139" y="669"/>
                    <a:pt x="1132" y="666"/>
                  </a:cubicBezTo>
                  <a:cubicBezTo>
                    <a:pt x="1108" y="662"/>
                    <a:pt x="1101" y="667"/>
                    <a:pt x="1101" y="663"/>
                  </a:cubicBezTo>
                  <a:cubicBezTo>
                    <a:pt x="1074" y="662"/>
                    <a:pt x="1066" y="667"/>
                    <a:pt x="1065" y="662"/>
                  </a:cubicBezTo>
                  <a:cubicBezTo>
                    <a:pt x="1055" y="666"/>
                    <a:pt x="1086" y="668"/>
                    <a:pt x="1116" y="671"/>
                  </a:cubicBezTo>
                  <a:cubicBezTo>
                    <a:pt x="1206" y="690"/>
                    <a:pt x="1212" y="689"/>
                    <a:pt x="1215" y="693"/>
                  </a:cubicBezTo>
                  <a:cubicBezTo>
                    <a:pt x="1240" y="698"/>
                    <a:pt x="1245" y="703"/>
                    <a:pt x="1254" y="704"/>
                  </a:cubicBezTo>
                  <a:cubicBezTo>
                    <a:pt x="1310" y="722"/>
                    <a:pt x="1318" y="725"/>
                    <a:pt x="1325" y="729"/>
                  </a:cubicBezTo>
                  <a:cubicBezTo>
                    <a:pt x="1364" y="740"/>
                    <a:pt x="1374" y="733"/>
                    <a:pt x="1374" y="740"/>
                  </a:cubicBezTo>
                  <a:cubicBezTo>
                    <a:pt x="1411" y="742"/>
                    <a:pt x="1411" y="738"/>
                    <a:pt x="1414" y="743"/>
                  </a:cubicBezTo>
                  <a:cubicBezTo>
                    <a:pt x="1303" y="732"/>
                    <a:pt x="1295" y="732"/>
                    <a:pt x="1290" y="728"/>
                  </a:cubicBezTo>
                  <a:cubicBezTo>
                    <a:pt x="1255" y="719"/>
                    <a:pt x="1240" y="716"/>
                    <a:pt x="1225" y="713"/>
                  </a:cubicBezTo>
                  <a:cubicBezTo>
                    <a:pt x="1158" y="693"/>
                    <a:pt x="1147" y="697"/>
                    <a:pt x="1142" y="693"/>
                  </a:cubicBezTo>
                  <a:cubicBezTo>
                    <a:pt x="1067" y="682"/>
                    <a:pt x="1060" y="680"/>
                    <a:pt x="1051" y="680"/>
                  </a:cubicBezTo>
                  <a:cubicBezTo>
                    <a:pt x="1019" y="689"/>
                    <a:pt x="1034" y="691"/>
                    <a:pt x="1054" y="687"/>
                  </a:cubicBezTo>
                  <a:cubicBezTo>
                    <a:pt x="1119" y="691"/>
                    <a:pt x="1120" y="700"/>
                    <a:pt x="1129" y="697"/>
                  </a:cubicBezTo>
                  <a:cubicBezTo>
                    <a:pt x="1178" y="710"/>
                    <a:pt x="1192" y="710"/>
                    <a:pt x="1203" y="715"/>
                  </a:cubicBezTo>
                  <a:cubicBezTo>
                    <a:pt x="1244" y="728"/>
                    <a:pt x="1252" y="727"/>
                    <a:pt x="1257" y="730"/>
                  </a:cubicBezTo>
                  <a:cubicBezTo>
                    <a:pt x="1283" y="735"/>
                    <a:pt x="1286" y="740"/>
                    <a:pt x="1294" y="739"/>
                  </a:cubicBezTo>
                  <a:cubicBezTo>
                    <a:pt x="1351" y="756"/>
                    <a:pt x="1361" y="747"/>
                    <a:pt x="1361" y="753"/>
                  </a:cubicBezTo>
                  <a:cubicBezTo>
                    <a:pt x="1380" y="756"/>
                    <a:pt x="1376" y="760"/>
                    <a:pt x="1362" y="762"/>
                  </a:cubicBezTo>
                  <a:cubicBezTo>
                    <a:pt x="1315" y="757"/>
                    <a:pt x="1314" y="755"/>
                    <a:pt x="1310" y="756"/>
                  </a:cubicBezTo>
                  <a:cubicBezTo>
                    <a:pt x="1291" y="749"/>
                    <a:pt x="1286" y="752"/>
                    <a:pt x="1285" y="749"/>
                  </a:cubicBezTo>
                  <a:cubicBezTo>
                    <a:pt x="1265" y="745"/>
                    <a:pt x="1264" y="743"/>
                    <a:pt x="1260" y="745"/>
                  </a:cubicBezTo>
                  <a:cubicBezTo>
                    <a:pt x="1206" y="729"/>
                    <a:pt x="1199" y="730"/>
                    <a:pt x="1196" y="725"/>
                  </a:cubicBezTo>
                  <a:cubicBezTo>
                    <a:pt x="1126" y="707"/>
                    <a:pt x="1120" y="706"/>
                    <a:pt x="1113" y="707"/>
                  </a:cubicBezTo>
                  <a:cubicBezTo>
                    <a:pt x="1142" y="713"/>
                    <a:pt x="1148" y="722"/>
                    <a:pt x="1162" y="720"/>
                  </a:cubicBezTo>
                  <a:cubicBezTo>
                    <a:pt x="1229" y="744"/>
                    <a:pt x="1232" y="748"/>
                    <a:pt x="1238" y="749"/>
                  </a:cubicBezTo>
                  <a:cubicBezTo>
                    <a:pt x="1266" y="755"/>
                    <a:pt x="1278" y="756"/>
                    <a:pt x="1287" y="762"/>
                  </a:cubicBezTo>
                  <a:cubicBezTo>
                    <a:pt x="1327" y="768"/>
                    <a:pt x="1331" y="770"/>
                    <a:pt x="1339" y="768"/>
                  </a:cubicBezTo>
                  <a:cubicBezTo>
                    <a:pt x="1311" y="775"/>
                    <a:pt x="1304" y="771"/>
                    <a:pt x="1291" y="774"/>
                  </a:cubicBezTo>
                  <a:cubicBezTo>
                    <a:pt x="1247" y="759"/>
                    <a:pt x="1242" y="760"/>
                    <a:pt x="1238" y="760"/>
                  </a:cubicBezTo>
                  <a:cubicBezTo>
                    <a:pt x="1210" y="756"/>
                    <a:pt x="1208" y="753"/>
                    <a:pt x="1203" y="753"/>
                  </a:cubicBezTo>
                  <a:cubicBezTo>
                    <a:pt x="1153" y="739"/>
                    <a:pt x="1142" y="743"/>
                    <a:pt x="1136" y="738"/>
                  </a:cubicBezTo>
                  <a:cubicBezTo>
                    <a:pt x="1065" y="736"/>
                    <a:pt x="1052" y="738"/>
                    <a:pt x="1039" y="740"/>
                  </a:cubicBezTo>
                  <a:cubicBezTo>
                    <a:pt x="1001" y="753"/>
                    <a:pt x="1000" y="758"/>
                    <a:pt x="992" y="758"/>
                  </a:cubicBezTo>
                  <a:cubicBezTo>
                    <a:pt x="998" y="764"/>
                    <a:pt x="1000" y="760"/>
                    <a:pt x="1005" y="757"/>
                  </a:cubicBezTo>
                  <a:cubicBezTo>
                    <a:pt x="1082" y="742"/>
                    <a:pt x="1087" y="741"/>
                    <a:pt x="1092" y="739"/>
                  </a:cubicBezTo>
                  <a:cubicBezTo>
                    <a:pt x="1123" y="744"/>
                    <a:pt x="1129" y="748"/>
                    <a:pt x="1138" y="747"/>
                  </a:cubicBezTo>
                  <a:cubicBezTo>
                    <a:pt x="1211" y="765"/>
                    <a:pt x="1220" y="764"/>
                    <a:pt x="1228" y="766"/>
                  </a:cubicBezTo>
                  <a:cubicBezTo>
                    <a:pt x="1279" y="775"/>
                    <a:pt x="1279" y="782"/>
                    <a:pt x="1286" y="780"/>
                  </a:cubicBezTo>
                  <a:cubicBezTo>
                    <a:pt x="1318" y="788"/>
                    <a:pt x="1327" y="783"/>
                    <a:pt x="1328" y="790"/>
                  </a:cubicBezTo>
                  <a:cubicBezTo>
                    <a:pt x="1241" y="786"/>
                    <a:pt x="1232" y="784"/>
                    <a:pt x="1222" y="783"/>
                  </a:cubicBezTo>
                  <a:cubicBezTo>
                    <a:pt x="1192" y="776"/>
                    <a:pt x="1187" y="776"/>
                    <a:pt x="1181" y="777"/>
                  </a:cubicBezTo>
                  <a:cubicBezTo>
                    <a:pt x="1149" y="770"/>
                    <a:pt x="1146" y="766"/>
                    <a:pt x="1140" y="769"/>
                  </a:cubicBezTo>
                  <a:cubicBezTo>
                    <a:pt x="1088" y="767"/>
                    <a:pt x="1068" y="764"/>
                    <a:pt x="1046" y="766"/>
                  </a:cubicBezTo>
                  <a:cubicBezTo>
                    <a:pt x="971" y="785"/>
                    <a:pt x="962" y="782"/>
                    <a:pt x="964" y="787"/>
                  </a:cubicBezTo>
                  <a:cubicBezTo>
                    <a:pt x="983" y="786"/>
                    <a:pt x="994" y="781"/>
                    <a:pt x="1006" y="777"/>
                  </a:cubicBezTo>
                  <a:cubicBezTo>
                    <a:pt x="1067" y="772"/>
                    <a:pt x="1071" y="774"/>
                    <a:pt x="1076" y="773"/>
                  </a:cubicBezTo>
                  <a:cubicBezTo>
                    <a:pt x="1106" y="776"/>
                    <a:pt x="1115" y="770"/>
                    <a:pt x="1117" y="775"/>
                  </a:cubicBezTo>
                  <a:cubicBezTo>
                    <a:pt x="1191" y="786"/>
                    <a:pt x="1211" y="787"/>
                    <a:pt x="1228" y="793"/>
                  </a:cubicBezTo>
                  <a:cubicBezTo>
                    <a:pt x="1281" y="803"/>
                    <a:pt x="1277" y="804"/>
                    <a:pt x="1276" y="802"/>
                  </a:cubicBezTo>
                  <a:cubicBezTo>
                    <a:pt x="1242" y="800"/>
                    <a:pt x="1229" y="800"/>
                    <a:pt x="1218" y="799"/>
                  </a:cubicBezTo>
                  <a:cubicBezTo>
                    <a:pt x="1129" y="795"/>
                    <a:pt x="1128" y="790"/>
                    <a:pt x="1122" y="792"/>
                  </a:cubicBezTo>
                  <a:cubicBezTo>
                    <a:pt x="971" y="817"/>
                    <a:pt x="962" y="818"/>
                    <a:pt x="957" y="822"/>
                  </a:cubicBezTo>
                  <a:cubicBezTo>
                    <a:pt x="931" y="836"/>
                    <a:pt x="925" y="840"/>
                    <a:pt x="918" y="844"/>
                  </a:cubicBezTo>
                  <a:cubicBezTo>
                    <a:pt x="915" y="851"/>
                    <a:pt x="927" y="844"/>
                    <a:pt x="937" y="836"/>
                  </a:cubicBezTo>
                  <a:cubicBezTo>
                    <a:pt x="967" y="824"/>
                    <a:pt x="968" y="824"/>
                    <a:pt x="970" y="821"/>
                  </a:cubicBezTo>
                  <a:cubicBezTo>
                    <a:pt x="988" y="819"/>
                    <a:pt x="997" y="815"/>
                    <a:pt x="1010" y="812"/>
                  </a:cubicBezTo>
                  <a:cubicBezTo>
                    <a:pt x="1118" y="803"/>
                    <a:pt x="1124" y="799"/>
                    <a:pt x="1126" y="802"/>
                  </a:cubicBezTo>
                  <a:cubicBezTo>
                    <a:pt x="1151" y="804"/>
                    <a:pt x="1155" y="804"/>
                    <a:pt x="1159" y="803"/>
                  </a:cubicBezTo>
                  <a:cubicBezTo>
                    <a:pt x="1188" y="806"/>
                    <a:pt x="1197" y="803"/>
                    <a:pt x="1202" y="808"/>
                  </a:cubicBezTo>
                  <a:cubicBezTo>
                    <a:pt x="1137" y="807"/>
                    <a:pt x="1132" y="808"/>
                    <a:pt x="1129" y="806"/>
                  </a:cubicBezTo>
                  <a:cubicBezTo>
                    <a:pt x="1007" y="827"/>
                    <a:pt x="987" y="836"/>
                    <a:pt x="958" y="843"/>
                  </a:cubicBezTo>
                  <a:cubicBezTo>
                    <a:pt x="933" y="859"/>
                    <a:pt x="923" y="861"/>
                    <a:pt x="918" y="866"/>
                  </a:cubicBezTo>
                  <a:cubicBezTo>
                    <a:pt x="898" y="891"/>
                    <a:pt x="901" y="878"/>
                    <a:pt x="915" y="873"/>
                  </a:cubicBezTo>
                  <a:cubicBezTo>
                    <a:pt x="944" y="858"/>
                    <a:pt x="947" y="856"/>
                    <a:pt x="949" y="854"/>
                  </a:cubicBezTo>
                  <a:cubicBezTo>
                    <a:pt x="992" y="838"/>
                    <a:pt x="1000" y="841"/>
                    <a:pt x="999" y="836"/>
                  </a:cubicBezTo>
                  <a:cubicBezTo>
                    <a:pt x="1049" y="824"/>
                    <a:pt x="1051" y="821"/>
                    <a:pt x="1058" y="821"/>
                  </a:cubicBezTo>
                  <a:cubicBezTo>
                    <a:pt x="1141" y="816"/>
                    <a:pt x="1140" y="815"/>
                    <a:pt x="1146" y="816"/>
                  </a:cubicBezTo>
                  <a:cubicBezTo>
                    <a:pt x="1178" y="815"/>
                    <a:pt x="1186" y="820"/>
                    <a:pt x="1200" y="818"/>
                  </a:cubicBezTo>
                  <a:cubicBezTo>
                    <a:pt x="1212" y="833"/>
                    <a:pt x="1196" y="824"/>
                    <a:pt x="1177" y="826"/>
                  </a:cubicBezTo>
                  <a:cubicBezTo>
                    <a:pt x="1028" y="844"/>
                    <a:pt x="1022" y="846"/>
                    <a:pt x="1014" y="847"/>
                  </a:cubicBezTo>
                  <a:cubicBezTo>
                    <a:pt x="992" y="855"/>
                    <a:pt x="977" y="859"/>
                    <a:pt x="966" y="864"/>
                  </a:cubicBezTo>
                  <a:cubicBezTo>
                    <a:pt x="916" y="894"/>
                    <a:pt x="905" y="894"/>
                    <a:pt x="904" y="900"/>
                  </a:cubicBezTo>
                  <a:cubicBezTo>
                    <a:pt x="980" y="863"/>
                    <a:pt x="990" y="863"/>
                    <a:pt x="994" y="859"/>
                  </a:cubicBezTo>
                  <a:cubicBezTo>
                    <a:pt x="1024" y="851"/>
                    <a:pt x="1039" y="847"/>
                    <a:pt x="1056" y="844"/>
                  </a:cubicBezTo>
                  <a:cubicBezTo>
                    <a:pt x="1146" y="832"/>
                    <a:pt x="1149" y="836"/>
                    <a:pt x="1156" y="834"/>
                  </a:cubicBezTo>
                  <a:cubicBezTo>
                    <a:pt x="1103" y="846"/>
                    <a:pt x="1103" y="849"/>
                    <a:pt x="1099" y="849"/>
                  </a:cubicBezTo>
                  <a:cubicBezTo>
                    <a:pt x="1074" y="856"/>
                    <a:pt x="1075" y="852"/>
                    <a:pt x="1071" y="856"/>
                  </a:cubicBezTo>
                  <a:cubicBezTo>
                    <a:pt x="1014" y="877"/>
                    <a:pt x="1004" y="885"/>
                    <a:pt x="989" y="889"/>
                  </a:cubicBezTo>
                  <a:cubicBezTo>
                    <a:pt x="937" y="920"/>
                    <a:pt x="924" y="917"/>
                    <a:pt x="927" y="927"/>
                  </a:cubicBezTo>
                  <a:cubicBezTo>
                    <a:pt x="944" y="914"/>
                    <a:pt x="953" y="913"/>
                    <a:pt x="957" y="908"/>
                  </a:cubicBezTo>
                  <a:cubicBezTo>
                    <a:pt x="1079" y="868"/>
                    <a:pt x="1081" y="859"/>
                    <a:pt x="1085" y="860"/>
                  </a:cubicBezTo>
                  <a:cubicBezTo>
                    <a:pt x="1115" y="856"/>
                    <a:pt x="1123" y="851"/>
                    <a:pt x="1124" y="856"/>
                  </a:cubicBezTo>
                  <a:cubicBezTo>
                    <a:pt x="1048" y="892"/>
                    <a:pt x="1037" y="891"/>
                    <a:pt x="1034" y="896"/>
                  </a:cubicBezTo>
                  <a:cubicBezTo>
                    <a:pt x="995" y="917"/>
                    <a:pt x="985" y="917"/>
                    <a:pt x="986" y="925"/>
                  </a:cubicBezTo>
                  <a:cubicBezTo>
                    <a:pt x="1060" y="887"/>
                    <a:pt x="1082" y="881"/>
                    <a:pt x="1101" y="871"/>
                  </a:cubicBezTo>
                  <a:cubicBezTo>
                    <a:pt x="1190" y="845"/>
                    <a:pt x="1192" y="840"/>
                    <a:pt x="1201" y="839"/>
                  </a:cubicBezTo>
                  <a:cubicBezTo>
                    <a:pt x="1214" y="839"/>
                    <a:pt x="1208" y="844"/>
                    <a:pt x="1196" y="845"/>
                  </a:cubicBezTo>
                  <a:cubicBezTo>
                    <a:pt x="1124" y="887"/>
                    <a:pt x="1112" y="885"/>
                    <a:pt x="1111" y="891"/>
                  </a:cubicBezTo>
                  <a:cubicBezTo>
                    <a:pt x="1040" y="922"/>
                    <a:pt x="1032" y="930"/>
                    <a:pt x="1019" y="934"/>
                  </a:cubicBezTo>
                  <a:cubicBezTo>
                    <a:pt x="994" y="953"/>
                    <a:pt x="987" y="952"/>
                    <a:pt x="987" y="956"/>
                  </a:cubicBezTo>
                  <a:cubicBezTo>
                    <a:pt x="936" y="987"/>
                    <a:pt x="933" y="989"/>
                    <a:pt x="932" y="992"/>
                  </a:cubicBezTo>
                  <a:cubicBezTo>
                    <a:pt x="945" y="988"/>
                    <a:pt x="958" y="980"/>
                    <a:pt x="970" y="972"/>
                  </a:cubicBezTo>
                  <a:cubicBezTo>
                    <a:pt x="999" y="956"/>
                    <a:pt x="1004" y="952"/>
                    <a:pt x="1010" y="947"/>
                  </a:cubicBezTo>
                  <a:cubicBezTo>
                    <a:pt x="1093" y="911"/>
                    <a:pt x="1102" y="904"/>
                    <a:pt x="1115" y="899"/>
                  </a:cubicBezTo>
                  <a:cubicBezTo>
                    <a:pt x="1139" y="885"/>
                    <a:pt x="1151" y="883"/>
                    <a:pt x="1150" y="886"/>
                  </a:cubicBezTo>
                  <a:cubicBezTo>
                    <a:pt x="1128" y="905"/>
                    <a:pt x="1125" y="907"/>
                    <a:pt x="1120" y="907"/>
                  </a:cubicBezTo>
                  <a:cubicBezTo>
                    <a:pt x="1090" y="934"/>
                    <a:pt x="1084" y="937"/>
                    <a:pt x="1082" y="943"/>
                  </a:cubicBezTo>
                  <a:cubicBezTo>
                    <a:pt x="1020" y="991"/>
                    <a:pt x="998" y="1003"/>
                    <a:pt x="978" y="1017"/>
                  </a:cubicBezTo>
                  <a:cubicBezTo>
                    <a:pt x="941" y="1045"/>
                    <a:pt x="928" y="1040"/>
                    <a:pt x="930" y="1046"/>
                  </a:cubicBezTo>
                  <a:cubicBezTo>
                    <a:pt x="921" y="1048"/>
                    <a:pt x="938" y="1050"/>
                    <a:pt x="941" y="1042"/>
                  </a:cubicBezTo>
                  <a:cubicBezTo>
                    <a:pt x="977" y="1024"/>
                    <a:pt x="978" y="1024"/>
                    <a:pt x="980" y="1023"/>
                  </a:cubicBezTo>
                  <a:cubicBezTo>
                    <a:pt x="1005" y="1006"/>
                    <a:pt x="1009" y="1003"/>
                    <a:pt x="1013" y="1000"/>
                  </a:cubicBezTo>
                  <a:cubicBezTo>
                    <a:pt x="1093" y="947"/>
                    <a:pt x="1094" y="941"/>
                    <a:pt x="1102" y="939"/>
                  </a:cubicBezTo>
                  <a:cubicBezTo>
                    <a:pt x="1124" y="923"/>
                    <a:pt x="1125" y="913"/>
                    <a:pt x="1127" y="919"/>
                  </a:cubicBezTo>
                  <a:cubicBezTo>
                    <a:pt x="1102" y="949"/>
                    <a:pt x="1088" y="952"/>
                    <a:pt x="1086" y="962"/>
                  </a:cubicBezTo>
                  <a:cubicBezTo>
                    <a:pt x="1026" y="1003"/>
                    <a:pt x="1022" y="1013"/>
                    <a:pt x="1009" y="1016"/>
                  </a:cubicBezTo>
                  <a:cubicBezTo>
                    <a:pt x="974" y="1039"/>
                    <a:pt x="965" y="1044"/>
                    <a:pt x="956" y="1050"/>
                  </a:cubicBezTo>
                  <a:cubicBezTo>
                    <a:pt x="944" y="1063"/>
                    <a:pt x="956" y="1056"/>
                    <a:pt x="971" y="1049"/>
                  </a:cubicBezTo>
                  <a:cubicBezTo>
                    <a:pt x="996" y="1034"/>
                    <a:pt x="1001" y="1029"/>
                    <a:pt x="1009" y="1027"/>
                  </a:cubicBezTo>
                  <a:cubicBezTo>
                    <a:pt x="1066" y="985"/>
                    <a:pt x="1076" y="984"/>
                    <a:pt x="1078" y="977"/>
                  </a:cubicBezTo>
                  <a:cubicBezTo>
                    <a:pt x="1127" y="934"/>
                    <a:pt x="1130" y="932"/>
                    <a:pt x="1134" y="931"/>
                  </a:cubicBezTo>
                  <a:cubicBezTo>
                    <a:pt x="1159" y="903"/>
                    <a:pt x="1165" y="900"/>
                    <a:pt x="1172" y="896"/>
                  </a:cubicBezTo>
                  <a:cubicBezTo>
                    <a:pt x="1209" y="866"/>
                    <a:pt x="1212" y="862"/>
                    <a:pt x="1216" y="859"/>
                  </a:cubicBezTo>
                  <a:cubicBezTo>
                    <a:pt x="1239" y="845"/>
                    <a:pt x="1244" y="841"/>
                    <a:pt x="1252" y="839"/>
                  </a:cubicBezTo>
                  <a:cubicBezTo>
                    <a:pt x="1222" y="871"/>
                    <a:pt x="1212" y="871"/>
                    <a:pt x="1210" y="878"/>
                  </a:cubicBezTo>
                  <a:cubicBezTo>
                    <a:pt x="1167" y="923"/>
                    <a:pt x="1164" y="928"/>
                    <a:pt x="1158" y="931"/>
                  </a:cubicBezTo>
                  <a:cubicBezTo>
                    <a:pt x="1105" y="979"/>
                    <a:pt x="1096" y="989"/>
                    <a:pt x="1083" y="996"/>
                  </a:cubicBezTo>
                  <a:cubicBezTo>
                    <a:pt x="1060" y="1010"/>
                    <a:pt x="1059" y="1017"/>
                    <a:pt x="1049" y="1017"/>
                  </a:cubicBezTo>
                  <a:cubicBezTo>
                    <a:pt x="1009" y="1042"/>
                    <a:pt x="1008" y="1047"/>
                    <a:pt x="999" y="1046"/>
                  </a:cubicBezTo>
                  <a:cubicBezTo>
                    <a:pt x="1010" y="1045"/>
                    <a:pt x="1018" y="1046"/>
                    <a:pt x="1019" y="1043"/>
                  </a:cubicBezTo>
                  <a:cubicBezTo>
                    <a:pt x="1042" y="1033"/>
                    <a:pt x="1041" y="1028"/>
                    <a:pt x="1047" y="1029"/>
                  </a:cubicBezTo>
                  <a:cubicBezTo>
                    <a:pt x="1083" y="1001"/>
                    <a:pt x="1094" y="1001"/>
                    <a:pt x="1096" y="996"/>
                  </a:cubicBezTo>
                  <a:cubicBezTo>
                    <a:pt x="1125" y="978"/>
                    <a:pt x="1132" y="967"/>
                    <a:pt x="1143" y="959"/>
                  </a:cubicBezTo>
                  <a:cubicBezTo>
                    <a:pt x="1161" y="941"/>
                    <a:pt x="1167" y="938"/>
                    <a:pt x="1172" y="933"/>
                  </a:cubicBezTo>
                  <a:cubicBezTo>
                    <a:pt x="1182" y="914"/>
                    <a:pt x="1188" y="915"/>
                    <a:pt x="1190" y="912"/>
                  </a:cubicBezTo>
                  <a:cubicBezTo>
                    <a:pt x="1250" y="864"/>
                    <a:pt x="1235" y="870"/>
                    <a:pt x="1231" y="883"/>
                  </a:cubicBezTo>
                  <a:cubicBezTo>
                    <a:pt x="1206" y="904"/>
                    <a:pt x="1210" y="911"/>
                    <a:pt x="1203" y="910"/>
                  </a:cubicBezTo>
                  <a:cubicBezTo>
                    <a:pt x="1169" y="949"/>
                    <a:pt x="1164" y="950"/>
                    <a:pt x="1164" y="955"/>
                  </a:cubicBezTo>
                  <a:cubicBezTo>
                    <a:pt x="1132" y="987"/>
                    <a:pt x="1124" y="990"/>
                    <a:pt x="1121" y="996"/>
                  </a:cubicBezTo>
                  <a:cubicBezTo>
                    <a:pt x="1053" y="1048"/>
                    <a:pt x="1050" y="1050"/>
                    <a:pt x="1049" y="1053"/>
                  </a:cubicBezTo>
                  <a:cubicBezTo>
                    <a:pt x="1028" y="1067"/>
                    <a:pt x="1023" y="1068"/>
                    <a:pt x="1021" y="1071"/>
                  </a:cubicBezTo>
                  <a:cubicBezTo>
                    <a:pt x="1074" y="1047"/>
                    <a:pt x="1077" y="1034"/>
                    <a:pt x="1094" y="1029"/>
                  </a:cubicBezTo>
                  <a:cubicBezTo>
                    <a:pt x="1127" y="1000"/>
                    <a:pt x="1131" y="995"/>
                    <a:pt x="1138" y="993"/>
                  </a:cubicBezTo>
                  <a:cubicBezTo>
                    <a:pt x="1170" y="960"/>
                    <a:pt x="1175" y="957"/>
                    <a:pt x="1179" y="952"/>
                  </a:cubicBezTo>
                  <a:cubicBezTo>
                    <a:pt x="1266" y="861"/>
                    <a:pt x="1268" y="852"/>
                    <a:pt x="1278" y="848"/>
                  </a:cubicBezTo>
                  <a:cubicBezTo>
                    <a:pt x="1310" y="817"/>
                    <a:pt x="1311" y="812"/>
                    <a:pt x="1318" y="812"/>
                  </a:cubicBezTo>
                  <a:cubicBezTo>
                    <a:pt x="1337" y="798"/>
                    <a:pt x="1338" y="794"/>
                    <a:pt x="1340" y="797"/>
                  </a:cubicBezTo>
                  <a:cubicBezTo>
                    <a:pt x="1320" y="818"/>
                    <a:pt x="1310" y="821"/>
                    <a:pt x="1305" y="827"/>
                  </a:cubicBezTo>
                  <a:cubicBezTo>
                    <a:pt x="1272" y="863"/>
                    <a:pt x="1269" y="865"/>
                    <a:pt x="1266" y="868"/>
                  </a:cubicBezTo>
                  <a:cubicBezTo>
                    <a:pt x="1240" y="900"/>
                    <a:pt x="1232" y="904"/>
                    <a:pt x="1230" y="912"/>
                  </a:cubicBezTo>
                  <a:cubicBezTo>
                    <a:pt x="1205" y="941"/>
                    <a:pt x="1195" y="952"/>
                    <a:pt x="1184" y="962"/>
                  </a:cubicBezTo>
                  <a:cubicBezTo>
                    <a:pt x="1136" y="1004"/>
                    <a:pt x="1131" y="1018"/>
                    <a:pt x="1115" y="1026"/>
                  </a:cubicBezTo>
                  <a:cubicBezTo>
                    <a:pt x="1086" y="1052"/>
                    <a:pt x="1078" y="1051"/>
                    <a:pt x="1079" y="1057"/>
                  </a:cubicBezTo>
                  <a:cubicBezTo>
                    <a:pt x="1113" y="1033"/>
                    <a:pt x="1124" y="1028"/>
                    <a:pt x="1130" y="1021"/>
                  </a:cubicBezTo>
                  <a:cubicBezTo>
                    <a:pt x="1187" y="966"/>
                    <a:pt x="1196" y="966"/>
                    <a:pt x="1196" y="960"/>
                  </a:cubicBezTo>
                  <a:cubicBezTo>
                    <a:pt x="1240" y="913"/>
                    <a:pt x="1240" y="908"/>
                    <a:pt x="1247" y="907"/>
                  </a:cubicBezTo>
                  <a:cubicBezTo>
                    <a:pt x="1258" y="891"/>
                    <a:pt x="1263" y="890"/>
                    <a:pt x="1263" y="886"/>
                  </a:cubicBezTo>
                  <a:cubicBezTo>
                    <a:pt x="1296" y="857"/>
                    <a:pt x="1296" y="847"/>
                    <a:pt x="1304" y="843"/>
                  </a:cubicBezTo>
                  <a:cubicBezTo>
                    <a:pt x="1319" y="829"/>
                    <a:pt x="1320" y="826"/>
                    <a:pt x="1321" y="829"/>
                  </a:cubicBezTo>
                  <a:cubicBezTo>
                    <a:pt x="1305" y="848"/>
                    <a:pt x="1301" y="850"/>
                    <a:pt x="1299" y="853"/>
                  </a:cubicBezTo>
                  <a:cubicBezTo>
                    <a:pt x="1280" y="873"/>
                    <a:pt x="1274" y="888"/>
                    <a:pt x="1260" y="897"/>
                  </a:cubicBezTo>
                  <a:cubicBezTo>
                    <a:pt x="1250" y="921"/>
                    <a:pt x="1239" y="921"/>
                    <a:pt x="1240" y="930"/>
                  </a:cubicBezTo>
                  <a:cubicBezTo>
                    <a:pt x="1219" y="954"/>
                    <a:pt x="1214" y="955"/>
                    <a:pt x="1214" y="959"/>
                  </a:cubicBezTo>
                  <a:cubicBezTo>
                    <a:pt x="1153" y="1020"/>
                    <a:pt x="1147" y="1023"/>
                    <a:pt x="1145" y="1029"/>
                  </a:cubicBezTo>
                  <a:cubicBezTo>
                    <a:pt x="1092" y="1073"/>
                    <a:pt x="1084" y="1075"/>
                    <a:pt x="1078" y="1079"/>
                  </a:cubicBezTo>
                  <a:cubicBezTo>
                    <a:pt x="1049" y="1099"/>
                    <a:pt x="1040" y="1097"/>
                    <a:pt x="1040" y="1101"/>
                  </a:cubicBezTo>
                  <a:cubicBezTo>
                    <a:pt x="1032" y="1111"/>
                    <a:pt x="1047" y="1102"/>
                    <a:pt x="1060" y="1100"/>
                  </a:cubicBezTo>
                  <a:cubicBezTo>
                    <a:pt x="1109" y="1066"/>
                    <a:pt x="1122" y="1059"/>
                    <a:pt x="1133" y="1049"/>
                  </a:cubicBezTo>
                  <a:cubicBezTo>
                    <a:pt x="1174" y="1010"/>
                    <a:pt x="1187" y="1001"/>
                    <a:pt x="1195" y="989"/>
                  </a:cubicBezTo>
                  <a:cubicBezTo>
                    <a:pt x="1215" y="970"/>
                    <a:pt x="1221" y="965"/>
                    <a:pt x="1225" y="959"/>
                  </a:cubicBezTo>
                  <a:cubicBezTo>
                    <a:pt x="1259" y="917"/>
                    <a:pt x="1260" y="913"/>
                    <a:pt x="1265" y="912"/>
                  </a:cubicBezTo>
                  <a:cubicBezTo>
                    <a:pt x="1297" y="873"/>
                    <a:pt x="1300" y="866"/>
                    <a:pt x="1305" y="861"/>
                  </a:cubicBezTo>
                  <a:cubicBezTo>
                    <a:pt x="1383" y="782"/>
                    <a:pt x="1385" y="780"/>
                    <a:pt x="1385" y="778"/>
                  </a:cubicBezTo>
                  <a:cubicBezTo>
                    <a:pt x="1409" y="773"/>
                    <a:pt x="1402" y="775"/>
                    <a:pt x="1399" y="780"/>
                  </a:cubicBezTo>
                  <a:cubicBezTo>
                    <a:pt x="1372" y="809"/>
                    <a:pt x="1370" y="815"/>
                    <a:pt x="1363" y="817"/>
                  </a:cubicBezTo>
                  <a:cubicBezTo>
                    <a:pt x="1334" y="859"/>
                    <a:pt x="1336" y="867"/>
                    <a:pt x="1328" y="868"/>
                  </a:cubicBezTo>
                  <a:cubicBezTo>
                    <a:pt x="1317" y="891"/>
                    <a:pt x="1311" y="890"/>
                    <a:pt x="1313" y="895"/>
                  </a:cubicBezTo>
                  <a:cubicBezTo>
                    <a:pt x="1281" y="937"/>
                    <a:pt x="1275" y="940"/>
                    <a:pt x="1274" y="946"/>
                  </a:cubicBezTo>
                  <a:cubicBezTo>
                    <a:pt x="1245" y="976"/>
                    <a:pt x="1245" y="983"/>
                    <a:pt x="1239" y="986"/>
                  </a:cubicBezTo>
                  <a:cubicBezTo>
                    <a:pt x="1200" y="1032"/>
                    <a:pt x="1193" y="1033"/>
                    <a:pt x="1191" y="1039"/>
                  </a:cubicBezTo>
                  <a:cubicBezTo>
                    <a:pt x="1145" y="1080"/>
                    <a:pt x="1138" y="1082"/>
                    <a:pt x="1135" y="1086"/>
                  </a:cubicBezTo>
                  <a:cubicBezTo>
                    <a:pt x="1085" y="1120"/>
                    <a:pt x="1080" y="1120"/>
                    <a:pt x="1079" y="1123"/>
                  </a:cubicBezTo>
                  <a:cubicBezTo>
                    <a:pt x="1119" y="1106"/>
                    <a:pt x="1123" y="1103"/>
                    <a:pt x="1126" y="1099"/>
                  </a:cubicBezTo>
                  <a:cubicBezTo>
                    <a:pt x="1159" y="1076"/>
                    <a:pt x="1165" y="1073"/>
                    <a:pt x="1167" y="1067"/>
                  </a:cubicBezTo>
                  <a:cubicBezTo>
                    <a:pt x="1200" y="1044"/>
                    <a:pt x="1196" y="1035"/>
                    <a:pt x="1206" y="1036"/>
                  </a:cubicBezTo>
                  <a:cubicBezTo>
                    <a:pt x="1247" y="991"/>
                    <a:pt x="1255" y="984"/>
                    <a:pt x="1261" y="975"/>
                  </a:cubicBezTo>
                  <a:cubicBezTo>
                    <a:pt x="1275" y="953"/>
                    <a:pt x="1282" y="954"/>
                    <a:pt x="1281" y="949"/>
                  </a:cubicBezTo>
                  <a:cubicBezTo>
                    <a:pt x="1307" y="922"/>
                    <a:pt x="1306" y="914"/>
                    <a:pt x="1312" y="913"/>
                  </a:cubicBezTo>
                  <a:cubicBezTo>
                    <a:pt x="1326" y="889"/>
                    <a:pt x="1332" y="880"/>
                    <a:pt x="1338" y="870"/>
                  </a:cubicBezTo>
                  <a:cubicBezTo>
                    <a:pt x="1367" y="825"/>
                    <a:pt x="1385" y="812"/>
                    <a:pt x="1399" y="795"/>
                  </a:cubicBezTo>
                  <a:cubicBezTo>
                    <a:pt x="1439" y="757"/>
                    <a:pt x="1439" y="750"/>
                    <a:pt x="1449" y="751"/>
                  </a:cubicBezTo>
                  <a:cubicBezTo>
                    <a:pt x="1375" y="857"/>
                    <a:pt x="1363" y="865"/>
                    <a:pt x="1361" y="879"/>
                  </a:cubicBezTo>
                  <a:cubicBezTo>
                    <a:pt x="1346" y="897"/>
                    <a:pt x="1345" y="900"/>
                    <a:pt x="1346" y="904"/>
                  </a:cubicBezTo>
                  <a:cubicBezTo>
                    <a:pt x="1326" y="929"/>
                    <a:pt x="1328" y="937"/>
                    <a:pt x="1319" y="938"/>
                  </a:cubicBezTo>
                  <a:cubicBezTo>
                    <a:pt x="1302" y="971"/>
                    <a:pt x="1298" y="971"/>
                    <a:pt x="1296" y="973"/>
                  </a:cubicBezTo>
                  <a:cubicBezTo>
                    <a:pt x="1279" y="998"/>
                    <a:pt x="1276" y="1003"/>
                    <a:pt x="1271" y="1006"/>
                  </a:cubicBezTo>
                  <a:cubicBezTo>
                    <a:pt x="1232" y="1053"/>
                    <a:pt x="1222" y="1060"/>
                    <a:pt x="1216" y="1069"/>
                  </a:cubicBezTo>
                  <a:cubicBezTo>
                    <a:pt x="1197" y="1083"/>
                    <a:pt x="1193" y="1088"/>
                    <a:pt x="1189" y="1092"/>
                  </a:cubicBezTo>
                  <a:cubicBezTo>
                    <a:pt x="1158" y="1118"/>
                    <a:pt x="1152" y="1120"/>
                    <a:pt x="1148" y="1124"/>
                  </a:cubicBezTo>
                  <a:cubicBezTo>
                    <a:pt x="1140" y="1133"/>
                    <a:pt x="1146" y="1132"/>
                    <a:pt x="1149" y="1128"/>
                  </a:cubicBezTo>
                  <a:cubicBezTo>
                    <a:pt x="1198" y="1096"/>
                    <a:pt x="1201" y="1086"/>
                    <a:pt x="1212" y="1081"/>
                  </a:cubicBezTo>
                  <a:cubicBezTo>
                    <a:pt x="1258" y="1034"/>
                    <a:pt x="1262" y="1031"/>
                    <a:pt x="1266" y="1027"/>
                  </a:cubicBezTo>
                  <a:cubicBezTo>
                    <a:pt x="1285" y="1010"/>
                    <a:pt x="1287" y="999"/>
                    <a:pt x="1295" y="993"/>
                  </a:cubicBezTo>
                  <a:cubicBezTo>
                    <a:pt x="1309" y="971"/>
                    <a:pt x="1311" y="969"/>
                    <a:pt x="1313" y="968"/>
                  </a:cubicBezTo>
                  <a:cubicBezTo>
                    <a:pt x="1331" y="939"/>
                    <a:pt x="1336" y="936"/>
                    <a:pt x="1340" y="932"/>
                  </a:cubicBezTo>
                  <a:cubicBezTo>
                    <a:pt x="1349" y="909"/>
                    <a:pt x="1355" y="910"/>
                    <a:pt x="1353" y="905"/>
                  </a:cubicBezTo>
                  <a:cubicBezTo>
                    <a:pt x="1363" y="887"/>
                    <a:pt x="1367" y="888"/>
                    <a:pt x="1367" y="887"/>
                  </a:cubicBezTo>
                  <a:cubicBezTo>
                    <a:pt x="1378" y="861"/>
                    <a:pt x="1381" y="858"/>
                    <a:pt x="1386" y="855"/>
                  </a:cubicBezTo>
                  <a:cubicBezTo>
                    <a:pt x="1404" y="824"/>
                    <a:pt x="1403" y="817"/>
                    <a:pt x="1410" y="815"/>
                  </a:cubicBezTo>
                  <a:cubicBezTo>
                    <a:pt x="1431" y="782"/>
                    <a:pt x="1438" y="775"/>
                    <a:pt x="1445" y="767"/>
                  </a:cubicBezTo>
                  <a:cubicBezTo>
                    <a:pt x="1483" y="743"/>
                    <a:pt x="1475" y="742"/>
                    <a:pt x="1475" y="748"/>
                  </a:cubicBezTo>
                  <a:cubicBezTo>
                    <a:pt x="1453" y="775"/>
                    <a:pt x="1451" y="780"/>
                    <a:pt x="1446" y="782"/>
                  </a:cubicBezTo>
                  <a:cubicBezTo>
                    <a:pt x="1434" y="807"/>
                    <a:pt x="1432" y="808"/>
                    <a:pt x="1431" y="809"/>
                  </a:cubicBezTo>
                  <a:cubicBezTo>
                    <a:pt x="1421" y="835"/>
                    <a:pt x="1414" y="839"/>
                    <a:pt x="1413" y="848"/>
                  </a:cubicBezTo>
                  <a:cubicBezTo>
                    <a:pt x="1399" y="870"/>
                    <a:pt x="1400" y="871"/>
                    <a:pt x="1400" y="872"/>
                  </a:cubicBezTo>
                  <a:cubicBezTo>
                    <a:pt x="1396" y="885"/>
                    <a:pt x="1392" y="888"/>
                    <a:pt x="1390" y="892"/>
                  </a:cubicBezTo>
                  <a:cubicBezTo>
                    <a:pt x="1377" y="923"/>
                    <a:pt x="1372" y="929"/>
                    <a:pt x="1372" y="939"/>
                  </a:cubicBezTo>
                  <a:cubicBezTo>
                    <a:pt x="1362" y="957"/>
                    <a:pt x="1363" y="961"/>
                    <a:pt x="1361" y="961"/>
                  </a:cubicBezTo>
                  <a:cubicBezTo>
                    <a:pt x="1326" y="1038"/>
                    <a:pt x="1327" y="1048"/>
                    <a:pt x="1319" y="1053"/>
                  </a:cubicBezTo>
                  <a:cubicBezTo>
                    <a:pt x="1288" y="1101"/>
                    <a:pt x="1283" y="1108"/>
                    <a:pt x="1280" y="1116"/>
                  </a:cubicBezTo>
                  <a:cubicBezTo>
                    <a:pt x="1261" y="1138"/>
                    <a:pt x="1258" y="1140"/>
                    <a:pt x="1256" y="1144"/>
                  </a:cubicBezTo>
                  <a:cubicBezTo>
                    <a:pt x="1240" y="1168"/>
                    <a:pt x="1231" y="1166"/>
                    <a:pt x="1230" y="1171"/>
                  </a:cubicBezTo>
                  <a:cubicBezTo>
                    <a:pt x="1264" y="1144"/>
                    <a:pt x="1269" y="1134"/>
                    <a:pt x="1277" y="1127"/>
                  </a:cubicBezTo>
                  <a:cubicBezTo>
                    <a:pt x="1297" y="1098"/>
                    <a:pt x="1302" y="1099"/>
                    <a:pt x="1300" y="1094"/>
                  </a:cubicBezTo>
                  <a:cubicBezTo>
                    <a:pt x="1317" y="1073"/>
                    <a:pt x="1319" y="1071"/>
                    <a:pt x="1323" y="1070"/>
                  </a:cubicBezTo>
                  <a:cubicBezTo>
                    <a:pt x="1336" y="1043"/>
                    <a:pt x="1339" y="1039"/>
                    <a:pt x="1340" y="1034"/>
                  </a:cubicBezTo>
                  <a:cubicBezTo>
                    <a:pt x="1364" y="977"/>
                    <a:pt x="1371" y="968"/>
                    <a:pt x="1371" y="955"/>
                  </a:cubicBezTo>
                  <a:cubicBezTo>
                    <a:pt x="1391" y="915"/>
                    <a:pt x="1395" y="910"/>
                    <a:pt x="1397" y="904"/>
                  </a:cubicBezTo>
                  <a:cubicBezTo>
                    <a:pt x="1407" y="879"/>
                    <a:pt x="1410" y="874"/>
                    <a:pt x="1412" y="868"/>
                  </a:cubicBezTo>
                  <a:cubicBezTo>
                    <a:pt x="1421" y="842"/>
                    <a:pt x="1430" y="841"/>
                    <a:pt x="1431" y="834"/>
                  </a:cubicBezTo>
                  <a:cubicBezTo>
                    <a:pt x="1448" y="807"/>
                    <a:pt x="1452" y="796"/>
                    <a:pt x="1457" y="784"/>
                  </a:cubicBezTo>
                  <a:cubicBezTo>
                    <a:pt x="1479" y="764"/>
                    <a:pt x="1477" y="759"/>
                    <a:pt x="1479" y="756"/>
                  </a:cubicBezTo>
                  <a:cubicBezTo>
                    <a:pt x="1499" y="740"/>
                    <a:pt x="1500" y="734"/>
                    <a:pt x="1507" y="731"/>
                  </a:cubicBezTo>
                  <a:cubicBezTo>
                    <a:pt x="1497" y="749"/>
                    <a:pt x="1499" y="752"/>
                    <a:pt x="1498" y="753"/>
                  </a:cubicBezTo>
                  <a:cubicBezTo>
                    <a:pt x="1475" y="794"/>
                    <a:pt x="1472" y="800"/>
                    <a:pt x="1467" y="805"/>
                  </a:cubicBezTo>
                  <a:cubicBezTo>
                    <a:pt x="1456" y="837"/>
                    <a:pt x="1455" y="840"/>
                    <a:pt x="1452" y="843"/>
                  </a:cubicBezTo>
                  <a:cubicBezTo>
                    <a:pt x="1435" y="888"/>
                    <a:pt x="1432" y="895"/>
                    <a:pt x="1427" y="901"/>
                  </a:cubicBezTo>
                  <a:cubicBezTo>
                    <a:pt x="1402" y="970"/>
                    <a:pt x="1407" y="978"/>
                    <a:pt x="1401" y="978"/>
                  </a:cubicBezTo>
                  <a:cubicBezTo>
                    <a:pt x="1387" y="1021"/>
                    <a:pt x="1381" y="1027"/>
                    <a:pt x="1378" y="1034"/>
                  </a:cubicBezTo>
                  <a:cubicBezTo>
                    <a:pt x="1360" y="1067"/>
                    <a:pt x="1357" y="1070"/>
                    <a:pt x="1357" y="1075"/>
                  </a:cubicBezTo>
                  <a:cubicBezTo>
                    <a:pt x="1322" y="1125"/>
                    <a:pt x="1315" y="1126"/>
                    <a:pt x="1313" y="1129"/>
                  </a:cubicBezTo>
                  <a:cubicBezTo>
                    <a:pt x="1325" y="1123"/>
                    <a:pt x="1326" y="1118"/>
                    <a:pt x="1331" y="1115"/>
                  </a:cubicBezTo>
                  <a:cubicBezTo>
                    <a:pt x="1341" y="1100"/>
                    <a:pt x="1349" y="1100"/>
                    <a:pt x="1347" y="1092"/>
                  </a:cubicBezTo>
                  <a:cubicBezTo>
                    <a:pt x="1369" y="1067"/>
                    <a:pt x="1368" y="1060"/>
                    <a:pt x="1374" y="1059"/>
                  </a:cubicBezTo>
                  <a:cubicBezTo>
                    <a:pt x="1382" y="1041"/>
                    <a:pt x="1385" y="1037"/>
                    <a:pt x="1389" y="1034"/>
                  </a:cubicBezTo>
                  <a:cubicBezTo>
                    <a:pt x="1413" y="982"/>
                    <a:pt x="1409" y="972"/>
                    <a:pt x="1415" y="969"/>
                  </a:cubicBezTo>
                  <a:cubicBezTo>
                    <a:pt x="1422" y="940"/>
                    <a:pt x="1428" y="941"/>
                    <a:pt x="1424" y="934"/>
                  </a:cubicBezTo>
                  <a:cubicBezTo>
                    <a:pt x="1466" y="845"/>
                    <a:pt x="1463" y="834"/>
                    <a:pt x="1472" y="831"/>
                  </a:cubicBezTo>
                  <a:cubicBezTo>
                    <a:pt x="1490" y="787"/>
                    <a:pt x="1488" y="783"/>
                    <a:pt x="1490" y="781"/>
                  </a:cubicBezTo>
                  <a:cubicBezTo>
                    <a:pt x="1514" y="740"/>
                    <a:pt x="1518" y="731"/>
                    <a:pt x="1526" y="723"/>
                  </a:cubicBezTo>
                  <a:cubicBezTo>
                    <a:pt x="1526" y="736"/>
                    <a:pt x="1523" y="739"/>
                    <a:pt x="1520" y="742"/>
                  </a:cubicBezTo>
                  <a:cubicBezTo>
                    <a:pt x="1505" y="769"/>
                    <a:pt x="1502" y="773"/>
                    <a:pt x="1500" y="777"/>
                  </a:cubicBezTo>
                  <a:cubicBezTo>
                    <a:pt x="1474" y="831"/>
                    <a:pt x="1473" y="841"/>
                    <a:pt x="1466" y="847"/>
                  </a:cubicBezTo>
                  <a:cubicBezTo>
                    <a:pt x="1452" y="905"/>
                    <a:pt x="1448" y="907"/>
                    <a:pt x="1449" y="912"/>
                  </a:cubicBezTo>
                  <a:cubicBezTo>
                    <a:pt x="1437" y="938"/>
                    <a:pt x="1441" y="944"/>
                    <a:pt x="1437" y="945"/>
                  </a:cubicBezTo>
                  <a:cubicBezTo>
                    <a:pt x="1425" y="1007"/>
                    <a:pt x="1422" y="1012"/>
                    <a:pt x="1419" y="1017"/>
                  </a:cubicBezTo>
                  <a:cubicBezTo>
                    <a:pt x="1394" y="1087"/>
                    <a:pt x="1391" y="1089"/>
                    <a:pt x="1393" y="1093"/>
                  </a:cubicBezTo>
                  <a:cubicBezTo>
                    <a:pt x="1381" y="1111"/>
                    <a:pt x="1379" y="1113"/>
                    <a:pt x="1377" y="1116"/>
                  </a:cubicBezTo>
                  <a:cubicBezTo>
                    <a:pt x="1358" y="1151"/>
                    <a:pt x="1350" y="1152"/>
                    <a:pt x="1350" y="1158"/>
                  </a:cubicBezTo>
                  <a:cubicBezTo>
                    <a:pt x="1373" y="1127"/>
                    <a:pt x="1385" y="1125"/>
                    <a:pt x="1384" y="1115"/>
                  </a:cubicBezTo>
                  <a:cubicBezTo>
                    <a:pt x="1405" y="1084"/>
                    <a:pt x="1402" y="1079"/>
                    <a:pt x="1408" y="1079"/>
                  </a:cubicBezTo>
                  <a:cubicBezTo>
                    <a:pt x="1416" y="1052"/>
                    <a:pt x="1422" y="1046"/>
                    <a:pt x="1423" y="1037"/>
                  </a:cubicBezTo>
                  <a:cubicBezTo>
                    <a:pt x="1444" y="980"/>
                    <a:pt x="1442" y="968"/>
                    <a:pt x="1447" y="961"/>
                  </a:cubicBezTo>
                  <a:cubicBezTo>
                    <a:pt x="1459" y="887"/>
                    <a:pt x="1471" y="875"/>
                    <a:pt x="1472" y="855"/>
                  </a:cubicBezTo>
                  <a:cubicBezTo>
                    <a:pt x="1491" y="823"/>
                    <a:pt x="1488" y="817"/>
                    <a:pt x="1494" y="818"/>
                  </a:cubicBezTo>
                  <a:cubicBezTo>
                    <a:pt x="1507" y="774"/>
                    <a:pt x="1517" y="775"/>
                    <a:pt x="1516" y="769"/>
                  </a:cubicBezTo>
                  <a:cubicBezTo>
                    <a:pt x="1545" y="733"/>
                    <a:pt x="1541" y="724"/>
                    <a:pt x="1548" y="724"/>
                  </a:cubicBezTo>
                  <a:cubicBezTo>
                    <a:pt x="1567" y="700"/>
                    <a:pt x="1568" y="698"/>
                    <a:pt x="1572" y="697"/>
                  </a:cubicBezTo>
                  <a:cubicBezTo>
                    <a:pt x="1565" y="709"/>
                    <a:pt x="1566" y="712"/>
                    <a:pt x="1564" y="712"/>
                  </a:cubicBezTo>
                  <a:cubicBezTo>
                    <a:pt x="1548" y="738"/>
                    <a:pt x="1542" y="752"/>
                    <a:pt x="1533" y="762"/>
                  </a:cubicBezTo>
                  <a:cubicBezTo>
                    <a:pt x="1527" y="793"/>
                    <a:pt x="1516" y="796"/>
                    <a:pt x="1519" y="807"/>
                  </a:cubicBezTo>
                  <a:cubicBezTo>
                    <a:pt x="1509" y="836"/>
                    <a:pt x="1506" y="843"/>
                    <a:pt x="1502" y="849"/>
                  </a:cubicBezTo>
                  <a:cubicBezTo>
                    <a:pt x="1486" y="911"/>
                    <a:pt x="1479" y="924"/>
                    <a:pt x="1479" y="942"/>
                  </a:cubicBezTo>
                  <a:cubicBezTo>
                    <a:pt x="1466" y="979"/>
                    <a:pt x="1459" y="986"/>
                    <a:pt x="1458" y="997"/>
                  </a:cubicBezTo>
                  <a:cubicBezTo>
                    <a:pt x="1439" y="1041"/>
                    <a:pt x="1437" y="1046"/>
                    <a:pt x="1437" y="1052"/>
                  </a:cubicBezTo>
                  <a:cubicBezTo>
                    <a:pt x="1421" y="1085"/>
                    <a:pt x="1419" y="1087"/>
                    <a:pt x="1417" y="1089"/>
                  </a:cubicBezTo>
                  <a:cubicBezTo>
                    <a:pt x="1406" y="1111"/>
                    <a:pt x="1401" y="1119"/>
                    <a:pt x="1395" y="1126"/>
                  </a:cubicBezTo>
                  <a:cubicBezTo>
                    <a:pt x="1373" y="1155"/>
                    <a:pt x="1373" y="1163"/>
                    <a:pt x="1364" y="1165"/>
                  </a:cubicBezTo>
                  <a:cubicBezTo>
                    <a:pt x="1358" y="1177"/>
                    <a:pt x="1365" y="1179"/>
                    <a:pt x="1366" y="1175"/>
                  </a:cubicBezTo>
                  <a:cubicBezTo>
                    <a:pt x="1386" y="1144"/>
                    <a:pt x="1394" y="1143"/>
                    <a:pt x="1394" y="1137"/>
                  </a:cubicBezTo>
                  <a:cubicBezTo>
                    <a:pt x="1431" y="1081"/>
                    <a:pt x="1439" y="1061"/>
                    <a:pt x="1448" y="1043"/>
                  </a:cubicBezTo>
                  <a:cubicBezTo>
                    <a:pt x="1464" y="1004"/>
                    <a:pt x="1466" y="993"/>
                    <a:pt x="1471" y="984"/>
                  </a:cubicBezTo>
                  <a:cubicBezTo>
                    <a:pt x="1496" y="912"/>
                    <a:pt x="1499" y="902"/>
                    <a:pt x="1501" y="892"/>
                  </a:cubicBezTo>
                  <a:cubicBezTo>
                    <a:pt x="1512" y="850"/>
                    <a:pt x="1519" y="842"/>
                    <a:pt x="1521" y="831"/>
                  </a:cubicBezTo>
                  <a:cubicBezTo>
                    <a:pt x="1539" y="782"/>
                    <a:pt x="1541" y="778"/>
                    <a:pt x="1541" y="772"/>
                  </a:cubicBezTo>
                  <a:cubicBezTo>
                    <a:pt x="1564" y="728"/>
                    <a:pt x="1567" y="727"/>
                    <a:pt x="1568" y="725"/>
                  </a:cubicBezTo>
                  <a:cubicBezTo>
                    <a:pt x="1586" y="705"/>
                    <a:pt x="1586" y="702"/>
                    <a:pt x="1588" y="701"/>
                  </a:cubicBezTo>
                  <a:cubicBezTo>
                    <a:pt x="1587" y="710"/>
                    <a:pt x="1582" y="711"/>
                    <a:pt x="1582" y="715"/>
                  </a:cubicBezTo>
                  <a:cubicBezTo>
                    <a:pt x="1565" y="759"/>
                    <a:pt x="1557" y="757"/>
                    <a:pt x="1560" y="764"/>
                  </a:cubicBezTo>
                  <a:cubicBezTo>
                    <a:pt x="1544" y="799"/>
                    <a:pt x="1545" y="808"/>
                    <a:pt x="1540" y="814"/>
                  </a:cubicBezTo>
                  <a:cubicBezTo>
                    <a:pt x="1522" y="867"/>
                    <a:pt x="1526" y="885"/>
                    <a:pt x="1517" y="893"/>
                  </a:cubicBezTo>
                  <a:cubicBezTo>
                    <a:pt x="1511" y="951"/>
                    <a:pt x="1505" y="961"/>
                    <a:pt x="1502" y="974"/>
                  </a:cubicBezTo>
                  <a:cubicBezTo>
                    <a:pt x="1488" y="1033"/>
                    <a:pt x="1487" y="1036"/>
                    <a:pt x="1488" y="1040"/>
                  </a:cubicBezTo>
                  <a:cubicBezTo>
                    <a:pt x="1472" y="1091"/>
                    <a:pt x="1465" y="1093"/>
                    <a:pt x="1465" y="1100"/>
                  </a:cubicBezTo>
                  <a:cubicBezTo>
                    <a:pt x="1449" y="1137"/>
                    <a:pt x="1447" y="1140"/>
                    <a:pt x="1446" y="1143"/>
                  </a:cubicBezTo>
                  <a:cubicBezTo>
                    <a:pt x="1454" y="1132"/>
                    <a:pt x="1459" y="1129"/>
                    <a:pt x="1461" y="1123"/>
                  </a:cubicBezTo>
                  <a:cubicBezTo>
                    <a:pt x="1487" y="1072"/>
                    <a:pt x="1483" y="1063"/>
                    <a:pt x="1489" y="1060"/>
                  </a:cubicBezTo>
                  <a:cubicBezTo>
                    <a:pt x="1500" y="1013"/>
                    <a:pt x="1511" y="1017"/>
                    <a:pt x="1507" y="1010"/>
                  </a:cubicBezTo>
                  <a:cubicBezTo>
                    <a:pt x="1511" y="959"/>
                    <a:pt x="1522" y="958"/>
                    <a:pt x="1517" y="946"/>
                  </a:cubicBezTo>
                  <a:cubicBezTo>
                    <a:pt x="1527" y="897"/>
                    <a:pt x="1531" y="894"/>
                    <a:pt x="1529" y="887"/>
                  </a:cubicBezTo>
                  <a:cubicBezTo>
                    <a:pt x="1547" y="822"/>
                    <a:pt x="1551" y="815"/>
                    <a:pt x="1554" y="807"/>
                  </a:cubicBezTo>
                  <a:cubicBezTo>
                    <a:pt x="1573" y="742"/>
                    <a:pt x="1585" y="745"/>
                    <a:pt x="1582" y="738"/>
                  </a:cubicBezTo>
                  <a:cubicBezTo>
                    <a:pt x="1593" y="722"/>
                    <a:pt x="1591" y="719"/>
                    <a:pt x="1594" y="718"/>
                  </a:cubicBezTo>
                  <a:cubicBezTo>
                    <a:pt x="1619" y="684"/>
                    <a:pt x="1616" y="687"/>
                    <a:pt x="1615" y="692"/>
                  </a:cubicBezTo>
                  <a:cubicBezTo>
                    <a:pt x="1599" y="715"/>
                    <a:pt x="1601" y="718"/>
                    <a:pt x="1598" y="719"/>
                  </a:cubicBezTo>
                  <a:cubicBezTo>
                    <a:pt x="1585" y="740"/>
                    <a:pt x="1585" y="746"/>
                    <a:pt x="1581" y="749"/>
                  </a:cubicBezTo>
                  <a:cubicBezTo>
                    <a:pt x="1568" y="794"/>
                    <a:pt x="1561" y="795"/>
                    <a:pt x="1562" y="801"/>
                  </a:cubicBezTo>
                  <a:cubicBezTo>
                    <a:pt x="1546" y="844"/>
                    <a:pt x="1548" y="851"/>
                    <a:pt x="1545" y="855"/>
                  </a:cubicBezTo>
                  <a:cubicBezTo>
                    <a:pt x="1538" y="894"/>
                    <a:pt x="1537" y="904"/>
                    <a:pt x="1536" y="914"/>
                  </a:cubicBezTo>
                  <a:cubicBezTo>
                    <a:pt x="1529" y="960"/>
                    <a:pt x="1529" y="966"/>
                    <a:pt x="1526" y="969"/>
                  </a:cubicBezTo>
                  <a:cubicBezTo>
                    <a:pt x="1512" y="1031"/>
                    <a:pt x="1515" y="1039"/>
                    <a:pt x="1513" y="1043"/>
                  </a:cubicBezTo>
                  <a:cubicBezTo>
                    <a:pt x="1500" y="1088"/>
                    <a:pt x="1491" y="1087"/>
                    <a:pt x="1493" y="1095"/>
                  </a:cubicBezTo>
                  <a:cubicBezTo>
                    <a:pt x="1496" y="1099"/>
                    <a:pt x="1498" y="1092"/>
                    <a:pt x="1501" y="1087"/>
                  </a:cubicBezTo>
                  <a:cubicBezTo>
                    <a:pt x="1520" y="1044"/>
                    <a:pt x="1523" y="1037"/>
                    <a:pt x="1524" y="1030"/>
                  </a:cubicBezTo>
                  <a:cubicBezTo>
                    <a:pt x="1535" y="1007"/>
                    <a:pt x="1530" y="996"/>
                    <a:pt x="1534" y="990"/>
                  </a:cubicBezTo>
                  <a:cubicBezTo>
                    <a:pt x="1547" y="920"/>
                    <a:pt x="1543" y="912"/>
                    <a:pt x="1546" y="908"/>
                  </a:cubicBezTo>
                  <a:cubicBezTo>
                    <a:pt x="1558" y="848"/>
                    <a:pt x="1560" y="836"/>
                    <a:pt x="1564" y="825"/>
                  </a:cubicBezTo>
                  <a:cubicBezTo>
                    <a:pt x="1596" y="749"/>
                    <a:pt x="1597" y="736"/>
                    <a:pt x="1604" y="727"/>
                  </a:cubicBezTo>
                  <a:cubicBezTo>
                    <a:pt x="1617" y="708"/>
                    <a:pt x="1618" y="702"/>
                    <a:pt x="1621" y="697"/>
                  </a:cubicBezTo>
                  <a:cubicBezTo>
                    <a:pt x="1645" y="666"/>
                    <a:pt x="1646" y="660"/>
                    <a:pt x="1649" y="655"/>
                  </a:cubicBezTo>
                  <a:cubicBezTo>
                    <a:pt x="1664" y="655"/>
                    <a:pt x="1660" y="659"/>
                    <a:pt x="1655" y="663"/>
                  </a:cubicBezTo>
                  <a:cubicBezTo>
                    <a:pt x="1646" y="680"/>
                    <a:pt x="1644" y="682"/>
                    <a:pt x="1640" y="683"/>
                  </a:cubicBezTo>
                  <a:cubicBezTo>
                    <a:pt x="1628" y="709"/>
                    <a:pt x="1626" y="711"/>
                    <a:pt x="1624" y="712"/>
                  </a:cubicBezTo>
                  <a:cubicBezTo>
                    <a:pt x="1609" y="739"/>
                    <a:pt x="1613" y="749"/>
                    <a:pt x="1606" y="751"/>
                  </a:cubicBezTo>
                  <a:cubicBezTo>
                    <a:pt x="1591" y="789"/>
                    <a:pt x="1590" y="796"/>
                    <a:pt x="1586" y="801"/>
                  </a:cubicBezTo>
                  <a:cubicBezTo>
                    <a:pt x="1573" y="863"/>
                    <a:pt x="1567" y="866"/>
                    <a:pt x="1571" y="877"/>
                  </a:cubicBezTo>
                  <a:cubicBezTo>
                    <a:pt x="1569" y="1011"/>
                    <a:pt x="1566" y="1004"/>
                    <a:pt x="1567" y="1000"/>
                  </a:cubicBezTo>
                  <a:cubicBezTo>
                    <a:pt x="1584" y="947"/>
                    <a:pt x="1586" y="936"/>
                    <a:pt x="1591" y="926"/>
                  </a:cubicBezTo>
                  <a:cubicBezTo>
                    <a:pt x="1618" y="817"/>
                    <a:pt x="1621" y="806"/>
                    <a:pt x="1623" y="794"/>
                  </a:cubicBezTo>
                  <a:cubicBezTo>
                    <a:pt x="1638" y="752"/>
                    <a:pt x="1642" y="741"/>
                    <a:pt x="1647" y="730"/>
                  </a:cubicBezTo>
                  <a:cubicBezTo>
                    <a:pt x="1665" y="691"/>
                    <a:pt x="1667" y="688"/>
                    <a:pt x="1670" y="686"/>
                  </a:cubicBezTo>
                  <a:cubicBezTo>
                    <a:pt x="1680" y="666"/>
                    <a:pt x="1683" y="662"/>
                    <a:pt x="1685" y="657"/>
                  </a:cubicBezTo>
                  <a:cubicBezTo>
                    <a:pt x="1698" y="643"/>
                    <a:pt x="1698" y="640"/>
                    <a:pt x="1701" y="639"/>
                  </a:cubicBezTo>
                  <a:cubicBezTo>
                    <a:pt x="1715" y="633"/>
                    <a:pt x="1706" y="644"/>
                    <a:pt x="1697" y="655"/>
                  </a:cubicBezTo>
                  <a:cubicBezTo>
                    <a:pt x="1662" y="708"/>
                    <a:pt x="1663" y="716"/>
                    <a:pt x="1658" y="719"/>
                  </a:cubicBezTo>
                  <a:cubicBezTo>
                    <a:pt x="1644" y="762"/>
                    <a:pt x="1639" y="772"/>
                    <a:pt x="1639" y="785"/>
                  </a:cubicBezTo>
                  <a:cubicBezTo>
                    <a:pt x="1619" y="855"/>
                    <a:pt x="1616" y="860"/>
                    <a:pt x="1616" y="867"/>
                  </a:cubicBezTo>
                  <a:cubicBezTo>
                    <a:pt x="1604" y="896"/>
                    <a:pt x="1606" y="912"/>
                    <a:pt x="1600" y="923"/>
                  </a:cubicBezTo>
                  <a:cubicBezTo>
                    <a:pt x="1589" y="968"/>
                    <a:pt x="1585" y="973"/>
                    <a:pt x="1586" y="981"/>
                  </a:cubicBezTo>
                  <a:cubicBezTo>
                    <a:pt x="1573" y="1022"/>
                    <a:pt x="1565" y="1025"/>
                    <a:pt x="1566" y="1033"/>
                  </a:cubicBezTo>
                  <a:cubicBezTo>
                    <a:pt x="1553" y="1054"/>
                    <a:pt x="1550" y="1059"/>
                    <a:pt x="1545" y="1063"/>
                  </a:cubicBezTo>
                  <a:cubicBezTo>
                    <a:pt x="1509" y="1110"/>
                    <a:pt x="1503" y="1109"/>
                    <a:pt x="1506" y="1115"/>
                  </a:cubicBezTo>
                  <a:cubicBezTo>
                    <a:pt x="1523" y="1102"/>
                    <a:pt x="1526" y="1099"/>
                    <a:pt x="1529" y="1095"/>
                  </a:cubicBezTo>
                  <a:cubicBezTo>
                    <a:pt x="1541" y="1079"/>
                    <a:pt x="1546" y="1077"/>
                    <a:pt x="1547" y="1072"/>
                  </a:cubicBezTo>
                  <a:cubicBezTo>
                    <a:pt x="1566" y="1044"/>
                    <a:pt x="1569" y="1040"/>
                    <a:pt x="1573" y="1036"/>
                  </a:cubicBezTo>
                  <a:close/>
                  <a:moveTo>
                    <a:pt x="1704" y="888"/>
                  </a:moveTo>
                  <a:cubicBezTo>
                    <a:pt x="1709" y="888"/>
                    <a:pt x="1703" y="895"/>
                    <a:pt x="1704" y="897"/>
                  </a:cubicBezTo>
                  <a:cubicBezTo>
                    <a:pt x="1680" y="926"/>
                    <a:pt x="1684" y="933"/>
                    <a:pt x="1677" y="933"/>
                  </a:cubicBezTo>
                  <a:cubicBezTo>
                    <a:pt x="1692" y="888"/>
                    <a:pt x="1696" y="888"/>
                    <a:pt x="1694" y="884"/>
                  </a:cubicBezTo>
                  <a:cubicBezTo>
                    <a:pt x="1720" y="791"/>
                    <a:pt x="1729" y="785"/>
                    <a:pt x="1725" y="772"/>
                  </a:cubicBezTo>
                  <a:cubicBezTo>
                    <a:pt x="1737" y="743"/>
                    <a:pt x="1738" y="735"/>
                    <a:pt x="1742" y="729"/>
                  </a:cubicBezTo>
                  <a:cubicBezTo>
                    <a:pt x="1754" y="700"/>
                    <a:pt x="1755" y="692"/>
                    <a:pt x="1761" y="688"/>
                  </a:cubicBezTo>
                  <a:cubicBezTo>
                    <a:pt x="1767" y="673"/>
                    <a:pt x="1768" y="669"/>
                    <a:pt x="1770" y="666"/>
                  </a:cubicBezTo>
                  <a:cubicBezTo>
                    <a:pt x="1790" y="634"/>
                    <a:pt x="1785" y="626"/>
                    <a:pt x="1792" y="627"/>
                  </a:cubicBezTo>
                  <a:cubicBezTo>
                    <a:pt x="1795" y="624"/>
                    <a:pt x="1796" y="629"/>
                    <a:pt x="1795" y="633"/>
                  </a:cubicBezTo>
                  <a:cubicBezTo>
                    <a:pt x="1779" y="657"/>
                    <a:pt x="1783" y="666"/>
                    <a:pt x="1777" y="667"/>
                  </a:cubicBezTo>
                  <a:cubicBezTo>
                    <a:pt x="1760" y="709"/>
                    <a:pt x="1759" y="717"/>
                    <a:pt x="1754" y="722"/>
                  </a:cubicBezTo>
                  <a:cubicBezTo>
                    <a:pt x="1745" y="753"/>
                    <a:pt x="1749" y="759"/>
                    <a:pt x="1745" y="759"/>
                  </a:cubicBezTo>
                  <a:cubicBezTo>
                    <a:pt x="1733" y="796"/>
                    <a:pt x="1737" y="802"/>
                    <a:pt x="1733" y="803"/>
                  </a:cubicBezTo>
                  <a:cubicBezTo>
                    <a:pt x="1722" y="841"/>
                    <a:pt x="1717" y="851"/>
                    <a:pt x="1715" y="864"/>
                  </a:cubicBezTo>
                  <a:cubicBezTo>
                    <a:pt x="1700" y="892"/>
                    <a:pt x="1704" y="892"/>
                    <a:pt x="1704" y="888"/>
                  </a:cubicBezTo>
                  <a:close/>
                  <a:moveTo>
                    <a:pt x="1534" y="299"/>
                  </a:moveTo>
                  <a:cubicBezTo>
                    <a:pt x="1541" y="296"/>
                    <a:pt x="1544" y="300"/>
                    <a:pt x="1551" y="298"/>
                  </a:cubicBezTo>
                  <a:cubicBezTo>
                    <a:pt x="1606" y="305"/>
                    <a:pt x="1609" y="310"/>
                    <a:pt x="1615" y="309"/>
                  </a:cubicBezTo>
                  <a:cubicBezTo>
                    <a:pt x="1665" y="320"/>
                    <a:pt x="1668" y="324"/>
                    <a:pt x="1675" y="322"/>
                  </a:cubicBezTo>
                  <a:cubicBezTo>
                    <a:pt x="1725" y="336"/>
                    <a:pt x="1725" y="345"/>
                    <a:pt x="1732" y="343"/>
                  </a:cubicBezTo>
                  <a:cubicBezTo>
                    <a:pt x="1776" y="364"/>
                    <a:pt x="1782" y="363"/>
                    <a:pt x="1783" y="369"/>
                  </a:cubicBezTo>
                  <a:cubicBezTo>
                    <a:pt x="1805" y="373"/>
                    <a:pt x="1804" y="382"/>
                    <a:pt x="1812" y="379"/>
                  </a:cubicBezTo>
                  <a:cubicBezTo>
                    <a:pt x="1845" y="400"/>
                    <a:pt x="1856" y="399"/>
                    <a:pt x="1863" y="406"/>
                  </a:cubicBezTo>
                  <a:cubicBezTo>
                    <a:pt x="1911" y="424"/>
                    <a:pt x="1920" y="418"/>
                    <a:pt x="1923" y="421"/>
                  </a:cubicBezTo>
                  <a:cubicBezTo>
                    <a:pt x="1958" y="431"/>
                    <a:pt x="1968" y="425"/>
                    <a:pt x="1969" y="431"/>
                  </a:cubicBezTo>
                  <a:cubicBezTo>
                    <a:pt x="1954" y="441"/>
                    <a:pt x="1952" y="436"/>
                    <a:pt x="1948" y="435"/>
                  </a:cubicBezTo>
                  <a:cubicBezTo>
                    <a:pt x="1904" y="430"/>
                    <a:pt x="1898" y="426"/>
                    <a:pt x="1891" y="425"/>
                  </a:cubicBezTo>
                  <a:cubicBezTo>
                    <a:pt x="1826" y="407"/>
                    <a:pt x="1828" y="397"/>
                    <a:pt x="1822" y="400"/>
                  </a:cubicBezTo>
                  <a:cubicBezTo>
                    <a:pt x="1792" y="385"/>
                    <a:pt x="1790" y="382"/>
                    <a:pt x="1786" y="382"/>
                  </a:cubicBezTo>
                  <a:cubicBezTo>
                    <a:pt x="1758" y="367"/>
                    <a:pt x="1754" y="368"/>
                    <a:pt x="1754" y="365"/>
                  </a:cubicBezTo>
                  <a:cubicBezTo>
                    <a:pt x="1735" y="356"/>
                    <a:pt x="1730" y="353"/>
                    <a:pt x="1723" y="351"/>
                  </a:cubicBezTo>
                  <a:cubicBezTo>
                    <a:pt x="1699" y="338"/>
                    <a:pt x="1689" y="341"/>
                    <a:pt x="1684" y="336"/>
                  </a:cubicBezTo>
                  <a:cubicBezTo>
                    <a:pt x="1637" y="322"/>
                    <a:pt x="1631" y="319"/>
                    <a:pt x="1625" y="316"/>
                  </a:cubicBezTo>
                  <a:cubicBezTo>
                    <a:pt x="1552" y="306"/>
                    <a:pt x="1547" y="305"/>
                    <a:pt x="1542" y="306"/>
                  </a:cubicBezTo>
                  <a:cubicBezTo>
                    <a:pt x="1519" y="295"/>
                    <a:pt x="1527" y="303"/>
                    <a:pt x="1534" y="299"/>
                  </a:cubicBezTo>
                  <a:close/>
                  <a:moveTo>
                    <a:pt x="1968" y="449"/>
                  </a:moveTo>
                  <a:cubicBezTo>
                    <a:pt x="1969" y="454"/>
                    <a:pt x="1963" y="455"/>
                    <a:pt x="1960" y="452"/>
                  </a:cubicBezTo>
                  <a:cubicBezTo>
                    <a:pt x="1960" y="449"/>
                    <a:pt x="1965" y="450"/>
                    <a:pt x="1968" y="449"/>
                  </a:cubicBezTo>
                  <a:close/>
                  <a:moveTo>
                    <a:pt x="1567" y="324"/>
                  </a:moveTo>
                  <a:cubicBezTo>
                    <a:pt x="1564" y="319"/>
                    <a:pt x="1555" y="323"/>
                    <a:pt x="1551" y="320"/>
                  </a:cubicBezTo>
                  <a:cubicBezTo>
                    <a:pt x="1450" y="299"/>
                    <a:pt x="1460" y="303"/>
                    <a:pt x="1463" y="303"/>
                  </a:cubicBezTo>
                  <a:cubicBezTo>
                    <a:pt x="1502" y="303"/>
                    <a:pt x="1506" y="306"/>
                    <a:pt x="1511" y="307"/>
                  </a:cubicBezTo>
                  <a:cubicBezTo>
                    <a:pt x="1565" y="311"/>
                    <a:pt x="1566" y="318"/>
                    <a:pt x="1572" y="316"/>
                  </a:cubicBezTo>
                  <a:cubicBezTo>
                    <a:pt x="1642" y="329"/>
                    <a:pt x="1649" y="335"/>
                    <a:pt x="1660" y="336"/>
                  </a:cubicBezTo>
                  <a:cubicBezTo>
                    <a:pt x="1704" y="352"/>
                    <a:pt x="1706" y="355"/>
                    <a:pt x="1710" y="354"/>
                  </a:cubicBezTo>
                  <a:cubicBezTo>
                    <a:pt x="1734" y="367"/>
                    <a:pt x="1739" y="368"/>
                    <a:pt x="1744" y="370"/>
                  </a:cubicBezTo>
                  <a:cubicBezTo>
                    <a:pt x="1759" y="383"/>
                    <a:pt x="1767" y="380"/>
                    <a:pt x="1770" y="382"/>
                  </a:cubicBezTo>
                  <a:cubicBezTo>
                    <a:pt x="1788" y="392"/>
                    <a:pt x="1791" y="396"/>
                    <a:pt x="1797" y="395"/>
                  </a:cubicBezTo>
                  <a:cubicBezTo>
                    <a:pt x="1858" y="428"/>
                    <a:pt x="1872" y="424"/>
                    <a:pt x="1879" y="432"/>
                  </a:cubicBezTo>
                  <a:cubicBezTo>
                    <a:pt x="1917" y="440"/>
                    <a:pt x="1925" y="442"/>
                    <a:pt x="1932" y="444"/>
                  </a:cubicBezTo>
                  <a:cubicBezTo>
                    <a:pt x="1950" y="451"/>
                    <a:pt x="1943" y="456"/>
                    <a:pt x="1942" y="451"/>
                  </a:cubicBezTo>
                  <a:cubicBezTo>
                    <a:pt x="1913" y="449"/>
                    <a:pt x="1907" y="449"/>
                    <a:pt x="1902" y="447"/>
                  </a:cubicBezTo>
                  <a:cubicBezTo>
                    <a:pt x="1879" y="443"/>
                    <a:pt x="1872" y="443"/>
                    <a:pt x="1869" y="438"/>
                  </a:cubicBezTo>
                  <a:cubicBezTo>
                    <a:pt x="1814" y="426"/>
                    <a:pt x="1813" y="418"/>
                    <a:pt x="1804" y="421"/>
                  </a:cubicBezTo>
                  <a:cubicBezTo>
                    <a:pt x="1757" y="398"/>
                    <a:pt x="1753" y="395"/>
                    <a:pt x="1748" y="393"/>
                  </a:cubicBezTo>
                  <a:cubicBezTo>
                    <a:pt x="1726" y="379"/>
                    <a:pt x="1714" y="379"/>
                    <a:pt x="1706" y="372"/>
                  </a:cubicBezTo>
                  <a:cubicBezTo>
                    <a:pt x="1669" y="351"/>
                    <a:pt x="1663" y="354"/>
                    <a:pt x="1663" y="351"/>
                  </a:cubicBezTo>
                  <a:cubicBezTo>
                    <a:pt x="1643" y="344"/>
                    <a:pt x="1639" y="340"/>
                    <a:pt x="1632" y="341"/>
                  </a:cubicBezTo>
                  <a:cubicBezTo>
                    <a:pt x="1598" y="327"/>
                    <a:pt x="1591" y="328"/>
                    <a:pt x="1585" y="327"/>
                  </a:cubicBezTo>
                  <a:close/>
                  <a:moveTo>
                    <a:pt x="1948" y="481"/>
                  </a:moveTo>
                  <a:cubicBezTo>
                    <a:pt x="1943" y="482"/>
                    <a:pt x="1946" y="488"/>
                    <a:pt x="1940" y="487"/>
                  </a:cubicBezTo>
                  <a:cubicBezTo>
                    <a:pt x="1944" y="482"/>
                    <a:pt x="1944" y="475"/>
                    <a:pt x="1953" y="474"/>
                  </a:cubicBezTo>
                  <a:cubicBezTo>
                    <a:pt x="1955" y="479"/>
                    <a:pt x="1949" y="479"/>
                    <a:pt x="1948" y="481"/>
                  </a:cubicBezTo>
                  <a:close/>
                  <a:moveTo>
                    <a:pt x="1923" y="470"/>
                  </a:moveTo>
                  <a:cubicBezTo>
                    <a:pt x="1920" y="466"/>
                    <a:pt x="1912" y="469"/>
                    <a:pt x="1907" y="466"/>
                  </a:cubicBezTo>
                  <a:cubicBezTo>
                    <a:pt x="1879" y="465"/>
                    <a:pt x="1874" y="467"/>
                    <a:pt x="1873" y="464"/>
                  </a:cubicBezTo>
                  <a:cubicBezTo>
                    <a:pt x="1838" y="455"/>
                    <a:pt x="1833" y="454"/>
                    <a:pt x="1829" y="452"/>
                  </a:cubicBezTo>
                  <a:cubicBezTo>
                    <a:pt x="1753" y="419"/>
                    <a:pt x="1749" y="416"/>
                    <a:pt x="1745" y="414"/>
                  </a:cubicBezTo>
                  <a:cubicBezTo>
                    <a:pt x="1687" y="386"/>
                    <a:pt x="1681" y="389"/>
                    <a:pt x="1680" y="385"/>
                  </a:cubicBezTo>
                  <a:cubicBezTo>
                    <a:pt x="1662" y="375"/>
                    <a:pt x="1659" y="374"/>
                    <a:pt x="1656" y="374"/>
                  </a:cubicBezTo>
                  <a:cubicBezTo>
                    <a:pt x="1619" y="357"/>
                    <a:pt x="1617" y="350"/>
                    <a:pt x="1610" y="352"/>
                  </a:cubicBezTo>
                  <a:cubicBezTo>
                    <a:pt x="1571" y="325"/>
                    <a:pt x="1576" y="333"/>
                    <a:pt x="1579" y="330"/>
                  </a:cubicBezTo>
                  <a:cubicBezTo>
                    <a:pt x="1615" y="345"/>
                    <a:pt x="1630" y="345"/>
                    <a:pt x="1640" y="350"/>
                  </a:cubicBezTo>
                  <a:cubicBezTo>
                    <a:pt x="1669" y="363"/>
                    <a:pt x="1671" y="364"/>
                    <a:pt x="1672" y="367"/>
                  </a:cubicBezTo>
                  <a:cubicBezTo>
                    <a:pt x="1726" y="389"/>
                    <a:pt x="1726" y="395"/>
                    <a:pt x="1730" y="394"/>
                  </a:cubicBezTo>
                  <a:cubicBezTo>
                    <a:pt x="1758" y="411"/>
                    <a:pt x="1765" y="409"/>
                    <a:pt x="1769" y="414"/>
                  </a:cubicBezTo>
                  <a:cubicBezTo>
                    <a:pt x="1815" y="430"/>
                    <a:pt x="1822" y="439"/>
                    <a:pt x="1838" y="437"/>
                  </a:cubicBezTo>
                  <a:cubicBezTo>
                    <a:pt x="1891" y="455"/>
                    <a:pt x="1892" y="458"/>
                    <a:pt x="1895" y="458"/>
                  </a:cubicBezTo>
                  <a:cubicBezTo>
                    <a:pt x="1925" y="456"/>
                    <a:pt x="1939" y="461"/>
                    <a:pt x="1947" y="464"/>
                  </a:cubicBezTo>
                  <a:cubicBezTo>
                    <a:pt x="1946" y="472"/>
                    <a:pt x="1931" y="465"/>
                    <a:pt x="1923" y="470"/>
                  </a:cubicBezTo>
                  <a:close/>
                  <a:moveTo>
                    <a:pt x="1923" y="528"/>
                  </a:moveTo>
                  <a:cubicBezTo>
                    <a:pt x="1926" y="518"/>
                    <a:pt x="1933" y="511"/>
                    <a:pt x="1938" y="503"/>
                  </a:cubicBezTo>
                  <a:cubicBezTo>
                    <a:pt x="1972" y="476"/>
                    <a:pt x="1969" y="477"/>
                    <a:pt x="1969" y="479"/>
                  </a:cubicBezTo>
                  <a:cubicBezTo>
                    <a:pt x="1958" y="497"/>
                    <a:pt x="1958" y="501"/>
                    <a:pt x="1956" y="504"/>
                  </a:cubicBezTo>
                  <a:cubicBezTo>
                    <a:pt x="1932" y="538"/>
                    <a:pt x="1936" y="549"/>
                    <a:pt x="1929" y="553"/>
                  </a:cubicBezTo>
                  <a:cubicBezTo>
                    <a:pt x="1901" y="608"/>
                    <a:pt x="1903" y="613"/>
                    <a:pt x="1901" y="616"/>
                  </a:cubicBezTo>
                  <a:cubicBezTo>
                    <a:pt x="1866" y="694"/>
                    <a:pt x="1857" y="699"/>
                    <a:pt x="1856" y="708"/>
                  </a:cubicBezTo>
                  <a:cubicBezTo>
                    <a:pt x="1838" y="738"/>
                    <a:pt x="1833" y="746"/>
                    <a:pt x="1828" y="753"/>
                  </a:cubicBezTo>
                  <a:cubicBezTo>
                    <a:pt x="1818" y="768"/>
                    <a:pt x="1816" y="771"/>
                    <a:pt x="1814" y="775"/>
                  </a:cubicBezTo>
                  <a:cubicBezTo>
                    <a:pt x="1784" y="808"/>
                    <a:pt x="1782" y="812"/>
                    <a:pt x="1780" y="815"/>
                  </a:cubicBezTo>
                  <a:cubicBezTo>
                    <a:pt x="1787" y="794"/>
                    <a:pt x="1788" y="787"/>
                    <a:pt x="1791" y="782"/>
                  </a:cubicBezTo>
                  <a:cubicBezTo>
                    <a:pt x="1812" y="744"/>
                    <a:pt x="1811" y="736"/>
                    <a:pt x="1815" y="731"/>
                  </a:cubicBezTo>
                  <a:cubicBezTo>
                    <a:pt x="1845" y="671"/>
                    <a:pt x="1848" y="658"/>
                    <a:pt x="1853" y="647"/>
                  </a:cubicBezTo>
                  <a:cubicBezTo>
                    <a:pt x="1865" y="618"/>
                    <a:pt x="1870" y="618"/>
                    <a:pt x="1870" y="615"/>
                  </a:cubicBezTo>
                  <a:cubicBezTo>
                    <a:pt x="1884" y="588"/>
                    <a:pt x="1881" y="581"/>
                    <a:pt x="1886" y="581"/>
                  </a:cubicBezTo>
                  <a:cubicBezTo>
                    <a:pt x="1902" y="555"/>
                    <a:pt x="1903" y="553"/>
                    <a:pt x="1902" y="549"/>
                  </a:cubicBezTo>
                  <a:close/>
                  <a:moveTo>
                    <a:pt x="1897" y="530"/>
                  </a:moveTo>
                  <a:cubicBezTo>
                    <a:pt x="1900" y="530"/>
                    <a:pt x="1902" y="528"/>
                    <a:pt x="1902" y="525"/>
                  </a:cubicBezTo>
                  <a:cubicBezTo>
                    <a:pt x="1921" y="520"/>
                    <a:pt x="1910" y="520"/>
                    <a:pt x="1909" y="526"/>
                  </a:cubicBezTo>
                  <a:cubicBezTo>
                    <a:pt x="1880" y="565"/>
                    <a:pt x="1883" y="570"/>
                    <a:pt x="1880" y="571"/>
                  </a:cubicBezTo>
                  <a:cubicBezTo>
                    <a:pt x="1866" y="602"/>
                    <a:pt x="1857" y="609"/>
                    <a:pt x="1858" y="621"/>
                  </a:cubicBezTo>
                  <a:cubicBezTo>
                    <a:pt x="1825" y="682"/>
                    <a:pt x="1824" y="691"/>
                    <a:pt x="1818" y="697"/>
                  </a:cubicBezTo>
                  <a:cubicBezTo>
                    <a:pt x="1794" y="747"/>
                    <a:pt x="1794" y="753"/>
                    <a:pt x="1791" y="758"/>
                  </a:cubicBezTo>
                  <a:cubicBezTo>
                    <a:pt x="1780" y="779"/>
                    <a:pt x="1781" y="783"/>
                    <a:pt x="1778" y="784"/>
                  </a:cubicBezTo>
                  <a:cubicBezTo>
                    <a:pt x="1763" y="815"/>
                    <a:pt x="1763" y="820"/>
                    <a:pt x="1761" y="825"/>
                  </a:cubicBezTo>
                  <a:cubicBezTo>
                    <a:pt x="1742" y="853"/>
                    <a:pt x="1738" y="859"/>
                    <a:pt x="1730" y="862"/>
                  </a:cubicBezTo>
                  <a:cubicBezTo>
                    <a:pt x="1712" y="896"/>
                    <a:pt x="1713" y="894"/>
                    <a:pt x="1714" y="893"/>
                  </a:cubicBezTo>
                  <a:cubicBezTo>
                    <a:pt x="1733" y="846"/>
                    <a:pt x="1741" y="839"/>
                    <a:pt x="1745" y="830"/>
                  </a:cubicBezTo>
                  <a:cubicBezTo>
                    <a:pt x="1765" y="800"/>
                    <a:pt x="1765" y="788"/>
                    <a:pt x="1771" y="781"/>
                  </a:cubicBezTo>
                  <a:cubicBezTo>
                    <a:pt x="1785" y="750"/>
                    <a:pt x="1782" y="742"/>
                    <a:pt x="1786" y="739"/>
                  </a:cubicBezTo>
                  <a:cubicBezTo>
                    <a:pt x="1790" y="719"/>
                    <a:pt x="1799" y="720"/>
                    <a:pt x="1796" y="712"/>
                  </a:cubicBezTo>
                  <a:cubicBezTo>
                    <a:pt x="1816" y="669"/>
                    <a:pt x="1812" y="661"/>
                    <a:pt x="1818" y="660"/>
                  </a:cubicBezTo>
                  <a:cubicBezTo>
                    <a:pt x="1829" y="643"/>
                    <a:pt x="1826" y="635"/>
                    <a:pt x="1833" y="633"/>
                  </a:cubicBezTo>
                  <a:cubicBezTo>
                    <a:pt x="1843" y="612"/>
                    <a:pt x="1842" y="605"/>
                    <a:pt x="1845" y="599"/>
                  </a:cubicBezTo>
                  <a:cubicBezTo>
                    <a:pt x="1856" y="588"/>
                    <a:pt x="1855" y="583"/>
                    <a:pt x="1859" y="581"/>
                  </a:cubicBezTo>
                  <a:cubicBezTo>
                    <a:pt x="1885" y="546"/>
                    <a:pt x="1893" y="540"/>
                    <a:pt x="1897" y="530"/>
                  </a:cubicBezTo>
                  <a:close/>
                  <a:moveTo>
                    <a:pt x="1824" y="596"/>
                  </a:moveTo>
                  <a:cubicBezTo>
                    <a:pt x="1827" y="593"/>
                    <a:pt x="1832" y="591"/>
                    <a:pt x="1831" y="584"/>
                  </a:cubicBezTo>
                  <a:cubicBezTo>
                    <a:pt x="1861" y="547"/>
                    <a:pt x="1867" y="544"/>
                    <a:pt x="1869" y="540"/>
                  </a:cubicBezTo>
                  <a:cubicBezTo>
                    <a:pt x="1888" y="530"/>
                    <a:pt x="1879" y="535"/>
                    <a:pt x="1880" y="538"/>
                  </a:cubicBezTo>
                  <a:cubicBezTo>
                    <a:pt x="1870" y="552"/>
                    <a:pt x="1866" y="551"/>
                    <a:pt x="1867" y="553"/>
                  </a:cubicBezTo>
                  <a:cubicBezTo>
                    <a:pt x="1850" y="569"/>
                    <a:pt x="1854" y="575"/>
                    <a:pt x="1850" y="576"/>
                  </a:cubicBezTo>
                  <a:cubicBezTo>
                    <a:pt x="1822" y="623"/>
                    <a:pt x="1825" y="632"/>
                    <a:pt x="1818" y="633"/>
                  </a:cubicBezTo>
                  <a:cubicBezTo>
                    <a:pt x="1805" y="665"/>
                    <a:pt x="1801" y="669"/>
                    <a:pt x="1801" y="674"/>
                  </a:cubicBezTo>
                  <a:cubicBezTo>
                    <a:pt x="1786" y="713"/>
                    <a:pt x="1784" y="727"/>
                    <a:pt x="1776" y="736"/>
                  </a:cubicBezTo>
                  <a:cubicBezTo>
                    <a:pt x="1773" y="758"/>
                    <a:pt x="1767" y="757"/>
                    <a:pt x="1768" y="762"/>
                  </a:cubicBezTo>
                  <a:cubicBezTo>
                    <a:pt x="1745" y="811"/>
                    <a:pt x="1743" y="823"/>
                    <a:pt x="1736" y="832"/>
                  </a:cubicBezTo>
                  <a:cubicBezTo>
                    <a:pt x="1737" y="820"/>
                    <a:pt x="1738" y="815"/>
                    <a:pt x="1741" y="813"/>
                  </a:cubicBezTo>
                  <a:cubicBezTo>
                    <a:pt x="1751" y="780"/>
                    <a:pt x="1752" y="770"/>
                    <a:pt x="1754" y="762"/>
                  </a:cubicBezTo>
                  <a:cubicBezTo>
                    <a:pt x="1769" y="712"/>
                    <a:pt x="1770" y="705"/>
                    <a:pt x="1774" y="701"/>
                  </a:cubicBezTo>
                  <a:cubicBezTo>
                    <a:pt x="1782" y="677"/>
                    <a:pt x="1787" y="673"/>
                    <a:pt x="1791" y="669"/>
                  </a:cubicBezTo>
                  <a:cubicBezTo>
                    <a:pt x="1796" y="652"/>
                    <a:pt x="1795" y="650"/>
                    <a:pt x="1796" y="648"/>
                  </a:cubicBezTo>
                  <a:cubicBezTo>
                    <a:pt x="1802" y="634"/>
                    <a:pt x="1807" y="627"/>
                    <a:pt x="1811" y="619"/>
                  </a:cubicBezTo>
                  <a:close/>
                  <a:moveTo>
                    <a:pt x="1818" y="584"/>
                  </a:moveTo>
                  <a:cubicBezTo>
                    <a:pt x="1823" y="584"/>
                    <a:pt x="1819" y="591"/>
                    <a:pt x="1817" y="591"/>
                  </a:cubicBezTo>
                  <a:cubicBezTo>
                    <a:pt x="1813" y="593"/>
                    <a:pt x="1817" y="600"/>
                    <a:pt x="1809" y="599"/>
                  </a:cubicBezTo>
                  <a:cubicBezTo>
                    <a:pt x="1809" y="592"/>
                    <a:pt x="1818" y="591"/>
                    <a:pt x="1818" y="584"/>
                  </a:cubicBezTo>
                  <a:close/>
                  <a:moveTo>
                    <a:pt x="1372" y="654"/>
                  </a:moveTo>
                  <a:cubicBezTo>
                    <a:pt x="1369" y="651"/>
                    <a:pt x="1365" y="650"/>
                    <a:pt x="1362" y="649"/>
                  </a:cubicBezTo>
                  <a:cubicBezTo>
                    <a:pt x="1364" y="641"/>
                    <a:pt x="1368" y="652"/>
                    <a:pt x="1373" y="649"/>
                  </a:cubicBezTo>
                  <a:cubicBezTo>
                    <a:pt x="1376" y="652"/>
                    <a:pt x="1379" y="652"/>
                    <a:pt x="1383" y="654"/>
                  </a:cubicBezTo>
                  <a:cubicBezTo>
                    <a:pt x="1381" y="662"/>
                    <a:pt x="1377" y="650"/>
                    <a:pt x="1372" y="654"/>
                  </a:cubicBezTo>
                  <a:close/>
                  <a:moveTo>
                    <a:pt x="1400" y="662"/>
                  </a:moveTo>
                  <a:cubicBezTo>
                    <a:pt x="1395" y="661"/>
                    <a:pt x="1390" y="659"/>
                    <a:pt x="1386" y="658"/>
                  </a:cubicBezTo>
                  <a:cubicBezTo>
                    <a:pt x="1387" y="652"/>
                    <a:pt x="1393" y="662"/>
                    <a:pt x="1399" y="658"/>
                  </a:cubicBezTo>
                  <a:cubicBezTo>
                    <a:pt x="1402" y="661"/>
                    <a:pt x="1407" y="664"/>
                    <a:pt x="1413" y="664"/>
                  </a:cubicBezTo>
                  <a:cubicBezTo>
                    <a:pt x="1412" y="669"/>
                    <a:pt x="1402" y="664"/>
                    <a:pt x="1400" y="662"/>
                  </a:cubicBezTo>
                  <a:close/>
                  <a:moveTo>
                    <a:pt x="1440" y="675"/>
                  </a:moveTo>
                  <a:cubicBezTo>
                    <a:pt x="1434" y="672"/>
                    <a:pt x="1443" y="674"/>
                    <a:pt x="1446" y="674"/>
                  </a:cubicBezTo>
                  <a:cubicBezTo>
                    <a:pt x="1445" y="678"/>
                    <a:pt x="1442" y="675"/>
                    <a:pt x="1440" y="675"/>
                  </a:cubicBezTo>
                  <a:close/>
                  <a:moveTo>
                    <a:pt x="1398" y="704"/>
                  </a:moveTo>
                  <a:cubicBezTo>
                    <a:pt x="1398" y="699"/>
                    <a:pt x="1406" y="702"/>
                    <a:pt x="1407" y="703"/>
                  </a:cubicBezTo>
                  <a:cubicBezTo>
                    <a:pt x="1407" y="709"/>
                    <a:pt x="1402" y="701"/>
                    <a:pt x="1398" y="704"/>
                  </a:cubicBezTo>
                  <a:close/>
                  <a:moveTo>
                    <a:pt x="1433" y="709"/>
                  </a:moveTo>
                  <a:cubicBezTo>
                    <a:pt x="1426" y="706"/>
                    <a:pt x="1436" y="708"/>
                    <a:pt x="1439" y="708"/>
                  </a:cubicBezTo>
                  <a:cubicBezTo>
                    <a:pt x="1438" y="712"/>
                    <a:pt x="1435" y="709"/>
                    <a:pt x="1433" y="709"/>
                  </a:cubicBezTo>
                  <a:close/>
                  <a:moveTo>
                    <a:pt x="1135" y="916"/>
                  </a:moveTo>
                  <a:cubicBezTo>
                    <a:pt x="1134" y="916"/>
                    <a:pt x="1132" y="916"/>
                    <a:pt x="1131" y="916"/>
                  </a:cubicBezTo>
                  <a:cubicBezTo>
                    <a:pt x="1129" y="912"/>
                    <a:pt x="1133" y="912"/>
                    <a:pt x="1137" y="911"/>
                  </a:cubicBezTo>
                  <a:cubicBezTo>
                    <a:pt x="1137" y="913"/>
                    <a:pt x="1135" y="913"/>
                    <a:pt x="1135" y="916"/>
                  </a:cubicBezTo>
                  <a:close/>
                  <a:moveTo>
                    <a:pt x="1156" y="896"/>
                  </a:moveTo>
                  <a:cubicBezTo>
                    <a:pt x="1150" y="895"/>
                    <a:pt x="1160" y="891"/>
                    <a:pt x="1159" y="887"/>
                  </a:cubicBezTo>
                  <a:cubicBezTo>
                    <a:pt x="1162" y="887"/>
                    <a:pt x="1165" y="886"/>
                    <a:pt x="1165" y="884"/>
                  </a:cubicBezTo>
                  <a:cubicBezTo>
                    <a:pt x="1172" y="888"/>
                    <a:pt x="1156" y="891"/>
                    <a:pt x="1156" y="896"/>
                  </a:cubicBezTo>
                  <a:close/>
                  <a:moveTo>
                    <a:pt x="1242" y="819"/>
                  </a:moveTo>
                  <a:cubicBezTo>
                    <a:pt x="1244" y="815"/>
                    <a:pt x="1243" y="813"/>
                    <a:pt x="1240" y="810"/>
                  </a:cubicBezTo>
                  <a:cubicBezTo>
                    <a:pt x="1230" y="814"/>
                    <a:pt x="1224" y="810"/>
                    <a:pt x="1216" y="810"/>
                  </a:cubicBezTo>
                  <a:cubicBezTo>
                    <a:pt x="1208" y="811"/>
                    <a:pt x="1221" y="804"/>
                    <a:pt x="1220" y="809"/>
                  </a:cubicBezTo>
                  <a:cubicBezTo>
                    <a:pt x="1236" y="806"/>
                    <a:pt x="1246" y="812"/>
                    <a:pt x="1260" y="811"/>
                  </a:cubicBezTo>
                  <a:cubicBezTo>
                    <a:pt x="1258" y="816"/>
                    <a:pt x="1246" y="815"/>
                    <a:pt x="1242" y="819"/>
                  </a:cubicBezTo>
                  <a:close/>
                  <a:moveTo>
                    <a:pt x="1266" y="830"/>
                  </a:moveTo>
                  <a:cubicBezTo>
                    <a:pt x="1267" y="826"/>
                    <a:pt x="1271" y="823"/>
                    <a:pt x="1276" y="822"/>
                  </a:cubicBezTo>
                  <a:cubicBezTo>
                    <a:pt x="1275" y="826"/>
                    <a:pt x="1271" y="828"/>
                    <a:pt x="1266" y="830"/>
                  </a:cubicBezTo>
                  <a:close/>
                  <a:moveTo>
                    <a:pt x="1416" y="743"/>
                  </a:moveTo>
                  <a:cubicBezTo>
                    <a:pt x="1418" y="736"/>
                    <a:pt x="1425" y="744"/>
                    <a:pt x="1432" y="740"/>
                  </a:cubicBezTo>
                  <a:cubicBezTo>
                    <a:pt x="1431" y="749"/>
                    <a:pt x="1421" y="745"/>
                    <a:pt x="1416" y="743"/>
                  </a:cubicBezTo>
                  <a:close/>
                  <a:moveTo>
                    <a:pt x="1655" y="687"/>
                  </a:moveTo>
                  <a:cubicBezTo>
                    <a:pt x="1656" y="691"/>
                    <a:pt x="1654" y="693"/>
                    <a:pt x="1654" y="696"/>
                  </a:cubicBezTo>
                  <a:cubicBezTo>
                    <a:pt x="1650" y="699"/>
                    <a:pt x="1647" y="704"/>
                    <a:pt x="1645" y="709"/>
                  </a:cubicBezTo>
                  <a:cubicBezTo>
                    <a:pt x="1645" y="715"/>
                    <a:pt x="1640" y="718"/>
                    <a:pt x="1639" y="723"/>
                  </a:cubicBezTo>
                  <a:cubicBezTo>
                    <a:pt x="1636" y="727"/>
                    <a:pt x="1636" y="733"/>
                    <a:pt x="1633" y="737"/>
                  </a:cubicBezTo>
                  <a:cubicBezTo>
                    <a:pt x="1630" y="748"/>
                    <a:pt x="1623" y="755"/>
                    <a:pt x="1623" y="768"/>
                  </a:cubicBezTo>
                  <a:cubicBezTo>
                    <a:pt x="1616" y="776"/>
                    <a:pt x="1617" y="789"/>
                    <a:pt x="1610" y="797"/>
                  </a:cubicBezTo>
                  <a:cubicBezTo>
                    <a:pt x="1609" y="821"/>
                    <a:pt x="1604" y="841"/>
                    <a:pt x="1595" y="859"/>
                  </a:cubicBezTo>
                  <a:cubicBezTo>
                    <a:pt x="1596" y="871"/>
                    <a:pt x="1592" y="880"/>
                    <a:pt x="1592" y="891"/>
                  </a:cubicBezTo>
                  <a:cubicBezTo>
                    <a:pt x="1586" y="898"/>
                    <a:pt x="1588" y="910"/>
                    <a:pt x="1583" y="917"/>
                  </a:cubicBezTo>
                  <a:cubicBezTo>
                    <a:pt x="1583" y="928"/>
                    <a:pt x="1578" y="936"/>
                    <a:pt x="1577" y="947"/>
                  </a:cubicBezTo>
                  <a:cubicBezTo>
                    <a:pt x="1576" y="956"/>
                    <a:pt x="1570" y="963"/>
                    <a:pt x="1571" y="974"/>
                  </a:cubicBezTo>
                  <a:cubicBezTo>
                    <a:pt x="1562" y="968"/>
                    <a:pt x="1575" y="961"/>
                    <a:pt x="1569" y="950"/>
                  </a:cubicBezTo>
                  <a:cubicBezTo>
                    <a:pt x="1570" y="943"/>
                    <a:pt x="1571" y="934"/>
                    <a:pt x="1569" y="924"/>
                  </a:cubicBezTo>
                  <a:cubicBezTo>
                    <a:pt x="1572" y="920"/>
                    <a:pt x="1570" y="912"/>
                    <a:pt x="1572" y="908"/>
                  </a:cubicBezTo>
                  <a:cubicBezTo>
                    <a:pt x="1572" y="902"/>
                    <a:pt x="1574" y="897"/>
                    <a:pt x="1577" y="894"/>
                  </a:cubicBezTo>
                  <a:cubicBezTo>
                    <a:pt x="1575" y="882"/>
                    <a:pt x="1582" y="875"/>
                    <a:pt x="1580" y="862"/>
                  </a:cubicBezTo>
                  <a:cubicBezTo>
                    <a:pt x="1585" y="854"/>
                    <a:pt x="1584" y="841"/>
                    <a:pt x="1588" y="832"/>
                  </a:cubicBezTo>
                  <a:cubicBezTo>
                    <a:pt x="1591" y="823"/>
                    <a:pt x="1595" y="814"/>
                    <a:pt x="1596" y="804"/>
                  </a:cubicBezTo>
                  <a:cubicBezTo>
                    <a:pt x="1599" y="800"/>
                    <a:pt x="1599" y="794"/>
                    <a:pt x="1602" y="789"/>
                  </a:cubicBezTo>
                  <a:cubicBezTo>
                    <a:pt x="1603" y="787"/>
                    <a:pt x="1604" y="784"/>
                    <a:pt x="1603" y="780"/>
                  </a:cubicBezTo>
                  <a:cubicBezTo>
                    <a:pt x="1606" y="781"/>
                    <a:pt x="1606" y="778"/>
                    <a:pt x="1606" y="775"/>
                  </a:cubicBezTo>
                  <a:cubicBezTo>
                    <a:pt x="1611" y="767"/>
                    <a:pt x="1612" y="757"/>
                    <a:pt x="1619" y="751"/>
                  </a:cubicBezTo>
                  <a:cubicBezTo>
                    <a:pt x="1619" y="744"/>
                    <a:pt x="1623" y="742"/>
                    <a:pt x="1626" y="739"/>
                  </a:cubicBezTo>
                  <a:cubicBezTo>
                    <a:pt x="1625" y="735"/>
                    <a:pt x="1628" y="734"/>
                    <a:pt x="1627" y="730"/>
                  </a:cubicBezTo>
                  <a:cubicBezTo>
                    <a:pt x="1631" y="730"/>
                    <a:pt x="1630" y="727"/>
                    <a:pt x="1630" y="724"/>
                  </a:cubicBezTo>
                  <a:cubicBezTo>
                    <a:pt x="1636" y="723"/>
                    <a:pt x="1632" y="715"/>
                    <a:pt x="1637" y="712"/>
                  </a:cubicBezTo>
                  <a:cubicBezTo>
                    <a:pt x="1637" y="706"/>
                    <a:pt x="1642" y="705"/>
                    <a:pt x="1641" y="698"/>
                  </a:cubicBezTo>
                  <a:cubicBezTo>
                    <a:pt x="1648" y="694"/>
                    <a:pt x="1652" y="687"/>
                    <a:pt x="1656" y="680"/>
                  </a:cubicBezTo>
                  <a:cubicBezTo>
                    <a:pt x="1661" y="679"/>
                    <a:pt x="1657" y="687"/>
                    <a:pt x="1655" y="687"/>
                  </a:cubicBezTo>
                  <a:close/>
                  <a:moveTo>
                    <a:pt x="2606" y="35"/>
                  </a:moveTo>
                  <a:cubicBezTo>
                    <a:pt x="2599" y="41"/>
                    <a:pt x="2596" y="51"/>
                    <a:pt x="2588" y="56"/>
                  </a:cubicBezTo>
                  <a:cubicBezTo>
                    <a:pt x="2562" y="100"/>
                    <a:pt x="2557" y="112"/>
                    <a:pt x="2547" y="120"/>
                  </a:cubicBezTo>
                  <a:cubicBezTo>
                    <a:pt x="2515" y="157"/>
                    <a:pt x="2517" y="164"/>
                    <a:pt x="2512" y="163"/>
                  </a:cubicBezTo>
                  <a:cubicBezTo>
                    <a:pt x="2498" y="179"/>
                    <a:pt x="2493" y="184"/>
                    <a:pt x="2490" y="189"/>
                  </a:cubicBezTo>
                  <a:cubicBezTo>
                    <a:pt x="2471" y="199"/>
                    <a:pt x="2475" y="208"/>
                    <a:pt x="2469" y="207"/>
                  </a:cubicBezTo>
                  <a:cubicBezTo>
                    <a:pt x="2445" y="224"/>
                    <a:pt x="2450" y="235"/>
                    <a:pt x="2442" y="233"/>
                  </a:cubicBezTo>
                  <a:cubicBezTo>
                    <a:pt x="2418" y="259"/>
                    <a:pt x="2417" y="261"/>
                    <a:pt x="2416" y="261"/>
                  </a:cubicBezTo>
                  <a:cubicBezTo>
                    <a:pt x="2399" y="277"/>
                    <a:pt x="2396" y="284"/>
                    <a:pt x="2392" y="290"/>
                  </a:cubicBezTo>
                  <a:cubicBezTo>
                    <a:pt x="2384" y="304"/>
                    <a:pt x="2387" y="303"/>
                    <a:pt x="2388" y="301"/>
                  </a:cubicBezTo>
                  <a:cubicBezTo>
                    <a:pt x="2423" y="265"/>
                    <a:pt x="2425" y="260"/>
                    <a:pt x="2429" y="257"/>
                  </a:cubicBezTo>
                  <a:cubicBezTo>
                    <a:pt x="2444" y="240"/>
                    <a:pt x="2450" y="237"/>
                    <a:pt x="2453" y="233"/>
                  </a:cubicBezTo>
                  <a:cubicBezTo>
                    <a:pt x="2474" y="214"/>
                    <a:pt x="2481" y="207"/>
                    <a:pt x="2490" y="200"/>
                  </a:cubicBezTo>
                  <a:cubicBezTo>
                    <a:pt x="2538" y="145"/>
                    <a:pt x="2544" y="137"/>
                    <a:pt x="2551" y="131"/>
                  </a:cubicBezTo>
                  <a:cubicBezTo>
                    <a:pt x="2594" y="76"/>
                    <a:pt x="2597" y="66"/>
                    <a:pt x="2602" y="56"/>
                  </a:cubicBezTo>
                  <a:cubicBezTo>
                    <a:pt x="2614" y="35"/>
                    <a:pt x="2615" y="32"/>
                    <a:pt x="2617" y="30"/>
                  </a:cubicBezTo>
                  <a:cubicBezTo>
                    <a:pt x="2632" y="3"/>
                    <a:pt x="2632" y="1"/>
                    <a:pt x="2633" y="0"/>
                  </a:cubicBezTo>
                  <a:cubicBezTo>
                    <a:pt x="2619" y="13"/>
                    <a:pt x="2613" y="14"/>
                    <a:pt x="2612" y="19"/>
                  </a:cubicBezTo>
                  <a:close/>
                  <a:moveTo>
                    <a:pt x="2684" y="26"/>
                  </a:moveTo>
                  <a:cubicBezTo>
                    <a:pt x="2685" y="29"/>
                    <a:pt x="2687" y="30"/>
                    <a:pt x="2687" y="35"/>
                  </a:cubicBezTo>
                  <a:cubicBezTo>
                    <a:pt x="2698" y="65"/>
                    <a:pt x="2702" y="73"/>
                    <a:pt x="2706" y="80"/>
                  </a:cubicBezTo>
                  <a:cubicBezTo>
                    <a:pt x="2728" y="129"/>
                    <a:pt x="2728" y="136"/>
                    <a:pt x="2730" y="141"/>
                  </a:cubicBezTo>
                  <a:cubicBezTo>
                    <a:pt x="2753" y="174"/>
                    <a:pt x="2752" y="178"/>
                    <a:pt x="2754" y="179"/>
                  </a:cubicBezTo>
                  <a:cubicBezTo>
                    <a:pt x="2777" y="216"/>
                    <a:pt x="2779" y="226"/>
                    <a:pt x="2787" y="231"/>
                  </a:cubicBezTo>
                  <a:cubicBezTo>
                    <a:pt x="2810" y="267"/>
                    <a:pt x="2809" y="274"/>
                    <a:pt x="2813" y="277"/>
                  </a:cubicBezTo>
                  <a:cubicBezTo>
                    <a:pt x="2841" y="314"/>
                    <a:pt x="2834" y="311"/>
                    <a:pt x="2833" y="303"/>
                  </a:cubicBezTo>
                  <a:cubicBezTo>
                    <a:pt x="2810" y="258"/>
                    <a:pt x="2808" y="251"/>
                    <a:pt x="2802" y="246"/>
                  </a:cubicBezTo>
                  <a:cubicBezTo>
                    <a:pt x="2778" y="204"/>
                    <a:pt x="2773" y="199"/>
                    <a:pt x="2772" y="192"/>
                  </a:cubicBezTo>
                  <a:cubicBezTo>
                    <a:pt x="2764" y="178"/>
                    <a:pt x="2759" y="179"/>
                    <a:pt x="2759" y="174"/>
                  </a:cubicBezTo>
                  <a:cubicBezTo>
                    <a:pt x="2730" y="126"/>
                    <a:pt x="2729" y="108"/>
                    <a:pt x="2721" y="96"/>
                  </a:cubicBezTo>
                  <a:cubicBezTo>
                    <a:pt x="2698" y="41"/>
                    <a:pt x="2697" y="22"/>
                    <a:pt x="2689" y="11"/>
                  </a:cubicBezTo>
                  <a:cubicBezTo>
                    <a:pt x="2678" y="3"/>
                    <a:pt x="2678" y="6"/>
                    <a:pt x="2680" y="8"/>
                  </a:cubicBezTo>
                  <a:close/>
                  <a:moveTo>
                    <a:pt x="2336" y="19"/>
                  </a:moveTo>
                  <a:cubicBezTo>
                    <a:pt x="2346" y="21"/>
                    <a:pt x="2343" y="8"/>
                    <a:pt x="2351" y="6"/>
                  </a:cubicBezTo>
                  <a:cubicBezTo>
                    <a:pt x="2352" y="5"/>
                    <a:pt x="2354" y="2"/>
                    <a:pt x="2355" y="0"/>
                  </a:cubicBezTo>
                  <a:cubicBezTo>
                    <a:pt x="2349" y="0"/>
                    <a:pt x="2349" y="0"/>
                    <a:pt x="2349" y="0"/>
                  </a:cubicBezTo>
                  <a:cubicBezTo>
                    <a:pt x="2348" y="2"/>
                    <a:pt x="2347" y="3"/>
                    <a:pt x="2346" y="4"/>
                  </a:cubicBezTo>
                  <a:cubicBezTo>
                    <a:pt x="2344" y="5"/>
                    <a:pt x="2342" y="7"/>
                    <a:pt x="2342" y="11"/>
                  </a:cubicBezTo>
                  <a:cubicBezTo>
                    <a:pt x="2340" y="13"/>
                    <a:pt x="2338" y="15"/>
                    <a:pt x="2336" y="17"/>
                  </a:cubicBezTo>
                  <a:cubicBezTo>
                    <a:pt x="2332" y="17"/>
                    <a:pt x="2334" y="23"/>
                    <a:pt x="2331" y="24"/>
                  </a:cubicBezTo>
                  <a:cubicBezTo>
                    <a:pt x="2333" y="30"/>
                    <a:pt x="2327" y="28"/>
                    <a:pt x="2327" y="32"/>
                  </a:cubicBezTo>
                  <a:cubicBezTo>
                    <a:pt x="2334" y="32"/>
                    <a:pt x="2335" y="26"/>
                    <a:pt x="2336" y="19"/>
                  </a:cubicBezTo>
                  <a:close/>
                  <a:moveTo>
                    <a:pt x="2793" y="46"/>
                  </a:moveTo>
                  <a:cubicBezTo>
                    <a:pt x="2793" y="52"/>
                    <a:pt x="2795" y="57"/>
                    <a:pt x="2800" y="59"/>
                  </a:cubicBezTo>
                  <a:cubicBezTo>
                    <a:pt x="2798" y="68"/>
                    <a:pt x="2804" y="69"/>
                    <a:pt x="2804" y="76"/>
                  </a:cubicBezTo>
                  <a:cubicBezTo>
                    <a:pt x="2809" y="78"/>
                    <a:pt x="2806" y="87"/>
                    <a:pt x="2811" y="89"/>
                  </a:cubicBezTo>
                  <a:cubicBezTo>
                    <a:pt x="2812" y="94"/>
                    <a:pt x="2813" y="100"/>
                    <a:pt x="2815" y="104"/>
                  </a:cubicBezTo>
                  <a:cubicBezTo>
                    <a:pt x="2818" y="115"/>
                    <a:pt x="2822" y="123"/>
                    <a:pt x="2824" y="135"/>
                  </a:cubicBezTo>
                  <a:cubicBezTo>
                    <a:pt x="2827" y="138"/>
                    <a:pt x="2827" y="144"/>
                    <a:pt x="2828" y="150"/>
                  </a:cubicBezTo>
                  <a:cubicBezTo>
                    <a:pt x="2830" y="155"/>
                    <a:pt x="2833" y="159"/>
                    <a:pt x="2833" y="165"/>
                  </a:cubicBezTo>
                  <a:cubicBezTo>
                    <a:pt x="2835" y="170"/>
                    <a:pt x="2835" y="176"/>
                    <a:pt x="2837" y="181"/>
                  </a:cubicBezTo>
                  <a:cubicBezTo>
                    <a:pt x="2841" y="184"/>
                    <a:pt x="2836" y="197"/>
                    <a:pt x="2844" y="196"/>
                  </a:cubicBezTo>
                  <a:cubicBezTo>
                    <a:pt x="2842" y="176"/>
                    <a:pt x="2835" y="161"/>
                    <a:pt x="2833" y="141"/>
                  </a:cubicBezTo>
                  <a:cubicBezTo>
                    <a:pt x="2827" y="124"/>
                    <a:pt x="2822" y="107"/>
                    <a:pt x="2817" y="89"/>
                  </a:cubicBezTo>
                  <a:cubicBezTo>
                    <a:pt x="2818" y="84"/>
                    <a:pt x="2821" y="81"/>
                    <a:pt x="2820" y="74"/>
                  </a:cubicBezTo>
                  <a:cubicBezTo>
                    <a:pt x="2815" y="58"/>
                    <a:pt x="2811" y="43"/>
                    <a:pt x="2806" y="28"/>
                  </a:cubicBezTo>
                  <a:cubicBezTo>
                    <a:pt x="2804" y="25"/>
                    <a:pt x="2804" y="20"/>
                    <a:pt x="2802" y="17"/>
                  </a:cubicBezTo>
                  <a:cubicBezTo>
                    <a:pt x="2801" y="13"/>
                    <a:pt x="2801" y="8"/>
                    <a:pt x="2798" y="6"/>
                  </a:cubicBezTo>
                  <a:cubicBezTo>
                    <a:pt x="2798" y="4"/>
                    <a:pt x="2797" y="2"/>
                    <a:pt x="2797" y="0"/>
                  </a:cubicBezTo>
                  <a:cubicBezTo>
                    <a:pt x="2790" y="0"/>
                    <a:pt x="2790" y="0"/>
                    <a:pt x="2790" y="0"/>
                  </a:cubicBezTo>
                  <a:cubicBezTo>
                    <a:pt x="2791" y="4"/>
                    <a:pt x="2792" y="7"/>
                    <a:pt x="2793" y="11"/>
                  </a:cubicBezTo>
                  <a:cubicBezTo>
                    <a:pt x="2797" y="15"/>
                    <a:pt x="2798" y="22"/>
                    <a:pt x="2800" y="28"/>
                  </a:cubicBezTo>
                  <a:cubicBezTo>
                    <a:pt x="2803" y="32"/>
                    <a:pt x="2802" y="40"/>
                    <a:pt x="2806" y="43"/>
                  </a:cubicBezTo>
                  <a:cubicBezTo>
                    <a:pt x="2808" y="56"/>
                    <a:pt x="2814" y="65"/>
                    <a:pt x="2815" y="78"/>
                  </a:cubicBezTo>
                  <a:cubicBezTo>
                    <a:pt x="2806" y="70"/>
                    <a:pt x="2808" y="50"/>
                    <a:pt x="2798" y="43"/>
                  </a:cubicBezTo>
                  <a:cubicBezTo>
                    <a:pt x="2799" y="34"/>
                    <a:pt x="2792" y="32"/>
                    <a:pt x="2789" y="26"/>
                  </a:cubicBezTo>
                  <a:cubicBezTo>
                    <a:pt x="2787" y="20"/>
                    <a:pt x="2782" y="17"/>
                    <a:pt x="2780" y="11"/>
                  </a:cubicBezTo>
                  <a:cubicBezTo>
                    <a:pt x="2778" y="8"/>
                    <a:pt x="2776" y="4"/>
                    <a:pt x="2775" y="0"/>
                  </a:cubicBezTo>
                  <a:cubicBezTo>
                    <a:pt x="2765" y="0"/>
                    <a:pt x="2765" y="0"/>
                    <a:pt x="2765" y="0"/>
                  </a:cubicBezTo>
                  <a:cubicBezTo>
                    <a:pt x="2770" y="7"/>
                    <a:pt x="2773" y="15"/>
                    <a:pt x="2778" y="22"/>
                  </a:cubicBezTo>
                  <a:cubicBezTo>
                    <a:pt x="2783" y="30"/>
                    <a:pt x="2786" y="40"/>
                    <a:pt x="2793" y="46"/>
                  </a:cubicBezTo>
                  <a:close/>
                  <a:moveTo>
                    <a:pt x="2852" y="11"/>
                  </a:moveTo>
                  <a:cubicBezTo>
                    <a:pt x="2852" y="20"/>
                    <a:pt x="2857" y="25"/>
                    <a:pt x="2859" y="32"/>
                  </a:cubicBezTo>
                  <a:cubicBezTo>
                    <a:pt x="2857" y="39"/>
                    <a:pt x="2863" y="39"/>
                    <a:pt x="2861" y="46"/>
                  </a:cubicBezTo>
                  <a:cubicBezTo>
                    <a:pt x="2861" y="51"/>
                    <a:pt x="2862" y="56"/>
                    <a:pt x="2865" y="59"/>
                  </a:cubicBezTo>
                  <a:cubicBezTo>
                    <a:pt x="2867" y="43"/>
                    <a:pt x="2860" y="35"/>
                    <a:pt x="2859" y="22"/>
                  </a:cubicBezTo>
                  <a:cubicBezTo>
                    <a:pt x="2858" y="15"/>
                    <a:pt x="2856" y="10"/>
                    <a:pt x="2854" y="4"/>
                  </a:cubicBezTo>
                  <a:cubicBezTo>
                    <a:pt x="2855" y="2"/>
                    <a:pt x="2854" y="1"/>
                    <a:pt x="2854" y="0"/>
                  </a:cubicBezTo>
                  <a:cubicBezTo>
                    <a:pt x="2849" y="0"/>
                    <a:pt x="2849" y="0"/>
                    <a:pt x="2849" y="0"/>
                  </a:cubicBezTo>
                  <a:cubicBezTo>
                    <a:pt x="2851" y="3"/>
                    <a:pt x="2848" y="10"/>
                    <a:pt x="2852" y="11"/>
                  </a:cubicBezTo>
                  <a:close/>
                  <a:moveTo>
                    <a:pt x="2386" y="46"/>
                  </a:moveTo>
                  <a:cubicBezTo>
                    <a:pt x="2379" y="43"/>
                    <a:pt x="2380" y="49"/>
                    <a:pt x="2377" y="50"/>
                  </a:cubicBezTo>
                  <a:cubicBezTo>
                    <a:pt x="2377" y="53"/>
                    <a:pt x="2370" y="58"/>
                    <a:pt x="2375" y="59"/>
                  </a:cubicBezTo>
                  <a:cubicBezTo>
                    <a:pt x="2383" y="52"/>
                    <a:pt x="2389" y="44"/>
                    <a:pt x="2399" y="39"/>
                  </a:cubicBezTo>
                  <a:cubicBezTo>
                    <a:pt x="2399" y="32"/>
                    <a:pt x="2410" y="36"/>
                    <a:pt x="2410" y="28"/>
                  </a:cubicBezTo>
                  <a:cubicBezTo>
                    <a:pt x="2413" y="28"/>
                    <a:pt x="2413" y="24"/>
                    <a:pt x="2416" y="24"/>
                  </a:cubicBezTo>
                  <a:cubicBezTo>
                    <a:pt x="2420" y="23"/>
                    <a:pt x="2418" y="16"/>
                    <a:pt x="2423" y="17"/>
                  </a:cubicBezTo>
                  <a:cubicBezTo>
                    <a:pt x="2429" y="16"/>
                    <a:pt x="2428" y="8"/>
                    <a:pt x="2436" y="8"/>
                  </a:cubicBezTo>
                  <a:cubicBezTo>
                    <a:pt x="2436" y="5"/>
                    <a:pt x="2438" y="2"/>
                    <a:pt x="2440" y="0"/>
                  </a:cubicBezTo>
                  <a:cubicBezTo>
                    <a:pt x="2432" y="0"/>
                    <a:pt x="2432" y="0"/>
                    <a:pt x="2432" y="0"/>
                  </a:cubicBezTo>
                  <a:cubicBezTo>
                    <a:pt x="2430" y="2"/>
                    <a:pt x="2428" y="3"/>
                    <a:pt x="2427" y="6"/>
                  </a:cubicBezTo>
                  <a:cubicBezTo>
                    <a:pt x="2422" y="10"/>
                    <a:pt x="2417" y="14"/>
                    <a:pt x="2414" y="19"/>
                  </a:cubicBezTo>
                  <a:cubicBezTo>
                    <a:pt x="2406" y="21"/>
                    <a:pt x="2406" y="30"/>
                    <a:pt x="2399" y="32"/>
                  </a:cubicBezTo>
                  <a:cubicBezTo>
                    <a:pt x="2393" y="31"/>
                    <a:pt x="2395" y="37"/>
                    <a:pt x="2392" y="39"/>
                  </a:cubicBezTo>
                  <a:cubicBezTo>
                    <a:pt x="2387" y="39"/>
                    <a:pt x="2385" y="41"/>
                    <a:pt x="2386" y="46"/>
                  </a:cubicBezTo>
                  <a:close/>
                  <a:moveTo>
                    <a:pt x="2569" y="59"/>
                  </a:moveTo>
                  <a:cubicBezTo>
                    <a:pt x="2566" y="59"/>
                    <a:pt x="2566" y="62"/>
                    <a:pt x="2567" y="65"/>
                  </a:cubicBezTo>
                  <a:cubicBezTo>
                    <a:pt x="2549" y="87"/>
                    <a:pt x="2548" y="92"/>
                    <a:pt x="2543" y="93"/>
                  </a:cubicBezTo>
                  <a:cubicBezTo>
                    <a:pt x="2513" y="133"/>
                    <a:pt x="2508" y="135"/>
                    <a:pt x="2508" y="141"/>
                  </a:cubicBezTo>
                  <a:cubicBezTo>
                    <a:pt x="2473" y="177"/>
                    <a:pt x="2469" y="180"/>
                    <a:pt x="2466" y="185"/>
                  </a:cubicBezTo>
                  <a:cubicBezTo>
                    <a:pt x="2441" y="207"/>
                    <a:pt x="2443" y="212"/>
                    <a:pt x="2438" y="211"/>
                  </a:cubicBezTo>
                  <a:cubicBezTo>
                    <a:pt x="2407" y="240"/>
                    <a:pt x="2405" y="242"/>
                    <a:pt x="2405" y="246"/>
                  </a:cubicBezTo>
                  <a:cubicBezTo>
                    <a:pt x="2379" y="268"/>
                    <a:pt x="2378" y="282"/>
                    <a:pt x="2366" y="285"/>
                  </a:cubicBezTo>
                  <a:cubicBezTo>
                    <a:pt x="2344" y="325"/>
                    <a:pt x="2345" y="329"/>
                    <a:pt x="2342" y="329"/>
                  </a:cubicBezTo>
                  <a:cubicBezTo>
                    <a:pt x="2361" y="305"/>
                    <a:pt x="2369" y="301"/>
                    <a:pt x="2370" y="290"/>
                  </a:cubicBezTo>
                  <a:cubicBezTo>
                    <a:pt x="2392" y="267"/>
                    <a:pt x="2393" y="265"/>
                    <a:pt x="2397" y="266"/>
                  </a:cubicBezTo>
                  <a:cubicBezTo>
                    <a:pt x="2413" y="243"/>
                    <a:pt x="2418" y="242"/>
                    <a:pt x="2423" y="240"/>
                  </a:cubicBezTo>
                  <a:cubicBezTo>
                    <a:pt x="2446" y="214"/>
                    <a:pt x="2452" y="213"/>
                    <a:pt x="2455" y="209"/>
                  </a:cubicBezTo>
                  <a:cubicBezTo>
                    <a:pt x="2475" y="187"/>
                    <a:pt x="2477" y="185"/>
                    <a:pt x="2479" y="183"/>
                  </a:cubicBezTo>
                  <a:cubicBezTo>
                    <a:pt x="2492" y="165"/>
                    <a:pt x="2498" y="167"/>
                    <a:pt x="2497" y="161"/>
                  </a:cubicBezTo>
                  <a:cubicBezTo>
                    <a:pt x="2517" y="136"/>
                    <a:pt x="2528" y="137"/>
                    <a:pt x="2527" y="128"/>
                  </a:cubicBezTo>
                  <a:cubicBezTo>
                    <a:pt x="2563" y="79"/>
                    <a:pt x="2568" y="75"/>
                    <a:pt x="2573" y="72"/>
                  </a:cubicBezTo>
                  <a:cubicBezTo>
                    <a:pt x="2585" y="53"/>
                    <a:pt x="2586" y="50"/>
                    <a:pt x="2586" y="46"/>
                  </a:cubicBezTo>
                  <a:cubicBezTo>
                    <a:pt x="2615" y="7"/>
                    <a:pt x="2616" y="4"/>
                    <a:pt x="2617" y="0"/>
                  </a:cubicBezTo>
                  <a:cubicBezTo>
                    <a:pt x="2600" y="13"/>
                    <a:pt x="2595" y="15"/>
                    <a:pt x="2595" y="22"/>
                  </a:cubicBezTo>
                  <a:cubicBezTo>
                    <a:pt x="2579" y="41"/>
                    <a:pt x="2576" y="52"/>
                    <a:pt x="2569" y="59"/>
                  </a:cubicBezTo>
                  <a:close/>
                  <a:moveTo>
                    <a:pt x="2351" y="28"/>
                  </a:moveTo>
                  <a:cubicBezTo>
                    <a:pt x="2351" y="32"/>
                    <a:pt x="2348" y="32"/>
                    <a:pt x="2346" y="35"/>
                  </a:cubicBezTo>
                  <a:cubicBezTo>
                    <a:pt x="2343" y="38"/>
                    <a:pt x="2340" y="42"/>
                    <a:pt x="2338" y="46"/>
                  </a:cubicBezTo>
                  <a:cubicBezTo>
                    <a:pt x="2333" y="44"/>
                    <a:pt x="2331" y="57"/>
                    <a:pt x="2336" y="59"/>
                  </a:cubicBezTo>
                  <a:cubicBezTo>
                    <a:pt x="2341" y="44"/>
                    <a:pt x="2352" y="36"/>
                    <a:pt x="2362" y="26"/>
                  </a:cubicBezTo>
                  <a:cubicBezTo>
                    <a:pt x="2366" y="20"/>
                    <a:pt x="2371" y="15"/>
                    <a:pt x="2377" y="11"/>
                  </a:cubicBezTo>
                  <a:cubicBezTo>
                    <a:pt x="2379" y="8"/>
                    <a:pt x="2383" y="6"/>
                    <a:pt x="2383" y="2"/>
                  </a:cubicBezTo>
                  <a:cubicBezTo>
                    <a:pt x="2385" y="1"/>
                    <a:pt x="2387" y="2"/>
                    <a:pt x="2388" y="0"/>
                  </a:cubicBezTo>
                  <a:cubicBezTo>
                    <a:pt x="2380" y="0"/>
                    <a:pt x="2380" y="0"/>
                    <a:pt x="2380" y="0"/>
                  </a:cubicBezTo>
                  <a:cubicBezTo>
                    <a:pt x="2378" y="2"/>
                    <a:pt x="2375" y="3"/>
                    <a:pt x="2375" y="6"/>
                  </a:cubicBezTo>
                  <a:cubicBezTo>
                    <a:pt x="2369" y="7"/>
                    <a:pt x="2367" y="12"/>
                    <a:pt x="2364" y="15"/>
                  </a:cubicBezTo>
                  <a:cubicBezTo>
                    <a:pt x="2363" y="20"/>
                    <a:pt x="2356" y="19"/>
                    <a:pt x="2357" y="26"/>
                  </a:cubicBezTo>
                  <a:cubicBezTo>
                    <a:pt x="2354" y="26"/>
                    <a:pt x="2353" y="27"/>
                    <a:pt x="2351" y="28"/>
                  </a:cubicBezTo>
                  <a:close/>
                  <a:moveTo>
                    <a:pt x="2438" y="72"/>
                  </a:moveTo>
                  <a:cubicBezTo>
                    <a:pt x="2435" y="76"/>
                    <a:pt x="2432" y="80"/>
                    <a:pt x="2427" y="83"/>
                  </a:cubicBezTo>
                  <a:cubicBezTo>
                    <a:pt x="2425" y="89"/>
                    <a:pt x="2420" y="91"/>
                    <a:pt x="2416" y="96"/>
                  </a:cubicBezTo>
                  <a:cubicBezTo>
                    <a:pt x="2413" y="100"/>
                    <a:pt x="2407" y="101"/>
                    <a:pt x="2405" y="107"/>
                  </a:cubicBezTo>
                  <a:cubicBezTo>
                    <a:pt x="2403" y="112"/>
                    <a:pt x="2397" y="114"/>
                    <a:pt x="2394" y="120"/>
                  </a:cubicBezTo>
                  <a:cubicBezTo>
                    <a:pt x="2388" y="128"/>
                    <a:pt x="2381" y="137"/>
                    <a:pt x="2377" y="148"/>
                  </a:cubicBezTo>
                  <a:cubicBezTo>
                    <a:pt x="2372" y="151"/>
                    <a:pt x="2371" y="158"/>
                    <a:pt x="2368" y="163"/>
                  </a:cubicBezTo>
                  <a:cubicBezTo>
                    <a:pt x="2365" y="163"/>
                    <a:pt x="2367" y="169"/>
                    <a:pt x="2364" y="170"/>
                  </a:cubicBezTo>
                  <a:cubicBezTo>
                    <a:pt x="2362" y="172"/>
                    <a:pt x="2361" y="176"/>
                    <a:pt x="2362" y="181"/>
                  </a:cubicBezTo>
                  <a:cubicBezTo>
                    <a:pt x="2366" y="181"/>
                    <a:pt x="2367" y="179"/>
                    <a:pt x="2366" y="174"/>
                  </a:cubicBezTo>
                  <a:cubicBezTo>
                    <a:pt x="2369" y="173"/>
                    <a:pt x="2370" y="171"/>
                    <a:pt x="2370" y="168"/>
                  </a:cubicBezTo>
                  <a:cubicBezTo>
                    <a:pt x="2377" y="166"/>
                    <a:pt x="2375" y="156"/>
                    <a:pt x="2381" y="155"/>
                  </a:cubicBezTo>
                  <a:cubicBezTo>
                    <a:pt x="2385" y="142"/>
                    <a:pt x="2395" y="136"/>
                    <a:pt x="2399" y="124"/>
                  </a:cubicBezTo>
                  <a:cubicBezTo>
                    <a:pt x="2408" y="118"/>
                    <a:pt x="2413" y="108"/>
                    <a:pt x="2423" y="102"/>
                  </a:cubicBezTo>
                  <a:cubicBezTo>
                    <a:pt x="2424" y="96"/>
                    <a:pt x="2429" y="94"/>
                    <a:pt x="2434" y="91"/>
                  </a:cubicBezTo>
                  <a:cubicBezTo>
                    <a:pt x="2434" y="84"/>
                    <a:pt x="2443" y="85"/>
                    <a:pt x="2445" y="78"/>
                  </a:cubicBezTo>
                  <a:cubicBezTo>
                    <a:pt x="2449" y="76"/>
                    <a:pt x="2453" y="72"/>
                    <a:pt x="2455" y="67"/>
                  </a:cubicBezTo>
                  <a:cubicBezTo>
                    <a:pt x="2456" y="64"/>
                    <a:pt x="2460" y="65"/>
                    <a:pt x="2462" y="63"/>
                  </a:cubicBezTo>
                  <a:cubicBezTo>
                    <a:pt x="2459" y="56"/>
                    <a:pt x="2469" y="61"/>
                    <a:pt x="2466" y="54"/>
                  </a:cubicBezTo>
                  <a:cubicBezTo>
                    <a:pt x="2472" y="53"/>
                    <a:pt x="2475" y="48"/>
                    <a:pt x="2479" y="46"/>
                  </a:cubicBezTo>
                  <a:cubicBezTo>
                    <a:pt x="2479" y="37"/>
                    <a:pt x="2489" y="39"/>
                    <a:pt x="2490" y="32"/>
                  </a:cubicBezTo>
                  <a:cubicBezTo>
                    <a:pt x="2500" y="20"/>
                    <a:pt x="2512" y="11"/>
                    <a:pt x="2523" y="0"/>
                  </a:cubicBezTo>
                  <a:cubicBezTo>
                    <a:pt x="2509" y="0"/>
                    <a:pt x="2509" y="0"/>
                    <a:pt x="2509" y="0"/>
                  </a:cubicBezTo>
                  <a:cubicBezTo>
                    <a:pt x="2508" y="1"/>
                    <a:pt x="2507" y="2"/>
                    <a:pt x="2506" y="2"/>
                  </a:cubicBezTo>
                  <a:cubicBezTo>
                    <a:pt x="2506" y="6"/>
                    <a:pt x="2504" y="8"/>
                    <a:pt x="2501" y="8"/>
                  </a:cubicBezTo>
                  <a:cubicBezTo>
                    <a:pt x="2498" y="9"/>
                    <a:pt x="2500" y="14"/>
                    <a:pt x="2495" y="13"/>
                  </a:cubicBezTo>
                  <a:cubicBezTo>
                    <a:pt x="2494" y="16"/>
                    <a:pt x="2491" y="16"/>
                    <a:pt x="2490" y="19"/>
                  </a:cubicBezTo>
                  <a:cubicBezTo>
                    <a:pt x="2490" y="23"/>
                    <a:pt x="2483" y="21"/>
                    <a:pt x="2484" y="26"/>
                  </a:cubicBezTo>
                  <a:cubicBezTo>
                    <a:pt x="2468" y="41"/>
                    <a:pt x="2454" y="57"/>
                    <a:pt x="2438" y="72"/>
                  </a:cubicBezTo>
                  <a:close/>
                  <a:moveTo>
                    <a:pt x="2508" y="35"/>
                  </a:moveTo>
                  <a:cubicBezTo>
                    <a:pt x="2506" y="40"/>
                    <a:pt x="2501" y="40"/>
                    <a:pt x="2499" y="46"/>
                  </a:cubicBezTo>
                  <a:cubicBezTo>
                    <a:pt x="2484" y="62"/>
                    <a:pt x="2478" y="60"/>
                    <a:pt x="2479" y="65"/>
                  </a:cubicBezTo>
                  <a:cubicBezTo>
                    <a:pt x="2463" y="80"/>
                    <a:pt x="2459" y="80"/>
                    <a:pt x="2458" y="83"/>
                  </a:cubicBezTo>
                  <a:cubicBezTo>
                    <a:pt x="2444" y="102"/>
                    <a:pt x="2434" y="106"/>
                    <a:pt x="2427" y="113"/>
                  </a:cubicBezTo>
                  <a:cubicBezTo>
                    <a:pt x="2414" y="132"/>
                    <a:pt x="2408" y="130"/>
                    <a:pt x="2410" y="135"/>
                  </a:cubicBezTo>
                  <a:cubicBezTo>
                    <a:pt x="2383" y="161"/>
                    <a:pt x="2382" y="173"/>
                    <a:pt x="2375" y="179"/>
                  </a:cubicBezTo>
                  <a:cubicBezTo>
                    <a:pt x="2355" y="218"/>
                    <a:pt x="2355" y="224"/>
                    <a:pt x="2351" y="224"/>
                  </a:cubicBezTo>
                  <a:cubicBezTo>
                    <a:pt x="2344" y="254"/>
                    <a:pt x="2335" y="259"/>
                    <a:pt x="2342" y="261"/>
                  </a:cubicBezTo>
                  <a:cubicBezTo>
                    <a:pt x="2366" y="200"/>
                    <a:pt x="2372" y="200"/>
                    <a:pt x="2373" y="196"/>
                  </a:cubicBezTo>
                  <a:cubicBezTo>
                    <a:pt x="2395" y="169"/>
                    <a:pt x="2391" y="160"/>
                    <a:pt x="2397" y="161"/>
                  </a:cubicBezTo>
                  <a:cubicBezTo>
                    <a:pt x="2420" y="141"/>
                    <a:pt x="2418" y="135"/>
                    <a:pt x="2421" y="133"/>
                  </a:cubicBezTo>
                  <a:cubicBezTo>
                    <a:pt x="2456" y="96"/>
                    <a:pt x="2463" y="93"/>
                    <a:pt x="2466" y="87"/>
                  </a:cubicBezTo>
                  <a:cubicBezTo>
                    <a:pt x="2495" y="64"/>
                    <a:pt x="2495" y="59"/>
                    <a:pt x="2499" y="59"/>
                  </a:cubicBezTo>
                  <a:cubicBezTo>
                    <a:pt x="2518" y="37"/>
                    <a:pt x="2524" y="32"/>
                    <a:pt x="2530" y="28"/>
                  </a:cubicBezTo>
                  <a:cubicBezTo>
                    <a:pt x="2545" y="8"/>
                    <a:pt x="2549" y="7"/>
                    <a:pt x="2551" y="4"/>
                  </a:cubicBezTo>
                  <a:cubicBezTo>
                    <a:pt x="2541" y="2"/>
                    <a:pt x="2540" y="3"/>
                    <a:pt x="2538" y="4"/>
                  </a:cubicBezTo>
                  <a:close/>
                  <a:moveTo>
                    <a:pt x="3098" y="2129"/>
                  </a:moveTo>
                  <a:cubicBezTo>
                    <a:pt x="3093" y="2124"/>
                    <a:pt x="3098" y="2119"/>
                    <a:pt x="3093" y="2113"/>
                  </a:cubicBezTo>
                  <a:cubicBezTo>
                    <a:pt x="3086" y="2064"/>
                    <a:pt x="3077" y="2058"/>
                    <a:pt x="3079" y="2054"/>
                  </a:cubicBezTo>
                  <a:cubicBezTo>
                    <a:pt x="3040" y="1980"/>
                    <a:pt x="3047" y="1984"/>
                    <a:pt x="3048" y="1988"/>
                  </a:cubicBezTo>
                  <a:cubicBezTo>
                    <a:pt x="3064" y="2024"/>
                    <a:pt x="3062" y="2030"/>
                    <a:pt x="3069" y="2036"/>
                  </a:cubicBezTo>
                  <a:cubicBezTo>
                    <a:pt x="3073" y="2062"/>
                    <a:pt x="3074" y="2065"/>
                    <a:pt x="3078" y="2069"/>
                  </a:cubicBezTo>
                  <a:cubicBezTo>
                    <a:pt x="3075" y="2066"/>
                    <a:pt x="3067" y="2062"/>
                    <a:pt x="3071" y="2058"/>
                  </a:cubicBezTo>
                  <a:cubicBezTo>
                    <a:pt x="3019" y="1980"/>
                    <a:pt x="3021" y="1968"/>
                    <a:pt x="3011" y="1974"/>
                  </a:cubicBezTo>
                  <a:cubicBezTo>
                    <a:pt x="3035" y="2011"/>
                    <a:pt x="3044" y="2015"/>
                    <a:pt x="3046" y="2019"/>
                  </a:cubicBezTo>
                  <a:cubicBezTo>
                    <a:pt x="3060" y="2063"/>
                    <a:pt x="3065" y="2068"/>
                    <a:pt x="3067" y="2073"/>
                  </a:cubicBezTo>
                  <a:cubicBezTo>
                    <a:pt x="3073" y="2103"/>
                    <a:pt x="3074" y="2105"/>
                    <a:pt x="3071" y="2107"/>
                  </a:cubicBezTo>
                  <a:cubicBezTo>
                    <a:pt x="3078" y="2130"/>
                    <a:pt x="3077" y="2132"/>
                    <a:pt x="3077" y="2134"/>
                  </a:cubicBezTo>
                  <a:cubicBezTo>
                    <a:pt x="3065" y="2103"/>
                    <a:pt x="3062" y="2098"/>
                    <a:pt x="3061" y="2093"/>
                  </a:cubicBezTo>
                  <a:cubicBezTo>
                    <a:pt x="3054" y="2074"/>
                    <a:pt x="3050" y="2071"/>
                    <a:pt x="3051" y="2069"/>
                  </a:cubicBezTo>
                  <a:cubicBezTo>
                    <a:pt x="2992" y="2001"/>
                    <a:pt x="2987" y="1997"/>
                    <a:pt x="2983" y="1990"/>
                  </a:cubicBezTo>
                  <a:cubicBezTo>
                    <a:pt x="3043" y="2076"/>
                    <a:pt x="3050" y="2086"/>
                    <a:pt x="3056" y="2097"/>
                  </a:cubicBezTo>
                  <a:cubicBezTo>
                    <a:pt x="3062" y="2124"/>
                    <a:pt x="3060" y="2124"/>
                    <a:pt x="3060" y="2125"/>
                  </a:cubicBezTo>
                  <a:cubicBezTo>
                    <a:pt x="3064" y="2144"/>
                    <a:pt x="3068" y="2146"/>
                    <a:pt x="3068" y="2147"/>
                  </a:cubicBezTo>
                  <a:cubicBezTo>
                    <a:pt x="3078" y="2160"/>
                    <a:pt x="3078" y="2160"/>
                    <a:pt x="3078" y="2160"/>
                  </a:cubicBezTo>
                  <a:cubicBezTo>
                    <a:pt x="3079" y="2148"/>
                    <a:pt x="3079" y="2154"/>
                    <a:pt x="3079" y="2160"/>
                  </a:cubicBezTo>
                  <a:cubicBezTo>
                    <a:pt x="3087" y="2158"/>
                    <a:pt x="3088" y="2155"/>
                    <a:pt x="3088" y="2153"/>
                  </a:cubicBezTo>
                  <a:cubicBezTo>
                    <a:pt x="3082" y="2102"/>
                    <a:pt x="3079" y="2093"/>
                    <a:pt x="3077" y="2085"/>
                  </a:cubicBezTo>
                  <a:cubicBezTo>
                    <a:pt x="3087" y="2106"/>
                    <a:pt x="3084" y="2112"/>
                    <a:pt x="3088" y="2118"/>
                  </a:cubicBezTo>
                  <a:cubicBezTo>
                    <a:pt x="3091" y="2155"/>
                    <a:pt x="3092" y="2158"/>
                    <a:pt x="3093" y="2160"/>
                  </a:cubicBezTo>
                  <a:cubicBezTo>
                    <a:pt x="3101" y="2149"/>
                    <a:pt x="3096" y="2139"/>
                    <a:pt x="3098" y="2129"/>
                  </a:cubicBezTo>
                  <a:close/>
                  <a:moveTo>
                    <a:pt x="2730" y="4"/>
                  </a:moveTo>
                  <a:cubicBezTo>
                    <a:pt x="2730" y="10"/>
                    <a:pt x="2731" y="13"/>
                    <a:pt x="2735" y="15"/>
                  </a:cubicBezTo>
                  <a:cubicBezTo>
                    <a:pt x="2759" y="58"/>
                    <a:pt x="2759" y="68"/>
                    <a:pt x="2765" y="72"/>
                  </a:cubicBezTo>
                  <a:cubicBezTo>
                    <a:pt x="2788" y="115"/>
                    <a:pt x="2789" y="123"/>
                    <a:pt x="2793" y="128"/>
                  </a:cubicBezTo>
                  <a:cubicBezTo>
                    <a:pt x="2807" y="153"/>
                    <a:pt x="2810" y="159"/>
                    <a:pt x="2815" y="163"/>
                  </a:cubicBezTo>
                  <a:cubicBezTo>
                    <a:pt x="2837" y="203"/>
                    <a:pt x="2835" y="211"/>
                    <a:pt x="2839" y="211"/>
                  </a:cubicBezTo>
                  <a:cubicBezTo>
                    <a:pt x="2837" y="204"/>
                    <a:pt x="2837" y="199"/>
                    <a:pt x="2837" y="194"/>
                  </a:cubicBezTo>
                  <a:cubicBezTo>
                    <a:pt x="2804" y="142"/>
                    <a:pt x="2807" y="132"/>
                    <a:pt x="2802" y="131"/>
                  </a:cubicBezTo>
                  <a:cubicBezTo>
                    <a:pt x="2780" y="92"/>
                    <a:pt x="2781" y="90"/>
                    <a:pt x="2780" y="89"/>
                  </a:cubicBezTo>
                  <a:cubicBezTo>
                    <a:pt x="2772" y="61"/>
                    <a:pt x="2764" y="63"/>
                    <a:pt x="2765" y="56"/>
                  </a:cubicBezTo>
                  <a:cubicBezTo>
                    <a:pt x="2742" y="16"/>
                    <a:pt x="2749" y="13"/>
                    <a:pt x="2741" y="13"/>
                  </a:cubicBezTo>
                  <a:cubicBezTo>
                    <a:pt x="2727" y="2"/>
                    <a:pt x="2728" y="4"/>
                    <a:pt x="2730" y="4"/>
                  </a:cubicBezTo>
                  <a:close/>
                  <a:moveTo>
                    <a:pt x="2729" y="2032"/>
                  </a:moveTo>
                  <a:cubicBezTo>
                    <a:pt x="2713" y="2020"/>
                    <a:pt x="2697" y="2002"/>
                    <a:pt x="2681" y="1987"/>
                  </a:cubicBezTo>
                  <a:cubicBezTo>
                    <a:pt x="2676" y="1986"/>
                    <a:pt x="2671" y="1980"/>
                    <a:pt x="2665" y="1978"/>
                  </a:cubicBezTo>
                  <a:cubicBezTo>
                    <a:pt x="2660" y="1970"/>
                    <a:pt x="2655" y="1972"/>
                    <a:pt x="2650" y="1965"/>
                  </a:cubicBezTo>
                  <a:cubicBezTo>
                    <a:pt x="2648" y="1962"/>
                    <a:pt x="2645" y="1963"/>
                    <a:pt x="2643" y="1960"/>
                  </a:cubicBezTo>
                  <a:cubicBezTo>
                    <a:pt x="2642" y="1961"/>
                    <a:pt x="2634" y="1956"/>
                    <a:pt x="2637" y="1962"/>
                  </a:cubicBezTo>
                  <a:cubicBezTo>
                    <a:pt x="2645" y="1963"/>
                    <a:pt x="2653" y="1974"/>
                    <a:pt x="2662" y="1978"/>
                  </a:cubicBezTo>
                  <a:cubicBezTo>
                    <a:pt x="2672" y="1992"/>
                    <a:pt x="2683" y="1992"/>
                    <a:pt x="2693" y="2006"/>
                  </a:cubicBezTo>
                  <a:cubicBezTo>
                    <a:pt x="2696" y="2004"/>
                    <a:pt x="2694" y="2010"/>
                    <a:pt x="2697" y="2008"/>
                  </a:cubicBezTo>
                  <a:cubicBezTo>
                    <a:pt x="2699" y="2011"/>
                    <a:pt x="2702" y="2014"/>
                    <a:pt x="2704" y="2016"/>
                  </a:cubicBezTo>
                  <a:cubicBezTo>
                    <a:pt x="2709" y="2024"/>
                    <a:pt x="2715" y="2026"/>
                    <a:pt x="2720" y="2031"/>
                  </a:cubicBezTo>
                  <a:cubicBezTo>
                    <a:pt x="2743" y="2058"/>
                    <a:pt x="2766" y="2084"/>
                    <a:pt x="2789" y="2110"/>
                  </a:cubicBezTo>
                  <a:cubicBezTo>
                    <a:pt x="2794" y="2119"/>
                    <a:pt x="2805" y="2136"/>
                    <a:pt x="2811" y="2146"/>
                  </a:cubicBezTo>
                  <a:cubicBezTo>
                    <a:pt x="2815" y="2150"/>
                    <a:pt x="2819" y="2155"/>
                    <a:pt x="2822" y="2160"/>
                  </a:cubicBezTo>
                  <a:cubicBezTo>
                    <a:pt x="2833" y="2160"/>
                    <a:pt x="2833" y="2160"/>
                    <a:pt x="2833" y="2160"/>
                  </a:cubicBezTo>
                  <a:cubicBezTo>
                    <a:pt x="2819" y="2141"/>
                    <a:pt x="2808" y="2121"/>
                    <a:pt x="2793" y="2101"/>
                  </a:cubicBezTo>
                  <a:cubicBezTo>
                    <a:pt x="2769" y="2071"/>
                    <a:pt x="2752" y="2059"/>
                    <a:pt x="2729" y="2032"/>
                  </a:cubicBezTo>
                  <a:close/>
                  <a:moveTo>
                    <a:pt x="2593" y="2068"/>
                  </a:moveTo>
                  <a:cubicBezTo>
                    <a:pt x="2590" y="2060"/>
                    <a:pt x="2586" y="2052"/>
                    <a:pt x="2577" y="2043"/>
                  </a:cubicBezTo>
                  <a:cubicBezTo>
                    <a:pt x="2574" y="2034"/>
                    <a:pt x="2569" y="2024"/>
                    <a:pt x="2561" y="2015"/>
                  </a:cubicBezTo>
                  <a:cubicBezTo>
                    <a:pt x="2556" y="2010"/>
                    <a:pt x="2562" y="2004"/>
                    <a:pt x="2554" y="2003"/>
                  </a:cubicBezTo>
                  <a:cubicBezTo>
                    <a:pt x="2558" y="1999"/>
                    <a:pt x="2542" y="1993"/>
                    <a:pt x="2547" y="1989"/>
                  </a:cubicBezTo>
                  <a:cubicBezTo>
                    <a:pt x="2539" y="1985"/>
                    <a:pt x="2535" y="1972"/>
                    <a:pt x="2527" y="1963"/>
                  </a:cubicBezTo>
                  <a:cubicBezTo>
                    <a:pt x="2522" y="1953"/>
                    <a:pt x="2513" y="1943"/>
                    <a:pt x="2507" y="1934"/>
                  </a:cubicBezTo>
                  <a:cubicBezTo>
                    <a:pt x="2502" y="1938"/>
                    <a:pt x="2505" y="1942"/>
                    <a:pt x="2510" y="1946"/>
                  </a:cubicBezTo>
                  <a:cubicBezTo>
                    <a:pt x="2509" y="1950"/>
                    <a:pt x="2514" y="1955"/>
                    <a:pt x="2518" y="1959"/>
                  </a:cubicBezTo>
                  <a:cubicBezTo>
                    <a:pt x="2522" y="1968"/>
                    <a:pt x="2528" y="1977"/>
                    <a:pt x="2536" y="1987"/>
                  </a:cubicBezTo>
                  <a:cubicBezTo>
                    <a:pt x="2535" y="1994"/>
                    <a:pt x="2547" y="2003"/>
                    <a:pt x="2549" y="2011"/>
                  </a:cubicBezTo>
                  <a:cubicBezTo>
                    <a:pt x="2552" y="2015"/>
                    <a:pt x="2550" y="2018"/>
                    <a:pt x="2556" y="2022"/>
                  </a:cubicBezTo>
                  <a:cubicBezTo>
                    <a:pt x="2553" y="2026"/>
                    <a:pt x="2564" y="2031"/>
                    <a:pt x="2561" y="2035"/>
                  </a:cubicBezTo>
                  <a:cubicBezTo>
                    <a:pt x="2574" y="2053"/>
                    <a:pt x="2580" y="2063"/>
                    <a:pt x="2590" y="2081"/>
                  </a:cubicBezTo>
                  <a:cubicBezTo>
                    <a:pt x="2617" y="2114"/>
                    <a:pt x="2628" y="2123"/>
                    <a:pt x="2652" y="2158"/>
                  </a:cubicBezTo>
                  <a:cubicBezTo>
                    <a:pt x="2653" y="2159"/>
                    <a:pt x="2654" y="2160"/>
                    <a:pt x="2655" y="2160"/>
                  </a:cubicBezTo>
                  <a:cubicBezTo>
                    <a:pt x="2668" y="2160"/>
                    <a:pt x="2668" y="2160"/>
                    <a:pt x="2668" y="2160"/>
                  </a:cubicBezTo>
                  <a:cubicBezTo>
                    <a:pt x="2649" y="2138"/>
                    <a:pt x="2635" y="2118"/>
                    <a:pt x="2614" y="2095"/>
                  </a:cubicBezTo>
                  <a:cubicBezTo>
                    <a:pt x="2611" y="2088"/>
                    <a:pt x="2603" y="2079"/>
                    <a:pt x="2593" y="2068"/>
                  </a:cubicBezTo>
                  <a:close/>
                  <a:moveTo>
                    <a:pt x="2526" y="2071"/>
                  </a:moveTo>
                  <a:cubicBezTo>
                    <a:pt x="2526" y="2071"/>
                    <a:pt x="2524" y="2072"/>
                    <a:pt x="2524" y="2072"/>
                  </a:cubicBezTo>
                  <a:cubicBezTo>
                    <a:pt x="2524" y="2072"/>
                    <a:pt x="2519" y="2060"/>
                    <a:pt x="2519" y="2060"/>
                  </a:cubicBezTo>
                  <a:cubicBezTo>
                    <a:pt x="2518" y="2058"/>
                    <a:pt x="2517" y="2058"/>
                    <a:pt x="2516" y="2056"/>
                  </a:cubicBezTo>
                  <a:cubicBezTo>
                    <a:pt x="2506" y="2038"/>
                    <a:pt x="2496" y="2020"/>
                    <a:pt x="2481" y="2000"/>
                  </a:cubicBezTo>
                  <a:cubicBezTo>
                    <a:pt x="2460" y="1977"/>
                    <a:pt x="2453" y="1962"/>
                    <a:pt x="2430" y="1938"/>
                  </a:cubicBezTo>
                  <a:cubicBezTo>
                    <a:pt x="2422" y="1935"/>
                    <a:pt x="2415" y="1922"/>
                    <a:pt x="2408" y="1922"/>
                  </a:cubicBezTo>
                  <a:cubicBezTo>
                    <a:pt x="2410" y="1925"/>
                    <a:pt x="2411" y="1927"/>
                    <a:pt x="2413" y="1929"/>
                  </a:cubicBezTo>
                  <a:cubicBezTo>
                    <a:pt x="2415" y="1931"/>
                    <a:pt x="2418" y="1930"/>
                    <a:pt x="2416" y="1932"/>
                  </a:cubicBezTo>
                  <a:cubicBezTo>
                    <a:pt x="2421" y="1940"/>
                    <a:pt x="2420" y="1938"/>
                    <a:pt x="2426" y="1944"/>
                  </a:cubicBezTo>
                  <a:cubicBezTo>
                    <a:pt x="2435" y="1954"/>
                    <a:pt x="2444" y="1964"/>
                    <a:pt x="2452" y="1973"/>
                  </a:cubicBezTo>
                  <a:cubicBezTo>
                    <a:pt x="2451" y="1975"/>
                    <a:pt x="2451" y="1975"/>
                    <a:pt x="2452" y="1976"/>
                  </a:cubicBezTo>
                  <a:cubicBezTo>
                    <a:pt x="2455" y="1979"/>
                    <a:pt x="2459" y="1978"/>
                    <a:pt x="2458" y="1983"/>
                  </a:cubicBezTo>
                  <a:cubicBezTo>
                    <a:pt x="2462" y="1988"/>
                    <a:pt x="2466" y="1993"/>
                    <a:pt x="2471" y="1998"/>
                  </a:cubicBezTo>
                  <a:cubicBezTo>
                    <a:pt x="2468" y="2002"/>
                    <a:pt x="2478" y="2008"/>
                    <a:pt x="2480" y="2012"/>
                  </a:cubicBezTo>
                  <a:cubicBezTo>
                    <a:pt x="2478" y="2017"/>
                    <a:pt x="2488" y="2022"/>
                    <a:pt x="2490" y="2027"/>
                  </a:cubicBezTo>
                  <a:cubicBezTo>
                    <a:pt x="2495" y="2040"/>
                    <a:pt x="2506" y="2054"/>
                    <a:pt x="2511" y="2067"/>
                  </a:cubicBezTo>
                  <a:cubicBezTo>
                    <a:pt x="2516" y="2080"/>
                    <a:pt x="2531" y="2094"/>
                    <a:pt x="2534" y="2107"/>
                  </a:cubicBezTo>
                  <a:cubicBezTo>
                    <a:pt x="2540" y="2104"/>
                    <a:pt x="2536" y="2112"/>
                    <a:pt x="2540" y="2114"/>
                  </a:cubicBezTo>
                  <a:cubicBezTo>
                    <a:pt x="2544" y="2118"/>
                    <a:pt x="2540" y="2119"/>
                    <a:pt x="2546" y="2120"/>
                  </a:cubicBezTo>
                  <a:cubicBezTo>
                    <a:pt x="2542" y="2123"/>
                    <a:pt x="2550" y="2127"/>
                    <a:pt x="2551" y="2130"/>
                  </a:cubicBezTo>
                  <a:cubicBezTo>
                    <a:pt x="2557" y="2134"/>
                    <a:pt x="2555" y="2137"/>
                    <a:pt x="2558" y="2141"/>
                  </a:cubicBezTo>
                  <a:cubicBezTo>
                    <a:pt x="2564" y="2148"/>
                    <a:pt x="2569" y="2154"/>
                    <a:pt x="2573" y="2160"/>
                  </a:cubicBezTo>
                  <a:cubicBezTo>
                    <a:pt x="2586" y="2160"/>
                    <a:pt x="2586" y="2160"/>
                    <a:pt x="2586" y="2160"/>
                  </a:cubicBezTo>
                  <a:cubicBezTo>
                    <a:pt x="2570" y="2139"/>
                    <a:pt x="2553" y="2118"/>
                    <a:pt x="2541" y="2095"/>
                  </a:cubicBezTo>
                  <a:cubicBezTo>
                    <a:pt x="2533" y="2089"/>
                    <a:pt x="2531" y="2079"/>
                    <a:pt x="2526" y="2071"/>
                  </a:cubicBezTo>
                  <a:close/>
                  <a:moveTo>
                    <a:pt x="2594" y="2142"/>
                  </a:moveTo>
                  <a:cubicBezTo>
                    <a:pt x="2588" y="2138"/>
                    <a:pt x="2596" y="2135"/>
                    <a:pt x="2590" y="2131"/>
                  </a:cubicBezTo>
                  <a:cubicBezTo>
                    <a:pt x="2586" y="2134"/>
                    <a:pt x="2585" y="2126"/>
                    <a:pt x="2584" y="2124"/>
                  </a:cubicBezTo>
                  <a:cubicBezTo>
                    <a:pt x="2581" y="2120"/>
                    <a:pt x="2578" y="2123"/>
                    <a:pt x="2575" y="2118"/>
                  </a:cubicBezTo>
                  <a:cubicBezTo>
                    <a:pt x="2581" y="2115"/>
                    <a:pt x="2567" y="2111"/>
                    <a:pt x="2573" y="2108"/>
                  </a:cubicBezTo>
                  <a:cubicBezTo>
                    <a:pt x="2572" y="2105"/>
                    <a:pt x="2564" y="2101"/>
                    <a:pt x="2567" y="2098"/>
                  </a:cubicBezTo>
                  <a:cubicBezTo>
                    <a:pt x="2564" y="2092"/>
                    <a:pt x="2558" y="2085"/>
                    <a:pt x="2556" y="2079"/>
                  </a:cubicBezTo>
                  <a:cubicBezTo>
                    <a:pt x="2545" y="2066"/>
                    <a:pt x="2543" y="2053"/>
                    <a:pt x="2530" y="2039"/>
                  </a:cubicBezTo>
                  <a:cubicBezTo>
                    <a:pt x="2520" y="2018"/>
                    <a:pt x="2508" y="1996"/>
                    <a:pt x="2494" y="1975"/>
                  </a:cubicBezTo>
                  <a:cubicBezTo>
                    <a:pt x="2486" y="1969"/>
                    <a:pt x="2487" y="1968"/>
                    <a:pt x="2481" y="1960"/>
                  </a:cubicBezTo>
                  <a:cubicBezTo>
                    <a:pt x="2474" y="1955"/>
                    <a:pt x="2476" y="1956"/>
                    <a:pt x="2469" y="1950"/>
                  </a:cubicBezTo>
                  <a:cubicBezTo>
                    <a:pt x="2464" y="1944"/>
                    <a:pt x="2459" y="1938"/>
                    <a:pt x="2453" y="1932"/>
                  </a:cubicBezTo>
                  <a:cubicBezTo>
                    <a:pt x="2450" y="1930"/>
                    <a:pt x="2448" y="1922"/>
                    <a:pt x="2445" y="1925"/>
                  </a:cubicBezTo>
                  <a:cubicBezTo>
                    <a:pt x="2442" y="1923"/>
                    <a:pt x="2439" y="1915"/>
                    <a:pt x="2436" y="1918"/>
                  </a:cubicBezTo>
                  <a:cubicBezTo>
                    <a:pt x="2438" y="1927"/>
                    <a:pt x="2447" y="1931"/>
                    <a:pt x="2453" y="1938"/>
                  </a:cubicBezTo>
                  <a:cubicBezTo>
                    <a:pt x="2469" y="1956"/>
                    <a:pt x="2486" y="1976"/>
                    <a:pt x="2499" y="1993"/>
                  </a:cubicBezTo>
                  <a:cubicBezTo>
                    <a:pt x="2501" y="2004"/>
                    <a:pt x="2507" y="2011"/>
                    <a:pt x="2511" y="2017"/>
                  </a:cubicBezTo>
                  <a:cubicBezTo>
                    <a:pt x="2515" y="2027"/>
                    <a:pt x="2522" y="2037"/>
                    <a:pt x="2525" y="2046"/>
                  </a:cubicBezTo>
                  <a:cubicBezTo>
                    <a:pt x="2532" y="2052"/>
                    <a:pt x="2530" y="2058"/>
                    <a:pt x="2537" y="2064"/>
                  </a:cubicBezTo>
                  <a:cubicBezTo>
                    <a:pt x="2536" y="2070"/>
                    <a:pt x="2547" y="2077"/>
                    <a:pt x="2545" y="2083"/>
                  </a:cubicBezTo>
                  <a:cubicBezTo>
                    <a:pt x="2554" y="2096"/>
                    <a:pt x="2560" y="2108"/>
                    <a:pt x="2566" y="2120"/>
                  </a:cubicBezTo>
                  <a:cubicBezTo>
                    <a:pt x="2570" y="2125"/>
                    <a:pt x="2575" y="2130"/>
                    <a:pt x="2579" y="2135"/>
                  </a:cubicBezTo>
                  <a:cubicBezTo>
                    <a:pt x="2583" y="2143"/>
                    <a:pt x="2590" y="2152"/>
                    <a:pt x="2595" y="2160"/>
                  </a:cubicBezTo>
                  <a:cubicBezTo>
                    <a:pt x="2607" y="2160"/>
                    <a:pt x="2607" y="2160"/>
                    <a:pt x="2607" y="2160"/>
                  </a:cubicBezTo>
                  <a:cubicBezTo>
                    <a:pt x="2605" y="2158"/>
                    <a:pt x="2603" y="2156"/>
                    <a:pt x="2601" y="2153"/>
                  </a:cubicBezTo>
                  <a:cubicBezTo>
                    <a:pt x="2601" y="2150"/>
                    <a:pt x="2598" y="2146"/>
                    <a:pt x="2594" y="2142"/>
                  </a:cubicBezTo>
                  <a:close/>
                  <a:moveTo>
                    <a:pt x="2754" y="2103"/>
                  </a:moveTo>
                  <a:cubicBezTo>
                    <a:pt x="2742" y="2089"/>
                    <a:pt x="2730" y="2080"/>
                    <a:pt x="2724" y="2069"/>
                  </a:cubicBezTo>
                  <a:cubicBezTo>
                    <a:pt x="2673" y="2020"/>
                    <a:pt x="2658" y="2006"/>
                    <a:pt x="2642" y="1992"/>
                  </a:cubicBezTo>
                  <a:cubicBezTo>
                    <a:pt x="2611" y="1967"/>
                    <a:pt x="2603" y="1971"/>
                    <a:pt x="2595" y="1958"/>
                  </a:cubicBezTo>
                  <a:cubicBezTo>
                    <a:pt x="2552" y="1947"/>
                    <a:pt x="2570" y="1954"/>
                    <a:pt x="2579" y="1969"/>
                  </a:cubicBezTo>
                  <a:cubicBezTo>
                    <a:pt x="2603" y="1993"/>
                    <a:pt x="2607" y="1992"/>
                    <a:pt x="2605" y="1996"/>
                  </a:cubicBezTo>
                  <a:cubicBezTo>
                    <a:pt x="2621" y="2013"/>
                    <a:pt x="2630" y="2011"/>
                    <a:pt x="2630" y="2018"/>
                  </a:cubicBezTo>
                  <a:cubicBezTo>
                    <a:pt x="2705" y="2088"/>
                    <a:pt x="2711" y="2097"/>
                    <a:pt x="2730" y="2115"/>
                  </a:cubicBezTo>
                  <a:cubicBezTo>
                    <a:pt x="2774" y="2160"/>
                    <a:pt x="2774" y="2160"/>
                    <a:pt x="2774" y="2160"/>
                  </a:cubicBezTo>
                  <a:cubicBezTo>
                    <a:pt x="2687" y="2056"/>
                    <a:pt x="2675" y="2048"/>
                    <a:pt x="2664" y="2034"/>
                  </a:cubicBezTo>
                  <a:cubicBezTo>
                    <a:pt x="2639" y="2016"/>
                    <a:pt x="2640" y="2011"/>
                    <a:pt x="2634" y="2009"/>
                  </a:cubicBezTo>
                  <a:cubicBezTo>
                    <a:pt x="2590" y="1961"/>
                    <a:pt x="2592" y="1965"/>
                    <a:pt x="2595" y="1967"/>
                  </a:cubicBezTo>
                  <a:cubicBezTo>
                    <a:pt x="2643" y="2000"/>
                    <a:pt x="2660" y="2019"/>
                    <a:pt x="2677" y="2032"/>
                  </a:cubicBezTo>
                  <a:cubicBezTo>
                    <a:pt x="2722" y="2081"/>
                    <a:pt x="2728" y="2091"/>
                    <a:pt x="2740" y="2104"/>
                  </a:cubicBezTo>
                  <a:cubicBezTo>
                    <a:pt x="2743" y="2107"/>
                    <a:pt x="2746" y="2106"/>
                    <a:pt x="2746" y="2107"/>
                  </a:cubicBezTo>
                  <a:cubicBezTo>
                    <a:pt x="2776" y="2144"/>
                    <a:pt x="2782" y="2152"/>
                    <a:pt x="2788" y="2160"/>
                  </a:cubicBezTo>
                  <a:cubicBezTo>
                    <a:pt x="2766" y="2118"/>
                    <a:pt x="2761" y="2111"/>
                    <a:pt x="2754" y="2103"/>
                  </a:cubicBezTo>
                  <a:close/>
                  <a:moveTo>
                    <a:pt x="2693" y="2110"/>
                  </a:moveTo>
                  <a:cubicBezTo>
                    <a:pt x="2696" y="2104"/>
                    <a:pt x="2682" y="2098"/>
                    <a:pt x="2684" y="2092"/>
                  </a:cubicBezTo>
                  <a:cubicBezTo>
                    <a:pt x="2662" y="2071"/>
                    <a:pt x="2655" y="2066"/>
                    <a:pt x="2644" y="2057"/>
                  </a:cubicBezTo>
                  <a:cubicBezTo>
                    <a:pt x="2578" y="1981"/>
                    <a:pt x="2570" y="1972"/>
                    <a:pt x="2560" y="1960"/>
                  </a:cubicBezTo>
                  <a:cubicBezTo>
                    <a:pt x="2548" y="1932"/>
                    <a:pt x="2535" y="1928"/>
                    <a:pt x="2540" y="1925"/>
                  </a:cubicBezTo>
                  <a:cubicBezTo>
                    <a:pt x="2520" y="1893"/>
                    <a:pt x="2526" y="1881"/>
                    <a:pt x="2517" y="1885"/>
                  </a:cubicBezTo>
                  <a:cubicBezTo>
                    <a:pt x="2536" y="1948"/>
                    <a:pt x="2536" y="1956"/>
                    <a:pt x="2544" y="1966"/>
                  </a:cubicBezTo>
                  <a:cubicBezTo>
                    <a:pt x="2562" y="2002"/>
                    <a:pt x="2567" y="2009"/>
                    <a:pt x="2571" y="2017"/>
                  </a:cubicBezTo>
                  <a:cubicBezTo>
                    <a:pt x="2647" y="2106"/>
                    <a:pt x="2655" y="2116"/>
                    <a:pt x="2663" y="2125"/>
                  </a:cubicBezTo>
                  <a:cubicBezTo>
                    <a:pt x="2703" y="2158"/>
                    <a:pt x="2696" y="2155"/>
                    <a:pt x="2695" y="2152"/>
                  </a:cubicBezTo>
                  <a:cubicBezTo>
                    <a:pt x="2672" y="2122"/>
                    <a:pt x="2670" y="2119"/>
                    <a:pt x="2667" y="2116"/>
                  </a:cubicBezTo>
                  <a:cubicBezTo>
                    <a:pt x="2636" y="2077"/>
                    <a:pt x="2632" y="2073"/>
                    <a:pt x="2628" y="2069"/>
                  </a:cubicBezTo>
                  <a:cubicBezTo>
                    <a:pt x="2551" y="1971"/>
                    <a:pt x="2541" y="1952"/>
                    <a:pt x="2535" y="1933"/>
                  </a:cubicBezTo>
                  <a:cubicBezTo>
                    <a:pt x="2537" y="1931"/>
                    <a:pt x="2537" y="1933"/>
                    <a:pt x="2538" y="1936"/>
                  </a:cubicBezTo>
                  <a:cubicBezTo>
                    <a:pt x="2555" y="1961"/>
                    <a:pt x="2559" y="1971"/>
                    <a:pt x="2566" y="1981"/>
                  </a:cubicBezTo>
                  <a:cubicBezTo>
                    <a:pt x="2684" y="2109"/>
                    <a:pt x="2700" y="2128"/>
                    <a:pt x="2712" y="2137"/>
                  </a:cubicBezTo>
                  <a:cubicBezTo>
                    <a:pt x="2738" y="2156"/>
                    <a:pt x="2735" y="2152"/>
                    <a:pt x="2733" y="2148"/>
                  </a:cubicBezTo>
                  <a:close/>
                  <a:moveTo>
                    <a:pt x="2591" y="2098"/>
                  </a:moveTo>
                  <a:cubicBezTo>
                    <a:pt x="2574" y="2082"/>
                    <a:pt x="2569" y="2066"/>
                    <a:pt x="2557" y="2050"/>
                  </a:cubicBezTo>
                  <a:cubicBezTo>
                    <a:pt x="2542" y="2025"/>
                    <a:pt x="2544" y="2022"/>
                    <a:pt x="2540" y="2018"/>
                  </a:cubicBezTo>
                  <a:cubicBezTo>
                    <a:pt x="2518" y="1973"/>
                    <a:pt x="2511" y="1965"/>
                    <a:pt x="2510" y="1957"/>
                  </a:cubicBezTo>
                  <a:cubicBezTo>
                    <a:pt x="2495" y="1931"/>
                    <a:pt x="2489" y="1936"/>
                    <a:pt x="2497" y="1942"/>
                  </a:cubicBezTo>
                  <a:cubicBezTo>
                    <a:pt x="2510" y="1978"/>
                    <a:pt x="2514" y="1981"/>
                    <a:pt x="2516" y="1984"/>
                  </a:cubicBezTo>
                  <a:cubicBezTo>
                    <a:pt x="2525" y="2012"/>
                    <a:pt x="2529" y="2015"/>
                    <a:pt x="2531" y="2017"/>
                  </a:cubicBezTo>
                  <a:cubicBezTo>
                    <a:pt x="2543" y="2038"/>
                    <a:pt x="2539" y="2041"/>
                    <a:pt x="2543" y="2044"/>
                  </a:cubicBezTo>
                  <a:cubicBezTo>
                    <a:pt x="2576" y="2100"/>
                    <a:pt x="2580" y="2103"/>
                    <a:pt x="2582" y="2106"/>
                  </a:cubicBezTo>
                  <a:cubicBezTo>
                    <a:pt x="2599" y="2132"/>
                    <a:pt x="2603" y="2135"/>
                    <a:pt x="2605" y="2138"/>
                  </a:cubicBezTo>
                  <a:cubicBezTo>
                    <a:pt x="2623" y="2154"/>
                    <a:pt x="2621" y="2156"/>
                    <a:pt x="2622" y="2158"/>
                  </a:cubicBezTo>
                  <a:cubicBezTo>
                    <a:pt x="2623" y="2145"/>
                    <a:pt x="2610" y="2129"/>
                    <a:pt x="2597" y="2113"/>
                  </a:cubicBezTo>
                  <a:close/>
                  <a:moveTo>
                    <a:pt x="3033" y="2114"/>
                  </a:moveTo>
                  <a:cubicBezTo>
                    <a:pt x="3034" y="2107"/>
                    <a:pt x="3026" y="2100"/>
                    <a:pt x="3027" y="2094"/>
                  </a:cubicBezTo>
                  <a:cubicBezTo>
                    <a:pt x="3015" y="2078"/>
                    <a:pt x="3010" y="2064"/>
                    <a:pt x="2999" y="2048"/>
                  </a:cubicBezTo>
                  <a:cubicBezTo>
                    <a:pt x="2993" y="2042"/>
                    <a:pt x="2987" y="2035"/>
                    <a:pt x="2982" y="2029"/>
                  </a:cubicBezTo>
                  <a:cubicBezTo>
                    <a:pt x="2976" y="2019"/>
                    <a:pt x="2974" y="2020"/>
                    <a:pt x="2966" y="2011"/>
                  </a:cubicBezTo>
                  <a:cubicBezTo>
                    <a:pt x="2959" y="2006"/>
                    <a:pt x="2963" y="2002"/>
                    <a:pt x="2957" y="1998"/>
                  </a:cubicBezTo>
                  <a:cubicBezTo>
                    <a:pt x="2951" y="1998"/>
                    <a:pt x="2953" y="1992"/>
                    <a:pt x="2952" y="1991"/>
                  </a:cubicBezTo>
                  <a:cubicBezTo>
                    <a:pt x="2951" y="1991"/>
                    <a:pt x="2950" y="1993"/>
                    <a:pt x="2949" y="1991"/>
                  </a:cubicBezTo>
                  <a:cubicBezTo>
                    <a:pt x="2945" y="1988"/>
                    <a:pt x="2942" y="1983"/>
                    <a:pt x="2937" y="1978"/>
                  </a:cubicBezTo>
                  <a:cubicBezTo>
                    <a:pt x="2933" y="1980"/>
                    <a:pt x="2929" y="1969"/>
                    <a:pt x="2925" y="1971"/>
                  </a:cubicBezTo>
                  <a:cubicBezTo>
                    <a:pt x="2921" y="1969"/>
                    <a:pt x="2917" y="1962"/>
                    <a:pt x="2913" y="1967"/>
                  </a:cubicBezTo>
                  <a:cubicBezTo>
                    <a:pt x="2922" y="1978"/>
                    <a:pt x="2932" y="1982"/>
                    <a:pt x="2941" y="1989"/>
                  </a:cubicBezTo>
                  <a:cubicBezTo>
                    <a:pt x="2945" y="1997"/>
                    <a:pt x="2946" y="1998"/>
                    <a:pt x="2955" y="2005"/>
                  </a:cubicBezTo>
                  <a:cubicBezTo>
                    <a:pt x="2959" y="2009"/>
                    <a:pt x="2957" y="2013"/>
                    <a:pt x="2962" y="2017"/>
                  </a:cubicBezTo>
                  <a:cubicBezTo>
                    <a:pt x="2976" y="2032"/>
                    <a:pt x="2989" y="2047"/>
                    <a:pt x="2995" y="2057"/>
                  </a:cubicBezTo>
                  <a:cubicBezTo>
                    <a:pt x="3002" y="2065"/>
                    <a:pt x="3006" y="2073"/>
                    <a:pt x="3009" y="2080"/>
                  </a:cubicBezTo>
                  <a:cubicBezTo>
                    <a:pt x="3013" y="2084"/>
                    <a:pt x="3016" y="2088"/>
                    <a:pt x="3013" y="2091"/>
                  </a:cubicBezTo>
                  <a:cubicBezTo>
                    <a:pt x="3017" y="2095"/>
                    <a:pt x="3020" y="2099"/>
                    <a:pt x="3020" y="2102"/>
                  </a:cubicBezTo>
                  <a:cubicBezTo>
                    <a:pt x="3026" y="2117"/>
                    <a:pt x="3033" y="2132"/>
                    <a:pt x="3039" y="2147"/>
                  </a:cubicBezTo>
                  <a:cubicBezTo>
                    <a:pt x="3040" y="2151"/>
                    <a:pt x="3041" y="2156"/>
                    <a:pt x="3042" y="2160"/>
                  </a:cubicBezTo>
                  <a:cubicBezTo>
                    <a:pt x="3052" y="2160"/>
                    <a:pt x="3052" y="2160"/>
                    <a:pt x="3052" y="2160"/>
                  </a:cubicBezTo>
                  <a:cubicBezTo>
                    <a:pt x="3049" y="2152"/>
                    <a:pt x="3045" y="2143"/>
                    <a:pt x="3046" y="2135"/>
                  </a:cubicBezTo>
                  <a:cubicBezTo>
                    <a:pt x="3039" y="2128"/>
                    <a:pt x="3040" y="2121"/>
                    <a:pt x="3033" y="2114"/>
                  </a:cubicBezTo>
                  <a:close/>
                  <a:moveTo>
                    <a:pt x="2537" y="2130"/>
                  </a:moveTo>
                  <a:cubicBezTo>
                    <a:pt x="2524" y="2116"/>
                    <a:pt x="2523" y="2103"/>
                    <a:pt x="2514" y="2093"/>
                  </a:cubicBezTo>
                  <a:cubicBezTo>
                    <a:pt x="2504" y="2070"/>
                    <a:pt x="2497" y="2066"/>
                    <a:pt x="2499" y="2063"/>
                  </a:cubicBezTo>
                  <a:cubicBezTo>
                    <a:pt x="2497" y="2052"/>
                    <a:pt x="2484" y="2048"/>
                    <a:pt x="2489" y="2045"/>
                  </a:cubicBezTo>
                  <a:cubicBezTo>
                    <a:pt x="2476" y="2022"/>
                    <a:pt x="2468" y="2018"/>
                    <a:pt x="2471" y="2015"/>
                  </a:cubicBezTo>
                  <a:cubicBezTo>
                    <a:pt x="2435" y="1967"/>
                    <a:pt x="2425" y="1955"/>
                    <a:pt x="2414" y="1943"/>
                  </a:cubicBezTo>
                  <a:cubicBezTo>
                    <a:pt x="2373" y="1912"/>
                    <a:pt x="2369" y="1896"/>
                    <a:pt x="2364" y="1900"/>
                  </a:cubicBezTo>
                  <a:cubicBezTo>
                    <a:pt x="2381" y="1915"/>
                    <a:pt x="2378" y="1916"/>
                    <a:pt x="2380" y="1918"/>
                  </a:cubicBezTo>
                  <a:cubicBezTo>
                    <a:pt x="2388" y="1923"/>
                    <a:pt x="2388" y="1926"/>
                    <a:pt x="2389" y="1927"/>
                  </a:cubicBezTo>
                  <a:cubicBezTo>
                    <a:pt x="2400" y="1940"/>
                    <a:pt x="2408" y="1942"/>
                    <a:pt x="2409" y="1947"/>
                  </a:cubicBezTo>
                  <a:cubicBezTo>
                    <a:pt x="2443" y="1995"/>
                    <a:pt x="2452" y="1999"/>
                    <a:pt x="2449" y="2002"/>
                  </a:cubicBezTo>
                  <a:cubicBezTo>
                    <a:pt x="2487" y="2063"/>
                    <a:pt x="2491" y="2067"/>
                    <a:pt x="2487" y="2070"/>
                  </a:cubicBezTo>
                  <a:cubicBezTo>
                    <a:pt x="2506" y="2104"/>
                    <a:pt x="2514" y="2108"/>
                    <a:pt x="2512" y="2112"/>
                  </a:cubicBezTo>
                  <a:cubicBezTo>
                    <a:pt x="2539" y="2152"/>
                    <a:pt x="2543" y="2157"/>
                    <a:pt x="2546" y="2160"/>
                  </a:cubicBezTo>
                  <a:cubicBezTo>
                    <a:pt x="2540" y="2140"/>
                    <a:pt x="2541" y="2135"/>
                    <a:pt x="2537" y="2130"/>
                  </a:cubicBezTo>
                  <a:close/>
                  <a:moveTo>
                    <a:pt x="2359" y="2098"/>
                  </a:moveTo>
                  <a:cubicBezTo>
                    <a:pt x="2355" y="2093"/>
                    <a:pt x="2356" y="2088"/>
                    <a:pt x="2351" y="2082"/>
                  </a:cubicBezTo>
                  <a:cubicBezTo>
                    <a:pt x="2335" y="2044"/>
                    <a:pt x="2331" y="2038"/>
                    <a:pt x="2328" y="2033"/>
                  </a:cubicBezTo>
                  <a:cubicBezTo>
                    <a:pt x="2301" y="1982"/>
                    <a:pt x="2293" y="1965"/>
                    <a:pt x="2285" y="1948"/>
                  </a:cubicBezTo>
                  <a:cubicBezTo>
                    <a:pt x="2224" y="1882"/>
                    <a:pt x="2221" y="1878"/>
                    <a:pt x="2218" y="1874"/>
                  </a:cubicBezTo>
                  <a:cubicBezTo>
                    <a:pt x="2188" y="1841"/>
                    <a:pt x="2182" y="1834"/>
                    <a:pt x="2176" y="1827"/>
                  </a:cubicBezTo>
                  <a:cubicBezTo>
                    <a:pt x="2168" y="1800"/>
                    <a:pt x="2167" y="1797"/>
                    <a:pt x="2164" y="1793"/>
                  </a:cubicBezTo>
                  <a:cubicBezTo>
                    <a:pt x="2171" y="1829"/>
                    <a:pt x="2175" y="1832"/>
                    <a:pt x="2177" y="1835"/>
                  </a:cubicBezTo>
                  <a:cubicBezTo>
                    <a:pt x="2193" y="1872"/>
                    <a:pt x="2204" y="1885"/>
                    <a:pt x="2212" y="1897"/>
                  </a:cubicBezTo>
                  <a:cubicBezTo>
                    <a:pt x="2261" y="1978"/>
                    <a:pt x="2271" y="1983"/>
                    <a:pt x="2264" y="1987"/>
                  </a:cubicBezTo>
                  <a:cubicBezTo>
                    <a:pt x="2277" y="2021"/>
                    <a:pt x="2288" y="2026"/>
                    <a:pt x="2285" y="2030"/>
                  </a:cubicBezTo>
                  <a:cubicBezTo>
                    <a:pt x="2303" y="2068"/>
                    <a:pt x="2301" y="2072"/>
                    <a:pt x="2302" y="2076"/>
                  </a:cubicBezTo>
                  <a:cubicBezTo>
                    <a:pt x="2322" y="2110"/>
                    <a:pt x="2320" y="2114"/>
                    <a:pt x="2324" y="2118"/>
                  </a:cubicBezTo>
                  <a:cubicBezTo>
                    <a:pt x="2337" y="2145"/>
                    <a:pt x="2350" y="2149"/>
                    <a:pt x="2344" y="2152"/>
                  </a:cubicBezTo>
                  <a:cubicBezTo>
                    <a:pt x="2314" y="2125"/>
                    <a:pt x="2312" y="2120"/>
                    <a:pt x="2308" y="2120"/>
                  </a:cubicBezTo>
                  <a:cubicBezTo>
                    <a:pt x="2286" y="2084"/>
                    <a:pt x="2287" y="2074"/>
                    <a:pt x="2278" y="2062"/>
                  </a:cubicBezTo>
                  <a:cubicBezTo>
                    <a:pt x="2250" y="1984"/>
                    <a:pt x="2245" y="1972"/>
                    <a:pt x="2241" y="1961"/>
                  </a:cubicBezTo>
                  <a:cubicBezTo>
                    <a:pt x="2207" y="1901"/>
                    <a:pt x="2203" y="1897"/>
                    <a:pt x="2199" y="1893"/>
                  </a:cubicBezTo>
                  <a:cubicBezTo>
                    <a:pt x="2180" y="1859"/>
                    <a:pt x="2173" y="1847"/>
                    <a:pt x="2168" y="1834"/>
                  </a:cubicBezTo>
                  <a:cubicBezTo>
                    <a:pt x="2156" y="1801"/>
                    <a:pt x="2161" y="1800"/>
                    <a:pt x="2155" y="1799"/>
                  </a:cubicBezTo>
                  <a:cubicBezTo>
                    <a:pt x="2162" y="1855"/>
                    <a:pt x="2173" y="1859"/>
                    <a:pt x="2171" y="1863"/>
                  </a:cubicBezTo>
                  <a:cubicBezTo>
                    <a:pt x="2220" y="1937"/>
                    <a:pt x="2218" y="1940"/>
                    <a:pt x="2219" y="1942"/>
                  </a:cubicBezTo>
                  <a:cubicBezTo>
                    <a:pt x="2235" y="1976"/>
                    <a:pt x="2242" y="1984"/>
                    <a:pt x="2242" y="1992"/>
                  </a:cubicBezTo>
                  <a:cubicBezTo>
                    <a:pt x="2250" y="2025"/>
                    <a:pt x="2261" y="2035"/>
                    <a:pt x="2259" y="2044"/>
                  </a:cubicBezTo>
                  <a:cubicBezTo>
                    <a:pt x="2271" y="2072"/>
                    <a:pt x="2281" y="2080"/>
                    <a:pt x="2279" y="2087"/>
                  </a:cubicBezTo>
                  <a:cubicBezTo>
                    <a:pt x="2297" y="2123"/>
                    <a:pt x="2306" y="2127"/>
                    <a:pt x="2303" y="2130"/>
                  </a:cubicBezTo>
                  <a:cubicBezTo>
                    <a:pt x="2288" y="2117"/>
                    <a:pt x="2278" y="2115"/>
                    <a:pt x="2273" y="2107"/>
                  </a:cubicBezTo>
                  <a:cubicBezTo>
                    <a:pt x="2244" y="2046"/>
                    <a:pt x="2250" y="2043"/>
                    <a:pt x="2247" y="2040"/>
                  </a:cubicBezTo>
                  <a:cubicBezTo>
                    <a:pt x="2239" y="2016"/>
                    <a:pt x="2232" y="2013"/>
                    <a:pt x="2235" y="2010"/>
                  </a:cubicBezTo>
                  <a:cubicBezTo>
                    <a:pt x="2222" y="1977"/>
                    <a:pt x="2214" y="1973"/>
                    <a:pt x="2218" y="1970"/>
                  </a:cubicBezTo>
                  <a:cubicBezTo>
                    <a:pt x="2196" y="1923"/>
                    <a:pt x="2187" y="1916"/>
                    <a:pt x="2188" y="1909"/>
                  </a:cubicBezTo>
                  <a:cubicBezTo>
                    <a:pt x="2172" y="1880"/>
                    <a:pt x="2172" y="1877"/>
                    <a:pt x="2170" y="1879"/>
                  </a:cubicBezTo>
                  <a:cubicBezTo>
                    <a:pt x="2148" y="1849"/>
                    <a:pt x="2146" y="1846"/>
                    <a:pt x="2140" y="1841"/>
                  </a:cubicBezTo>
                  <a:cubicBezTo>
                    <a:pt x="2122" y="1818"/>
                    <a:pt x="2120" y="1815"/>
                    <a:pt x="2120" y="1812"/>
                  </a:cubicBezTo>
                  <a:cubicBezTo>
                    <a:pt x="2133" y="1844"/>
                    <a:pt x="2148" y="1854"/>
                    <a:pt x="2149" y="1862"/>
                  </a:cubicBezTo>
                  <a:cubicBezTo>
                    <a:pt x="2163" y="1878"/>
                    <a:pt x="2160" y="1878"/>
                    <a:pt x="2166" y="1882"/>
                  </a:cubicBezTo>
                  <a:cubicBezTo>
                    <a:pt x="2182" y="1914"/>
                    <a:pt x="2180" y="1918"/>
                    <a:pt x="2184" y="1921"/>
                  </a:cubicBezTo>
                  <a:cubicBezTo>
                    <a:pt x="2203" y="1968"/>
                    <a:pt x="2210" y="1974"/>
                    <a:pt x="2209" y="1980"/>
                  </a:cubicBezTo>
                  <a:cubicBezTo>
                    <a:pt x="2222" y="2004"/>
                    <a:pt x="2224" y="2008"/>
                    <a:pt x="2224" y="2011"/>
                  </a:cubicBezTo>
                  <a:cubicBezTo>
                    <a:pt x="2245" y="2053"/>
                    <a:pt x="2243" y="2065"/>
                    <a:pt x="2251" y="2077"/>
                  </a:cubicBezTo>
                  <a:cubicBezTo>
                    <a:pt x="2258" y="2112"/>
                    <a:pt x="2252" y="2108"/>
                    <a:pt x="2246" y="2105"/>
                  </a:cubicBezTo>
                  <a:cubicBezTo>
                    <a:pt x="2234" y="2075"/>
                    <a:pt x="2228" y="2071"/>
                    <a:pt x="2230" y="2067"/>
                  </a:cubicBezTo>
                  <a:cubicBezTo>
                    <a:pt x="2214" y="2023"/>
                    <a:pt x="2210" y="2019"/>
                    <a:pt x="2210" y="2014"/>
                  </a:cubicBezTo>
                  <a:cubicBezTo>
                    <a:pt x="2191" y="1966"/>
                    <a:pt x="2190" y="1957"/>
                    <a:pt x="2183" y="1948"/>
                  </a:cubicBezTo>
                  <a:cubicBezTo>
                    <a:pt x="2115" y="1843"/>
                    <a:pt x="2109" y="1836"/>
                    <a:pt x="2102" y="1828"/>
                  </a:cubicBezTo>
                  <a:cubicBezTo>
                    <a:pt x="2084" y="1810"/>
                    <a:pt x="2089" y="1820"/>
                    <a:pt x="2100" y="1829"/>
                  </a:cubicBezTo>
                  <a:cubicBezTo>
                    <a:pt x="2180" y="1968"/>
                    <a:pt x="2187" y="1974"/>
                    <a:pt x="2184" y="1979"/>
                  </a:cubicBezTo>
                  <a:cubicBezTo>
                    <a:pt x="2204" y="2026"/>
                    <a:pt x="2202" y="2030"/>
                    <a:pt x="2207" y="2034"/>
                  </a:cubicBezTo>
                  <a:cubicBezTo>
                    <a:pt x="2222" y="2075"/>
                    <a:pt x="2224" y="2079"/>
                    <a:pt x="2224" y="2083"/>
                  </a:cubicBezTo>
                  <a:cubicBezTo>
                    <a:pt x="2213" y="2080"/>
                    <a:pt x="2204" y="2073"/>
                    <a:pt x="2206" y="2067"/>
                  </a:cubicBezTo>
                  <a:cubicBezTo>
                    <a:pt x="2183" y="2022"/>
                    <a:pt x="2178" y="2013"/>
                    <a:pt x="2178" y="2005"/>
                  </a:cubicBezTo>
                  <a:cubicBezTo>
                    <a:pt x="2150" y="1952"/>
                    <a:pt x="2156" y="1949"/>
                    <a:pt x="2153" y="1946"/>
                  </a:cubicBezTo>
                  <a:cubicBezTo>
                    <a:pt x="2092" y="1848"/>
                    <a:pt x="2086" y="1839"/>
                    <a:pt x="2080" y="1830"/>
                  </a:cubicBezTo>
                  <a:cubicBezTo>
                    <a:pt x="2028" y="1770"/>
                    <a:pt x="2025" y="1766"/>
                    <a:pt x="2021" y="1765"/>
                  </a:cubicBezTo>
                  <a:cubicBezTo>
                    <a:pt x="2015" y="1759"/>
                    <a:pt x="2018" y="1765"/>
                    <a:pt x="2019" y="1767"/>
                  </a:cubicBezTo>
                  <a:cubicBezTo>
                    <a:pt x="2031" y="1783"/>
                    <a:pt x="2032" y="1782"/>
                    <a:pt x="2034" y="1783"/>
                  </a:cubicBezTo>
                  <a:cubicBezTo>
                    <a:pt x="2080" y="1843"/>
                    <a:pt x="2084" y="1849"/>
                    <a:pt x="2088" y="1855"/>
                  </a:cubicBezTo>
                  <a:cubicBezTo>
                    <a:pt x="2107" y="1882"/>
                    <a:pt x="2113" y="1894"/>
                    <a:pt x="2121" y="1907"/>
                  </a:cubicBezTo>
                  <a:cubicBezTo>
                    <a:pt x="2133" y="1930"/>
                    <a:pt x="2135" y="1937"/>
                    <a:pt x="2142" y="1943"/>
                  </a:cubicBezTo>
                  <a:cubicBezTo>
                    <a:pt x="2150" y="1967"/>
                    <a:pt x="2149" y="1968"/>
                    <a:pt x="2153" y="1969"/>
                  </a:cubicBezTo>
                  <a:cubicBezTo>
                    <a:pt x="2176" y="2038"/>
                    <a:pt x="2182" y="2045"/>
                    <a:pt x="2184" y="2051"/>
                  </a:cubicBezTo>
                  <a:cubicBezTo>
                    <a:pt x="2178" y="2070"/>
                    <a:pt x="2180" y="2060"/>
                    <a:pt x="2175" y="2057"/>
                  </a:cubicBezTo>
                  <a:cubicBezTo>
                    <a:pt x="2153" y="2021"/>
                    <a:pt x="2158" y="2016"/>
                    <a:pt x="2151" y="2010"/>
                  </a:cubicBezTo>
                  <a:cubicBezTo>
                    <a:pt x="2121" y="1936"/>
                    <a:pt x="2119" y="1926"/>
                    <a:pt x="2108" y="1915"/>
                  </a:cubicBezTo>
                  <a:cubicBezTo>
                    <a:pt x="2036" y="1803"/>
                    <a:pt x="2040" y="1801"/>
                    <a:pt x="2034" y="1797"/>
                  </a:cubicBezTo>
                  <a:cubicBezTo>
                    <a:pt x="2007" y="1765"/>
                    <a:pt x="2005" y="1763"/>
                    <a:pt x="2003" y="1761"/>
                  </a:cubicBezTo>
                  <a:cubicBezTo>
                    <a:pt x="1972" y="1730"/>
                    <a:pt x="1967" y="1720"/>
                    <a:pt x="1962" y="1724"/>
                  </a:cubicBezTo>
                  <a:cubicBezTo>
                    <a:pt x="1992" y="1755"/>
                    <a:pt x="1992" y="1758"/>
                    <a:pt x="1992" y="1759"/>
                  </a:cubicBezTo>
                  <a:cubicBezTo>
                    <a:pt x="2021" y="1792"/>
                    <a:pt x="2020" y="1796"/>
                    <a:pt x="2026" y="1801"/>
                  </a:cubicBezTo>
                  <a:cubicBezTo>
                    <a:pt x="2060" y="1845"/>
                    <a:pt x="2062" y="1850"/>
                    <a:pt x="2064" y="1855"/>
                  </a:cubicBezTo>
                  <a:cubicBezTo>
                    <a:pt x="2095" y="1898"/>
                    <a:pt x="2096" y="1916"/>
                    <a:pt x="2112" y="1935"/>
                  </a:cubicBezTo>
                  <a:cubicBezTo>
                    <a:pt x="2128" y="1975"/>
                    <a:pt x="2126" y="1980"/>
                    <a:pt x="2133" y="1986"/>
                  </a:cubicBezTo>
                  <a:cubicBezTo>
                    <a:pt x="2155" y="2039"/>
                    <a:pt x="2153" y="2043"/>
                    <a:pt x="2157" y="2046"/>
                  </a:cubicBezTo>
                  <a:cubicBezTo>
                    <a:pt x="2137" y="2045"/>
                    <a:pt x="2142" y="2043"/>
                    <a:pt x="2142" y="2042"/>
                  </a:cubicBezTo>
                  <a:cubicBezTo>
                    <a:pt x="2135" y="2030"/>
                    <a:pt x="2128" y="2031"/>
                    <a:pt x="2127" y="2026"/>
                  </a:cubicBezTo>
                  <a:cubicBezTo>
                    <a:pt x="2111" y="1989"/>
                    <a:pt x="2109" y="1986"/>
                    <a:pt x="2107" y="1983"/>
                  </a:cubicBezTo>
                  <a:cubicBezTo>
                    <a:pt x="2085" y="1918"/>
                    <a:pt x="2078" y="1914"/>
                    <a:pt x="2079" y="1911"/>
                  </a:cubicBezTo>
                  <a:cubicBezTo>
                    <a:pt x="2055" y="1866"/>
                    <a:pt x="2049" y="1852"/>
                    <a:pt x="2041" y="1838"/>
                  </a:cubicBezTo>
                  <a:cubicBezTo>
                    <a:pt x="1965" y="1757"/>
                    <a:pt x="1962" y="1741"/>
                    <a:pt x="1957" y="1746"/>
                  </a:cubicBezTo>
                  <a:cubicBezTo>
                    <a:pt x="2003" y="1791"/>
                    <a:pt x="2001" y="1802"/>
                    <a:pt x="2007" y="1806"/>
                  </a:cubicBezTo>
                  <a:cubicBezTo>
                    <a:pt x="2039" y="1854"/>
                    <a:pt x="2043" y="1857"/>
                    <a:pt x="2046" y="1860"/>
                  </a:cubicBezTo>
                  <a:cubicBezTo>
                    <a:pt x="2065" y="1901"/>
                    <a:pt x="2070" y="1913"/>
                    <a:pt x="2074" y="1925"/>
                  </a:cubicBezTo>
                  <a:cubicBezTo>
                    <a:pt x="2084" y="1955"/>
                    <a:pt x="2091" y="1959"/>
                    <a:pt x="2088" y="1961"/>
                  </a:cubicBezTo>
                  <a:cubicBezTo>
                    <a:pt x="2109" y="2008"/>
                    <a:pt x="2111" y="2011"/>
                    <a:pt x="2111" y="2014"/>
                  </a:cubicBezTo>
                  <a:cubicBezTo>
                    <a:pt x="2084" y="2001"/>
                    <a:pt x="2083" y="1990"/>
                    <a:pt x="2078" y="1979"/>
                  </a:cubicBezTo>
                  <a:cubicBezTo>
                    <a:pt x="2058" y="1935"/>
                    <a:pt x="2059" y="1924"/>
                    <a:pt x="2051" y="1913"/>
                  </a:cubicBezTo>
                  <a:cubicBezTo>
                    <a:pt x="2005" y="1834"/>
                    <a:pt x="1999" y="1823"/>
                    <a:pt x="1992" y="1811"/>
                  </a:cubicBezTo>
                  <a:cubicBezTo>
                    <a:pt x="1942" y="1756"/>
                    <a:pt x="1938" y="1745"/>
                    <a:pt x="1934" y="1752"/>
                  </a:cubicBezTo>
                  <a:cubicBezTo>
                    <a:pt x="2017" y="1869"/>
                    <a:pt x="2028" y="1877"/>
                    <a:pt x="2027" y="1885"/>
                  </a:cubicBezTo>
                  <a:cubicBezTo>
                    <a:pt x="2063" y="1966"/>
                    <a:pt x="2065" y="1973"/>
                    <a:pt x="2067" y="1980"/>
                  </a:cubicBezTo>
                  <a:cubicBezTo>
                    <a:pt x="2065" y="1992"/>
                    <a:pt x="2057" y="1989"/>
                    <a:pt x="2060" y="1986"/>
                  </a:cubicBezTo>
                  <a:cubicBezTo>
                    <a:pt x="2045" y="1948"/>
                    <a:pt x="2043" y="1946"/>
                    <a:pt x="2043" y="1943"/>
                  </a:cubicBezTo>
                  <a:cubicBezTo>
                    <a:pt x="2023" y="1902"/>
                    <a:pt x="2017" y="1897"/>
                    <a:pt x="2017" y="1893"/>
                  </a:cubicBezTo>
                  <a:cubicBezTo>
                    <a:pt x="2004" y="1865"/>
                    <a:pt x="1997" y="1860"/>
                    <a:pt x="1998" y="1855"/>
                  </a:cubicBezTo>
                  <a:cubicBezTo>
                    <a:pt x="1963" y="1808"/>
                    <a:pt x="1953" y="1796"/>
                    <a:pt x="1940" y="1775"/>
                  </a:cubicBezTo>
                  <a:cubicBezTo>
                    <a:pt x="1905" y="1717"/>
                    <a:pt x="1893" y="1717"/>
                    <a:pt x="1896" y="1709"/>
                  </a:cubicBezTo>
                  <a:cubicBezTo>
                    <a:pt x="1877" y="1696"/>
                    <a:pt x="1887" y="1701"/>
                    <a:pt x="1884" y="1705"/>
                  </a:cubicBezTo>
                  <a:cubicBezTo>
                    <a:pt x="1901" y="1729"/>
                    <a:pt x="1903" y="1740"/>
                    <a:pt x="1915" y="1751"/>
                  </a:cubicBezTo>
                  <a:cubicBezTo>
                    <a:pt x="1973" y="1832"/>
                    <a:pt x="1981" y="1851"/>
                    <a:pt x="1997" y="1870"/>
                  </a:cubicBezTo>
                  <a:cubicBezTo>
                    <a:pt x="2010" y="1904"/>
                    <a:pt x="2014" y="1909"/>
                    <a:pt x="2017" y="1913"/>
                  </a:cubicBezTo>
                  <a:cubicBezTo>
                    <a:pt x="2030" y="1939"/>
                    <a:pt x="2036" y="1949"/>
                    <a:pt x="2039" y="1958"/>
                  </a:cubicBezTo>
                  <a:cubicBezTo>
                    <a:pt x="2048" y="1982"/>
                    <a:pt x="2048" y="1987"/>
                    <a:pt x="2045" y="1985"/>
                  </a:cubicBezTo>
                  <a:cubicBezTo>
                    <a:pt x="2031" y="1963"/>
                    <a:pt x="2024" y="1958"/>
                    <a:pt x="2019" y="1952"/>
                  </a:cubicBezTo>
                  <a:cubicBezTo>
                    <a:pt x="1966" y="1858"/>
                    <a:pt x="1972" y="1850"/>
                    <a:pt x="1964" y="1850"/>
                  </a:cubicBezTo>
                  <a:cubicBezTo>
                    <a:pt x="1953" y="1828"/>
                    <a:pt x="1951" y="1823"/>
                    <a:pt x="1948" y="1818"/>
                  </a:cubicBezTo>
                  <a:cubicBezTo>
                    <a:pt x="1895" y="1732"/>
                    <a:pt x="1891" y="1727"/>
                    <a:pt x="1888" y="1723"/>
                  </a:cubicBezTo>
                  <a:cubicBezTo>
                    <a:pt x="1919" y="1786"/>
                    <a:pt x="1923" y="1796"/>
                    <a:pt x="1930" y="1807"/>
                  </a:cubicBezTo>
                  <a:cubicBezTo>
                    <a:pt x="1947" y="1834"/>
                    <a:pt x="1951" y="1837"/>
                    <a:pt x="1950" y="1839"/>
                  </a:cubicBezTo>
                  <a:cubicBezTo>
                    <a:pt x="1975" y="1882"/>
                    <a:pt x="1974" y="1885"/>
                    <a:pt x="1977" y="1888"/>
                  </a:cubicBezTo>
                  <a:cubicBezTo>
                    <a:pt x="1992" y="1925"/>
                    <a:pt x="2004" y="1931"/>
                    <a:pt x="1999" y="1935"/>
                  </a:cubicBezTo>
                  <a:cubicBezTo>
                    <a:pt x="2013" y="1957"/>
                    <a:pt x="2017" y="1963"/>
                    <a:pt x="2017" y="1969"/>
                  </a:cubicBezTo>
                  <a:cubicBezTo>
                    <a:pt x="2004" y="1947"/>
                    <a:pt x="1994" y="1941"/>
                    <a:pt x="1991" y="1936"/>
                  </a:cubicBezTo>
                  <a:cubicBezTo>
                    <a:pt x="1972" y="1896"/>
                    <a:pt x="1966" y="1889"/>
                    <a:pt x="1964" y="1882"/>
                  </a:cubicBezTo>
                  <a:cubicBezTo>
                    <a:pt x="1925" y="1808"/>
                    <a:pt x="1925" y="1804"/>
                    <a:pt x="1915" y="1797"/>
                  </a:cubicBezTo>
                  <a:cubicBezTo>
                    <a:pt x="1867" y="1736"/>
                    <a:pt x="1869" y="1724"/>
                    <a:pt x="1860" y="1730"/>
                  </a:cubicBezTo>
                  <a:cubicBezTo>
                    <a:pt x="1899" y="1781"/>
                    <a:pt x="1901" y="1790"/>
                    <a:pt x="1916" y="1808"/>
                  </a:cubicBezTo>
                  <a:cubicBezTo>
                    <a:pt x="1941" y="1843"/>
                    <a:pt x="1937" y="1847"/>
                    <a:pt x="1943" y="1851"/>
                  </a:cubicBezTo>
                  <a:cubicBezTo>
                    <a:pt x="1973" y="1924"/>
                    <a:pt x="1975" y="1926"/>
                    <a:pt x="1978" y="1931"/>
                  </a:cubicBezTo>
                  <a:cubicBezTo>
                    <a:pt x="1970" y="1937"/>
                    <a:pt x="1972" y="1932"/>
                    <a:pt x="1965" y="1927"/>
                  </a:cubicBezTo>
                  <a:cubicBezTo>
                    <a:pt x="1952" y="1892"/>
                    <a:pt x="1945" y="1884"/>
                    <a:pt x="1941" y="1876"/>
                  </a:cubicBezTo>
                  <a:cubicBezTo>
                    <a:pt x="1925" y="1837"/>
                    <a:pt x="1914" y="1832"/>
                    <a:pt x="1916" y="1828"/>
                  </a:cubicBezTo>
                  <a:cubicBezTo>
                    <a:pt x="1875" y="1771"/>
                    <a:pt x="1871" y="1766"/>
                    <a:pt x="1867" y="1761"/>
                  </a:cubicBezTo>
                  <a:cubicBezTo>
                    <a:pt x="1850" y="1739"/>
                    <a:pt x="1837" y="1733"/>
                    <a:pt x="1834" y="1724"/>
                  </a:cubicBezTo>
                  <a:cubicBezTo>
                    <a:pt x="1831" y="1727"/>
                    <a:pt x="1840" y="1739"/>
                    <a:pt x="1859" y="1759"/>
                  </a:cubicBezTo>
                  <a:cubicBezTo>
                    <a:pt x="1929" y="1870"/>
                    <a:pt x="1932" y="1882"/>
                    <a:pt x="1940" y="1894"/>
                  </a:cubicBezTo>
                  <a:cubicBezTo>
                    <a:pt x="1955" y="1926"/>
                    <a:pt x="1962" y="1930"/>
                    <a:pt x="1956" y="1933"/>
                  </a:cubicBezTo>
                  <a:cubicBezTo>
                    <a:pt x="1948" y="1914"/>
                    <a:pt x="1940" y="1910"/>
                    <a:pt x="1939" y="1907"/>
                  </a:cubicBezTo>
                  <a:cubicBezTo>
                    <a:pt x="1901" y="1834"/>
                    <a:pt x="1882" y="1810"/>
                    <a:pt x="1865" y="1786"/>
                  </a:cubicBezTo>
                  <a:cubicBezTo>
                    <a:pt x="1823" y="1743"/>
                    <a:pt x="1820" y="1733"/>
                    <a:pt x="1816" y="1736"/>
                  </a:cubicBezTo>
                  <a:cubicBezTo>
                    <a:pt x="1800" y="1727"/>
                    <a:pt x="1800" y="1727"/>
                    <a:pt x="1808" y="1734"/>
                  </a:cubicBezTo>
                  <a:cubicBezTo>
                    <a:pt x="1845" y="1773"/>
                    <a:pt x="1851" y="1780"/>
                    <a:pt x="1857" y="1787"/>
                  </a:cubicBezTo>
                  <a:cubicBezTo>
                    <a:pt x="1914" y="1883"/>
                    <a:pt x="1922" y="1889"/>
                    <a:pt x="1921" y="1893"/>
                  </a:cubicBezTo>
                  <a:cubicBezTo>
                    <a:pt x="1911" y="1899"/>
                    <a:pt x="1910" y="1880"/>
                    <a:pt x="1897" y="1865"/>
                  </a:cubicBezTo>
                  <a:cubicBezTo>
                    <a:pt x="1850" y="1801"/>
                    <a:pt x="1840" y="1789"/>
                    <a:pt x="1832" y="1778"/>
                  </a:cubicBezTo>
                  <a:cubicBezTo>
                    <a:pt x="1783" y="1729"/>
                    <a:pt x="1776" y="1719"/>
                    <a:pt x="1768" y="1715"/>
                  </a:cubicBezTo>
                  <a:cubicBezTo>
                    <a:pt x="1752" y="1711"/>
                    <a:pt x="1762" y="1716"/>
                    <a:pt x="1772" y="1723"/>
                  </a:cubicBezTo>
                  <a:cubicBezTo>
                    <a:pt x="1813" y="1762"/>
                    <a:pt x="1814" y="1765"/>
                    <a:pt x="1814" y="1767"/>
                  </a:cubicBezTo>
                  <a:cubicBezTo>
                    <a:pt x="1834" y="1793"/>
                    <a:pt x="1840" y="1799"/>
                    <a:pt x="1844" y="1808"/>
                  </a:cubicBezTo>
                  <a:cubicBezTo>
                    <a:pt x="1893" y="1871"/>
                    <a:pt x="1889" y="1874"/>
                    <a:pt x="1893" y="1877"/>
                  </a:cubicBezTo>
                  <a:cubicBezTo>
                    <a:pt x="1882" y="1864"/>
                    <a:pt x="1878" y="1863"/>
                    <a:pt x="1874" y="1856"/>
                  </a:cubicBezTo>
                  <a:cubicBezTo>
                    <a:pt x="1833" y="1802"/>
                    <a:pt x="1826" y="1794"/>
                    <a:pt x="1819" y="1786"/>
                  </a:cubicBezTo>
                  <a:cubicBezTo>
                    <a:pt x="1773" y="1738"/>
                    <a:pt x="1769" y="1738"/>
                    <a:pt x="1765" y="1734"/>
                  </a:cubicBezTo>
                  <a:cubicBezTo>
                    <a:pt x="1760" y="1738"/>
                    <a:pt x="1770" y="1737"/>
                    <a:pt x="1766" y="1742"/>
                  </a:cubicBezTo>
                  <a:cubicBezTo>
                    <a:pt x="1803" y="1777"/>
                    <a:pt x="1807" y="1785"/>
                    <a:pt x="1813" y="1785"/>
                  </a:cubicBezTo>
                  <a:cubicBezTo>
                    <a:pt x="1829" y="1807"/>
                    <a:pt x="1825" y="1810"/>
                    <a:pt x="1831" y="1813"/>
                  </a:cubicBezTo>
                  <a:cubicBezTo>
                    <a:pt x="1813" y="1794"/>
                    <a:pt x="1808" y="1796"/>
                    <a:pt x="1805" y="1790"/>
                  </a:cubicBezTo>
                  <a:cubicBezTo>
                    <a:pt x="1754" y="1747"/>
                    <a:pt x="1750" y="1740"/>
                    <a:pt x="1745" y="1738"/>
                  </a:cubicBezTo>
                  <a:cubicBezTo>
                    <a:pt x="1769" y="1764"/>
                    <a:pt x="1779" y="1774"/>
                    <a:pt x="1790" y="1782"/>
                  </a:cubicBezTo>
                  <a:cubicBezTo>
                    <a:pt x="1832" y="1841"/>
                    <a:pt x="1845" y="1847"/>
                    <a:pt x="1842" y="1852"/>
                  </a:cubicBezTo>
                  <a:cubicBezTo>
                    <a:pt x="1793" y="1807"/>
                    <a:pt x="1776" y="1786"/>
                    <a:pt x="1752" y="1769"/>
                  </a:cubicBezTo>
                  <a:cubicBezTo>
                    <a:pt x="1766" y="1787"/>
                    <a:pt x="1777" y="1798"/>
                    <a:pt x="1788" y="1810"/>
                  </a:cubicBezTo>
                  <a:cubicBezTo>
                    <a:pt x="1812" y="1838"/>
                    <a:pt x="1805" y="1839"/>
                    <a:pt x="1803" y="1837"/>
                  </a:cubicBezTo>
                  <a:cubicBezTo>
                    <a:pt x="1781" y="1826"/>
                    <a:pt x="1776" y="1821"/>
                    <a:pt x="1770" y="1820"/>
                  </a:cubicBezTo>
                  <a:cubicBezTo>
                    <a:pt x="1726" y="1790"/>
                    <a:pt x="1728" y="1785"/>
                    <a:pt x="1721" y="1787"/>
                  </a:cubicBezTo>
                  <a:cubicBezTo>
                    <a:pt x="1746" y="1808"/>
                    <a:pt x="1748" y="1812"/>
                    <a:pt x="1751" y="1811"/>
                  </a:cubicBezTo>
                  <a:cubicBezTo>
                    <a:pt x="1774" y="1830"/>
                    <a:pt x="1769" y="1830"/>
                    <a:pt x="1768" y="1830"/>
                  </a:cubicBezTo>
                  <a:cubicBezTo>
                    <a:pt x="1762" y="1829"/>
                    <a:pt x="1758" y="1825"/>
                    <a:pt x="1757" y="1825"/>
                  </a:cubicBezTo>
                  <a:cubicBezTo>
                    <a:pt x="1733" y="1815"/>
                    <a:pt x="1722" y="1808"/>
                    <a:pt x="1711" y="1802"/>
                  </a:cubicBezTo>
                  <a:cubicBezTo>
                    <a:pt x="1668" y="1781"/>
                    <a:pt x="1665" y="1767"/>
                    <a:pt x="1662" y="1772"/>
                  </a:cubicBezTo>
                  <a:cubicBezTo>
                    <a:pt x="1716" y="1810"/>
                    <a:pt x="1719" y="1814"/>
                    <a:pt x="1721" y="1816"/>
                  </a:cubicBezTo>
                  <a:cubicBezTo>
                    <a:pt x="1754" y="1831"/>
                    <a:pt x="1760" y="1834"/>
                    <a:pt x="1766" y="1838"/>
                  </a:cubicBezTo>
                  <a:cubicBezTo>
                    <a:pt x="1741" y="1835"/>
                    <a:pt x="1730" y="1831"/>
                    <a:pt x="1719" y="1827"/>
                  </a:cubicBezTo>
                  <a:cubicBezTo>
                    <a:pt x="1667" y="1800"/>
                    <a:pt x="1664" y="1802"/>
                    <a:pt x="1662" y="1799"/>
                  </a:cubicBezTo>
                  <a:cubicBezTo>
                    <a:pt x="1679" y="1814"/>
                    <a:pt x="1683" y="1818"/>
                    <a:pt x="1687" y="1817"/>
                  </a:cubicBezTo>
                  <a:cubicBezTo>
                    <a:pt x="1763" y="1850"/>
                    <a:pt x="1779" y="1856"/>
                    <a:pt x="1795" y="1858"/>
                  </a:cubicBezTo>
                  <a:cubicBezTo>
                    <a:pt x="1811" y="1866"/>
                    <a:pt x="1816" y="1856"/>
                    <a:pt x="1820" y="1863"/>
                  </a:cubicBezTo>
                  <a:cubicBezTo>
                    <a:pt x="1850" y="1871"/>
                    <a:pt x="1857" y="1864"/>
                    <a:pt x="1862" y="1875"/>
                  </a:cubicBezTo>
                  <a:cubicBezTo>
                    <a:pt x="1842" y="1876"/>
                    <a:pt x="1840" y="1873"/>
                    <a:pt x="1838" y="1874"/>
                  </a:cubicBezTo>
                  <a:cubicBezTo>
                    <a:pt x="1781" y="1864"/>
                    <a:pt x="1772" y="1865"/>
                    <a:pt x="1764" y="1866"/>
                  </a:cubicBezTo>
                  <a:cubicBezTo>
                    <a:pt x="1697" y="1850"/>
                    <a:pt x="1680" y="1845"/>
                    <a:pt x="1664" y="1837"/>
                  </a:cubicBezTo>
                  <a:cubicBezTo>
                    <a:pt x="1641" y="1830"/>
                    <a:pt x="1651" y="1834"/>
                    <a:pt x="1660" y="1843"/>
                  </a:cubicBezTo>
                  <a:cubicBezTo>
                    <a:pt x="1703" y="1857"/>
                    <a:pt x="1709" y="1862"/>
                    <a:pt x="1715" y="1862"/>
                  </a:cubicBezTo>
                  <a:cubicBezTo>
                    <a:pt x="1776" y="1874"/>
                    <a:pt x="1779" y="1875"/>
                    <a:pt x="1782" y="1876"/>
                  </a:cubicBezTo>
                  <a:cubicBezTo>
                    <a:pt x="1814" y="1881"/>
                    <a:pt x="1817" y="1882"/>
                    <a:pt x="1820" y="1880"/>
                  </a:cubicBezTo>
                  <a:cubicBezTo>
                    <a:pt x="1859" y="1887"/>
                    <a:pt x="1867" y="1889"/>
                    <a:pt x="1874" y="1888"/>
                  </a:cubicBezTo>
                  <a:cubicBezTo>
                    <a:pt x="1891" y="1901"/>
                    <a:pt x="1888" y="1900"/>
                    <a:pt x="1886" y="1895"/>
                  </a:cubicBezTo>
                  <a:cubicBezTo>
                    <a:pt x="1852" y="1893"/>
                    <a:pt x="1845" y="1895"/>
                    <a:pt x="1840" y="1892"/>
                  </a:cubicBezTo>
                  <a:cubicBezTo>
                    <a:pt x="1795" y="1885"/>
                    <a:pt x="1789" y="1891"/>
                    <a:pt x="1783" y="1887"/>
                  </a:cubicBezTo>
                  <a:cubicBezTo>
                    <a:pt x="1718" y="1880"/>
                    <a:pt x="1711" y="1879"/>
                    <a:pt x="1705" y="1877"/>
                  </a:cubicBezTo>
                  <a:cubicBezTo>
                    <a:pt x="1657" y="1869"/>
                    <a:pt x="1650" y="1862"/>
                    <a:pt x="1644" y="1861"/>
                  </a:cubicBezTo>
                  <a:cubicBezTo>
                    <a:pt x="1600" y="1841"/>
                    <a:pt x="1597" y="1831"/>
                    <a:pt x="1593" y="1833"/>
                  </a:cubicBezTo>
                  <a:cubicBezTo>
                    <a:pt x="1597" y="1840"/>
                    <a:pt x="1599" y="1842"/>
                    <a:pt x="1602" y="1843"/>
                  </a:cubicBezTo>
                  <a:cubicBezTo>
                    <a:pt x="1641" y="1869"/>
                    <a:pt x="1637" y="1872"/>
                    <a:pt x="1643" y="1876"/>
                  </a:cubicBezTo>
                  <a:cubicBezTo>
                    <a:pt x="1683" y="1894"/>
                    <a:pt x="1693" y="1901"/>
                    <a:pt x="1703" y="1902"/>
                  </a:cubicBezTo>
                  <a:cubicBezTo>
                    <a:pt x="1750" y="1920"/>
                    <a:pt x="1751" y="1916"/>
                    <a:pt x="1753" y="1916"/>
                  </a:cubicBezTo>
                  <a:cubicBezTo>
                    <a:pt x="1774" y="1922"/>
                    <a:pt x="1784" y="1924"/>
                    <a:pt x="1794" y="1923"/>
                  </a:cubicBezTo>
                  <a:cubicBezTo>
                    <a:pt x="1830" y="1924"/>
                    <a:pt x="1835" y="1925"/>
                    <a:pt x="1840" y="1926"/>
                  </a:cubicBezTo>
                  <a:cubicBezTo>
                    <a:pt x="1877" y="1930"/>
                    <a:pt x="1883" y="1925"/>
                    <a:pt x="1888" y="1925"/>
                  </a:cubicBezTo>
                  <a:cubicBezTo>
                    <a:pt x="1940" y="1939"/>
                    <a:pt x="1943" y="1934"/>
                    <a:pt x="1946" y="1941"/>
                  </a:cubicBezTo>
                  <a:cubicBezTo>
                    <a:pt x="1906" y="1945"/>
                    <a:pt x="1904" y="1942"/>
                    <a:pt x="1901" y="1943"/>
                  </a:cubicBezTo>
                  <a:cubicBezTo>
                    <a:pt x="1865" y="1942"/>
                    <a:pt x="1860" y="1941"/>
                    <a:pt x="1855" y="1940"/>
                  </a:cubicBezTo>
                  <a:cubicBezTo>
                    <a:pt x="1837" y="1942"/>
                    <a:pt x="1834" y="1939"/>
                    <a:pt x="1832" y="1940"/>
                  </a:cubicBezTo>
                  <a:cubicBezTo>
                    <a:pt x="1785" y="1936"/>
                    <a:pt x="1774" y="1934"/>
                    <a:pt x="1764" y="1932"/>
                  </a:cubicBezTo>
                  <a:cubicBezTo>
                    <a:pt x="1714" y="1916"/>
                    <a:pt x="1708" y="1920"/>
                    <a:pt x="1704" y="1913"/>
                  </a:cubicBezTo>
                  <a:cubicBezTo>
                    <a:pt x="1661" y="1902"/>
                    <a:pt x="1658" y="1892"/>
                    <a:pt x="1654" y="1899"/>
                  </a:cubicBezTo>
                  <a:cubicBezTo>
                    <a:pt x="1721" y="1926"/>
                    <a:pt x="1728" y="1931"/>
                    <a:pt x="1735" y="1935"/>
                  </a:cubicBezTo>
                  <a:cubicBezTo>
                    <a:pt x="1769" y="1942"/>
                    <a:pt x="1772" y="1946"/>
                    <a:pt x="1776" y="1942"/>
                  </a:cubicBezTo>
                  <a:cubicBezTo>
                    <a:pt x="1811" y="1952"/>
                    <a:pt x="1815" y="1945"/>
                    <a:pt x="1819" y="1951"/>
                  </a:cubicBezTo>
                  <a:cubicBezTo>
                    <a:pt x="1842" y="1951"/>
                    <a:pt x="1846" y="1953"/>
                    <a:pt x="1850" y="1950"/>
                  </a:cubicBezTo>
                  <a:cubicBezTo>
                    <a:pt x="1909" y="1952"/>
                    <a:pt x="1915" y="1954"/>
                    <a:pt x="1922" y="1953"/>
                  </a:cubicBezTo>
                  <a:cubicBezTo>
                    <a:pt x="1939" y="1951"/>
                    <a:pt x="1941" y="1956"/>
                    <a:pt x="1944" y="1952"/>
                  </a:cubicBezTo>
                  <a:cubicBezTo>
                    <a:pt x="1969" y="1956"/>
                    <a:pt x="1972" y="1958"/>
                    <a:pt x="1976" y="1959"/>
                  </a:cubicBezTo>
                  <a:cubicBezTo>
                    <a:pt x="1965" y="1961"/>
                    <a:pt x="1960" y="1960"/>
                    <a:pt x="1954" y="1957"/>
                  </a:cubicBezTo>
                  <a:cubicBezTo>
                    <a:pt x="1914" y="1964"/>
                    <a:pt x="1909" y="1955"/>
                    <a:pt x="1903" y="1961"/>
                  </a:cubicBezTo>
                  <a:cubicBezTo>
                    <a:pt x="1880" y="1964"/>
                    <a:pt x="1875" y="1959"/>
                    <a:pt x="1869" y="1959"/>
                  </a:cubicBezTo>
                  <a:cubicBezTo>
                    <a:pt x="1815" y="1960"/>
                    <a:pt x="1813" y="1960"/>
                    <a:pt x="1810" y="1958"/>
                  </a:cubicBezTo>
                  <a:cubicBezTo>
                    <a:pt x="1782" y="1951"/>
                    <a:pt x="1779" y="1954"/>
                    <a:pt x="1777" y="1953"/>
                  </a:cubicBezTo>
                  <a:cubicBezTo>
                    <a:pt x="1748" y="1947"/>
                    <a:pt x="1746" y="1947"/>
                    <a:pt x="1743" y="1948"/>
                  </a:cubicBezTo>
                  <a:cubicBezTo>
                    <a:pt x="1712" y="1936"/>
                    <a:pt x="1706" y="1934"/>
                    <a:pt x="1701" y="1929"/>
                  </a:cubicBezTo>
                  <a:cubicBezTo>
                    <a:pt x="1717" y="1946"/>
                    <a:pt x="1727" y="1946"/>
                    <a:pt x="1737" y="1953"/>
                  </a:cubicBezTo>
                  <a:cubicBezTo>
                    <a:pt x="1812" y="1968"/>
                    <a:pt x="1818" y="1971"/>
                    <a:pt x="1823" y="1970"/>
                  </a:cubicBezTo>
                  <a:cubicBezTo>
                    <a:pt x="1845" y="1969"/>
                    <a:pt x="1847" y="1974"/>
                    <a:pt x="1850" y="1970"/>
                  </a:cubicBezTo>
                  <a:cubicBezTo>
                    <a:pt x="1872" y="1968"/>
                    <a:pt x="1875" y="1968"/>
                    <a:pt x="1877" y="1972"/>
                  </a:cubicBezTo>
                  <a:cubicBezTo>
                    <a:pt x="1901" y="1970"/>
                    <a:pt x="1907" y="1971"/>
                    <a:pt x="1913" y="1970"/>
                  </a:cubicBezTo>
                  <a:cubicBezTo>
                    <a:pt x="1996" y="1976"/>
                    <a:pt x="2007" y="1978"/>
                    <a:pt x="2019" y="1982"/>
                  </a:cubicBezTo>
                  <a:cubicBezTo>
                    <a:pt x="1956" y="1985"/>
                    <a:pt x="1952" y="1983"/>
                    <a:pt x="1948" y="1983"/>
                  </a:cubicBezTo>
                  <a:cubicBezTo>
                    <a:pt x="1865" y="1989"/>
                    <a:pt x="1861" y="1990"/>
                    <a:pt x="1858" y="1989"/>
                  </a:cubicBezTo>
                  <a:cubicBezTo>
                    <a:pt x="1842" y="1988"/>
                    <a:pt x="1838" y="1989"/>
                    <a:pt x="1835" y="1989"/>
                  </a:cubicBezTo>
                  <a:cubicBezTo>
                    <a:pt x="1791" y="1980"/>
                    <a:pt x="1783" y="1979"/>
                    <a:pt x="1775" y="1975"/>
                  </a:cubicBezTo>
                  <a:cubicBezTo>
                    <a:pt x="1733" y="1968"/>
                    <a:pt x="1738" y="1969"/>
                    <a:pt x="1743" y="1971"/>
                  </a:cubicBezTo>
                  <a:cubicBezTo>
                    <a:pt x="1801" y="1990"/>
                    <a:pt x="1807" y="1993"/>
                    <a:pt x="1813" y="1994"/>
                  </a:cubicBezTo>
                  <a:cubicBezTo>
                    <a:pt x="1848" y="2002"/>
                    <a:pt x="1853" y="1994"/>
                    <a:pt x="1857" y="1999"/>
                  </a:cubicBezTo>
                  <a:cubicBezTo>
                    <a:pt x="1893" y="1996"/>
                    <a:pt x="1901" y="1998"/>
                    <a:pt x="1910" y="1996"/>
                  </a:cubicBezTo>
                  <a:cubicBezTo>
                    <a:pt x="1965" y="1991"/>
                    <a:pt x="1969" y="1993"/>
                    <a:pt x="1974" y="1989"/>
                  </a:cubicBezTo>
                  <a:cubicBezTo>
                    <a:pt x="2013" y="1993"/>
                    <a:pt x="2016" y="1991"/>
                    <a:pt x="2020" y="1996"/>
                  </a:cubicBezTo>
                  <a:cubicBezTo>
                    <a:pt x="2003" y="2000"/>
                    <a:pt x="1999" y="1994"/>
                    <a:pt x="1995" y="1997"/>
                  </a:cubicBezTo>
                  <a:cubicBezTo>
                    <a:pt x="1946" y="1996"/>
                    <a:pt x="1936" y="2007"/>
                    <a:pt x="1928" y="2000"/>
                  </a:cubicBezTo>
                  <a:cubicBezTo>
                    <a:pt x="1842" y="2015"/>
                    <a:pt x="1833" y="2014"/>
                    <a:pt x="1825" y="2015"/>
                  </a:cubicBezTo>
                  <a:cubicBezTo>
                    <a:pt x="1794" y="2010"/>
                    <a:pt x="1786" y="2016"/>
                    <a:pt x="1779" y="2012"/>
                  </a:cubicBezTo>
                  <a:cubicBezTo>
                    <a:pt x="1727" y="2002"/>
                    <a:pt x="1720" y="1995"/>
                    <a:pt x="1712" y="1998"/>
                  </a:cubicBezTo>
                  <a:cubicBezTo>
                    <a:pt x="1766" y="2016"/>
                    <a:pt x="1769" y="2018"/>
                    <a:pt x="1772" y="2021"/>
                  </a:cubicBezTo>
                  <a:cubicBezTo>
                    <a:pt x="1866" y="2024"/>
                    <a:pt x="1878" y="2021"/>
                    <a:pt x="1890" y="2019"/>
                  </a:cubicBezTo>
                  <a:cubicBezTo>
                    <a:pt x="1932" y="2010"/>
                    <a:pt x="1937" y="2015"/>
                    <a:pt x="1943" y="2010"/>
                  </a:cubicBezTo>
                  <a:cubicBezTo>
                    <a:pt x="1974" y="2009"/>
                    <a:pt x="1986" y="2010"/>
                    <a:pt x="1999" y="2005"/>
                  </a:cubicBezTo>
                  <a:cubicBezTo>
                    <a:pt x="2065" y="2015"/>
                    <a:pt x="2062" y="2015"/>
                    <a:pt x="2059" y="2014"/>
                  </a:cubicBezTo>
                  <a:cubicBezTo>
                    <a:pt x="2033" y="2015"/>
                    <a:pt x="2030" y="2011"/>
                    <a:pt x="2026" y="2013"/>
                  </a:cubicBezTo>
                  <a:cubicBezTo>
                    <a:pt x="1966" y="2015"/>
                    <a:pt x="1964" y="2014"/>
                    <a:pt x="1961" y="2015"/>
                  </a:cubicBezTo>
                  <a:cubicBezTo>
                    <a:pt x="1902" y="2024"/>
                    <a:pt x="1881" y="2032"/>
                    <a:pt x="1861" y="2033"/>
                  </a:cubicBezTo>
                  <a:cubicBezTo>
                    <a:pt x="1842" y="2035"/>
                    <a:pt x="1837" y="2035"/>
                    <a:pt x="1831" y="2036"/>
                  </a:cubicBezTo>
                  <a:cubicBezTo>
                    <a:pt x="1814" y="2032"/>
                    <a:pt x="1811" y="2034"/>
                    <a:pt x="1809" y="2032"/>
                  </a:cubicBezTo>
                  <a:cubicBezTo>
                    <a:pt x="1760" y="2026"/>
                    <a:pt x="1750" y="2023"/>
                    <a:pt x="1740" y="2023"/>
                  </a:cubicBezTo>
                  <a:cubicBezTo>
                    <a:pt x="1786" y="2037"/>
                    <a:pt x="1792" y="2040"/>
                    <a:pt x="1799" y="2038"/>
                  </a:cubicBezTo>
                  <a:cubicBezTo>
                    <a:pt x="1827" y="2043"/>
                    <a:pt x="1835" y="2045"/>
                    <a:pt x="1843" y="2043"/>
                  </a:cubicBezTo>
                  <a:cubicBezTo>
                    <a:pt x="1876" y="2042"/>
                    <a:pt x="1885" y="2038"/>
                    <a:pt x="1893" y="2037"/>
                  </a:cubicBezTo>
                  <a:cubicBezTo>
                    <a:pt x="1933" y="2027"/>
                    <a:pt x="1936" y="2029"/>
                    <a:pt x="1940" y="2030"/>
                  </a:cubicBezTo>
                  <a:cubicBezTo>
                    <a:pt x="1985" y="2019"/>
                    <a:pt x="1987" y="2022"/>
                    <a:pt x="1990" y="2021"/>
                  </a:cubicBezTo>
                  <a:cubicBezTo>
                    <a:pt x="2030" y="2021"/>
                    <a:pt x="2034" y="2027"/>
                    <a:pt x="2039" y="2022"/>
                  </a:cubicBezTo>
                  <a:cubicBezTo>
                    <a:pt x="2066" y="2021"/>
                    <a:pt x="2068" y="2028"/>
                    <a:pt x="2072" y="2025"/>
                  </a:cubicBezTo>
                  <a:cubicBezTo>
                    <a:pt x="2080" y="2034"/>
                    <a:pt x="2073" y="2035"/>
                    <a:pt x="2065" y="2031"/>
                  </a:cubicBezTo>
                  <a:cubicBezTo>
                    <a:pt x="2026" y="2036"/>
                    <a:pt x="2022" y="2032"/>
                    <a:pt x="2019" y="2034"/>
                  </a:cubicBezTo>
                  <a:cubicBezTo>
                    <a:pt x="1978" y="2039"/>
                    <a:pt x="1973" y="2041"/>
                    <a:pt x="1969" y="2040"/>
                  </a:cubicBezTo>
                  <a:cubicBezTo>
                    <a:pt x="1930" y="2047"/>
                    <a:pt x="1920" y="2051"/>
                    <a:pt x="1911" y="2053"/>
                  </a:cubicBezTo>
                  <a:cubicBezTo>
                    <a:pt x="1865" y="2061"/>
                    <a:pt x="1863" y="2058"/>
                    <a:pt x="1861" y="2059"/>
                  </a:cubicBezTo>
                  <a:cubicBezTo>
                    <a:pt x="1819" y="2062"/>
                    <a:pt x="1815" y="2058"/>
                    <a:pt x="1810" y="2060"/>
                  </a:cubicBezTo>
                  <a:cubicBezTo>
                    <a:pt x="1790" y="2059"/>
                    <a:pt x="1785" y="2058"/>
                    <a:pt x="1781" y="2057"/>
                  </a:cubicBezTo>
                  <a:cubicBezTo>
                    <a:pt x="1776" y="2063"/>
                    <a:pt x="1780" y="2063"/>
                    <a:pt x="1785" y="2065"/>
                  </a:cubicBezTo>
                  <a:cubicBezTo>
                    <a:pt x="1807" y="2068"/>
                    <a:pt x="1810" y="2068"/>
                    <a:pt x="1812" y="2067"/>
                  </a:cubicBezTo>
                  <a:cubicBezTo>
                    <a:pt x="1856" y="2069"/>
                    <a:pt x="1858" y="2069"/>
                    <a:pt x="1860" y="2068"/>
                  </a:cubicBezTo>
                  <a:cubicBezTo>
                    <a:pt x="1886" y="2067"/>
                    <a:pt x="1888" y="2068"/>
                    <a:pt x="1890" y="2066"/>
                  </a:cubicBezTo>
                  <a:cubicBezTo>
                    <a:pt x="1917" y="2057"/>
                    <a:pt x="1921" y="2064"/>
                    <a:pt x="1926" y="2060"/>
                  </a:cubicBezTo>
                  <a:cubicBezTo>
                    <a:pt x="1980" y="2047"/>
                    <a:pt x="1989" y="2048"/>
                    <a:pt x="1999" y="2042"/>
                  </a:cubicBezTo>
                  <a:cubicBezTo>
                    <a:pt x="2018" y="2044"/>
                    <a:pt x="2020" y="2045"/>
                    <a:pt x="2023" y="2042"/>
                  </a:cubicBezTo>
                  <a:cubicBezTo>
                    <a:pt x="2061" y="2040"/>
                    <a:pt x="2065" y="2040"/>
                    <a:pt x="2069" y="2042"/>
                  </a:cubicBezTo>
                  <a:cubicBezTo>
                    <a:pt x="2089" y="2045"/>
                    <a:pt x="2092" y="2044"/>
                    <a:pt x="2090" y="2047"/>
                  </a:cubicBezTo>
                  <a:cubicBezTo>
                    <a:pt x="2039" y="2050"/>
                    <a:pt x="2025" y="2060"/>
                    <a:pt x="2012" y="2057"/>
                  </a:cubicBezTo>
                  <a:cubicBezTo>
                    <a:pt x="1987" y="2061"/>
                    <a:pt x="1980" y="2066"/>
                    <a:pt x="1973" y="2065"/>
                  </a:cubicBezTo>
                  <a:cubicBezTo>
                    <a:pt x="1926" y="2080"/>
                    <a:pt x="1920" y="2077"/>
                    <a:pt x="1914" y="2080"/>
                  </a:cubicBezTo>
                  <a:cubicBezTo>
                    <a:pt x="1848" y="2084"/>
                    <a:pt x="1842" y="2084"/>
                    <a:pt x="1836" y="2084"/>
                  </a:cubicBezTo>
                  <a:cubicBezTo>
                    <a:pt x="1809" y="2083"/>
                    <a:pt x="1802" y="2084"/>
                    <a:pt x="1796" y="2081"/>
                  </a:cubicBezTo>
                  <a:cubicBezTo>
                    <a:pt x="1781" y="2083"/>
                    <a:pt x="1784" y="2084"/>
                    <a:pt x="1786" y="2087"/>
                  </a:cubicBezTo>
                  <a:cubicBezTo>
                    <a:pt x="1816" y="2091"/>
                    <a:pt x="1822" y="2088"/>
                    <a:pt x="1828" y="2091"/>
                  </a:cubicBezTo>
                  <a:cubicBezTo>
                    <a:pt x="1850" y="2093"/>
                    <a:pt x="1855" y="2091"/>
                    <a:pt x="1860" y="2092"/>
                  </a:cubicBezTo>
                  <a:cubicBezTo>
                    <a:pt x="1880" y="2093"/>
                    <a:pt x="1882" y="2090"/>
                    <a:pt x="1885" y="2090"/>
                  </a:cubicBezTo>
                  <a:cubicBezTo>
                    <a:pt x="1905" y="2093"/>
                    <a:pt x="1908" y="2086"/>
                    <a:pt x="1911" y="2090"/>
                  </a:cubicBezTo>
                  <a:cubicBezTo>
                    <a:pt x="1936" y="2089"/>
                    <a:pt x="1929" y="2089"/>
                    <a:pt x="1925" y="2090"/>
                  </a:cubicBezTo>
                  <a:cubicBezTo>
                    <a:pt x="1905" y="2095"/>
                    <a:pt x="1902" y="2094"/>
                    <a:pt x="1900" y="2094"/>
                  </a:cubicBezTo>
                  <a:cubicBezTo>
                    <a:pt x="1830" y="2102"/>
                    <a:pt x="1814" y="2103"/>
                    <a:pt x="1798" y="2100"/>
                  </a:cubicBezTo>
                  <a:cubicBezTo>
                    <a:pt x="1757" y="2101"/>
                    <a:pt x="1753" y="2092"/>
                    <a:pt x="1748" y="2100"/>
                  </a:cubicBezTo>
                  <a:cubicBezTo>
                    <a:pt x="1799" y="2109"/>
                    <a:pt x="1804" y="2109"/>
                    <a:pt x="1810" y="2110"/>
                  </a:cubicBezTo>
                  <a:cubicBezTo>
                    <a:pt x="1851" y="2110"/>
                    <a:pt x="1853" y="2109"/>
                    <a:pt x="1856" y="2110"/>
                  </a:cubicBezTo>
                  <a:cubicBezTo>
                    <a:pt x="1890" y="2107"/>
                    <a:pt x="1892" y="2108"/>
                    <a:pt x="1895" y="2105"/>
                  </a:cubicBezTo>
                  <a:cubicBezTo>
                    <a:pt x="1913" y="2105"/>
                    <a:pt x="1916" y="2100"/>
                    <a:pt x="1918" y="2102"/>
                  </a:cubicBezTo>
                  <a:cubicBezTo>
                    <a:pt x="1977" y="2083"/>
                    <a:pt x="1987" y="2085"/>
                    <a:pt x="1999" y="2078"/>
                  </a:cubicBezTo>
                  <a:cubicBezTo>
                    <a:pt x="2053" y="2068"/>
                    <a:pt x="2058" y="2069"/>
                    <a:pt x="2064" y="2070"/>
                  </a:cubicBezTo>
                  <a:cubicBezTo>
                    <a:pt x="2099" y="2065"/>
                    <a:pt x="2102" y="2065"/>
                    <a:pt x="2104" y="2066"/>
                  </a:cubicBezTo>
                  <a:cubicBezTo>
                    <a:pt x="2123" y="2069"/>
                    <a:pt x="2131" y="2064"/>
                    <a:pt x="2127" y="2069"/>
                  </a:cubicBezTo>
                  <a:cubicBezTo>
                    <a:pt x="2075" y="2080"/>
                    <a:pt x="2071" y="2079"/>
                    <a:pt x="2067" y="2079"/>
                  </a:cubicBezTo>
                  <a:cubicBezTo>
                    <a:pt x="2020" y="2094"/>
                    <a:pt x="2011" y="2100"/>
                    <a:pt x="2002" y="2098"/>
                  </a:cubicBezTo>
                  <a:cubicBezTo>
                    <a:pt x="1963" y="2116"/>
                    <a:pt x="1959" y="2109"/>
                    <a:pt x="1954" y="2116"/>
                  </a:cubicBezTo>
                  <a:cubicBezTo>
                    <a:pt x="1851" y="2138"/>
                    <a:pt x="1844" y="2132"/>
                    <a:pt x="1836" y="2136"/>
                  </a:cubicBezTo>
                  <a:cubicBezTo>
                    <a:pt x="1826" y="2142"/>
                    <a:pt x="1836" y="2142"/>
                    <a:pt x="1846" y="2142"/>
                  </a:cubicBezTo>
                  <a:cubicBezTo>
                    <a:pt x="1867" y="2140"/>
                    <a:pt x="1872" y="2144"/>
                    <a:pt x="1877" y="2141"/>
                  </a:cubicBezTo>
                  <a:cubicBezTo>
                    <a:pt x="1913" y="2139"/>
                    <a:pt x="1919" y="2132"/>
                    <a:pt x="1924" y="2134"/>
                  </a:cubicBezTo>
                  <a:cubicBezTo>
                    <a:pt x="1959" y="2125"/>
                    <a:pt x="1964" y="2124"/>
                    <a:pt x="1970" y="2120"/>
                  </a:cubicBezTo>
                  <a:cubicBezTo>
                    <a:pt x="2007" y="2106"/>
                    <a:pt x="2013" y="2108"/>
                    <a:pt x="2020" y="2105"/>
                  </a:cubicBezTo>
                  <a:cubicBezTo>
                    <a:pt x="2040" y="2100"/>
                    <a:pt x="2044" y="2093"/>
                    <a:pt x="2047" y="2096"/>
                  </a:cubicBezTo>
                  <a:cubicBezTo>
                    <a:pt x="2086" y="2089"/>
                    <a:pt x="2094" y="2082"/>
                    <a:pt x="2100" y="2084"/>
                  </a:cubicBezTo>
                  <a:cubicBezTo>
                    <a:pt x="2135" y="2086"/>
                    <a:pt x="2139" y="2077"/>
                    <a:pt x="2142" y="2079"/>
                  </a:cubicBezTo>
                  <a:cubicBezTo>
                    <a:pt x="2159" y="2083"/>
                    <a:pt x="2154" y="2082"/>
                    <a:pt x="2150" y="2081"/>
                  </a:cubicBezTo>
                  <a:cubicBezTo>
                    <a:pt x="2117" y="2084"/>
                    <a:pt x="2111" y="2088"/>
                    <a:pt x="2106" y="2088"/>
                  </a:cubicBezTo>
                  <a:cubicBezTo>
                    <a:pt x="2041" y="2104"/>
                    <a:pt x="2035" y="2114"/>
                    <a:pt x="2030" y="2111"/>
                  </a:cubicBezTo>
                  <a:cubicBezTo>
                    <a:pt x="1993" y="2122"/>
                    <a:pt x="1991" y="2126"/>
                    <a:pt x="1991" y="2128"/>
                  </a:cubicBezTo>
                  <a:cubicBezTo>
                    <a:pt x="1972" y="2138"/>
                    <a:pt x="1964" y="2127"/>
                    <a:pt x="1967" y="2134"/>
                  </a:cubicBezTo>
                  <a:cubicBezTo>
                    <a:pt x="1927" y="2146"/>
                    <a:pt x="1921" y="2143"/>
                    <a:pt x="1915" y="2148"/>
                  </a:cubicBezTo>
                  <a:cubicBezTo>
                    <a:pt x="1877" y="2147"/>
                    <a:pt x="1871" y="2154"/>
                    <a:pt x="1865" y="2154"/>
                  </a:cubicBezTo>
                  <a:cubicBezTo>
                    <a:pt x="1843" y="2149"/>
                    <a:pt x="1837" y="2158"/>
                    <a:pt x="1831" y="2151"/>
                  </a:cubicBezTo>
                  <a:cubicBezTo>
                    <a:pt x="1792" y="2150"/>
                    <a:pt x="1787" y="2142"/>
                    <a:pt x="1781" y="2146"/>
                  </a:cubicBezTo>
                  <a:cubicBezTo>
                    <a:pt x="1821" y="2158"/>
                    <a:pt x="1829" y="2160"/>
                    <a:pt x="1837" y="2160"/>
                  </a:cubicBezTo>
                  <a:cubicBezTo>
                    <a:pt x="1845" y="2160"/>
                    <a:pt x="1845" y="2160"/>
                    <a:pt x="1845" y="2160"/>
                  </a:cubicBezTo>
                  <a:cubicBezTo>
                    <a:pt x="1917" y="2153"/>
                    <a:pt x="1922" y="2158"/>
                    <a:pt x="1927" y="2152"/>
                  </a:cubicBezTo>
                  <a:cubicBezTo>
                    <a:pt x="1990" y="2138"/>
                    <a:pt x="2001" y="2131"/>
                    <a:pt x="2012" y="2129"/>
                  </a:cubicBezTo>
                  <a:cubicBezTo>
                    <a:pt x="2062" y="2106"/>
                    <a:pt x="2075" y="2111"/>
                    <a:pt x="2090" y="2102"/>
                  </a:cubicBezTo>
                  <a:cubicBezTo>
                    <a:pt x="2139" y="2090"/>
                    <a:pt x="2145" y="2096"/>
                    <a:pt x="2152" y="2091"/>
                  </a:cubicBezTo>
                  <a:cubicBezTo>
                    <a:pt x="2188" y="2096"/>
                    <a:pt x="2192" y="2094"/>
                    <a:pt x="2195" y="2094"/>
                  </a:cubicBezTo>
                  <a:cubicBezTo>
                    <a:pt x="2212" y="2100"/>
                    <a:pt x="2215" y="2098"/>
                    <a:pt x="2213" y="2101"/>
                  </a:cubicBezTo>
                  <a:cubicBezTo>
                    <a:pt x="2155" y="2109"/>
                    <a:pt x="2152" y="2110"/>
                    <a:pt x="2148" y="2109"/>
                  </a:cubicBezTo>
                  <a:cubicBezTo>
                    <a:pt x="2095" y="2129"/>
                    <a:pt x="2087" y="2129"/>
                    <a:pt x="2080" y="2134"/>
                  </a:cubicBezTo>
                  <a:cubicBezTo>
                    <a:pt x="2050" y="2142"/>
                    <a:pt x="2042" y="2150"/>
                    <a:pt x="2034" y="2151"/>
                  </a:cubicBezTo>
                  <a:cubicBezTo>
                    <a:pt x="2014" y="2160"/>
                    <a:pt x="2014" y="2160"/>
                    <a:pt x="2013" y="2160"/>
                  </a:cubicBezTo>
                  <a:cubicBezTo>
                    <a:pt x="2054" y="2153"/>
                    <a:pt x="2064" y="2154"/>
                    <a:pt x="2074" y="2148"/>
                  </a:cubicBezTo>
                  <a:cubicBezTo>
                    <a:pt x="2154" y="2114"/>
                    <a:pt x="2159" y="2123"/>
                    <a:pt x="2165" y="2115"/>
                  </a:cubicBezTo>
                  <a:cubicBezTo>
                    <a:pt x="2190" y="2117"/>
                    <a:pt x="2187" y="2113"/>
                    <a:pt x="2183" y="2119"/>
                  </a:cubicBezTo>
                  <a:cubicBezTo>
                    <a:pt x="2157" y="2125"/>
                    <a:pt x="2154" y="2123"/>
                    <a:pt x="2150" y="2125"/>
                  </a:cubicBezTo>
                  <a:cubicBezTo>
                    <a:pt x="2102" y="2142"/>
                    <a:pt x="2098" y="2146"/>
                    <a:pt x="2094" y="2147"/>
                  </a:cubicBezTo>
                  <a:cubicBezTo>
                    <a:pt x="2087" y="2160"/>
                    <a:pt x="2087" y="2160"/>
                    <a:pt x="2087" y="2160"/>
                  </a:cubicBezTo>
                  <a:cubicBezTo>
                    <a:pt x="2130" y="2147"/>
                    <a:pt x="2134" y="2139"/>
                    <a:pt x="2138" y="2141"/>
                  </a:cubicBezTo>
                  <a:cubicBezTo>
                    <a:pt x="2207" y="2127"/>
                    <a:pt x="2211" y="2122"/>
                    <a:pt x="2215" y="2123"/>
                  </a:cubicBezTo>
                  <a:cubicBezTo>
                    <a:pt x="2265" y="2131"/>
                    <a:pt x="2255" y="2136"/>
                    <a:pt x="2245" y="2134"/>
                  </a:cubicBezTo>
                  <a:cubicBezTo>
                    <a:pt x="2202" y="2144"/>
                    <a:pt x="2188" y="2144"/>
                    <a:pt x="2175" y="2150"/>
                  </a:cubicBezTo>
                  <a:cubicBezTo>
                    <a:pt x="2182" y="2158"/>
                    <a:pt x="2190" y="2154"/>
                    <a:pt x="2198" y="2153"/>
                  </a:cubicBezTo>
                  <a:cubicBezTo>
                    <a:pt x="2242" y="2147"/>
                    <a:pt x="2254" y="2144"/>
                    <a:pt x="2266" y="2142"/>
                  </a:cubicBezTo>
                  <a:cubicBezTo>
                    <a:pt x="2296" y="2149"/>
                    <a:pt x="2289" y="2141"/>
                    <a:pt x="2281" y="2149"/>
                  </a:cubicBezTo>
                  <a:cubicBezTo>
                    <a:pt x="2215" y="2160"/>
                    <a:pt x="2215" y="2160"/>
                    <a:pt x="2215" y="2160"/>
                  </a:cubicBezTo>
                  <a:cubicBezTo>
                    <a:pt x="2261" y="2163"/>
                    <a:pt x="2266" y="2158"/>
                    <a:pt x="2270" y="2159"/>
                  </a:cubicBezTo>
                  <a:cubicBezTo>
                    <a:pt x="2286" y="2157"/>
                    <a:pt x="2288" y="2158"/>
                    <a:pt x="2290" y="2159"/>
                  </a:cubicBezTo>
                  <a:cubicBezTo>
                    <a:pt x="2306" y="2159"/>
                    <a:pt x="2301" y="2160"/>
                    <a:pt x="2296" y="2159"/>
                  </a:cubicBezTo>
                  <a:cubicBezTo>
                    <a:pt x="2375" y="2159"/>
                    <a:pt x="2374" y="2158"/>
                    <a:pt x="2372" y="2157"/>
                  </a:cubicBezTo>
                  <a:cubicBezTo>
                    <a:pt x="2357" y="2145"/>
                    <a:pt x="2353" y="2143"/>
                    <a:pt x="2349" y="2136"/>
                  </a:cubicBezTo>
                  <a:cubicBezTo>
                    <a:pt x="2334" y="2103"/>
                    <a:pt x="2327" y="2099"/>
                    <a:pt x="2325" y="2096"/>
                  </a:cubicBezTo>
                  <a:cubicBezTo>
                    <a:pt x="2312" y="2069"/>
                    <a:pt x="2309" y="2062"/>
                    <a:pt x="2306" y="2055"/>
                  </a:cubicBezTo>
                  <a:cubicBezTo>
                    <a:pt x="2290" y="2013"/>
                    <a:pt x="2286" y="2009"/>
                    <a:pt x="2286" y="2006"/>
                  </a:cubicBezTo>
                  <a:cubicBezTo>
                    <a:pt x="2276" y="1972"/>
                    <a:pt x="2269" y="1966"/>
                    <a:pt x="2269" y="1960"/>
                  </a:cubicBezTo>
                  <a:cubicBezTo>
                    <a:pt x="2205" y="1870"/>
                    <a:pt x="2206" y="1871"/>
                    <a:pt x="2207" y="1872"/>
                  </a:cubicBezTo>
                  <a:cubicBezTo>
                    <a:pt x="2252" y="1922"/>
                    <a:pt x="2262" y="1928"/>
                    <a:pt x="2273" y="1948"/>
                  </a:cubicBezTo>
                  <a:cubicBezTo>
                    <a:pt x="2301" y="2003"/>
                    <a:pt x="2306" y="2005"/>
                    <a:pt x="2308" y="2010"/>
                  </a:cubicBezTo>
                  <a:cubicBezTo>
                    <a:pt x="2314" y="2029"/>
                    <a:pt x="2321" y="2036"/>
                    <a:pt x="2322" y="2043"/>
                  </a:cubicBezTo>
                  <a:cubicBezTo>
                    <a:pt x="2355" y="2106"/>
                    <a:pt x="2363" y="2126"/>
                    <a:pt x="2374" y="2146"/>
                  </a:cubicBezTo>
                  <a:cubicBezTo>
                    <a:pt x="2399" y="2160"/>
                    <a:pt x="2399" y="2160"/>
                    <a:pt x="2399" y="2160"/>
                  </a:cubicBezTo>
                  <a:close/>
                  <a:moveTo>
                    <a:pt x="1838" y="1827"/>
                  </a:moveTo>
                  <a:cubicBezTo>
                    <a:pt x="1845" y="1821"/>
                    <a:pt x="1845" y="1838"/>
                    <a:pt x="1854" y="1842"/>
                  </a:cubicBezTo>
                  <a:cubicBezTo>
                    <a:pt x="1845" y="1846"/>
                    <a:pt x="1846" y="1833"/>
                    <a:pt x="1838" y="1827"/>
                  </a:cubicBezTo>
                  <a:close/>
                  <a:moveTo>
                    <a:pt x="1853" y="1848"/>
                  </a:moveTo>
                  <a:cubicBezTo>
                    <a:pt x="1859" y="1847"/>
                    <a:pt x="1862" y="1858"/>
                    <a:pt x="1865" y="1862"/>
                  </a:cubicBezTo>
                  <a:cubicBezTo>
                    <a:pt x="1859" y="1863"/>
                    <a:pt x="1856" y="1852"/>
                    <a:pt x="1853" y="1848"/>
                  </a:cubicBezTo>
                  <a:close/>
                  <a:moveTo>
                    <a:pt x="1645" y="1869"/>
                  </a:moveTo>
                  <a:cubicBezTo>
                    <a:pt x="1648" y="1868"/>
                    <a:pt x="1651" y="1869"/>
                    <a:pt x="1654" y="1872"/>
                  </a:cubicBezTo>
                  <a:cubicBezTo>
                    <a:pt x="1650" y="1878"/>
                    <a:pt x="1648" y="1871"/>
                    <a:pt x="1645" y="1869"/>
                  </a:cubicBezTo>
                  <a:close/>
                  <a:moveTo>
                    <a:pt x="1907" y="1920"/>
                  </a:moveTo>
                  <a:cubicBezTo>
                    <a:pt x="1903" y="1914"/>
                    <a:pt x="1899" y="1920"/>
                    <a:pt x="1895" y="1916"/>
                  </a:cubicBezTo>
                  <a:cubicBezTo>
                    <a:pt x="1841" y="1913"/>
                    <a:pt x="1839" y="1913"/>
                    <a:pt x="1836" y="1915"/>
                  </a:cubicBezTo>
                  <a:cubicBezTo>
                    <a:pt x="1810" y="1916"/>
                    <a:pt x="1803" y="1912"/>
                    <a:pt x="1795" y="1914"/>
                  </a:cubicBezTo>
                  <a:cubicBezTo>
                    <a:pt x="1766" y="1908"/>
                    <a:pt x="1762" y="1912"/>
                    <a:pt x="1758" y="1909"/>
                  </a:cubicBezTo>
                  <a:cubicBezTo>
                    <a:pt x="1719" y="1899"/>
                    <a:pt x="1715" y="1899"/>
                    <a:pt x="1711" y="1898"/>
                  </a:cubicBezTo>
                  <a:cubicBezTo>
                    <a:pt x="1659" y="1869"/>
                    <a:pt x="1662" y="1879"/>
                    <a:pt x="1666" y="1876"/>
                  </a:cubicBezTo>
                  <a:cubicBezTo>
                    <a:pt x="1713" y="1885"/>
                    <a:pt x="1732" y="1891"/>
                    <a:pt x="1751" y="1894"/>
                  </a:cubicBezTo>
                  <a:cubicBezTo>
                    <a:pt x="1785" y="1897"/>
                    <a:pt x="1790" y="1895"/>
                    <a:pt x="1794" y="1900"/>
                  </a:cubicBezTo>
                  <a:cubicBezTo>
                    <a:pt x="1828" y="1901"/>
                    <a:pt x="1832" y="1905"/>
                    <a:pt x="1837" y="1903"/>
                  </a:cubicBezTo>
                  <a:cubicBezTo>
                    <a:pt x="1870" y="1907"/>
                    <a:pt x="1875" y="1907"/>
                    <a:pt x="1880" y="1906"/>
                  </a:cubicBezTo>
                  <a:cubicBezTo>
                    <a:pt x="1899" y="1909"/>
                    <a:pt x="1903" y="1916"/>
                    <a:pt x="1908" y="1914"/>
                  </a:cubicBezTo>
                  <a:cubicBezTo>
                    <a:pt x="1916" y="1920"/>
                    <a:pt x="1912" y="1920"/>
                    <a:pt x="1907" y="1920"/>
                  </a:cubicBezTo>
                  <a:close/>
                  <a:moveTo>
                    <a:pt x="1952" y="1945"/>
                  </a:moveTo>
                  <a:cubicBezTo>
                    <a:pt x="1949" y="1940"/>
                    <a:pt x="1958" y="1939"/>
                    <a:pt x="1960" y="1944"/>
                  </a:cubicBezTo>
                  <a:cubicBezTo>
                    <a:pt x="1957" y="1945"/>
                    <a:pt x="1955" y="1943"/>
                    <a:pt x="1952" y="1945"/>
                  </a:cubicBezTo>
                  <a:close/>
                  <a:moveTo>
                    <a:pt x="2090" y="2033"/>
                  </a:moveTo>
                  <a:cubicBezTo>
                    <a:pt x="2094" y="2028"/>
                    <a:pt x="2097" y="2030"/>
                    <a:pt x="2100" y="2035"/>
                  </a:cubicBezTo>
                  <a:cubicBezTo>
                    <a:pt x="2097" y="2036"/>
                    <a:pt x="2093" y="2037"/>
                    <a:pt x="2090" y="2033"/>
                  </a:cubicBezTo>
                  <a:close/>
                  <a:moveTo>
                    <a:pt x="2417" y="2149"/>
                  </a:moveTo>
                  <a:cubicBezTo>
                    <a:pt x="2411" y="2141"/>
                    <a:pt x="2408" y="2133"/>
                    <a:pt x="2399" y="2124"/>
                  </a:cubicBezTo>
                  <a:cubicBezTo>
                    <a:pt x="2394" y="2113"/>
                    <a:pt x="2388" y="2102"/>
                    <a:pt x="2378" y="2090"/>
                  </a:cubicBezTo>
                  <a:cubicBezTo>
                    <a:pt x="2363" y="2061"/>
                    <a:pt x="2346" y="2031"/>
                    <a:pt x="2331" y="2001"/>
                  </a:cubicBezTo>
                  <a:cubicBezTo>
                    <a:pt x="2317" y="1971"/>
                    <a:pt x="2296" y="1941"/>
                    <a:pt x="2279" y="1911"/>
                  </a:cubicBezTo>
                  <a:cubicBezTo>
                    <a:pt x="2267" y="1900"/>
                    <a:pt x="2264" y="1893"/>
                    <a:pt x="2254" y="1886"/>
                  </a:cubicBezTo>
                  <a:cubicBezTo>
                    <a:pt x="2256" y="1883"/>
                    <a:pt x="2252" y="1884"/>
                    <a:pt x="2250" y="1881"/>
                  </a:cubicBezTo>
                  <a:cubicBezTo>
                    <a:pt x="2252" y="1878"/>
                    <a:pt x="2248" y="1876"/>
                    <a:pt x="2245" y="1876"/>
                  </a:cubicBezTo>
                  <a:cubicBezTo>
                    <a:pt x="2243" y="1872"/>
                    <a:pt x="2240" y="1865"/>
                    <a:pt x="2234" y="1869"/>
                  </a:cubicBezTo>
                  <a:cubicBezTo>
                    <a:pt x="2240" y="1873"/>
                    <a:pt x="2249" y="1891"/>
                    <a:pt x="2260" y="1896"/>
                  </a:cubicBezTo>
                  <a:cubicBezTo>
                    <a:pt x="2256" y="1900"/>
                    <a:pt x="2266" y="1904"/>
                    <a:pt x="2268" y="1909"/>
                  </a:cubicBezTo>
                  <a:cubicBezTo>
                    <a:pt x="2270" y="1913"/>
                    <a:pt x="2272" y="1918"/>
                    <a:pt x="2278" y="1923"/>
                  </a:cubicBezTo>
                  <a:cubicBezTo>
                    <a:pt x="2281" y="1932"/>
                    <a:pt x="2290" y="1941"/>
                    <a:pt x="2293" y="1950"/>
                  </a:cubicBezTo>
                  <a:cubicBezTo>
                    <a:pt x="2303" y="1969"/>
                    <a:pt x="2315" y="1987"/>
                    <a:pt x="2323" y="2005"/>
                  </a:cubicBezTo>
                  <a:cubicBezTo>
                    <a:pt x="2330" y="2014"/>
                    <a:pt x="2329" y="2023"/>
                    <a:pt x="2339" y="2032"/>
                  </a:cubicBezTo>
                  <a:cubicBezTo>
                    <a:pt x="2337" y="2041"/>
                    <a:pt x="2350" y="2051"/>
                    <a:pt x="2351" y="2059"/>
                  </a:cubicBezTo>
                  <a:cubicBezTo>
                    <a:pt x="2360" y="2069"/>
                    <a:pt x="2357" y="2077"/>
                    <a:pt x="2366" y="2087"/>
                  </a:cubicBezTo>
                  <a:cubicBezTo>
                    <a:pt x="2369" y="2096"/>
                    <a:pt x="2375" y="2105"/>
                    <a:pt x="2384" y="2114"/>
                  </a:cubicBezTo>
                  <a:cubicBezTo>
                    <a:pt x="2385" y="2119"/>
                    <a:pt x="2391" y="2125"/>
                    <a:pt x="2392" y="2130"/>
                  </a:cubicBezTo>
                  <a:cubicBezTo>
                    <a:pt x="2395" y="2133"/>
                    <a:pt x="2397" y="2136"/>
                    <a:pt x="2399" y="2138"/>
                  </a:cubicBezTo>
                  <a:cubicBezTo>
                    <a:pt x="2394" y="2141"/>
                    <a:pt x="2407" y="2145"/>
                    <a:pt x="2402" y="2148"/>
                  </a:cubicBezTo>
                  <a:cubicBezTo>
                    <a:pt x="2408" y="2151"/>
                    <a:pt x="2412" y="2156"/>
                    <a:pt x="2415" y="2160"/>
                  </a:cubicBezTo>
                  <a:cubicBezTo>
                    <a:pt x="2426" y="2160"/>
                    <a:pt x="2426" y="2160"/>
                    <a:pt x="2426" y="2160"/>
                  </a:cubicBezTo>
                  <a:cubicBezTo>
                    <a:pt x="2424" y="2157"/>
                    <a:pt x="2423" y="2154"/>
                    <a:pt x="2417" y="2149"/>
                  </a:cubicBezTo>
                  <a:close/>
                  <a:moveTo>
                    <a:pt x="2465" y="2104"/>
                  </a:moveTo>
                  <a:cubicBezTo>
                    <a:pt x="2451" y="2090"/>
                    <a:pt x="2446" y="2076"/>
                    <a:pt x="2434" y="2062"/>
                  </a:cubicBezTo>
                  <a:cubicBezTo>
                    <a:pt x="2436" y="2059"/>
                    <a:pt x="2432" y="2056"/>
                    <a:pt x="2430" y="2054"/>
                  </a:cubicBezTo>
                  <a:cubicBezTo>
                    <a:pt x="2431" y="2051"/>
                    <a:pt x="2431" y="2049"/>
                    <a:pt x="2429" y="2046"/>
                  </a:cubicBezTo>
                  <a:cubicBezTo>
                    <a:pt x="2418" y="2032"/>
                    <a:pt x="2414" y="2018"/>
                    <a:pt x="2404" y="2004"/>
                  </a:cubicBezTo>
                  <a:cubicBezTo>
                    <a:pt x="2409" y="2001"/>
                    <a:pt x="2396" y="1997"/>
                    <a:pt x="2401" y="1995"/>
                  </a:cubicBezTo>
                  <a:cubicBezTo>
                    <a:pt x="2400" y="1991"/>
                    <a:pt x="2391" y="1987"/>
                    <a:pt x="2394" y="1983"/>
                  </a:cubicBezTo>
                  <a:cubicBezTo>
                    <a:pt x="2387" y="1978"/>
                    <a:pt x="2388" y="1966"/>
                    <a:pt x="2379" y="1965"/>
                  </a:cubicBezTo>
                  <a:cubicBezTo>
                    <a:pt x="2380" y="1970"/>
                    <a:pt x="2383" y="1973"/>
                    <a:pt x="2390" y="1982"/>
                  </a:cubicBezTo>
                  <a:cubicBezTo>
                    <a:pt x="2391" y="1985"/>
                    <a:pt x="2386" y="1987"/>
                    <a:pt x="2392" y="1991"/>
                  </a:cubicBezTo>
                  <a:cubicBezTo>
                    <a:pt x="2393" y="1994"/>
                    <a:pt x="2394" y="1997"/>
                    <a:pt x="2398" y="2001"/>
                  </a:cubicBezTo>
                  <a:cubicBezTo>
                    <a:pt x="2397" y="2007"/>
                    <a:pt x="2405" y="2015"/>
                    <a:pt x="2404" y="2021"/>
                  </a:cubicBezTo>
                  <a:cubicBezTo>
                    <a:pt x="2410" y="2025"/>
                    <a:pt x="2406" y="2027"/>
                    <a:pt x="2410" y="2031"/>
                  </a:cubicBezTo>
                  <a:cubicBezTo>
                    <a:pt x="2411" y="2035"/>
                    <a:pt x="2415" y="2038"/>
                    <a:pt x="2414" y="2042"/>
                  </a:cubicBezTo>
                  <a:cubicBezTo>
                    <a:pt x="2419" y="2045"/>
                    <a:pt x="2415" y="2048"/>
                    <a:pt x="2419" y="2051"/>
                  </a:cubicBezTo>
                  <a:cubicBezTo>
                    <a:pt x="2417" y="2055"/>
                    <a:pt x="2426" y="2059"/>
                    <a:pt x="2423" y="2063"/>
                  </a:cubicBezTo>
                  <a:cubicBezTo>
                    <a:pt x="2436" y="2077"/>
                    <a:pt x="2436" y="2084"/>
                    <a:pt x="2450" y="2100"/>
                  </a:cubicBezTo>
                  <a:cubicBezTo>
                    <a:pt x="2458" y="2115"/>
                    <a:pt x="2467" y="2122"/>
                    <a:pt x="2475" y="2139"/>
                  </a:cubicBezTo>
                  <a:cubicBezTo>
                    <a:pt x="2483" y="2146"/>
                    <a:pt x="2487" y="2153"/>
                    <a:pt x="2492" y="2160"/>
                  </a:cubicBezTo>
                  <a:cubicBezTo>
                    <a:pt x="2505" y="2160"/>
                    <a:pt x="2505" y="2160"/>
                    <a:pt x="2505" y="2160"/>
                  </a:cubicBezTo>
                  <a:cubicBezTo>
                    <a:pt x="2497" y="2148"/>
                    <a:pt x="2487" y="2136"/>
                    <a:pt x="2476" y="2123"/>
                  </a:cubicBezTo>
                  <a:cubicBezTo>
                    <a:pt x="2472" y="2113"/>
                    <a:pt x="2469" y="2112"/>
                    <a:pt x="2465" y="2104"/>
                  </a:cubicBezTo>
                  <a:close/>
                  <a:moveTo>
                    <a:pt x="2502" y="2123"/>
                  </a:moveTo>
                  <a:cubicBezTo>
                    <a:pt x="2499" y="2119"/>
                    <a:pt x="2495" y="2114"/>
                    <a:pt x="2496" y="2109"/>
                  </a:cubicBezTo>
                  <a:cubicBezTo>
                    <a:pt x="2486" y="2106"/>
                    <a:pt x="2483" y="2091"/>
                    <a:pt x="2476" y="2083"/>
                  </a:cubicBezTo>
                  <a:cubicBezTo>
                    <a:pt x="2468" y="2080"/>
                    <a:pt x="2477" y="2070"/>
                    <a:pt x="2469" y="2072"/>
                  </a:cubicBezTo>
                  <a:cubicBezTo>
                    <a:pt x="2468" y="2067"/>
                    <a:pt x="2461" y="2062"/>
                    <a:pt x="2462" y="2057"/>
                  </a:cubicBezTo>
                  <a:cubicBezTo>
                    <a:pt x="2451" y="2047"/>
                    <a:pt x="2455" y="2038"/>
                    <a:pt x="2442" y="2028"/>
                  </a:cubicBezTo>
                  <a:cubicBezTo>
                    <a:pt x="2445" y="2023"/>
                    <a:pt x="2435" y="2018"/>
                    <a:pt x="2437" y="2013"/>
                  </a:cubicBezTo>
                  <a:cubicBezTo>
                    <a:pt x="2431" y="2007"/>
                    <a:pt x="2433" y="2002"/>
                    <a:pt x="2426" y="1996"/>
                  </a:cubicBezTo>
                  <a:cubicBezTo>
                    <a:pt x="2421" y="1985"/>
                    <a:pt x="2413" y="1974"/>
                    <a:pt x="2408" y="1963"/>
                  </a:cubicBezTo>
                  <a:cubicBezTo>
                    <a:pt x="2397" y="1949"/>
                    <a:pt x="2387" y="1934"/>
                    <a:pt x="2377" y="1920"/>
                  </a:cubicBezTo>
                  <a:cubicBezTo>
                    <a:pt x="2366" y="1914"/>
                    <a:pt x="2356" y="1898"/>
                    <a:pt x="2345" y="1887"/>
                  </a:cubicBezTo>
                  <a:cubicBezTo>
                    <a:pt x="2340" y="1882"/>
                    <a:pt x="2335" y="1882"/>
                    <a:pt x="2331" y="1874"/>
                  </a:cubicBezTo>
                  <a:cubicBezTo>
                    <a:pt x="2328" y="1871"/>
                    <a:pt x="2326" y="1869"/>
                    <a:pt x="2323" y="1866"/>
                  </a:cubicBezTo>
                  <a:cubicBezTo>
                    <a:pt x="2320" y="1870"/>
                    <a:pt x="2318" y="1858"/>
                    <a:pt x="2314" y="1865"/>
                  </a:cubicBezTo>
                  <a:cubicBezTo>
                    <a:pt x="2322" y="1870"/>
                    <a:pt x="2330" y="1882"/>
                    <a:pt x="2342" y="1890"/>
                  </a:cubicBezTo>
                  <a:cubicBezTo>
                    <a:pt x="2350" y="1903"/>
                    <a:pt x="2356" y="1909"/>
                    <a:pt x="2368" y="1920"/>
                  </a:cubicBezTo>
                  <a:cubicBezTo>
                    <a:pt x="2377" y="1936"/>
                    <a:pt x="2393" y="1953"/>
                    <a:pt x="2403" y="1970"/>
                  </a:cubicBezTo>
                  <a:cubicBezTo>
                    <a:pt x="2408" y="1979"/>
                    <a:pt x="2409" y="1987"/>
                    <a:pt x="2417" y="1996"/>
                  </a:cubicBezTo>
                  <a:cubicBezTo>
                    <a:pt x="2417" y="2004"/>
                    <a:pt x="2428" y="2013"/>
                    <a:pt x="2427" y="2021"/>
                  </a:cubicBezTo>
                  <a:cubicBezTo>
                    <a:pt x="2443" y="2039"/>
                    <a:pt x="2447" y="2055"/>
                    <a:pt x="2458" y="2073"/>
                  </a:cubicBezTo>
                  <a:cubicBezTo>
                    <a:pt x="2467" y="2083"/>
                    <a:pt x="2472" y="2093"/>
                    <a:pt x="2476" y="2103"/>
                  </a:cubicBezTo>
                  <a:cubicBezTo>
                    <a:pt x="2482" y="2104"/>
                    <a:pt x="2478" y="2105"/>
                    <a:pt x="2482" y="2110"/>
                  </a:cubicBezTo>
                  <a:cubicBezTo>
                    <a:pt x="2485" y="2114"/>
                    <a:pt x="2489" y="2117"/>
                    <a:pt x="2489" y="2121"/>
                  </a:cubicBezTo>
                  <a:cubicBezTo>
                    <a:pt x="2497" y="2124"/>
                    <a:pt x="2495" y="2133"/>
                    <a:pt x="2503" y="2141"/>
                  </a:cubicBezTo>
                  <a:cubicBezTo>
                    <a:pt x="2509" y="2149"/>
                    <a:pt x="2514" y="2154"/>
                    <a:pt x="2518" y="2160"/>
                  </a:cubicBezTo>
                  <a:cubicBezTo>
                    <a:pt x="2530" y="2160"/>
                    <a:pt x="2530" y="2160"/>
                    <a:pt x="2530" y="2160"/>
                  </a:cubicBezTo>
                  <a:cubicBezTo>
                    <a:pt x="2526" y="2154"/>
                    <a:pt x="2521" y="2148"/>
                    <a:pt x="2512" y="2138"/>
                  </a:cubicBezTo>
                  <a:cubicBezTo>
                    <a:pt x="2510" y="2133"/>
                    <a:pt x="2508" y="2129"/>
                    <a:pt x="2502" y="2123"/>
                  </a:cubicBezTo>
                  <a:close/>
                  <a:moveTo>
                    <a:pt x="2459" y="2153"/>
                  </a:moveTo>
                  <a:cubicBezTo>
                    <a:pt x="2456" y="2150"/>
                    <a:pt x="2453" y="2146"/>
                    <a:pt x="2450" y="2143"/>
                  </a:cubicBezTo>
                  <a:cubicBezTo>
                    <a:pt x="2404" y="2065"/>
                    <a:pt x="2403" y="2059"/>
                    <a:pt x="2396" y="2051"/>
                  </a:cubicBezTo>
                  <a:cubicBezTo>
                    <a:pt x="2391" y="2028"/>
                    <a:pt x="2382" y="2020"/>
                    <a:pt x="2383" y="2014"/>
                  </a:cubicBezTo>
                  <a:cubicBezTo>
                    <a:pt x="2360" y="1965"/>
                    <a:pt x="2355" y="1958"/>
                    <a:pt x="2352" y="1951"/>
                  </a:cubicBezTo>
                  <a:cubicBezTo>
                    <a:pt x="2320" y="1909"/>
                    <a:pt x="2322" y="1898"/>
                    <a:pt x="2315" y="1902"/>
                  </a:cubicBezTo>
                  <a:cubicBezTo>
                    <a:pt x="2370" y="2007"/>
                    <a:pt x="2371" y="2014"/>
                    <a:pt x="2375" y="2021"/>
                  </a:cubicBezTo>
                  <a:cubicBezTo>
                    <a:pt x="2381" y="2054"/>
                    <a:pt x="2386" y="2049"/>
                    <a:pt x="2380" y="2043"/>
                  </a:cubicBezTo>
                  <a:cubicBezTo>
                    <a:pt x="2364" y="1998"/>
                    <a:pt x="2352" y="1991"/>
                    <a:pt x="2352" y="1985"/>
                  </a:cubicBezTo>
                  <a:cubicBezTo>
                    <a:pt x="2344" y="1962"/>
                    <a:pt x="2339" y="1955"/>
                    <a:pt x="2338" y="1949"/>
                  </a:cubicBezTo>
                  <a:cubicBezTo>
                    <a:pt x="2301" y="1894"/>
                    <a:pt x="2293" y="1879"/>
                    <a:pt x="2277" y="1863"/>
                  </a:cubicBezTo>
                  <a:cubicBezTo>
                    <a:pt x="2297" y="1890"/>
                    <a:pt x="2298" y="1894"/>
                    <a:pt x="2298" y="1897"/>
                  </a:cubicBezTo>
                  <a:cubicBezTo>
                    <a:pt x="2316" y="1928"/>
                    <a:pt x="2325" y="1935"/>
                    <a:pt x="2326" y="1942"/>
                  </a:cubicBezTo>
                  <a:cubicBezTo>
                    <a:pt x="2339" y="1986"/>
                    <a:pt x="2353" y="1990"/>
                    <a:pt x="2347" y="1993"/>
                  </a:cubicBezTo>
                  <a:cubicBezTo>
                    <a:pt x="2365" y="2028"/>
                    <a:pt x="2361" y="2031"/>
                    <a:pt x="2366" y="2034"/>
                  </a:cubicBezTo>
                  <a:cubicBezTo>
                    <a:pt x="2377" y="2059"/>
                    <a:pt x="2381" y="2062"/>
                    <a:pt x="2380" y="2066"/>
                  </a:cubicBezTo>
                  <a:cubicBezTo>
                    <a:pt x="2394" y="2093"/>
                    <a:pt x="2399" y="2101"/>
                    <a:pt x="2403" y="2106"/>
                  </a:cubicBezTo>
                  <a:cubicBezTo>
                    <a:pt x="2413" y="2118"/>
                    <a:pt x="2409" y="2121"/>
                    <a:pt x="2414" y="2125"/>
                  </a:cubicBezTo>
                  <a:cubicBezTo>
                    <a:pt x="2438" y="2159"/>
                    <a:pt x="2439" y="2160"/>
                    <a:pt x="2440" y="2160"/>
                  </a:cubicBezTo>
                  <a:cubicBezTo>
                    <a:pt x="2460" y="2160"/>
                    <a:pt x="2462" y="2156"/>
                    <a:pt x="2459" y="2153"/>
                  </a:cubicBezTo>
                  <a:close/>
                  <a:moveTo>
                    <a:pt x="2392" y="2064"/>
                  </a:moveTo>
                  <a:cubicBezTo>
                    <a:pt x="2397" y="2062"/>
                    <a:pt x="2399" y="2073"/>
                    <a:pt x="2400" y="2077"/>
                  </a:cubicBezTo>
                  <a:cubicBezTo>
                    <a:pt x="2396" y="2078"/>
                    <a:pt x="2394" y="2067"/>
                    <a:pt x="2392" y="2064"/>
                  </a:cubicBezTo>
                  <a:close/>
                  <a:moveTo>
                    <a:pt x="2400" y="2083"/>
                  </a:moveTo>
                  <a:cubicBezTo>
                    <a:pt x="2404" y="2080"/>
                    <a:pt x="2407" y="2089"/>
                    <a:pt x="2407" y="2091"/>
                  </a:cubicBezTo>
                  <a:cubicBezTo>
                    <a:pt x="2403" y="2094"/>
                    <a:pt x="2400" y="2084"/>
                    <a:pt x="2400" y="2083"/>
                  </a:cubicBezTo>
                  <a:close/>
                  <a:moveTo>
                    <a:pt x="2867" y="2097"/>
                  </a:moveTo>
                  <a:cubicBezTo>
                    <a:pt x="2845" y="2071"/>
                    <a:pt x="2822" y="2045"/>
                    <a:pt x="2800" y="2020"/>
                  </a:cubicBezTo>
                  <a:cubicBezTo>
                    <a:pt x="2787" y="2012"/>
                    <a:pt x="2781" y="1993"/>
                    <a:pt x="2766" y="1994"/>
                  </a:cubicBezTo>
                  <a:cubicBezTo>
                    <a:pt x="2774" y="1997"/>
                    <a:pt x="2780" y="2010"/>
                    <a:pt x="2788" y="2013"/>
                  </a:cubicBezTo>
                  <a:cubicBezTo>
                    <a:pt x="2796" y="2027"/>
                    <a:pt x="2804" y="2030"/>
                    <a:pt x="2812" y="2044"/>
                  </a:cubicBezTo>
                  <a:cubicBezTo>
                    <a:pt x="2818" y="2047"/>
                    <a:pt x="2818" y="2053"/>
                    <a:pt x="2826" y="2060"/>
                  </a:cubicBezTo>
                  <a:cubicBezTo>
                    <a:pt x="2834" y="2069"/>
                    <a:pt x="2831" y="2068"/>
                    <a:pt x="2838" y="2076"/>
                  </a:cubicBezTo>
                  <a:cubicBezTo>
                    <a:pt x="2848" y="2083"/>
                    <a:pt x="2851" y="2096"/>
                    <a:pt x="2861" y="2103"/>
                  </a:cubicBezTo>
                  <a:cubicBezTo>
                    <a:pt x="2860" y="2107"/>
                    <a:pt x="2863" y="2112"/>
                    <a:pt x="2868" y="2117"/>
                  </a:cubicBezTo>
                  <a:cubicBezTo>
                    <a:pt x="2866" y="2122"/>
                    <a:pt x="2875" y="2128"/>
                    <a:pt x="2873" y="2133"/>
                  </a:cubicBezTo>
                  <a:cubicBezTo>
                    <a:pt x="2880" y="2142"/>
                    <a:pt x="2886" y="2151"/>
                    <a:pt x="2891" y="2160"/>
                  </a:cubicBezTo>
                  <a:cubicBezTo>
                    <a:pt x="2902" y="2160"/>
                    <a:pt x="2902" y="2160"/>
                    <a:pt x="2902" y="2160"/>
                  </a:cubicBezTo>
                  <a:cubicBezTo>
                    <a:pt x="2900" y="2157"/>
                    <a:pt x="2899" y="2155"/>
                    <a:pt x="2898" y="2151"/>
                  </a:cubicBezTo>
                  <a:cubicBezTo>
                    <a:pt x="2882" y="2133"/>
                    <a:pt x="2878" y="2115"/>
                    <a:pt x="2867" y="2097"/>
                  </a:cubicBezTo>
                  <a:close/>
                  <a:moveTo>
                    <a:pt x="2925" y="2156"/>
                  </a:moveTo>
                  <a:cubicBezTo>
                    <a:pt x="2918" y="2156"/>
                    <a:pt x="2925" y="2151"/>
                    <a:pt x="2920" y="2147"/>
                  </a:cubicBezTo>
                  <a:cubicBezTo>
                    <a:pt x="2912" y="2136"/>
                    <a:pt x="2914" y="2134"/>
                    <a:pt x="2906" y="2124"/>
                  </a:cubicBezTo>
                  <a:cubicBezTo>
                    <a:pt x="2909" y="2121"/>
                    <a:pt x="2900" y="2116"/>
                    <a:pt x="2902" y="2113"/>
                  </a:cubicBezTo>
                  <a:cubicBezTo>
                    <a:pt x="2898" y="2109"/>
                    <a:pt x="2893" y="2104"/>
                    <a:pt x="2893" y="2100"/>
                  </a:cubicBezTo>
                  <a:cubicBezTo>
                    <a:pt x="2887" y="2091"/>
                    <a:pt x="2882" y="2083"/>
                    <a:pt x="2877" y="2074"/>
                  </a:cubicBezTo>
                  <a:cubicBezTo>
                    <a:pt x="2871" y="2068"/>
                    <a:pt x="2866" y="2062"/>
                    <a:pt x="2861" y="2056"/>
                  </a:cubicBezTo>
                  <a:cubicBezTo>
                    <a:pt x="2843" y="2043"/>
                    <a:pt x="2826" y="2021"/>
                    <a:pt x="2808" y="2009"/>
                  </a:cubicBezTo>
                  <a:cubicBezTo>
                    <a:pt x="2800" y="1999"/>
                    <a:pt x="2791" y="1996"/>
                    <a:pt x="2782" y="1986"/>
                  </a:cubicBezTo>
                  <a:cubicBezTo>
                    <a:pt x="2778" y="1981"/>
                    <a:pt x="2773" y="1984"/>
                    <a:pt x="2769" y="1977"/>
                  </a:cubicBezTo>
                  <a:cubicBezTo>
                    <a:pt x="2764" y="1972"/>
                    <a:pt x="2760" y="1969"/>
                    <a:pt x="2755" y="1969"/>
                  </a:cubicBezTo>
                  <a:cubicBezTo>
                    <a:pt x="2761" y="1976"/>
                    <a:pt x="2765" y="1974"/>
                    <a:pt x="2767" y="1982"/>
                  </a:cubicBezTo>
                  <a:cubicBezTo>
                    <a:pt x="2777" y="1985"/>
                    <a:pt x="2786" y="1998"/>
                    <a:pt x="2796" y="2006"/>
                  </a:cubicBezTo>
                  <a:cubicBezTo>
                    <a:pt x="2801" y="2013"/>
                    <a:pt x="2806" y="2014"/>
                    <a:pt x="2811" y="2019"/>
                  </a:cubicBezTo>
                  <a:cubicBezTo>
                    <a:pt x="2813" y="2021"/>
                    <a:pt x="2815" y="2025"/>
                    <a:pt x="2818" y="2024"/>
                  </a:cubicBezTo>
                  <a:cubicBezTo>
                    <a:pt x="2822" y="2026"/>
                    <a:pt x="2818" y="2034"/>
                    <a:pt x="2824" y="2031"/>
                  </a:cubicBezTo>
                  <a:cubicBezTo>
                    <a:pt x="2823" y="2036"/>
                    <a:pt x="2831" y="2036"/>
                    <a:pt x="2835" y="2044"/>
                  </a:cubicBezTo>
                  <a:cubicBezTo>
                    <a:pt x="2840" y="2050"/>
                    <a:pt x="2845" y="2054"/>
                    <a:pt x="2850" y="2057"/>
                  </a:cubicBezTo>
                  <a:cubicBezTo>
                    <a:pt x="2848" y="2060"/>
                    <a:pt x="2852" y="2062"/>
                    <a:pt x="2854" y="2062"/>
                  </a:cubicBezTo>
                  <a:cubicBezTo>
                    <a:pt x="2852" y="2065"/>
                    <a:pt x="2856" y="2067"/>
                    <a:pt x="2858" y="2067"/>
                  </a:cubicBezTo>
                  <a:cubicBezTo>
                    <a:pt x="2860" y="2072"/>
                    <a:pt x="2862" y="2074"/>
                    <a:pt x="2869" y="2078"/>
                  </a:cubicBezTo>
                  <a:cubicBezTo>
                    <a:pt x="2872" y="2087"/>
                    <a:pt x="2878" y="2097"/>
                    <a:pt x="2887" y="2106"/>
                  </a:cubicBezTo>
                  <a:cubicBezTo>
                    <a:pt x="2890" y="2112"/>
                    <a:pt x="2891" y="2117"/>
                    <a:pt x="2893" y="2123"/>
                  </a:cubicBezTo>
                  <a:cubicBezTo>
                    <a:pt x="2898" y="2120"/>
                    <a:pt x="2894" y="2128"/>
                    <a:pt x="2899" y="2130"/>
                  </a:cubicBezTo>
                  <a:cubicBezTo>
                    <a:pt x="2899" y="2136"/>
                    <a:pt x="2901" y="2132"/>
                    <a:pt x="2905" y="2136"/>
                  </a:cubicBezTo>
                  <a:cubicBezTo>
                    <a:pt x="2903" y="2142"/>
                    <a:pt x="2911" y="2148"/>
                    <a:pt x="2911" y="2154"/>
                  </a:cubicBezTo>
                  <a:cubicBezTo>
                    <a:pt x="2912" y="2159"/>
                    <a:pt x="2913" y="2156"/>
                    <a:pt x="2917" y="2160"/>
                  </a:cubicBezTo>
                  <a:cubicBezTo>
                    <a:pt x="2925" y="2160"/>
                    <a:pt x="2925" y="2160"/>
                    <a:pt x="2925" y="2160"/>
                  </a:cubicBezTo>
                  <a:cubicBezTo>
                    <a:pt x="2924" y="2159"/>
                    <a:pt x="2924" y="2158"/>
                    <a:pt x="2925" y="2156"/>
                  </a:cubicBezTo>
                  <a:close/>
                  <a:moveTo>
                    <a:pt x="2984" y="2151"/>
                  </a:moveTo>
                  <a:cubicBezTo>
                    <a:pt x="2976" y="2138"/>
                    <a:pt x="2972" y="2125"/>
                    <a:pt x="2965" y="2113"/>
                  </a:cubicBezTo>
                  <a:cubicBezTo>
                    <a:pt x="2944" y="2085"/>
                    <a:pt x="2929" y="2066"/>
                    <a:pt x="2911" y="2044"/>
                  </a:cubicBezTo>
                  <a:cubicBezTo>
                    <a:pt x="2902" y="2037"/>
                    <a:pt x="2893" y="2028"/>
                    <a:pt x="2883" y="2019"/>
                  </a:cubicBezTo>
                  <a:cubicBezTo>
                    <a:pt x="2880" y="2020"/>
                    <a:pt x="2876" y="2016"/>
                    <a:pt x="2873" y="2014"/>
                  </a:cubicBezTo>
                  <a:cubicBezTo>
                    <a:pt x="2869" y="2018"/>
                    <a:pt x="2866" y="2004"/>
                    <a:pt x="2862" y="2008"/>
                  </a:cubicBezTo>
                  <a:cubicBezTo>
                    <a:pt x="2855" y="2002"/>
                    <a:pt x="2848" y="1997"/>
                    <a:pt x="2840" y="1996"/>
                  </a:cubicBezTo>
                  <a:cubicBezTo>
                    <a:pt x="2833" y="1988"/>
                    <a:pt x="2825" y="1988"/>
                    <a:pt x="2818" y="1981"/>
                  </a:cubicBezTo>
                  <a:cubicBezTo>
                    <a:pt x="2810" y="1980"/>
                    <a:pt x="2804" y="1964"/>
                    <a:pt x="2795" y="1971"/>
                  </a:cubicBezTo>
                  <a:cubicBezTo>
                    <a:pt x="2804" y="1978"/>
                    <a:pt x="2812" y="1981"/>
                    <a:pt x="2820" y="1990"/>
                  </a:cubicBezTo>
                  <a:cubicBezTo>
                    <a:pt x="2825" y="1992"/>
                    <a:pt x="2829" y="1996"/>
                    <a:pt x="2834" y="1999"/>
                  </a:cubicBezTo>
                  <a:cubicBezTo>
                    <a:pt x="2839" y="1996"/>
                    <a:pt x="2842" y="2006"/>
                    <a:pt x="2847" y="2004"/>
                  </a:cubicBezTo>
                  <a:cubicBezTo>
                    <a:pt x="2855" y="2014"/>
                    <a:pt x="2864" y="2015"/>
                    <a:pt x="2872" y="2023"/>
                  </a:cubicBezTo>
                  <a:cubicBezTo>
                    <a:pt x="2875" y="2021"/>
                    <a:pt x="2877" y="2030"/>
                    <a:pt x="2883" y="2028"/>
                  </a:cubicBezTo>
                  <a:cubicBezTo>
                    <a:pt x="2887" y="2035"/>
                    <a:pt x="2891" y="2037"/>
                    <a:pt x="2896" y="2040"/>
                  </a:cubicBezTo>
                  <a:cubicBezTo>
                    <a:pt x="2900" y="2047"/>
                    <a:pt x="2906" y="2059"/>
                    <a:pt x="2917" y="2065"/>
                  </a:cubicBezTo>
                  <a:cubicBezTo>
                    <a:pt x="2915" y="2069"/>
                    <a:pt x="2925" y="2074"/>
                    <a:pt x="2927" y="2079"/>
                  </a:cubicBezTo>
                  <a:cubicBezTo>
                    <a:pt x="2932" y="2085"/>
                    <a:pt x="2937" y="2090"/>
                    <a:pt x="2942" y="2096"/>
                  </a:cubicBezTo>
                  <a:cubicBezTo>
                    <a:pt x="2944" y="2102"/>
                    <a:pt x="2950" y="2108"/>
                    <a:pt x="2956" y="2115"/>
                  </a:cubicBezTo>
                  <a:cubicBezTo>
                    <a:pt x="2959" y="2123"/>
                    <a:pt x="2963" y="2131"/>
                    <a:pt x="2968" y="2139"/>
                  </a:cubicBezTo>
                  <a:cubicBezTo>
                    <a:pt x="2967" y="2143"/>
                    <a:pt x="2972" y="2148"/>
                    <a:pt x="2973" y="2152"/>
                  </a:cubicBezTo>
                  <a:cubicBezTo>
                    <a:pt x="2974" y="2155"/>
                    <a:pt x="2977" y="2158"/>
                    <a:pt x="2978" y="2160"/>
                  </a:cubicBezTo>
                  <a:cubicBezTo>
                    <a:pt x="2986" y="2160"/>
                    <a:pt x="2986" y="2160"/>
                    <a:pt x="2986" y="2160"/>
                  </a:cubicBezTo>
                  <a:cubicBezTo>
                    <a:pt x="2985" y="2157"/>
                    <a:pt x="2984" y="2154"/>
                    <a:pt x="2984" y="2151"/>
                  </a:cubicBezTo>
                  <a:close/>
                  <a:moveTo>
                    <a:pt x="2933" y="2112"/>
                  </a:moveTo>
                  <a:cubicBezTo>
                    <a:pt x="2912" y="2088"/>
                    <a:pt x="2896" y="2065"/>
                    <a:pt x="2870" y="2037"/>
                  </a:cubicBezTo>
                  <a:cubicBezTo>
                    <a:pt x="2851" y="2023"/>
                    <a:pt x="2833" y="2005"/>
                    <a:pt x="2814" y="1993"/>
                  </a:cubicBezTo>
                  <a:cubicBezTo>
                    <a:pt x="2810" y="1987"/>
                    <a:pt x="2805" y="1991"/>
                    <a:pt x="2801" y="1984"/>
                  </a:cubicBezTo>
                  <a:cubicBezTo>
                    <a:pt x="2795" y="1984"/>
                    <a:pt x="2791" y="1977"/>
                    <a:pt x="2786" y="1977"/>
                  </a:cubicBezTo>
                  <a:cubicBezTo>
                    <a:pt x="2784" y="1975"/>
                    <a:pt x="2782" y="1974"/>
                    <a:pt x="2780" y="1974"/>
                  </a:cubicBezTo>
                  <a:cubicBezTo>
                    <a:pt x="2777" y="1971"/>
                    <a:pt x="2775" y="1967"/>
                    <a:pt x="2772" y="1968"/>
                  </a:cubicBezTo>
                  <a:cubicBezTo>
                    <a:pt x="2770" y="1966"/>
                    <a:pt x="2768" y="1962"/>
                    <a:pt x="2765" y="1963"/>
                  </a:cubicBezTo>
                  <a:cubicBezTo>
                    <a:pt x="2763" y="1960"/>
                    <a:pt x="2759" y="1961"/>
                    <a:pt x="2760" y="1965"/>
                  </a:cubicBezTo>
                  <a:cubicBezTo>
                    <a:pt x="2764" y="1964"/>
                    <a:pt x="2768" y="1967"/>
                    <a:pt x="2772" y="1972"/>
                  </a:cubicBezTo>
                  <a:cubicBezTo>
                    <a:pt x="2777" y="1974"/>
                    <a:pt x="2781" y="1979"/>
                    <a:pt x="2785" y="1980"/>
                  </a:cubicBezTo>
                  <a:cubicBezTo>
                    <a:pt x="2794" y="1986"/>
                    <a:pt x="2802" y="1990"/>
                    <a:pt x="2810" y="1999"/>
                  </a:cubicBezTo>
                  <a:cubicBezTo>
                    <a:pt x="2818" y="2006"/>
                    <a:pt x="2830" y="2007"/>
                    <a:pt x="2832" y="2017"/>
                  </a:cubicBezTo>
                  <a:cubicBezTo>
                    <a:pt x="2837" y="2017"/>
                    <a:pt x="2841" y="2021"/>
                    <a:pt x="2846" y="2026"/>
                  </a:cubicBezTo>
                  <a:cubicBezTo>
                    <a:pt x="2850" y="2033"/>
                    <a:pt x="2855" y="2032"/>
                    <a:pt x="2859" y="2038"/>
                  </a:cubicBezTo>
                  <a:cubicBezTo>
                    <a:pt x="2869" y="2049"/>
                    <a:pt x="2879" y="2061"/>
                    <a:pt x="2889" y="2072"/>
                  </a:cubicBezTo>
                  <a:cubicBezTo>
                    <a:pt x="2894" y="2076"/>
                    <a:pt x="2891" y="2080"/>
                    <a:pt x="2897" y="2085"/>
                  </a:cubicBezTo>
                  <a:cubicBezTo>
                    <a:pt x="2902" y="2090"/>
                    <a:pt x="2907" y="2096"/>
                    <a:pt x="2912" y="2101"/>
                  </a:cubicBezTo>
                  <a:cubicBezTo>
                    <a:pt x="2920" y="2107"/>
                    <a:pt x="2918" y="2115"/>
                    <a:pt x="2925" y="2116"/>
                  </a:cubicBezTo>
                  <a:cubicBezTo>
                    <a:pt x="2928" y="2119"/>
                    <a:pt x="2926" y="2121"/>
                    <a:pt x="2929" y="2124"/>
                  </a:cubicBezTo>
                  <a:cubicBezTo>
                    <a:pt x="2931" y="2127"/>
                    <a:pt x="2935" y="2130"/>
                    <a:pt x="2933" y="2132"/>
                  </a:cubicBezTo>
                  <a:cubicBezTo>
                    <a:pt x="2937" y="2138"/>
                    <a:pt x="2948" y="2144"/>
                    <a:pt x="2943" y="2150"/>
                  </a:cubicBezTo>
                  <a:cubicBezTo>
                    <a:pt x="2948" y="2150"/>
                    <a:pt x="2947" y="2156"/>
                    <a:pt x="2951" y="2160"/>
                  </a:cubicBezTo>
                  <a:cubicBezTo>
                    <a:pt x="2962" y="2160"/>
                    <a:pt x="2962" y="2160"/>
                    <a:pt x="2962" y="2160"/>
                  </a:cubicBezTo>
                  <a:cubicBezTo>
                    <a:pt x="2961" y="2159"/>
                    <a:pt x="2960" y="2157"/>
                    <a:pt x="2959" y="2155"/>
                  </a:cubicBezTo>
                  <a:cubicBezTo>
                    <a:pt x="2954" y="2141"/>
                    <a:pt x="2941" y="2126"/>
                    <a:pt x="2933" y="2112"/>
                  </a:cubicBezTo>
                  <a:close/>
                  <a:moveTo>
                    <a:pt x="3015" y="2113"/>
                  </a:moveTo>
                  <a:cubicBezTo>
                    <a:pt x="3020" y="2110"/>
                    <a:pt x="3007" y="2106"/>
                    <a:pt x="3012" y="2103"/>
                  </a:cubicBezTo>
                  <a:cubicBezTo>
                    <a:pt x="3010" y="2100"/>
                    <a:pt x="3008" y="2097"/>
                    <a:pt x="3010" y="2094"/>
                  </a:cubicBezTo>
                  <a:cubicBezTo>
                    <a:pt x="2995" y="2074"/>
                    <a:pt x="2992" y="2063"/>
                    <a:pt x="2976" y="2045"/>
                  </a:cubicBezTo>
                  <a:cubicBezTo>
                    <a:pt x="2964" y="2035"/>
                    <a:pt x="2951" y="2024"/>
                    <a:pt x="2939" y="2017"/>
                  </a:cubicBezTo>
                  <a:cubicBezTo>
                    <a:pt x="2933" y="2010"/>
                    <a:pt x="2926" y="2010"/>
                    <a:pt x="2920" y="2001"/>
                  </a:cubicBezTo>
                  <a:cubicBezTo>
                    <a:pt x="2913" y="2001"/>
                    <a:pt x="2907" y="1991"/>
                    <a:pt x="2901" y="1992"/>
                  </a:cubicBezTo>
                  <a:cubicBezTo>
                    <a:pt x="2915" y="2006"/>
                    <a:pt x="2929" y="2015"/>
                    <a:pt x="2943" y="2025"/>
                  </a:cubicBezTo>
                  <a:cubicBezTo>
                    <a:pt x="2950" y="2033"/>
                    <a:pt x="2958" y="2039"/>
                    <a:pt x="2965" y="2043"/>
                  </a:cubicBezTo>
                  <a:cubicBezTo>
                    <a:pt x="2962" y="2047"/>
                    <a:pt x="2972" y="2052"/>
                    <a:pt x="2974" y="2056"/>
                  </a:cubicBezTo>
                  <a:cubicBezTo>
                    <a:pt x="2978" y="2061"/>
                    <a:pt x="2982" y="2066"/>
                    <a:pt x="2986" y="2071"/>
                  </a:cubicBezTo>
                  <a:cubicBezTo>
                    <a:pt x="2991" y="2078"/>
                    <a:pt x="2995" y="2092"/>
                    <a:pt x="3002" y="2095"/>
                  </a:cubicBezTo>
                  <a:cubicBezTo>
                    <a:pt x="2998" y="2100"/>
                    <a:pt x="3006" y="2107"/>
                    <a:pt x="3005" y="2112"/>
                  </a:cubicBezTo>
                  <a:cubicBezTo>
                    <a:pt x="3008" y="2118"/>
                    <a:pt x="3012" y="2124"/>
                    <a:pt x="3012" y="2130"/>
                  </a:cubicBezTo>
                  <a:cubicBezTo>
                    <a:pt x="3018" y="2140"/>
                    <a:pt x="3020" y="2150"/>
                    <a:pt x="3026" y="2160"/>
                  </a:cubicBezTo>
                  <a:cubicBezTo>
                    <a:pt x="3035" y="2160"/>
                    <a:pt x="3035" y="2160"/>
                    <a:pt x="3035" y="2160"/>
                  </a:cubicBezTo>
                  <a:cubicBezTo>
                    <a:pt x="3030" y="2151"/>
                    <a:pt x="3030" y="2142"/>
                    <a:pt x="3023" y="2132"/>
                  </a:cubicBezTo>
                  <a:cubicBezTo>
                    <a:pt x="3023" y="2126"/>
                    <a:pt x="3017" y="2119"/>
                    <a:pt x="3015" y="2113"/>
                  </a:cubicBezTo>
                  <a:close/>
                  <a:moveTo>
                    <a:pt x="3006" y="2155"/>
                  </a:moveTo>
                  <a:cubicBezTo>
                    <a:pt x="3008" y="2139"/>
                    <a:pt x="2989" y="2121"/>
                    <a:pt x="2990" y="2105"/>
                  </a:cubicBezTo>
                  <a:cubicBezTo>
                    <a:pt x="2986" y="2100"/>
                    <a:pt x="2982" y="2095"/>
                    <a:pt x="2984" y="2091"/>
                  </a:cubicBezTo>
                  <a:cubicBezTo>
                    <a:pt x="2971" y="2074"/>
                    <a:pt x="2959" y="2055"/>
                    <a:pt x="2950" y="2042"/>
                  </a:cubicBezTo>
                  <a:cubicBezTo>
                    <a:pt x="2938" y="2031"/>
                    <a:pt x="2920" y="2017"/>
                    <a:pt x="2904" y="2003"/>
                  </a:cubicBezTo>
                  <a:cubicBezTo>
                    <a:pt x="2897" y="2003"/>
                    <a:pt x="2890" y="1997"/>
                    <a:pt x="2884" y="1993"/>
                  </a:cubicBezTo>
                  <a:cubicBezTo>
                    <a:pt x="2876" y="1993"/>
                    <a:pt x="2869" y="1982"/>
                    <a:pt x="2861" y="1984"/>
                  </a:cubicBezTo>
                  <a:cubicBezTo>
                    <a:pt x="2864" y="1987"/>
                    <a:pt x="2868" y="1986"/>
                    <a:pt x="2871" y="1992"/>
                  </a:cubicBezTo>
                  <a:cubicBezTo>
                    <a:pt x="2875" y="1991"/>
                    <a:pt x="2878" y="2000"/>
                    <a:pt x="2882" y="1997"/>
                  </a:cubicBezTo>
                  <a:cubicBezTo>
                    <a:pt x="2885" y="2002"/>
                    <a:pt x="2888" y="2003"/>
                    <a:pt x="2892" y="2003"/>
                  </a:cubicBezTo>
                  <a:cubicBezTo>
                    <a:pt x="2892" y="2006"/>
                    <a:pt x="2897" y="2009"/>
                    <a:pt x="2901" y="2009"/>
                  </a:cubicBezTo>
                  <a:cubicBezTo>
                    <a:pt x="2915" y="2021"/>
                    <a:pt x="2929" y="2033"/>
                    <a:pt x="2943" y="2045"/>
                  </a:cubicBezTo>
                  <a:cubicBezTo>
                    <a:pt x="2945" y="2047"/>
                    <a:pt x="2943" y="2049"/>
                    <a:pt x="2946" y="2051"/>
                  </a:cubicBezTo>
                  <a:cubicBezTo>
                    <a:pt x="2948" y="2053"/>
                    <a:pt x="2951" y="2052"/>
                    <a:pt x="2949" y="2054"/>
                  </a:cubicBezTo>
                  <a:cubicBezTo>
                    <a:pt x="2951" y="2059"/>
                    <a:pt x="2960" y="2063"/>
                    <a:pt x="2957" y="2067"/>
                  </a:cubicBezTo>
                  <a:cubicBezTo>
                    <a:pt x="2961" y="2072"/>
                    <a:pt x="2966" y="2076"/>
                    <a:pt x="2966" y="2080"/>
                  </a:cubicBezTo>
                  <a:cubicBezTo>
                    <a:pt x="2966" y="2085"/>
                    <a:pt x="2974" y="2090"/>
                    <a:pt x="2973" y="2095"/>
                  </a:cubicBezTo>
                  <a:cubicBezTo>
                    <a:pt x="2985" y="2112"/>
                    <a:pt x="2986" y="2129"/>
                    <a:pt x="2995" y="2147"/>
                  </a:cubicBezTo>
                  <a:cubicBezTo>
                    <a:pt x="2996" y="2151"/>
                    <a:pt x="2998" y="2156"/>
                    <a:pt x="2999" y="2160"/>
                  </a:cubicBezTo>
                  <a:cubicBezTo>
                    <a:pt x="3010" y="2160"/>
                    <a:pt x="3010" y="2160"/>
                    <a:pt x="3010" y="2160"/>
                  </a:cubicBezTo>
                  <a:cubicBezTo>
                    <a:pt x="3009" y="2159"/>
                    <a:pt x="3008" y="2157"/>
                    <a:pt x="3006" y="2155"/>
                  </a:cubicBezTo>
                  <a:close/>
                  <a:moveTo>
                    <a:pt x="729" y="2129"/>
                  </a:moveTo>
                  <a:cubicBezTo>
                    <a:pt x="729" y="2126"/>
                    <a:pt x="729" y="2123"/>
                    <a:pt x="733" y="2124"/>
                  </a:cubicBezTo>
                  <a:cubicBezTo>
                    <a:pt x="753" y="2068"/>
                    <a:pt x="761" y="2070"/>
                    <a:pt x="759" y="2063"/>
                  </a:cubicBezTo>
                  <a:cubicBezTo>
                    <a:pt x="773" y="2016"/>
                    <a:pt x="777" y="2009"/>
                    <a:pt x="779" y="2000"/>
                  </a:cubicBezTo>
                  <a:cubicBezTo>
                    <a:pt x="790" y="1956"/>
                    <a:pt x="792" y="1944"/>
                    <a:pt x="793" y="1921"/>
                  </a:cubicBezTo>
                  <a:cubicBezTo>
                    <a:pt x="796" y="1847"/>
                    <a:pt x="795" y="1840"/>
                    <a:pt x="798" y="1837"/>
                  </a:cubicBezTo>
                  <a:cubicBezTo>
                    <a:pt x="793" y="1793"/>
                    <a:pt x="796" y="1792"/>
                    <a:pt x="794" y="1785"/>
                  </a:cubicBezTo>
                  <a:cubicBezTo>
                    <a:pt x="784" y="1845"/>
                    <a:pt x="785" y="1850"/>
                    <a:pt x="784" y="1854"/>
                  </a:cubicBezTo>
                  <a:cubicBezTo>
                    <a:pt x="770" y="1895"/>
                    <a:pt x="773" y="1909"/>
                    <a:pt x="766" y="1914"/>
                  </a:cubicBezTo>
                  <a:cubicBezTo>
                    <a:pt x="748" y="1953"/>
                    <a:pt x="745" y="1956"/>
                    <a:pt x="743" y="1959"/>
                  </a:cubicBezTo>
                  <a:cubicBezTo>
                    <a:pt x="726" y="1983"/>
                    <a:pt x="731" y="1992"/>
                    <a:pt x="723" y="1991"/>
                  </a:cubicBezTo>
                  <a:cubicBezTo>
                    <a:pt x="709" y="2014"/>
                    <a:pt x="707" y="2015"/>
                    <a:pt x="708" y="2019"/>
                  </a:cubicBezTo>
                  <a:cubicBezTo>
                    <a:pt x="674" y="2075"/>
                    <a:pt x="665" y="2079"/>
                    <a:pt x="665" y="2089"/>
                  </a:cubicBezTo>
                  <a:cubicBezTo>
                    <a:pt x="647" y="2122"/>
                    <a:pt x="642" y="2122"/>
                    <a:pt x="641" y="2126"/>
                  </a:cubicBezTo>
                  <a:cubicBezTo>
                    <a:pt x="625" y="2149"/>
                    <a:pt x="624" y="2156"/>
                    <a:pt x="620" y="2160"/>
                  </a:cubicBezTo>
                  <a:cubicBezTo>
                    <a:pt x="643" y="2138"/>
                    <a:pt x="647" y="2134"/>
                    <a:pt x="650" y="2130"/>
                  </a:cubicBezTo>
                  <a:cubicBezTo>
                    <a:pt x="684" y="2076"/>
                    <a:pt x="681" y="2069"/>
                    <a:pt x="685" y="2068"/>
                  </a:cubicBezTo>
                  <a:cubicBezTo>
                    <a:pt x="698" y="2051"/>
                    <a:pt x="699" y="2049"/>
                    <a:pt x="699" y="2045"/>
                  </a:cubicBezTo>
                  <a:cubicBezTo>
                    <a:pt x="720" y="2010"/>
                    <a:pt x="727" y="2010"/>
                    <a:pt x="726" y="2002"/>
                  </a:cubicBezTo>
                  <a:cubicBezTo>
                    <a:pt x="757" y="1966"/>
                    <a:pt x="748" y="1970"/>
                    <a:pt x="751" y="1974"/>
                  </a:cubicBezTo>
                  <a:cubicBezTo>
                    <a:pt x="732" y="2008"/>
                    <a:pt x="731" y="2023"/>
                    <a:pt x="724" y="2033"/>
                  </a:cubicBezTo>
                  <a:cubicBezTo>
                    <a:pt x="709" y="2059"/>
                    <a:pt x="707" y="2061"/>
                    <a:pt x="704" y="2063"/>
                  </a:cubicBezTo>
                  <a:cubicBezTo>
                    <a:pt x="677" y="2114"/>
                    <a:pt x="671" y="2113"/>
                    <a:pt x="671" y="2117"/>
                  </a:cubicBezTo>
                  <a:cubicBezTo>
                    <a:pt x="652" y="2143"/>
                    <a:pt x="652" y="2151"/>
                    <a:pt x="647" y="2154"/>
                  </a:cubicBezTo>
                  <a:cubicBezTo>
                    <a:pt x="657" y="2156"/>
                    <a:pt x="659" y="2152"/>
                    <a:pt x="662" y="2149"/>
                  </a:cubicBezTo>
                  <a:cubicBezTo>
                    <a:pt x="675" y="2126"/>
                    <a:pt x="679" y="2125"/>
                    <a:pt x="678" y="2121"/>
                  </a:cubicBezTo>
                  <a:cubicBezTo>
                    <a:pt x="714" y="2066"/>
                    <a:pt x="717" y="2065"/>
                    <a:pt x="717" y="2062"/>
                  </a:cubicBezTo>
                  <a:cubicBezTo>
                    <a:pt x="728" y="2047"/>
                    <a:pt x="726" y="2041"/>
                    <a:pt x="729" y="2041"/>
                  </a:cubicBezTo>
                  <a:cubicBezTo>
                    <a:pt x="740" y="2003"/>
                    <a:pt x="750" y="2005"/>
                    <a:pt x="748" y="1996"/>
                  </a:cubicBezTo>
                  <a:cubicBezTo>
                    <a:pt x="764" y="1960"/>
                    <a:pt x="761" y="1951"/>
                    <a:pt x="764" y="1947"/>
                  </a:cubicBezTo>
                  <a:cubicBezTo>
                    <a:pt x="796" y="1849"/>
                    <a:pt x="791" y="1858"/>
                    <a:pt x="791" y="1862"/>
                  </a:cubicBezTo>
                  <a:cubicBezTo>
                    <a:pt x="786" y="1901"/>
                    <a:pt x="782" y="1904"/>
                    <a:pt x="781" y="1908"/>
                  </a:cubicBezTo>
                  <a:cubicBezTo>
                    <a:pt x="772" y="1962"/>
                    <a:pt x="765" y="1962"/>
                    <a:pt x="766" y="1969"/>
                  </a:cubicBezTo>
                  <a:cubicBezTo>
                    <a:pt x="746" y="2037"/>
                    <a:pt x="738" y="2043"/>
                    <a:pt x="737" y="2054"/>
                  </a:cubicBezTo>
                  <a:cubicBezTo>
                    <a:pt x="716" y="2096"/>
                    <a:pt x="713" y="2097"/>
                    <a:pt x="714" y="2101"/>
                  </a:cubicBezTo>
                  <a:cubicBezTo>
                    <a:pt x="697" y="2124"/>
                    <a:pt x="696" y="2129"/>
                    <a:pt x="694" y="2133"/>
                  </a:cubicBezTo>
                  <a:cubicBezTo>
                    <a:pt x="679" y="2147"/>
                    <a:pt x="682" y="2155"/>
                    <a:pt x="678" y="2158"/>
                  </a:cubicBezTo>
                  <a:cubicBezTo>
                    <a:pt x="688" y="2156"/>
                    <a:pt x="691" y="2153"/>
                    <a:pt x="693" y="2149"/>
                  </a:cubicBezTo>
                  <a:cubicBezTo>
                    <a:pt x="704" y="2140"/>
                    <a:pt x="697" y="2130"/>
                    <a:pt x="705" y="2132"/>
                  </a:cubicBezTo>
                  <a:cubicBezTo>
                    <a:pt x="720" y="2101"/>
                    <a:pt x="726" y="2102"/>
                    <a:pt x="724" y="2096"/>
                  </a:cubicBezTo>
                  <a:cubicBezTo>
                    <a:pt x="745" y="2052"/>
                    <a:pt x="748" y="2046"/>
                    <a:pt x="753" y="2042"/>
                  </a:cubicBezTo>
                  <a:cubicBezTo>
                    <a:pt x="775" y="1963"/>
                    <a:pt x="776" y="1958"/>
                    <a:pt x="775" y="1953"/>
                  </a:cubicBezTo>
                  <a:cubicBezTo>
                    <a:pt x="783" y="1921"/>
                    <a:pt x="788" y="1921"/>
                    <a:pt x="786" y="1915"/>
                  </a:cubicBezTo>
                  <a:cubicBezTo>
                    <a:pt x="785" y="1961"/>
                    <a:pt x="781" y="1971"/>
                    <a:pt x="780" y="1983"/>
                  </a:cubicBezTo>
                  <a:cubicBezTo>
                    <a:pt x="765" y="2021"/>
                    <a:pt x="762" y="2030"/>
                    <a:pt x="760" y="2041"/>
                  </a:cubicBezTo>
                  <a:cubicBezTo>
                    <a:pt x="741" y="2077"/>
                    <a:pt x="740" y="2089"/>
                    <a:pt x="735" y="2097"/>
                  </a:cubicBezTo>
                  <a:cubicBezTo>
                    <a:pt x="715" y="2131"/>
                    <a:pt x="711" y="2140"/>
                    <a:pt x="708" y="2150"/>
                  </a:cubicBezTo>
                  <a:cubicBezTo>
                    <a:pt x="711" y="2160"/>
                    <a:pt x="711" y="2160"/>
                    <a:pt x="711" y="2160"/>
                  </a:cubicBezTo>
                  <a:cubicBezTo>
                    <a:pt x="719" y="2142"/>
                    <a:pt x="723" y="2142"/>
                    <a:pt x="723" y="2140"/>
                  </a:cubicBezTo>
                  <a:close/>
                  <a:moveTo>
                    <a:pt x="2860" y="2138"/>
                  </a:moveTo>
                  <a:cubicBezTo>
                    <a:pt x="2860" y="2132"/>
                    <a:pt x="2854" y="2135"/>
                    <a:pt x="2854" y="2128"/>
                  </a:cubicBezTo>
                  <a:cubicBezTo>
                    <a:pt x="2845" y="2120"/>
                    <a:pt x="2844" y="2111"/>
                    <a:pt x="2838" y="2103"/>
                  </a:cubicBezTo>
                  <a:cubicBezTo>
                    <a:pt x="2828" y="2094"/>
                    <a:pt x="2828" y="2087"/>
                    <a:pt x="2819" y="2078"/>
                  </a:cubicBezTo>
                  <a:cubicBezTo>
                    <a:pt x="2818" y="2076"/>
                    <a:pt x="2815" y="2074"/>
                    <a:pt x="2816" y="2072"/>
                  </a:cubicBezTo>
                  <a:cubicBezTo>
                    <a:pt x="2815" y="2070"/>
                    <a:pt x="2817" y="2067"/>
                    <a:pt x="2814" y="2069"/>
                  </a:cubicBezTo>
                  <a:cubicBezTo>
                    <a:pt x="2807" y="2064"/>
                    <a:pt x="2810" y="2060"/>
                    <a:pt x="2805" y="2056"/>
                  </a:cubicBezTo>
                  <a:cubicBezTo>
                    <a:pt x="2797" y="2047"/>
                    <a:pt x="2797" y="2043"/>
                    <a:pt x="2789" y="2038"/>
                  </a:cubicBezTo>
                  <a:cubicBezTo>
                    <a:pt x="2789" y="2034"/>
                    <a:pt x="2785" y="2032"/>
                    <a:pt x="2782" y="2029"/>
                  </a:cubicBezTo>
                  <a:cubicBezTo>
                    <a:pt x="2776" y="2021"/>
                    <a:pt x="2773" y="2015"/>
                    <a:pt x="2765" y="2010"/>
                  </a:cubicBezTo>
                  <a:cubicBezTo>
                    <a:pt x="2762" y="2005"/>
                    <a:pt x="2762" y="2001"/>
                    <a:pt x="2757" y="1997"/>
                  </a:cubicBezTo>
                  <a:cubicBezTo>
                    <a:pt x="2748" y="1991"/>
                    <a:pt x="2740" y="1981"/>
                    <a:pt x="2732" y="1972"/>
                  </a:cubicBezTo>
                  <a:cubicBezTo>
                    <a:pt x="2721" y="1964"/>
                    <a:pt x="2710" y="1952"/>
                    <a:pt x="2698" y="1946"/>
                  </a:cubicBezTo>
                  <a:cubicBezTo>
                    <a:pt x="2693" y="1941"/>
                    <a:pt x="2687" y="1939"/>
                    <a:pt x="2682" y="1935"/>
                  </a:cubicBezTo>
                  <a:cubicBezTo>
                    <a:pt x="2676" y="1928"/>
                    <a:pt x="2670" y="1924"/>
                    <a:pt x="2664" y="1924"/>
                  </a:cubicBezTo>
                  <a:cubicBezTo>
                    <a:pt x="2685" y="1942"/>
                    <a:pt x="2706" y="1958"/>
                    <a:pt x="2727" y="1976"/>
                  </a:cubicBezTo>
                  <a:cubicBezTo>
                    <a:pt x="2744" y="1996"/>
                    <a:pt x="2765" y="2017"/>
                    <a:pt x="2777" y="2037"/>
                  </a:cubicBezTo>
                  <a:cubicBezTo>
                    <a:pt x="2781" y="2041"/>
                    <a:pt x="2786" y="2048"/>
                    <a:pt x="2790" y="2048"/>
                  </a:cubicBezTo>
                  <a:cubicBezTo>
                    <a:pt x="2785" y="2052"/>
                    <a:pt x="2800" y="2057"/>
                    <a:pt x="2796" y="2061"/>
                  </a:cubicBezTo>
                  <a:cubicBezTo>
                    <a:pt x="2798" y="2065"/>
                    <a:pt x="2807" y="2070"/>
                    <a:pt x="2804" y="2074"/>
                  </a:cubicBezTo>
                  <a:cubicBezTo>
                    <a:pt x="2815" y="2086"/>
                    <a:pt x="2813" y="2088"/>
                    <a:pt x="2822" y="2098"/>
                  </a:cubicBezTo>
                  <a:cubicBezTo>
                    <a:pt x="2826" y="2107"/>
                    <a:pt x="2835" y="2116"/>
                    <a:pt x="2839" y="2124"/>
                  </a:cubicBezTo>
                  <a:cubicBezTo>
                    <a:pt x="2845" y="2129"/>
                    <a:pt x="2842" y="2133"/>
                    <a:pt x="2848" y="2137"/>
                  </a:cubicBezTo>
                  <a:cubicBezTo>
                    <a:pt x="2855" y="2142"/>
                    <a:pt x="2850" y="2147"/>
                    <a:pt x="2854" y="2152"/>
                  </a:cubicBezTo>
                  <a:cubicBezTo>
                    <a:pt x="2857" y="2155"/>
                    <a:pt x="2859" y="2157"/>
                    <a:pt x="2862" y="2160"/>
                  </a:cubicBezTo>
                  <a:cubicBezTo>
                    <a:pt x="2873" y="2160"/>
                    <a:pt x="2873" y="2160"/>
                    <a:pt x="2873" y="2160"/>
                  </a:cubicBezTo>
                  <a:cubicBezTo>
                    <a:pt x="2870" y="2157"/>
                    <a:pt x="2867" y="2153"/>
                    <a:pt x="2864" y="2149"/>
                  </a:cubicBezTo>
                  <a:cubicBezTo>
                    <a:pt x="2867" y="2146"/>
                    <a:pt x="2858" y="2142"/>
                    <a:pt x="2860" y="2138"/>
                  </a:cubicBezTo>
                  <a:close/>
                  <a:moveTo>
                    <a:pt x="796" y="1969"/>
                  </a:moveTo>
                  <a:cubicBezTo>
                    <a:pt x="799" y="1994"/>
                    <a:pt x="793" y="2012"/>
                    <a:pt x="792" y="2035"/>
                  </a:cubicBezTo>
                  <a:cubicBezTo>
                    <a:pt x="788" y="2035"/>
                    <a:pt x="791" y="2042"/>
                    <a:pt x="788" y="2043"/>
                  </a:cubicBezTo>
                  <a:cubicBezTo>
                    <a:pt x="785" y="2046"/>
                    <a:pt x="784" y="2049"/>
                    <a:pt x="785" y="2055"/>
                  </a:cubicBezTo>
                  <a:cubicBezTo>
                    <a:pt x="781" y="2055"/>
                    <a:pt x="784" y="2062"/>
                    <a:pt x="781" y="2064"/>
                  </a:cubicBezTo>
                  <a:cubicBezTo>
                    <a:pt x="778" y="2066"/>
                    <a:pt x="778" y="2071"/>
                    <a:pt x="777" y="2075"/>
                  </a:cubicBezTo>
                  <a:cubicBezTo>
                    <a:pt x="767" y="2082"/>
                    <a:pt x="766" y="2096"/>
                    <a:pt x="755" y="2103"/>
                  </a:cubicBezTo>
                  <a:cubicBezTo>
                    <a:pt x="749" y="2125"/>
                    <a:pt x="737" y="2143"/>
                    <a:pt x="726" y="2160"/>
                  </a:cubicBezTo>
                  <a:cubicBezTo>
                    <a:pt x="738" y="2160"/>
                    <a:pt x="738" y="2160"/>
                    <a:pt x="738" y="2160"/>
                  </a:cubicBezTo>
                  <a:cubicBezTo>
                    <a:pt x="740" y="2157"/>
                    <a:pt x="741" y="2154"/>
                    <a:pt x="743" y="2152"/>
                  </a:cubicBezTo>
                  <a:cubicBezTo>
                    <a:pt x="746" y="2142"/>
                    <a:pt x="753" y="2137"/>
                    <a:pt x="755" y="2127"/>
                  </a:cubicBezTo>
                  <a:cubicBezTo>
                    <a:pt x="758" y="2124"/>
                    <a:pt x="758" y="2119"/>
                    <a:pt x="761" y="2115"/>
                  </a:cubicBezTo>
                  <a:cubicBezTo>
                    <a:pt x="764" y="2112"/>
                    <a:pt x="766" y="2108"/>
                    <a:pt x="766" y="2102"/>
                  </a:cubicBezTo>
                  <a:cubicBezTo>
                    <a:pt x="773" y="2100"/>
                    <a:pt x="773" y="2092"/>
                    <a:pt x="778" y="2088"/>
                  </a:cubicBezTo>
                  <a:cubicBezTo>
                    <a:pt x="783" y="2083"/>
                    <a:pt x="783" y="2075"/>
                    <a:pt x="788" y="2070"/>
                  </a:cubicBezTo>
                  <a:cubicBezTo>
                    <a:pt x="788" y="2062"/>
                    <a:pt x="792" y="2057"/>
                    <a:pt x="793" y="2050"/>
                  </a:cubicBezTo>
                  <a:cubicBezTo>
                    <a:pt x="798" y="2045"/>
                    <a:pt x="796" y="2034"/>
                    <a:pt x="800" y="2030"/>
                  </a:cubicBezTo>
                  <a:cubicBezTo>
                    <a:pt x="801" y="2017"/>
                    <a:pt x="801" y="2004"/>
                    <a:pt x="802" y="1992"/>
                  </a:cubicBezTo>
                  <a:cubicBezTo>
                    <a:pt x="802" y="1988"/>
                    <a:pt x="802" y="1984"/>
                    <a:pt x="801" y="1979"/>
                  </a:cubicBezTo>
                  <a:cubicBezTo>
                    <a:pt x="800" y="1975"/>
                    <a:pt x="803" y="1966"/>
                    <a:pt x="796" y="1969"/>
                  </a:cubicBezTo>
                  <a:close/>
                  <a:moveTo>
                    <a:pt x="632" y="2085"/>
                  </a:moveTo>
                  <a:cubicBezTo>
                    <a:pt x="639" y="2082"/>
                    <a:pt x="641" y="2073"/>
                    <a:pt x="648" y="2069"/>
                  </a:cubicBezTo>
                  <a:cubicBezTo>
                    <a:pt x="679" y="2024"/>
                    <a:pt x="680" y="2015"/>
                    <a:pt x="688" y="2011"/>
                  </a:cubicBezTo>
                  <a:cubicBezTo>
                    <a:pt x="698" y="1995"/>
                    <a:pt x="700" y="1994"/>
                    <a:pt x="702" y="1993"/>
                  </a:cubicBezTo>
                  <a:cubicBezTo>
                    <a:pt x="709" y="1979"/>
                    <a:pt x="711" y="1976"/>
                    <a:pt x="716" y="1974"/>
                  </a:cubicBezTo>
                  <a:cubicBezTo>
                    <a:pt x="740" y="1928"/>
                    <a:pt x="740" y="1923"/>
                    <a:pt x="745" y="1922"/>
                  </a:cubicBezTo>
                  <a:cubicBezTo>
                    <a:pt x="764" y="1882"/>
                    <a:pt x="767" y="1874"/>
                    <a:pt x="769" y="1866"/>
                  </a:cubicBezTo>
                  <a:cubicBezTo>
                    <a:pt x="779" y="1830"/>
                    <a:pt x="778" y="1830"/>
                    <a:pt x="779" y="1821"/>
                  </a:cubicBezTo>
                  <a:cubicBezTo>
                    <a:pt x="780" y="1813"/>
                    <a:pt x="775" y="1822"/>
                    <a:pt x="774" y="1835"/>
                  </a:cubicBezTo>
                  <a:cubicBezTo>
                    <a:pt x="762" y="1874"/>
                    <a:pt x="757" y="1877"/>
                    <a:pt x="755" y="1882"/>
                  </a:cubicBezTo>
                  <a:cubicBezTo>
                    <a:pt x="728" y="1935"/>
                    <a:pt x="723" y="1944"/>
                    <a:pt x="716" y="1952"/>
                  </a:cubicBezTo>
                  <a:cubicBezTo>
                    <a:pt x="707" y="1972"/>
                    <a:pt x="699" y="1973"/>
                    <a:pt x="699" y="1980"/>
                  </a:cubicBezTo>
                  <a:cubicBezTo>
                    <a:pt x="656" y="2040"/>
                    <a:pt x="650" y="2048"/>
                    <a:pt x="643" y="2056"/>
                  </a:cubicBezTo>
                  <a:cubicBezTo>
                    <a:pt x="618" y="2091"/>
                    <a:pt x="620" y="2096"/>
                    <a:pt x="617" y="2097"/>
                  </a:cubicBezTo>
                  <a:cubicBezTo>
                    <a:pt x="596" y="2127"/>
                    <a:pt x="594" y="2132"/>
                    <a:pt x="592" y="2138"/>
                  </a:cubicBezTo>
                  <a:cubicBezTo>
                    <a:pt x="581" y="2154"/>
                    <a:pt x="577" y="2156"/>
                    <a:pt x="576" y="2160"/>
                  </a:cubicBezTo>
                  <a:cubicBezTo>
                    <a:pt x="593" y="2151"/>
                    <a:pt x="595" y="2149"/>
                    <a:pt x="597" y="2147"/>
                  </a:cubicBezTo>
                  <a:close/>
                  <a:moveTo>
                    <a:pt x="527" y="2119"/>
                  </a:moveTo>
                  <a:cubicBezTo>
                    <a:pt x="538" y="2111"/>
                    <a:pt x="537" y="2093"/>
                    <a:pt x="549" y="2087"/>
                  </a:cubicBezTo>
                  <a:cubicBezTo>
                    <a:pt x="562" y="2065"/>
                    <a:pt x="564" y="2058"/>
                    <a:pt x="570" y="2054"/>
                  </a:cubicBezTo>
                  <a:cubicBezTo>
                    <a:pt x="604" y="2015"/>
                    <a:pt x="605" y="2012"/>
                    <a:pt x="607" y="2008"/>
                  </a:cubicBezTo>
                  <a:cubicBezTo>
                    <a:pt x="621" y="1986"/>
                    <a:pt x="628" y="1985"/>
                    <a:pt x="629" y="1978"/>
                  </a:cubicBezTo>
                  <a:cubicBezTo>
                    <a:pt x="654" y="1948"/>
                    <a:pt x="657" y="1943"/>
                    <a:pt x="661" y="1939"/>
                  </a:cubicBezTo>
                  <a:cubicBezTo>
                    <a:pt x="683" y="1906"/>
                    <a:pt x="689" y="1903"/>
                    <a:pt x="693" y="1899"/>
                  </a:cubicBezTo>
                  <a:cubicBezTo>
                    <a:pt x="715" y="1866"/>
                    <a:pt x="713" y="1857"/>
                    <a:pt x="720" y="1856"/>
                  </a:cubicBezTo>
                  <a:cubicBezTo>
                    <a:pt x="738" y="1819"/>
                    <a:pt x="740" y="1813"/>
                    <a:pt x="743" y="1808"/>
                  </a:cubicBezTo>
                  <a:cubicBezTo>
                    <a:pt x="755" y="1770"/>
                    <a:pt x="760" y="1770"/>
                    <a:pt x="758" y="1764"/>
                  </a:cubicBezTo>
                  <a:cubicBezTo>
                    <a:pt x="748" y="1776"/>
                    <a:pt x="751" y="1782"/>
                    <a:pt x="748" y="1784"/>
                  </a:cubicBezTo>
                  <a:cubicBezTo>
                    <a:pt x="719" y="1836"/>
                    <a:pt x="716" y="1850"/>
                    <a:pt x="708" y="1859"/>
                  </a:cubicBezTo>
                  <a:cubicBezTo>
                    <a:pt x="681" y="1895"/>
                    <a:pt x="679" y="1902"/>
                    <a:pt x="676" y="1907"/>
                  </a:cubicBezTo>
                  <a:cubicBezTo>
                    <a:pt x="632" y="1957"/>
                    <a:pt x="630" y="1965"/>
                    <a:pt x="626" y="1970"/>
                  </a:cubicBezTo>
                  <a:cubicBezTo>
                    <a:pt x="604" y="1994"/>
                    <a:pt x="607" y="2001"/>
                    <a:pt x="599" y="2000"/>
                  </a:cubicBezTo>
                  <a:cubicBezTo>
                    <a:pt x="579" y="2025"/>
                    <a:pt x="577" y="2028"/>
                    <a:pt x="575" y="2030"/>
                  </a:cubicBezTo>
                  <a:cubicBezTo>
                    <a:pt x="541" y="2084"/>
                    <a:pt x="535" y="2083"/>
                    <a:pt x="536" y="2087"/>
                  </a:cubicBezTo>
                  <a:cubicBezTo>
                    <a:pt x="519" y="2123"/>
                    <a:pt x="515" y="2128"/>
                    <a:pt x="513" y="2135"/>
                  </a:cubicBezTo>
                  <a:cubicBezTo>
                    <a:pt x="505" y="2148"/>
                    <a:pt x="504" y="2152"/>
                    <a:pt x="503" y="2149"/>
                  </a:cubicBezTo>
                  <a:cubicBezTo>
                    <a:pt x="523" y="2073"/>
                    <a:pt x="531" y="2066"/>
                    <a:pt x="536" y="2057"/>
                  </a:cubicBezTo>
                  <a:cubicBezTo>
                    <a:pt x="557" y="2023"/>
                    <a:pt x="558" y="2021"/>
                    <a:pt x="559" y="2018"/>
                  </a:cubicBezTo>
                  <a:cubicBezTo>
                    <a:pt x="576" y="1990"/>
                    <a:pt x="580" y="1991"/>
                    <a:pt x="581" y="1990"/>
                  </a:cubicBezTo>
                  <a:cubicBezTo>
                    <a:pt x="594" y="1973"/>
                    <a:pt x="598" y="1963"/>
                    <a:pt x="607" y="1958"/>
                  </a:cubicBezTo>
                  <a:cubicBezTo>
                    <a:pt x="639" y="1919"/>
                    <a:pt x="644" y="1916"/>
                    <a:pt x="646" y="1911"/>
                  </a:cubicBezTo>
                  <a:cubicBezTo>
                    <a:pt x="671" y="1879"/>
                    <a:pt x="677" y="1871"/>
                    <a:pt x="684" y="1863"/>
                  </a:cubicBezTo>
                  <a:cubicBezTo>
                    <a:pt x="710" y="1821"/>
                    <a:pt x="711" y="1819"/>
                    <a:pt x="711" y="1815"/>
                  </a:cubicBezTo>
                  <a:cubicBezTo>
                    <a:pt x="721" y="1793"/>
                    <a:pt x="726" y="1787"/>
                    <a:pt x="728" y="1779"/>
                  </a:cubicBezTo>
                  <a:cubicBezTo>
                    <a:pt x="737" y="1759"/>
                    <a:pt x="740" y="1755"/>
                    <a:pt x="739" y="1748"/>
                  </a:cubicBezTo>
                  <a:cubicBezTo>
                    <a:pt x="749" y="1711"/>
                    <a:pt x="758" y="1704"/>
                    <a:pt x="751" y="1701"/>
                  </a:cubicBezTo>
                  <a:cubicBezTo>
                    <a:pt x="741" y="1737"/>
                    <a:pt x="739" y="1741"/>
                    <a:pt x="737" y="1743"/>
                  </a:cubicBezTo>
                  <a:cubicBezTo>
                    <a:pt x="723" y="1777"/>
                    <a:pt x="722" y="1781"/>
                    <a:pt x="720" y="1784"/>
                  </a:cubicBezTo>
                  <a:cubicBezTo>
                    <a:pt x="699" y="1812"/>
                    <a:pt x="704" y="1820"/>
                    <a:pt x="701" y="1822"/>
                  </a:cubicBezTo>
                  <a:cubicBezTo>
                    <a:pt x="683" y="1840"/>
                    <a:pt x="688" y="1849"/>
                    <a:pt x="681" y="1848"/>
                  </a:cubicBezTo>
                  <a:cubicBezTo>
                    <a:pt x="648" y="1893"/>
                    <a:pt x="646" y="1895"/>
                    <a:pt x="645" y="1898"/>
                  </a:cubicBezTo>
                  <a:cubicBezTo>
                    <a:pt x="620" y="1924"/>
                    <a:pt x="623" y="1930"/>
                    <a:pt x="619" y="1931"/>
                  </a:cubicBezTo>
                  <a:cubicBezTo>
                    <a:pt x="602" y="1950"/>
                    <a:pt x="597" y="1950"/>
                    <a:pt x="596" y="1954"/>
                  </a:cubicBezTo>
                  <a:cubicBezTo>
                    <a:pt x="576" y="1984"/>
                    <a:pt x="571" y="1984"/>
                    <a:pt x="568" y="1987"/>
                  </a:cubicBezTo>
                  <a:cubicBezTo>
                    <a:pt x="551" y="2020"/>
                    <a:pt x="544" y="2020"/>
                    <a:pt x="542" y="2024"/>
                  </a:cubicBezTo>
                  <a:cubicBezTo>
                    <a:pt x="532" y="2053"/>
                    <a:pt x="525" y="2052"/>
                    <a:pt x="525" y="2058"/>
                  </a:cubicBezTo>
                  <a:cubicBezTo>
                    <a:pt x="510" y="2092"/>
                    <a:pt x="506" y="2097"/>
                    <a:pt x="504" y="2103"/>
                  </a:cubicBezTo>
                  <a:cubicBezTo>
                    <a:pt x="494" y="2126"/>
                    <a:pt x="492" y="2119"/>
                    <a:pt x="495" y="2106"/>
                  </a:cubicBezTo>
                  <a:cubicBezTo>
                    <a:pt x="521" y="2035"/>
                    <a:pt x="521" y="2029"/>
                    <a:pt x="522" y="2023"/>
                  </a:cubicBezTo>
                  <a:cubicBezTo>
                    <a:pt x="542" y="1984"/>
                    <a:pt x="551" y="1988"/>
                    <a:pt x="548" y="1980"/>
                  </a:cubicBezTo>
                  <a:cubicBezTo>
                    <a:pt x="561" y="1958"/>
                    <a:pt x="565" y="1956"/>
                    <a:pt x="568" y="1954"/>
                  </a:cubicBezTo>
                  <a:cubicBezTo>
                    <a:pt x="588" y="1927"/>
                    <a:pt x="588" y="1924"/>
                    <a:pt x="590" y="1924"/>
                  </a:cubicBezTo>
                  <a:cubicBezTo>
                    <a:pt x="605" y="1911"/>
                    <a:pt x="601" y="1902"/>
                    <a:pt x="608" y="1903"/>
                  </a:cubicBezTo>
                  <a:cubicBezTo>
                    <a:pt x="626" y="1880"/>
                    <a:pt x="629" y="1872"/>
                    <a:pt x="634" y="1866"/>
                  </a:cubicBezTo>
                  <a:cubicBezTo>
                    <a:pt x="650" y="1842"/>
                    <a:pt x="654" y="1836"/>
                    <a:pt x="657" y="1830"/>
                  </a:cubicBezTo>
                  <a:cubicBezTo>
                    <a:pt x="680" y="1801"/>
                    <a:pt x="677" y="1794"/>
                    <a:pt x="681" y="1793"/>
                  </a:cubicBezTo>
                  <a:cubicBezTo>
                    <a:pt x="694" y="1771"/>
                    <a:pt x="693" y="1766"/>
                    <a:pt x="694" y="1762"/>
                  </a:cubicBezTo>
                  <a:cubicBezTo>
                    <a:pt x="707" y="1740"/>
                    <a:pt x="703" y="1731"/>
                    <a:pt x="707" y="1730"/>
                  </a:cubicBezTo>
                  <a:cubicBezTo>
                    <a:pt x="706" y="1726"/>
                    <a:pt x="697" y="1741"/>
                    <a:pt x="692" y="1760"/>
                  </a:cubicBezTo>
                  <a:cubicBezTo>
                    <a:pt x="678" y="1785"/>
                    <a:pt x="677" y="1787"/>
                    <a:pt x="676" y="1789"/>
                  </a:cubicBezTo>
                  <a:cubicBezTo>
                    <a:pt x="658" y="1813"/>
                    <a:pt x="654" y="1821"/>
                    <a:pt x="651" y="1830"/>
                  </a:cubicBezTo>
                  <a:cubicBezTo>
                    <a:pt x="598" y="1896"/>
                    <a:pt x="599" y="1902"/>
                    <a:pt x="595" y="1904"/>
                  </a:cubicBezTo>
                  <a:cubicBezTo>
                    <a:pt x="576" y="1926"/>
                    <a:pt x="576" y="1928"/>
                    <a:pt x="575" y="1930"/>
                  </a:cubicBezTo>
                  <a:cubicBezTo>
                    <a:pt x="534" y="1988"/>
                    <a:pt x="529" y="1994"/>
                    <a:pt x="525" y="2003"/>
                  </a:cubicBezTo>
                  <a:cubicBezTo>
                    <a:pt x="505" y="2043"/>
                    <a:pt x="504" y="2047"/>
                    <a:pt x="500" y="2051"/>
                  </a:cubicBezTo>
                  <a:cubicBezTo>
                    <a:pt x="491" y="2091"/>
                    <a:pt x="484" y="2096"/>
                    <a:pt x="485" y="2109"/>
                  </a:cubicBezTo>
                  <a:cubicBezTo>
                    <a:pt x="473" y="2124"/>
                    <a:pt x="472" y="2121"/>
                    <a:pt x="475" y="2120"/>
                  </a:cubicBezTo>
                  <a:cubicBezTo>
                    <a:pt x="477" y="2079"/>
                    <a:pt x="483" y="2074"/>
                    <a:pt x="484" y="2065"/>
                  </a:cubicBezTo>
                  <a:cubicBezTo>
                    <a:pt x="500" y="2022"/>
                    <a:pt x="497" y="2015"/>
                    <a:pt x="500" y="2014"/>
                  </a:cubicBezTo>
                  <a:cubicBezTo>
                    <a:pt x="524" y="1961"/>
                    <a:pt x="529" y="1957"/>
                    <a:pt x="528" y="1948"/>
                  </a:cubicBezTo>
                  <a:cubicBezTo>
                    <a:pt x="549" y="1923"/>
                    <a:pt x="542" y="1913"/>
                    <a:pt x="550" y="1916"/>
                  </a:cubicBezTo>
                  <a:cubicBezTo>
                    <a:pt x="566" y="1887"/>
                    <a:pt x="568" y="1885"/>
                    <a:pt x="569" y="1882"/>
                  </a:cubicBezTo>
                  <a:cubicBezTo>
                    <a:pt x="586" y="1853"/>
                    <a:pt x="587" y="1849"/>
                    <a:pt x="593" y="1850"/>
                  </a:cubicBezTo>
                  <a:cubicBezTo>
                    <a:pt x="633" y="1789"/>
                    <a:pt x="642" y="1779"/>
                    <a:pt x="649" y="1767"/>
                  </a:cubicBezTo>
                  <a:cubicBezTo>
                    <a:pt x="673" y="1728"/>
                    <a:pt x="682" y="1727"/>
                    <a:pt x="682" y="1719"/>
                  </a:cubicBezTo>
                  <a:cubicBezTo>
                    <a:pt x="703" y="1677"/>
                    <a:pt x="709" y="1673"/>
                    <a:pt x="709" y="1664"/>
                  </a:cubicBezTo>
                  <a:cubicBezTo>
                    <a:pt x="719" y="1643"/>
                    <a:pt x="716" y="1636"/>
                    <a:pt x="720" y="1635"/>
                  </a:cubicBezTo>
                  <a:cubicBezTo>
                    <a:pt x="713" y="1646"/>
                    <a:pt x="708" y="1649"/>
                    <a:pt x="709" y="1658"/>
                  </a:cubicBezTo>
                  <a:cubicBezTo>
                    <a:pt x="687" y="1698"/>
                    <a:pt x="683" y="1709"/>
                    <a:pt x="676" y="1717"/>
                  </a:cubicBezTo>
                  <a:cubicBezTo>
                    <a:pt x="652" y="1756"/>
                    <a:pt x="643" y="1762"/>
                    <a:pt x="638" y="1772"/>
                  </a:cubicBezTo>
                  <a:cubicBezTo>
                    <a:pt x="611" y="1808"/>
                    <a:pt x="605" y="1817"/>
                    <a:pt x="598" y="1825"/>
                  </a:cubicBezTo>
                  <a:cubicBezTo>
                    <a:pt x="570" y="1869"/>
                    <a:pt x="568" y="1871"/>
                    <a:pt x="564" y="1871"/>
                  </a:cubicBezTo>
                  <a:cubicBezTo>
                    <a:pt x="535" y="1917"/>
                    <a:pt x="533" y="1930"/>
                    <a:pt x="525" y="1937"/>
                  </a:cubicBezTo>
                  <a:cubicBezTo>
                    <a:pt x="502" y="1990"/>
                    <a:pt x="498" y="1994"/>
                    <a:pt x="494" y="1999"/>
                  </a:cubicBezTo>
                  <a:cubicBezTo>
                    <a:pt x="487" y="2028"/>
                    <a:pt x="482" y="2028"/>
                    <a:pt x="484" y="2034"/>
                  </a:cubicBezTo>
                  <a:cubicBezTo>
                    <a:pt x="469" y="2074"/>
                    <a:pt x="471" y="2083"/>
                    <a:pt x="468" y="2088"/>
                  </a:cubicBezTo>
                  <a:cubicBezTo>
                    <a:pt x="459" y="2089"/>
                    <a:pt x="460" y="2087"/>
                    <a:pt x="461" y="2086"/>
                  </a:cubicBezTo>
                  <a:cubicBezTo>
                    <a:pt x="469" y="2046"/>
                    <a:pt x="469" y="2035"/>
                    <a:pt x="470" y="2024"/>
                  </a:cubicBezTo>
                  <a:cubicBezTo>
                    <a:pt x="493" y="1973"/>
                    <a:pt x="496" y="1965"/>
                    <a:pt x="500" y="1959"/>
                  </a:cubicBezTo>
                  <a:cubicBezTo>
                    <a:pt x="538" y="1889"/>
                    <a:pt x="543" y="1883"/>
                    <a:pt x="547" y="1877"/>
                  </a:cubicBezTo>
                  <a:cubicBezTo>
                    <a:pt x="578" y="1836"/>
                    <a:pt x="584" y="1829"/>
                    <a:pt x="589" y="1821"/>
                  </a:cubicBezTo>
                  <a:cubicBezTo>
                    <a:pt x="607" y="1794"/>
                    <a:pt x="612" y="1792"/>
                    <a:pt x="615" y="1789"/>
                  </a:cubicBezTo>
                  <a:cubicBezTo>
                    <a:pt x="633" y="1760"/>
                    <a:pt x="634" y="1755"/>
                    <a:pt x="639" y="1752"/>
                  </a:cubicBezTo>
                  <a:cubicBezTo>
                    <a:pt x="679" y="1687"/>
                    <a:pt x="686" y="1688"/>
                    <a:pt x="684" y="1679"/>
                  </a:cubicBezTo>
                  <a:cubicBezTo>
                    <a:pt x="684" y="1668"/>
                    <a:pt x="684" y="1676"/>
                    <a:pt x="680" y="1680"/>
                  </a:cubicBezTo>
                  <a:cubicBezTo>
                    <a:pt x="637" y="1744"/>
                    <a:pt x="628" y="1750"/>
                    <a:pt x="624" y="1762"/>
                  </a:cubicBezTo>
                  <a:cubicBezTo>
                    <a:pt x="611" y="1778"/>
                    <a:pt x="610" y="1785"/>
                    <a:pt x="604" y="1788"/>
                  </a:cubicBezTo>
                  <a:cubicBezTo>
                    <a:pt x="583" y="1819"/>
                    <a:pt x="577" y="1821"/>
                    <a:pt x="576" y="1827"/>
                  </a:cubicBezTo>
                  <a:cubicBezTo>
                    <a:pt x="555" y="1861"/>
                    <a:pt x="545" y="1860"/>
                    <a:pt x="546" y="1868"/>
                  </a:cubicBezTo>
                  <a:cubicBezTo>
                    <a:pt x="519" y="1903"/>
                    <a:pt x="516" y="1912"/>
                    <a:pt x="508" y="1917"/>
                  </a:cubicBezTo>
                  <a:cubicBezTo>
                    <a:pt x="499" y="1947"/>
                    <a:pt x="488" y="1948"/>
                    <a:pt x="490" y="1960"/>
                  </a:cubicBezTo>
                  <a:cubicBezTo>
                    <a:pt x="476" y="1985"/>
                    <a:pt x="473" y="1985"/>
                    <a:pt x="474" y="1989"/>
                  </a:cubicBezTo>
                  <a:cubicBezTo>
                    <a:pt x="461" y="2021"/>
                    <a:pt x="461" y="2026"/>
                    <a:pt x="462" y="2031"/>
                  </a:cubicBezTo>
                  <a:cubicBezTo>
                    <a:pt x="445" y="2054"/>
                    <a:pt x="454" y="2048"/>
                    <a:pt x="450" y="2043"/>
                  </a:cubicBezTo>
                  <a:cubicBezTo>
                    <a:pt x="467" y="1957"/>
                    <a:pt x="468" y="1948"/>
                    <a:pt x="471" y="1939"/>
                  </a:cubicBezTo>
                  <a:cubicBezTo>
                    <a:pt x="485" y="1912"/>
                    <a:pt x="483" y="1904"/>
                    <a:pt x="485" y="1901"/>
                  </a:cubicBezTo>
                  <a:cubicBezTo>
                    <a:pt x="500" y="1872"/>
                    <a:pt x="501" y="1868"/>
                    <a:pt x="505" y="1865"/>
                  </a:cubicBezTo>
                  <a:cubicBezTo>
                    <a:pt x="521" y="1833"/>
                    <a:pt x="523" y="1832"/>
                    <a:pt x="524" y="1830"/>
                  </a:cubicBezTo>
                  <a:cubicBezTo>
                    <a:pt x="533" y="1814"/>
                    <a:pt x="536" y="1812"/>
                    <a:pt x="538" y="1808"/>
                  </a:cubicBezTo>
                  <a:cubicBezTo>
                    <a:pt x="569" y="1770"/>
                    <a:pt x="574" y="1764"/>
                    <a:pt x="580" y="1759"/>
                  </a:cubicBezTo>
                  <a:cubicBezTo>
                    <a:pt x="610" y="1726"/>
                    <a:pt x="622" y="1714"/>
                    <a:pt x="635" y="1702"/>
                  </a:cubicBezTo>
                  <a:cubicBezTo>
                    <a:pt x="667" y="1672"/>
                    <a:pt x="666" y="1666"/>
                    <a:pt x="672" y="1665"/>
                  </a:cubicBezTo>
                  <a:cubicBezTo>
                    <a:pt x="690" y="1640"/>
                    <a:pt x="693" y="1637"/>
                    <a:pt x="694" y="1633"/>
                  </a:cubicBezTo>
                  <a:cubicBezTo>
                    <a:pt x="695" y="1626"/>
                    <a:pt x="692" y="1630"/>
                    <a:pt x="687" y="1633"/>
                  </a:cubicBezTo>
                  <a:cubicBezTo>
                    <a:pt x="675" y="1652"/>
                    <a:pt x="672" y="1656"/>
                    <a:pt x="667" y="1659"/>
                  </a:cubicBezTo>
                  <a:cubicBezTo>
                    <a:pt x="626" y="1703"/>
                    <a:pt x="616" y="1710"/>
                    <a:pt x="608" y="1717"/>
                  </a:cubicBezTo>
                  <a:cubicBezTo>
                    <a:pt x="558" y="1774"/>
                    <a:pt x="548" y="1780"/>
                    <a:pt x="543" y="1790"/>
                  </a:cubicBezTo>
                  <a:cubicBezTo>
                    <a:pt x="527" y="1806"/>
                    <a:pt x="528" y="1814"/>
                    <a:pt x="521" y="1815"/>
                  </a:cubicBezTo>
                  <a:cubicBezTo>
                    <a:pt x="490" y="1870"/>
                    <a:pt x="490" y="1881"/>
                    <a:pt x="482" y="1886"/>
                  </a:cubicBezTo>
                  <a:cubicBezTo>
                    <a:pt x="465" y="1932"/>
                    <a:pt x="457" y="1948"/>
                    <a:pt x="453" y="1969"/>
                  </a:cubicBezTo>
                  <a:cubicBezTo>
                    <a:pt x="445" y="2003"/>
                    <a:pt x="442" y="2006"/>
                    <a:pt x="443" y="2013"/>
                  </a:cubicBezTo>
                  <a:cubicBezTo>
                    <a:pt x="442" y="1979"/>
                    <a:pt x="442" y="1977"/>
                    <a:pt x="444" y="1969"/>
                  </a:cubicBezTo>
                  <a:cubicBezTo>
                    <a:pt x="457" y="1930"/>
                    <a:pt x="460" y="1925"/>
                    <a:pt x="460" y="1918"/>
                  </a:cubicBezTo>
                  <a:cubicBezTo>
                    <a:pt x="468" y="1898"/>
                    <a:pt x="469" y="1895"/>
                    <a:pt x="472" y="1893"/>
                  </a:cubicBezTo>
                  <a:cubicBezTo>
                    <a:pt x="482" y="1864"/>
                    <a:pt x="486" y="1864"/>
                    <a:pt x="487" y="1861"/>
                  </a:cubicBezTo>
                  <a:cubicBezTo>
                    <a:pt x="513" y="1822"/>
                    <a:pt x="515" y="1819"/>
                    <a:pt x="514" y="1816"/>
                  </a:cubicBezTo>
                  <a:cubicBezTo>
                    <a:pt x="538" y="1785"/>
                    <a:pt x="543" y="1775"/>
                    <a:pt x="550" y="1765"/>
                  </a:cubicBezTo>
                  <a:cubicBezTo>
                    <a:pt x="563" y="1754"/>
                    <a:pt x="564" y="1748"/>
                    <a:pt x="569" y="1746"/>
                  </a:cubicBezTo>
                  <a:cubicBezTo>
                    <a:pt x="626" y="1679"/>
                    <a:pt x="635" y="1675"/>
                    <a:pt x="639" y="1667"/>
                  </a:cubicBezTo>
                  <a:cubicBezTo>
                    <a:pt x="652" y="1656"/>
                    <a:pt x="653" y="1650"/>
                    <a:pt x="658" y="1648"/>
                  </a:cubicBezTo>
                  <a:cubicBezTo>
                    <a:pt x="685" y="1613"/>
                    <a:pt x="690" y="1611"/>
                    <a:pt x="690" y="1605"/>
                  </a:cubicBezTo>
                  <a:cubicBezTo>
                    <a:pt x="666" y="1629"/>
                    <a:pt x="663" y="1633"/>
                    <a:pt x="661" y="1637"/>
                  </a:cubicBezTo>
                  <a:cubicBezTo>
                    <a:pt x="645" y="1655"/>
                    <a:pt x="642" y="1656"/>
                    <a:pt x="641" y="1658"/>
                  </a:cubicBezTo>
                  <a:cubicBezTo>
                    <a:pt x="623" y="1675"/>
                    <a:pt x="621" y="1677"/>
                    <a:pt x="621" y="1679"/>
                  </a:cubicBezTo>
                  <a:cubicBezTo>
                    <a:pt x="555" y="1747"/>
                    <a:pt x="542" y="1762"/>
                    <a:pt x="529" y="1778"/>
                  </a:cubicBezTo>
                  <a:cubicBezTo>
                    <a:pt x="480" y="1857"/>
                    <a:pt x="477" y="1861"/>
                    <a:pt x="474" y="1865"/>
                  </a:cubicBezTo>
                  <a:cubicBezTo>
                    <a:pt x="457" y="1892"/>
                    <a:pt x="460" y="1898"/>
                    <a:pt x="457" y="1899"/>
                  </a:cubicBezTo>
                  <a:cubicBezTo>
                    <a:pt x="448" y="1926"/>
                    <a:pt x="447" y="1932"/>
                    <a:pt x="444" y="1937"/>
                  </a:cubicBezTo>
                  <a:cubicBezTo>
                    <a:pt x="430" y="1990"/>
                    <a:pt x="434" y="2000"/>
                    <a:pt x="427" y="2001"/>
                  </a:cubicBezTo>
                  <a:cubicBezTo>
                    <a:pt x="428" y="1976"/>
                    <a:pt x="425" y="1969"/>
                    <a:pt x="429" y="1968"/>
                  </a:cubicBezTo>
                  <a:cubicBezTo>
                    <a:pt x="454" y="1873"/>
                    <a:pt x="457" y="1867"/>
                    <a:pt x="458" y="1859"/>
                  </a:cubicBezTo>
                  <a:cubicBezTo>
                    <a:pt x="503" y="1788"/>
                    <a:pt x="500" y="1781"/>
                    <a:pt x="503" y="1779"/>
                  </a:cubicBezTo>
                  <a:cubicBezTo>
                    <a:pt x="526" y="1748"/>
                    <a:pt x="531" y="1743"/>
                    <a:pt x="535" y="1738"/>
                  </a:cubicBezTo>
                  <a:cubicBezTo>
                    <a:pt x="560" y="1712"/>
                    <a:pt x="572" y="1703"/>
                    <a:pt x="580" y="1691"/>
                  </a:cubicBezTo>
                  <a:cubicBezTo>
                    <a:pt x="620" y="1659"/>
                    <a:pt x="620" y="1650"/>
                    <a:pt x="629" y="1648"/>
                  </a:cubicBezTo>
                  <a:cubicBezTo>
                    <a:pt x="643" y="1640"/>
                    <a:pt x="632" y="1634"/>
                    <a:pt x="633" y="1639"/>
                  </a:cubicBezTo>
                  <a:cubicBezTo>
                    <a:pt x="606" y="1659"/>
                    <a:pt x="608" y="1664"/>
                    <a:pt x="602" y="1663"/>
                  </a:cubicBezTo>
                  <a:cubicBezTo>
                    <a:pt x="571" y="1694"/>
                    <a:pt x="560" y="1701"/>
                    <a:pt x="553" y="1713"/>
                  </a:cubicBezTo>
                  <a:cubicBezTo>
                    <a:pt x="520" y="1748"/>
                    <a:pt x="511" y="1751"/>
                    <a:pt x="511" y="1761"/>
                  </a:cubicBezTo>
                  <a:cubicBezTo>
                    <a:pt x="490" y="1789"/>
                    <a:pt x="484" y="1795"/>
                    <a:pt x="481" y="1803"/>
                  </a:cubicBezTo>
                  <a:cubicBezTo>
                    <a:pt x="463" y="1829"/>
                    <a:pt x="463" y="1836"/>
                    <a:pt x="462" y="1841"/>
                  </a:cubicBezTo>
                  <a:cubicBezTo>
                    <a:pt x="437" y="1903"/>
                    <a:pt x="428" y="1911"/>
                    <a:pt x="428" y="1927"/>
                  </a:cubicBezTo>
                  <a:cubicBezTo>
                    <a:pt x="420" y="1948"/>
                    <a:pt x="418" y="1950"/>
                    <a:pt x="417" y="1954"/>
                  </a:cubicBezTo>
                  <a:cubicBezTo>
                    <a:pt x="420" y="1914"/>
                    <a:pt x="417" y="1907"/>
                    <a:pt x="420" y="1905"/>
                  </a:cubicBezTo>
                  <a:cubicBezTo>
                    <a:pt x="435" y="1847"/>
                    <a:pt x="437" y="1844"/>
                    <a:pt x="437" y="1841"/>
                  </a:cubicBezTo>
                  <a:cubicBezTo>
                    <a:pt x="456" y="1795"/>
                    <a:pt x="464" y="1784"/>
                    <a:pt x="470" y="1771"/>
                  </a:cubicBezTo>
                  <a:cubicBezTo>
                    <a:pt x="506" y="1721"/>
                    <a:pt x="509" y="1717"/>
                    <a:pt x="512" y="1713"/>
                  </a:cubicBezTo>
                  <a:cubicBezTo>
                    <a:pt x="521" y="1701"/>
                    <a:pt x="525" y="1702"/>
                    <a:pt x="526" y="1701"/>
                  </a:cubicBezTo>
                  <a:cubicBezTo>
                    <a:pt x="544" y="1677"/>
                    <a:pt x="559" y="1664"/>
                    <a:pt x="570" y="1648"/>
                  </a:cubicBezTo>
                  <a:cubicBezTo>
                    <a:pt x="607" y="1598"/>
                    <a:pt x="604" y="1589"/>
                    <a:pt x="610" y="1588"/>
                  </a:cubicBezTo>
                  <a:cubicBezTo>
                    <a:pt x="621" y="1556"/>
                    <a:pt x="624" y="1555"/>
                    <a:pt x="622" y="1550"/>
                  </a:cubicBezTo>
                  <a:cubicBezTo>
                    <a:pt x="610" y="1569"/>
                    <a:pt x="610" y="1577"/>
                    <a:pt x="605" y="1582"/>
                  </a:cubicBezTo>
                  <a:cubicBezTo>
                    <a:pt x="557" y="1650"/>
                    <a:pt x="554" y="1661"/>
                    <a:pt x="543" y="1665"/>
                  </a:cubicBezTo>
                  <a:cubicBezTo>
                    <a:pt x="512" y="1703"/>
                    <a:pt x="509" y="1704"/>
                    <a:pt x="509" y="1707"/>
                  </a:cubicBezTo>
                  <a:cubicBezTo>
                    <a:pt x="478" y="1744"/>
                    <a:pt x="469" y="1750"/>
                    <a:pt x="467" y="1762"/>
                  </a:cubicBezTo>
                  <a:cubicBezTo>
                    <a:pt x="443" y="1797"/>
                    <a:pt x="439" y="1807"/>
                    <a:pt x="438" y="1821"/>
                  </a:cubicBezTo>
                  <a:cubicBezTo>
                    <a:pt x="429" y="1846"/>
                    <a:pt x="423" y="1846"/>
                    <a:pt x="423" y="1851"/>
                  </a:cubicBezTo>
                  <a:cubicBezTo>
                    <a:pt x="408" y="1895"/>
                    <a:pt x="412" y="1908"/>
                    <a:pt x="405" y="1913"/>
                  </a:cubicBezTo>
                  <a:cubicBezTo>
                    <a:pt x="407" y="1876"/>
                    <a:pt x="415" y="1878"/>
                    <a:pt x="413" y="1871"/>
                  </a:cubicBezTo>
                  <a:cubicBezTo>
                    <a:pt x="418" y="1857"/>
                    <a:pt x="415" y="1850"/>
                    <a:pt x="418" y="1847"/>
                  </a:cubicBezTo>
                  <a:cubicBezTo>
                    <a:pt x="437" y="1792"/>
                    <a:pt x="440" y="1790"/>
                    <a:pt x="440" y="1788"/>
                  </a:cubicBezTo>
                  <a:cubicBezTo>
                    <a:pt x="448" y="1768"/>
                    <a:pt x="451" y="1760"/>
                    <a:pt x="455" y="1752"/>
                  </a:cubicBezTo>
                  <a:cubicBezTo>
                    <a:pt x="476" y="1717"/>
                    <a:pt x="475" y="1712"/>
                    <a:pt x="478" y="1709"/>
                  </a:cubicBezTo>
                  <a:cubicBezTo>
                    <a:pt x="495" y="1687"/>
                    <a:pt x="495" y="1681"/>
                    <a:pt x="498" y="1679"/>
                  </a:cubicBezTo>
                  <a:cubicBezTo>
                    <a:pt x="521" y="1647"/>
                    <a:pt x="524" y="1644"/>
                    <a:pt x="526" y="1640"/>
                  </a:cubicBezTo>
                  <a:cubicBezTo>
                    <a:pt x="551" y="1609"/>
                    <a:pt x="550" y="1603"/>
                    <a:pt x="554" y="1601"/>
                  </a:cubicBezTo>
                  <a:cubicBezTo>
                    <a:pt x="570" y="1563"/>
                    <a:pt x="576" y="1562"/>
                    <a:pt x="575" y="1556"/>
                  </a:cubicBezTo>
                  <a:cubicBezTo>
                    <a:pt x="581" y="1513"/>
                    <a:pt x="584" y="1508"/>
                    <a:pt x="584" y="1500"/>
                  </a:cubicBezTo>
                  <a:cubicBezTo>
                    <a:pt x="573" y="1529"/>
                    <a:pt x="577" y="1544"/>
                    <a:pt x="570" y="1550"/>
                  </a:cubicBezTo>
                  <a:cubicBezTo>
                    <a:pt x="548" y="1600"/>
                    <a:pt x="544" y="1602"/>
                    <a:pt x="541" y="1604"/>
                  </a:cubicBezTo>
                  <a:cubicBezTo>
                    <a:pt x="510" y="1653"/>
                    <a:pt x="506" y="1655"/>
                    <a:pt x="503" y="1657"/>
                  </a:cubicBezTo>
                  <a:cubicBezTo>
                    <a:pt x="481" y="1690"/>
                    <a:pt x="477" y="1696"/>
                    <a:pt x="474" y="1703"/>
                  </a:cubicBezTo>
                  <a:cubicBezTo>
                    <a:pt x="464" y="1717"/>
                    <a:pt x="463" y="1720"/>
                    <a:pt x="462" y="1717"/>
                  </a:cubicBezTo>
                  <a:cubicBezTo>
                    <a:pt x="474" y="1695"/>
                    <a:pt x="475" y="1693"/>
                    <a:pt x="475" y="1690"/>
                  </a:cubicBezTo>
                  <a:cubicBezTo>
                    <a:pt x="494" y="1659"/>
                    <a:pt x="495" y="1654"/>
                    <a:pt x="496" y="1649"/>
                  </a:cubicBezTo>
                  <a:cubicBezTo>
                    <a:pt x="525" y="1599"/>
                    <a:pt x="529" y="1590"/>
                    <a:pt x="533" y="1581"/>
                  </a:cubicBezTo>
                  <a:cubicBezTo>
                    <a:pt x="553" y="1505"/>
                    <a:pt x="553" y="1491"/>
                    <a:pt x="554" y="1479"/>
                  </a:cubicBezTo>
                  <a:cubicBezTo>
                    <a:pt x="544" y="1432"/>
                    <a:pt x="549" y="1437"/>
                    <a:pt x="547" y="1446"/>
                  </a:cubicBezTo>
                  <a:cubicBezTo>
                    <a:pt x="542" y="1527"/>
                    <a:pt x="542" y="1535"/>
                    <a:pt x="541" y="1543"/>
                  </a:cubicBezTo>
                  <a:cubicBezTo>
                    <a:pt x="526" y="1573"/>
                    <a:pt x="529" y="1580"/>
                    <a:pt x="524" y="1581"/>
                  </a:cubicBezTo>
                  <a:cubicBezTo>
                    <a:pt x="508" y="1611"/>
                    <a:pt x="503" y="1625"/>
                    <a:pt x="495" y="1636"/>
                  </a:cubicBezTo>
                  <a:cubicBezTo>
                    <a:pt x="475" y="1680"/>
                    <a:pt x="471" y="1684"/>
                    <a:pt x="466" y="1688"/>
                  </a:cubicBezTo>
                  <a:cubicBezTo>
                    <a:pt x="444" y="1731"/>
                    <a:pt x="441" y="1737"/>
                    <a:pt x="437" y="1743"/>
                  </a:cubicBezTo>
                  <a:cubicBezTo>
                    <a:pt x="416" y="1794"/>
                    <a:pt x="410" y="1794"/>
                    <a:pt x="413" y="1801"/>
                  </a:cubicBezTo>
                  <a:cubicBezTo>
                    <a:pt x="394" y="1860"/>
                    <a:pt x="396" y="1864"/>
                    <a:pt x="396" y="1868"/>
                  </a:cubicBezTo>
                  <a:cubicBezTo>
                    <a:pt x="390" y="1891"/>
                    <a:pt x="394" y="1899"/>
                    <a:pt x="389" y="1899"/>
                  </a:cubicBezTo>
                  <a:cubicBezTo>
                    <a:pt x="391" y="1841"/>
                    <a:pt x="392" y="1826"/>
                    <a:pt x="394" y="1811"/>
                  </a:cubicBezTo>
                  <a:cubicBezTo>
                    <a:pt x="401" y="1785"/>
                    <a:pt x="405" y="1780"/>
                    <a:pt x="404" y="1771"/>
                  </a:cubicBezTo>
                  <a:cubicBezTo>
                    <a:pt x="430" y="1712"/>
                    <a:pt x="435" y="1708"/>
                    <a:pt x="434" y="1699"/>
                  </a:cubicBezTo>
                  <a:cubicBezTo>
                    <a:pt x="451" y="1672"/>
                    <a:pt x="455" y="1665"/>
                    <a:pt x="457" y="1656"/>
                  </a:cubicBezTo>
                  <a:cubicBezTo>
                    <a:pt x="481" y="1622"/>
                    <a:pt x="480" y="1616"/>
                    <a:pt x="480" y="1611"/>
                  </a:cubicBezTo>
                  <a:cubicBezTo>
                    <a:pt x="505" y="1561"/>
                    <a:pt x="502" y="1553"/>
                    <a:pt x="507" y="1552"/>
                  </a:cubicBezTo>
                  <a:cubicBezTo>
                    <a:pt x="519" y="1524"/>
                    <a:pt x="515" y="1515"/>
                    <a:pt x="519" y="1514"/>
                  </a:cubicBezTo>
                  <a:cubicBezTo>
                    <a:pt x="520" y="1449"/>
                    <a:pt x="515" y="1450"/>
                    <a:pt x="517" y="1444"/>
                  </a:cubicBezTo>
                  <a:cubicBezTo>
                    <a:pt x="509" y="1516"/>
                    <a:pt x="509" y="1523"/>
                    <a:pt x="505" y="1526"/>
                  </a:cubicBezTo>
                  <a:cubicBezTo>
                    <a:pt x="494" y="1564"/>
                    <a:pt x="491" y="1568"/>
                    <a:pt x="489" y="1573"/>
                  </a:cubicBezTo>
                  <a:cubicBezTo>
                    <a:pt x="479" y="1592"/>
                    <a:pt x="483" y="1602"/>
                    <a:pt x="475" y="1602"/>
                  </a:cubicBezTo>
                  <a:cubicBezTo>
                    <a:pt x="443" y="1672"/>
                    <a:pt x="434" y="1679"/>
                    <a:pt x="431" y="1690"/>
                  </a:cubicBezTo>
                  <a:cubicBezTo>
                    <a:pt x="406" y="1738"/>
                    <a:pt x="409" y="1747"/>
                    <a:pt x="403" y="1749"/>
                  </a:cubicBezTo>
                  <a:cubicBezTo>
                    <a:pt x="434" y="1663"/>
                    <a:pt x="439" y="1660"/>
                    <a:pt x="440" y="1653"/>
                  </a:cubicBezTo>
                  <a:cubicBezTo>
                    <a:pt x="452" y="1614"/>
                    <a:pt x="459" y="1613"/>
                    <a:pt x="458" y="1606"/>
                  </a:cubicBezTo>
                  <a:cubicBezTo>
                    <a:pt x="480" y="1553"/>
                    <a:pt x="480" y="1545"/>
                    <a:pt x="482" y="1540"/>
                  </a:cubicBezTo>
                  <a:cubicBezTo>
                    <a:pt x="489" y="1465"/>
                    <a:pt x="491" y="1464"/>
                    <a:pt x="491" y="1448"/>
                  </a:cubicBezTo>
                  <a:cubicBezTo>
                    <a:pt x="487" y="1401"/>
                    <a:pt x="485" y="1390"/>
                    <a:pt x="484" y="1379"/>
                  </a:cubicBezTo>
                  <a:cubicBezTo>
                    <a:pt x="474" y="1371"/>
                    <a:pt x="480" y="1385"/>
                    <a:pt x="483" y="1403"/>
                  </a:cubicBezTo>
                  <a:cubicBezTo>
                    <a:pt x="487" y="1491"/>
                    <a:pt x="478" y="1495"/>
                    <a:pt x="482" y="1506"/>
                  </a:cubicBezTo>
                  <a:cubicBezTo>
                    <a:pt x="478" y="1531"/>
                    <a:pt x="477" y="1534"/>
                    <a:pt x="475" y="1537"/>
                  </a:cubicBezTo>
                  <a:cubicBezTo>
                    <a:pt x="459" y="1577"/>
                    <a:pt x="456" y="1591"/>
                    <a:pt x="451" y="1604"/>
                  </a:cubicBezTo>
                  <a:cubicBezTo>
                    <a:pt x="433" y="1645"/>
                    <a:pt x="431" y="1652"/>
                    <a:pt x="429" y="1658"/>
                  </a:cubicBezTo>
                  <a:cubicBezTo>
                    <a:pt x="412" y="1698"/>
                    <a:pt x="411" y="1701"/>
                    <a:pt x="408" y="1703"/>
                  </a:cubicBezTo>
                  <a:cubicBezTo>
                    <a:pt x="390" y="1762"/>
                    <a:pt x="384" y="1769"/>
                    <a:pt x="383" y="1779"/>
                  </a:cubicBezTo>
                  <a:cubicBezTo>
                    <a:pt x="369" y="1821"/>
                    <a:pt x="377" y="1833"/>
                    <a:pt x="371" y="1832"/>
                  </a:cubicBezTo>
                  <a:cubicBezTo>
                    <a:pt x="368" y="1777"/>
                    <a:pt x="371" y="1764"/>
                    <a:pt x="372" y="1749"/>
                  </a:cubicBezTo>
                  <a:cubicBezTo>
                    <a:pt x="382" y="1721"/>
                    <a:pt x="379" y="1714"/>
                    <a:pt x="383" y="1714"/>
                  </a:cubicBezTo>
                  <a:cubicBezTo>
                    <a:pt x="403" y="1659"/>
                    <a:pt x="406" y="1655"/>
                    <a:pt x="406" y="1649"/>
                  </a:cubicBezTo>
                  <a:cubicBezTo>
                    <a:pt x="424" y="1598"/>
                    <a:pt x="431" y="1597"/>
                    <a:pt x="431" y="1590"/>
                  </a:cubicBezTo>
                  <a:cubicBezTo>
                    <a:pt x="461" y="1509"/>
                    <a:pt x="462" y="1500"/>
                    <a:pt x="465" y="1494"/>
                  </a:cubicBezTo>
                  <a:cubicBezTo>
                    <a:pt x="472" y="1470"/>
                    <a:pt x="467" y="1462"/>
                    <a:pt x="472" y="1462"/>
                  </a:cubicBezTo>
                  <a:cubicBezTo>
                    <a:pt x="476" y="1437"/>
                    <a:pt x="471" y="1428"/>
                    <a:pt x="476" y="1427"/>
                  </a:cubicBezTo>
                  <a:cubicBezTo>
                    <a:pt x="473" y="1417"/>
                    <a:pt x="469" y="1447"/>
                    <a:pt x="462" y="1476"/>
                  </a:cubicBezTo>
                  <a:cubicBezTo>
                    <a:pt x="434" y="1564"/>
                    <a:pt x="433" y="1570"/>
                    <a:pt x="430" y="1573"/>
                  </a:cubicBezTo>
                  <a:cubicBezTo>
                    <a:pt x="422" y="1597"/>
                    <a:pt x="416" y="1602"/>
                    <a:pt x="415" y="1611"/>
                  </a:cubicBezTo>
                  <a:cubicBezTo>
                    <a:pt x="391" y="1664"/>
                    <a:pt x="387" y="1672"/>
                    <a:pt x="382" y="1679"/>
                  </a:cubicBezTo>
                  <a:cubicBezTo>
                    <a:pt x="367" y="1716"/>
                    <a:pt x="373" y="1726"/>
                    <a:pt x="366" y="1726"/>
                  </a:cubicBezTo>
                  <a:cubicBezTo>
                    <a:pt x="360" y="1762"/>
                    <a:pt x="364" y="1763"/>
                    <a:pt x="358" y="1766"/>
                  </a:cubicBezTo>
                  <a:cubicBezTo>
                    <a:pt x="381" y="1656"/>
                    <a:pt x="382" y="1648"/>
                    <a:pt x="386" y="1643"/>
                  </a:cubicBezTo>
                  <a:cubicBezTo>
                    <a:pt x="399" y="1610"/>
                    <a:pt x="404" y="1595"/>
                    <a:pt x="408" y="1581"/>
                  </a:cubicBezTo>
                  <a:cubicBezTo>
                    <a:pt x="436" y="1516"/>
                    <a:pt x="433" y="1505"/>
                    <a:pt x="438" y="1500"/>
                  </a:cubicBezTo>
                  <a:cubicBezTo>
                    <a:pt x="456" y="1427"/>
                    <a:pt x="459" y="1420"/>
                    <a:pt x="460" y="1411"/>
                  </a:cubicBezTo>
                  <a:cubicBezTo>
                    <a:pt x="455" y="1378"/>
                    <a:pt x="451" y="1393"/>
                    <a:pt x="453" y="1414"/>
                  </a:cubicBezTo>
                  <a:cubicBezTo>
                    <a:pt x="442" y="1477"/>
                    <a:pt x="433" y="1477"/>
                    <a:pt x="434" y="1487"/>
                  </a:cubicBezTo>
                  <a:cubicBezTo>
                    <a:pt x="416" y="1534"/>
                    <a:pt x="415" y="1548"/>
                    <a:pt x="409" y="1559"/>
                  </a:cubicBezTo>
                  <a:cubicBezTo>
                    <a:pt x="392" y="1598"/>
                    <a:pt x="391" y="1605"/>
                    <a:pt x="388" y="1610"/>
                  </a:cubicBezTo>
                  <a:cubicBezTo>
                    <a:pt x="380" y="1635"/>
                    <a:pt x="375" y="1638"/>
                    <a:pt x="376" y="1646"/>
                  </a:cubicBezTo>
                  <a:cubicBezTo>
                    <a:pt x="352" y="1701"/>
                    <a:pt x="360" y="1712"/>
                    <a:pt x="354" y="1711"/>
                  </a:cubicBezTo>
                  <a:cubicBezTo>
                    <a:pt x="350" y="1730"/>
                    <a:pt x="346" y="1726"/>
                    <a:pt x="345" y="1712"/>
                  </a:cubicBezTo>
                  <a:cubicBezTo>
                    <a:pt x="355" y="1665"/>
                    <a:pt x="358" y="1665"/>
                    <a:pt x="357" y="1661"/>
                  </a:cubicBezTo>
                  <a:cubicBezTo>
                    <a:pt x="366" y="1643"/>
                    <a:pt x="363" y="1637"/>
                    <a:pt x="366" y="1636"/>
                  </a:cubicBezTo>
                  <a:cubicBezTo>
                    <a:pt x="372" y="1617"/>
                    <a:pt x="374" y="1616"/>
                    <a:pt x="373" y="1612"/>
                  </a:cubicBezTo>
                  <a:cubicBezTo>
                    <a:pt x="395" y="1560"/>
                    <a:pt x="394" y="1553"/>
                    <a:pt x="400" y="1551"/>
                  </a:cubicBezTo>
                  <a:cubicBezTo>
                    <a:pt x="425" y="1482"/>
                    <a:pt x="427" y="1477"/>
                    <a:pt x="427" y="1470"/>
                  </a:cubicBezTo>
                  <a:cubicBezTo>
                    <a:pt x="418" y="1498"/>
                    <a:pt x="408" y="1504"/>
                    <a:pt x="408" y="1517"/>
                  </a:cubicBezTo>
                  <a:cubicBezTo>
                    <a:pt x="377" y="1581"/>
                    <a:pt x="373" y="1584"/>
                    <a:pt x="372" y="1590"/>
                  </a:cubicBezTo>
                  <a:cubicBezTo>
                    <a:pt x="363" y="1617"/>
                    <a:pt x="360" y="1628"/>
                    <a:pt x="353" y="1637"/>
                  </a:cubicBezTo>
                  <a:cubicBezTo>
                    <a:pt x="343" y="1676"/>
                    <a:pt x="340" y="1680"/>
                    <a:pt x="341" y="1688"/>
                  </a:cubicBezTo>
                  <a:cubicBezTo>
                    <a:pt x="338" y="1660"/>
                    <a:pt x="342" y="1652"/>
                    <a:pt x="340" y="1640"/>
                  </a:cubicBezTo>
                  <a:cubicBezTo>
                    <a:pt x="360" y="1597"/>
                    <a:pt x="360" y="1592"/>
                    <a:pt x="361" y="1588"/>
                  </a:cubicBezTo>
                  <a:cubicBezTo>
                    <a:pt x="367" y="1561"/>
                    <a:pt x="371" y="1559"/>
                    <a:pt x="371" y="1555"/>
                  </a:cubicBezTo>
                  <a:cubicBezTo>
                    <a:pt x="390" y="1506"/>
                    <a:pt x="387" y="1494"/>
                    <a:pt x="393" y="1490"/>
                  </a:cubicBezTo>
                  <a:cubicBezTo>
                    <a:pt x="403" y="1419"/>
                    <a:pt x="403" y="1406"/>
                    <a:pt x="402" y="1393"/>
                  </a:cubicBezTo>
                  <a:cubicBezTo>
                    <a:pt x="393" y="1354"/>
                    <a:pt x="388" y="1352"/>
                    <a:pt x="389" y="1344"/>
                  </a:cubicBezTo>
                  <a:cubicBezTo>
                    <a:pt x="382" y="1350"/>
                    <a:pt x="386" y="1352"/>
                    <a:pt x="388" y="1357"/>
                  </a:cubicBezTo>
                  <a:cubicBezTo>
                    <a:pt x="396" y="1435"/>
                    <a:pt x="396" y="1441"/>
                    <a:pt x="397" y="1446"/>
                  </a:cubicBezTo>
                  <a:cubicBezTo>
                    <a:pt x="389" y="1476"/>
                    <a:pt x="385" y="1481"/>
                    <a:pt x="384" y="1491"/>
                  </a:cubicBezTo>
                  <a:cubicBezTo>
                    <a:pt x="358" y="1561"/>
                    <a:pt x="358" y="1571"/>
                    <a:pt x="356" y="1578"/>
                  </a:cubicBezTo>
                  <a:cubicBezTo>
                    <a:pt x="341" y="1628"/>
                    <a:pt x="334" y="1627"/>
                    <a:pt x="335" y="1634"/>
                  </a:cubicBezTo>
                  <a:cubicBezTo>
                    <a:pt x="324" y="1665"/>
                    <a:pt x="328" y="1674"/>
                    <a:pt x="321" y="1674"/>
                  </a:cubicBezTo>
                  <a:cubicBezTo>
                    <a:pt x="334" y="1588"/>
                    <a:pt x="337" y="1580"/>
                    <a:pt x="340" y="1570"/>
                  </a:cubicBezTo>
                  <a:cubicBezTo>
                    <a:pt x="350" y="1541"/>
                    <a:pt x="350" y="1536"/>
                    <a:pt x="350" y="1530"/>
                  </a:cubicBezTo>
                  <a:cubicBezTo>
                    <a:pt x="360" y="1499"/>
                    <a:pt x="364" y="1497"/>
                    <a:pt x="363" y="1490"/>
                  </a:cubicBezTo>
                  <a:cubicBezTo>
                    <a:pt x="370" y="1438"/>
                    <a:pt x="375" y="1420"/>
                    <a:pt x="376" y="1397"/>
                  </a:cubicBezTo>
                  <a:cubicBezTo>
                    <a:pt x="365" y="1320"/>
                    <a:pt x="368" y="1312"/>
                    <a:pt x="363" y="1313"/>
                  </a:cubicBezTo>
                  <a:cubicBezTo>
                    <a:pt x="362" y="1332"/>
                    <a:pt x="366" y="1343"/>
                    <a:pt x="368" y="1356"/>
                  </a:cubicBezTo>
                  <a:cubicBezTo>
                    <a:pt x="367" y="1417"/>
                    <a:pt x="365" y="1421"/>
                    <a:pt x="365" y="1426"/>
                  </a:cubicBezTo>
                  <a:cubicBezTo>
                    <a:pt x="359" y="1455"/>
                    <a:pt x="363" y="1465"/>
                    <a:pt x="359" y="1466"/>
                  </a:cubicBezTo>
                  <a:cubicBezTo>
                    <a:pt x="340" y="1539"/>
                    <a:pt x="336" y="1559"/>
                    <a:pt x="329" y="1575"/>
                  </a:cubicBezTo>
                  <a:cubicBezTo>
                    <a:pt x="313" y="1626"/>
                    <a:pt x="312" y="1623"/>
                    <a:pt x="315" y="1622"/>
                  </a:cubicBezTo>
                  <a:cubicBezTo>
                    <a:pt x="321" y="1588"/>
                    <a:pt x="322" y="1576"/>
                    <a:pt x="324" y="1565"/>
                  </a:cubicBezTo>
                  <a:cubicBezTo>
                    <a:pt x="337" y="1477"/>
                    <a:pt x="342" y="1476"/>
                    <a:pt x="341" y="1469"/>
                  </a:cubicBezTo>
                  <a:cubicBezTo>
                    <a:pt x="333" y="1317"/>
                    <a:pt x="332" y="1308"/>
                    <a:pt x="330" y="1302"/>
                  </a:cubicBezTo>
                  <a:cubicBezTo>
                    <a:pt x="318" y="1275"/>
                    <a:pt x="315" y="1268"/>
                    <a:pt x="311" y="1262"/>
                  </a:cubicBezTo>
                  <a:cubicBezTo>
                    <a:pt x="305" y="1258"/>
                    <a:pt x="310" y="1270"/>
                    <a:pt x="317" y="1281"/>
                  </a:cubicBezTo>
                  <a:cubicBezTo>
                    <a:pt x="326" y="1312"/>
                    <a:pt x="326" y="1314"/>
                    <a:pt x="328" y="1315"/>
                  </a:cubicBezTo>
                  <a:cubicBezTo>
                    <a:pt x="329" y="1333"/>
                    <a:pt x="332" y="1343"/>
                    <a:pt x="333" y="1356"/>
                  </a:cubicBezTo>
                  <a:cubicBezTo>
                    <a:pt x="330" y="1464"/>
                    <a:pt x="334" y="1471"/>
                    <a:pt x="331" y="1472"/>
                  </a:cubicBezTo>
                  <a:cubicBezTo>
                    <a:pt x="326" y="1497"/>
                    <a:pt x="326" y="1501"/>
                    <a:pt x="326" y="1506"/>
                  </a:cubicBezTo>
                  <a:cubicBezTo>
                    <a:pt x="320" y="1533"/>
                    <a:pt x="322" y="1543"/>
                    <a:pt x="316" y="1548"/>
                  </a:cubicBezTo>
                  <a:cubicBezTo>
                    <a:pt x="325" y="1483"/>
                    <a:pt x="324" y="1478"/>
                    <a:pt x="326" y="1475"/>
                  </a:cubicBezTo>
                  <a:cubicBezTo>
                    <a:pt x="318" y="1352"/>
                    <a:pt x="312" y="1331"/>
                    <a:pt x="308" y="1301"/>
                  </a:cubicBezTo>
                  <a:cubicBezTo>
                    <a:pt x="295" y="1275"/>
                    <a:pt x="294" y="1264"/>
                    <a:pt x="289" y="1259"/>
                  </a:cubicBezTo>
                  <a:cubicBezTo>
                    <a:pt x="267" y="1237"/>
                    <a:pt x="279" y="1241"/>
                    <a:pt x="283" y="1255"/>
                  </a:cubicBezTo>
                  <a:cubicBezTo>
                    <a:pt x="295" y="1285"/>
                    <a:pt x="296" y="1289"/>
                    <a:pt x="298" y="1291"/>
                  </a:cubicBezTo>
                  <a:cubicBezTo>
                    <a:pt x="309" y="1335"/>
                    <a:pt x="306" y="1343"/>
                    <a:pt x="311" y="1343"/>
                  </a:cubicBezTo>
                  <a:cubicBezTo>
                    <a:pt x="317" y="1393"/>
                    <a:pt x="320" y="1396"/>
                    <a:pt x="319" y="1403"/>
                  </a:cubicBezTo>
                  <a:cubicBezTo>
                    <a:pt x="315" y="1486"/>
                    <a:pt x="316" y="1486"/>
                    <a:pt x="314" y="1491"/>
                  </a:cubicBezTo>
                  <a:cubicBezTo>
                    <a:pt x="313" y="1523"/>
                    <a:pt x="307" y="1531"/>
                    <a:pt x="307" y="1544"/>
                  </a:cubicBezTo>
                  <a:cubicBezTo>
                    <a:pt x="291" y="1555"/>
                    <a:pt x="301" y="1540"/>
                    <a:pt x="301" y="1520"/>
                  </a:cubicBezTo>
                  <a:cubicBezTo>
                    <a:pt x="300" y="1371"/>
                    <a:pt x="298" y="1365"/>
                    <a:pt x="298" y="1357"/>
                  </a:cubicBezTo>
                  <a:cubicBezTo>
                    <a:pt x="292" y="1333"/>
                    <a:pt x="291" y="1319"/>
                    <a:pt x="286" y="1307"/>
                  </a:cubicBezTo>
                  <a:cubicBezTo>
                    <a:pt x="262" y="1254"/>
                    <a:pt x="263" y="1243"/>
                    <a:pt x="258" y="1242"/>
                  </a:cubicBezTo>
                  <a:cubicBezTo>
                    <a:pt x="286" y="1321"/>
                    <a:pt x="285" y="1331"/>
                    <a:pt x="288" y="1336"/>
                  </a:cubicBezTo>
                  <a:cubicBezTo>
                    <a:pt x="293" y="1366"/>
                    <a:pt x="296" y="1381"/>
                    <a:pt x="297" y="1398"/>
                  </a:cubicBezTo>
                  <a:cubicBezTo>
                    <a:pt x="299" y="1489"/>
                    <a:pt x="294" y="1492"/>
                    <a:pt x="295" y="1499"/>
                  </a:cubicBezTo>
                  <a:cubicBezTo>
                    <a:pt x="290" y="1445"/>
                    <a:pt x="287" y="1444"/>
                    <a:pt x="287" y="1441"/>
                  </a:cubicBezTo>
                  <a:cubicBezTo>
                    <a:pt x="283" y="1415"/>
                    <a:pt x="287" y="1416"/>
                    <a:pt x="283" y="1412"/>
                  </a:cubicBezTo>
                  <a:cubicBezTo>
                    <a:pt x="269" y="1353"/>
                    <a:pt x="262" y="1342"/>
                    <a:pt x="259" y="1327"/>
                  </a:cubicBezTo>
                  <a:cubicBezTo>
                    <a:pt x="234" y="1272"/>
                    <a:pt x="238" y="1259"/>
                    <a:pt x="228" y="1261"/>
                  </a:cubicBezTo>
                  <a:cubicBezTo>
                    <a:pt x="239" y="1279"/>
                    <a:pt x="239" y="1288"/>
                    <a:pt x="244" y="1293"/>
                  </a:cubicBezTo>
                  <a:cubicBezTo>
                    <a:pt x="270" y="1419"/>
                    <a:pt x="279" y="1422"/>
                    <a:pt x="277" y="1426"/>
                  </a:cubicBezTo>
                  <a:cubicBezTo>
                    <a:pt x="278" y="1456"/>
                    <a:pt x="282" y="1465"/>
                    <a:pt x="278" y="1465"/>
                  </a:cubicBezTo>
                  <a:cubicBezTo>
                    <a:pt x="250" y="1385"/>
                    <a:pt x="252" y="1374"/>
                    <a:pt x="247" y="1371"/>
                  </a:cubicBezTo>
                  <a:cubicBezTo>
                    <a:pt x="231" y="1330"/>
                    <a:pt x="231" y="1320"/>
                    <a:pt x="224" y="1320"/>
                  </a:cubicBezTo>
                  <a:cubicBezTo>
                    <a:pt x="253" y="1397"/>
                    <a:pt x="257" y="1421"/>
                    <a:pt x="265" y="1440"/>
                  </a:cubicBezTo>
                  <a:cubicBezTo>
                    <a:pt x="281" y="1531"/>
                    <a:pt x="286" y="1534"/>
                    <a:pt x="285" y="1543"/>
                  </a:cubicBezTo>
                  <a:cubicBezTo>
                    <a:pt x="284" y="1556"/>
                    <a:pt x="280" y="1549"/>
                    <a:pt x="281" y="1537"/>
                  </a:cubicBezTo>
                  <a:cubicBezTo>
                    <a:pt x="247" y="1462"/>
                    <a:pt x="249" y="1450"/>
                    <a:pt x="244" y="1448"/>
                  </a:cubicBezTo>
                  <a:cubicBezTo>
                    <a:pt x="221" y="1375"/>
                    <a:pt x="214" y="1365"/>
                    <a:pt x="211" y="1352"/>
                  </a:cubicBezTo>
                  <a:cubicBezTo>
                    <a:pt x="195" y="1325"/>
                    <a:pt x="197" y="1318"/>
                    <a:pt x="193" y="1318"/>
                  </a:cubicBezTo>
                  <a:cubicBezTo>
                    <a:pt x="167" y="1263"/>
                    <a:pt x="166" y="1260"/>
                    <a:pt x="163" y="1259"/>
                  </a:cubicBezTo>
                  <a:cubicBezTo>
                    <a:pt x="165" y="1272"/>
                    <a:pt x="172" y="1286"/>
                    <a:pt x="179" y="1300"/>
                  </a:cubicBezTo>
                  <a:cubicBezTo>
                    <a:pt x="191" y="1329"/>
                    <a:pt x="195" y="1335"/>
                    <a:pt x="199" y="1342"/>
                  </a:cubicBezTo>
                  <a:cubicBezTo>
                    <a:pt x="226" y="1428"/>
                    <a:pt x="232" y="1438"/>
                    <a:pt x="235" y="1451"/>
                  </a:cubicBezTo>
                  <a:cubicBezTo>
                    <a:pt x="247" y="1477"/>
                    <a:pt x="248" y="1489"/>
                    <a:pt x="244" y="1487"/>
                  </a:cubicBezTo>
                  <a:cubicBezTo>
                    <a:pt x="228" y="1464"/>
                    <a:pt x="227" y="1461"/>
                    <a:pt x="227" y="1456"/>
                  </a:cubicBezTo>
                  <a:cubicBezTo>
                    <a:pt x="203" y="1423"/>
                    <a:pt x="201" y="1417"/>
                    <a:pt x="195" y="1414"/>
                  </a:cubicBezTo>
                  <a:cubicBezTo>
                    <a:pt x="155" y="1347"/>
                    <a:pt x="145" y="1324"/>
                    <a:pt x="133" y="1303"/>
                  </a:cubicBezTo>
                  <a:cubicBezTo>
                    <a:pt x="109" y="1262"/>
                    <a:pt x="115" y="1250"/>
                    <a:pt x="110" y="1252"/>
                  </a:cubicBezTo>
                  <a:cubicBezTo>
                    <a:pt x="109" y="1242"/>
                    <a:pt x="105" y="1259"/>
                    <a:pt x="113" y="1263"/>
                  </a:cubicBezTo>
                  <a:cubicBezTo>
                    <a:pt x="127" y="1300"/>
                    <a:pt x="126" y="1302"/>
                    <a:pt x="126" y="1303"/>
                  </a:cubicBezTo>
                  <a:cubicBezTo>
                    <a:pt x="141" y="1331"/>
                    <a:pt x="144" y="1335"/>
                    <a:pt x="146" y="1339"/>
                  </a:cubicBezTo>
                  <a:cubicBezTo>
                    <a:pt x="190" y="1424"/>
                    <a:pt x="196" y="1426"/>
                    <a:pt x="197" y="1434"/>
                  </a:cubicBezTo>
                  <a:cubicBezTo>
                    <a:pt x="210" y="1458"/>
                    <a:pt x="220" y="1459"/>
                    <a:pt x="214" y="1461"/>
                  </a:cubicBezTo>
                  <a:cubicBezTo>
                    <a:pt x="187" y="1433"/>
                    <a:pt x="186" y="1419"/>
                    <a:pt x="176" y="1416"/>
                  </a:cubicBezTo>
                  <a:cubicBezTo>
                    <a:pt x="141" y="1351"/>
                    <a:pt x="132" y="1347"/>
                    <a:pt x="131" y="1333"/>
                  </a:cubicBezTo>
                  <a:cubicBezTo>
                    <a:pt x="111" y="1296"/>
                    <a:pt x="107" y="1286"/>
                    <a:pt x="103" y="1276"/>
                  </a:cubicBezTo>
                  <a:cubicBezTo>
                    <a:pt x="91" y="1264"/>
                    <a:pt x="97" y="1277"/>
                    <a:pt x="102" y="1292"/>
                  </a:cubicBezTo>
                  <a:cubicBezTo>
                    <a:pt x="114" y="1318"/>
                    <a:pt x="118" y="1323"/>
                    <a:pt x="120" y="1332"/>
                  </a:cubicBezTo>
                  <a:cubicBezTo>
                    <a:pt x="155" y="1393"/>
                    <a:pt x="155" y="1404"/>
                    <a:pt x="162" y="1406"/>
                  </a:cubicBezTo>
                  <a:cubicBezTo>
                    <a:pt x="199" y="1459"/>
                    <a:pt x="201" y="1462"/>
                    <a:pt x="201" y="1466"/>
                  </a:cubicBezTo>
                  <a:cubicBezTo>
                    <a:pt x="226" y="1495"/>
                    <a:pt x="229" y="1501"/>
                    <a:pt x="233" y="1508"/>
                  </a:cubicBezTo>
                  <a:cubicBezTo>
                    <a:pt x="258" y="1549"/>
                    <a:pt x="262" y="1552"/>
                    <a:pt x="264" y="1556"/>
                  </a:cubicBezTo>
                  <a:cubicBezTo>
                    <a:pt x="275" y="1581"/>
                    <a:pt x="279" y="1585"/>
                    <a:pt x="280" y="1594"/>
                  </a:cubicBezTo>
                  <a:cubicBezTo>
                    <a:pt x="252" y="1560"/>
                    <a:pt x="253" y="1550"/>
                    <a:pt x="246" y="1548"/>
                  </a:cubicBezTo>
                  <a:cubicBezTo>
                    <a:pt x="206" y="1500"/>
                    <a:pt x="201" y="1497"/>
                    <a:pt x="199" y="1490"/>
                  </a:cubicBezTo>
                  <a:cubicBezTo>
                    <a:pt x="157" y="1432"/>
                    <a:pt x="148" y="1422"/>
                    <a:pt x="143" y="1409"/>
                  </a:cubicBezTo>
                  <a:cubicBezTo>
                    <a:pt x="131" y="1385"/>
                    <a:pt x="125" y="1383"/>
                    <a:pt x="125" y="1373"/>
                  </a:cubicBezTo>
                  <a:cubicBezTo>
                    <a:pt x="105" y="1330"/>
                    <a:pt x="100" y="1329"/>
                    <a:pt x="101" y="1320"/>
                  </a:cubicBezTo>
                  <a:cubicBezTo>
                    <a:pt x="102" y="1331"/>
                    <a:pt x="100" y="1339"/>
                    <a:pt x="103" y="1340"/>
                  </a:cubicBezTo>
                  <a:cubicBezTo>
                    <a:pt x="110" y="1364"/>
                    <a:pt x="115" y="1363"/>
                    <a:pt x="114" y="1370"/>
                  </a:cubicBezTo>
                  <a:cubicBezTo>
                    <a:pt x="137" y="1408"/>
                    <a:pt x="136" y="1419"/>
                    <a:pt x="141" y="1422"/>
                  </a:cubicBezTo>
                  <a:cubicBezTo>
                    <a:pt x="156" y="1453"/>
                    <a:pt x="166" y="1461"/>
                    <a:pt x="173" y="1473"/>
                  </a:cubicBezTo>
                  <a:cubicBezTo>
                    <a:pt x="189" y="1492"/>
                    <a:pt x="192" y="1499"/>
                    <a:pt x="195" y="1504"/>
                  </a:cubicBezTo>
                  <a:cubicBezTo>
                    <a:pt x="213" y="1516"/>
                    <a:pt x="212" y="1522"/>
                    <a:pt x="214" y="1524"/>
                  </a:cubicBezTo>
                  <a:cubicBezTo>
                    <a:pt x="255" y="1589"/>
                    <a:pt x="252" y="1574"/>
                    <a:pt x="239" y="1568"/>
                  </a:cubicBezTo>
                  <a:cubicBezTo>
                    <a:pt x="221" y="1541"/>
                    <a:pt x="214" y="1544"/>
                    <a:pt x="215" y="1537"/>
                  </a:cubicBezTo>
                  <a:cubicBezTo>
                    <a:pt x="180" y="1500"/>
                    <a:pt x="179" y="1495"/>
                    <a:pt x="175" y="1494"/>
                  </a:cubicBezTo>
                  <a:cubicBezTo>
                    <a:pt x="146" y="1459"/>
                    <a:pt x="144" y="1451"/>
                    <a:pt x="139" y="1447"/>
                  </a:cubicBezTo>
                  <a:cubicBezTo>
                    <a:pt x="94" y="1374"/>
                    <a:pt x="93" y="1370"/>
                    <a:pt x="90" y="1369"/>
                  </a:cubicBezTo>
                  <a:cubicBezTo>
                    <a:pt x="78" y="1346"/>
                    <a:pt x="78" y="1341"/>
                    <a:pt x="74" y="1340"/>
                  </a:cubicBezTo>
                  <a:cubicBezTo>
                    <a:pt x="93" y="1394"/>
                    <a:pt x="106" y="1399"/>
                    <a:pt x="108" y="1416"/>
                  </a:cubicBezTo>
                  <a:cubicBezTo>
                    <a:pt x="134" y="1452"/>
                    <a:pt x="138" y="1456"/>
                    <a:pt x="140" y="1464"/>
                  </a:cubicBezTo>
                  <a:cubicBezTo>
                    <a:pt x="169" y="1499"/>
                    <a:pt x="172" y="1505"/>
                    <a:pt x="176" y="1510"/>
                  </a:cubicBezTo>
                  <a:cubicBezTo>
                    <a:pt x="257" y="1606"/>
                    <a:pt x="266" y="1609"/>
                    <a:pt x="269" y="1619"/>
                  </a:cubicBezTo>
                  <a:cubicBezTo>
                    <a:pt x="296" y="1654"/>
                    <a:pt x="301" y="1655"/>
                    <a:pt x="300" y="1663"/>
                  </a:cubicBezTo>
                  <a:cubicBezTo>
                    <a:pt x="312" y="1683"/>
                    <a:pt x="316" y="1685"/>
                    <a:pt x="313" y="1686"/>
                  </a:cubicBezTo>
                  <a:cubicBezTo>
                    <a:pt x="294" y="1663"/>
                    <a:pt x="292" y="1654"/>
                    <a:pt x="286" y="1648"/>
                  </a:cubicBezTo>
                  <a:cubicBezTo>
                    <a:pt x="254" y="1611"/>
                    <a:pt x="253" y="1608"/>
                    <a:pt x="250" y="1605"/>
                  </a:cubicBezTo>
                  <a:cubicBezTo>
                    <a:pt x="221" y="1575"/>
                    <a:pt x="218" y="1567"/>
                    <a:pt x="210" y="1564"/>
                  </a:cubicBezTo>
                  <a:cubicBezTo>
                    <a:pt x="184" y="1536"/>
                    <a:pt x="174" y="1525"/>
                    <a:pt x="165" y="1512"/>
                  </a:cubicBezTo>
                  <a:cubicBezTo>
                    <a:pt x="129" y="1461"/>
                    <a:pt x="115" y="1454"/>
                    <a:pt x="110" y="1438"/>
                  </a:cubicBezTo>
                  <a:cubicBezTo>
                    <a:pt x="87" y="1406"/>
                    <a:pt x="88" y="1398"/>
                    <a:pt x="83" y="1398"/>
                  </a:cubicBezTo>
                  <a:cubicBezTo>
                    <a:pt x="103" y="1435"/>
                    <a:pt x="106" y="1446"/>
                    <a:pt x="113" y="1453"/>
                  </a:cubicBezTo>
                  <a:cubicBezTo>
                    <a:pt x="161" y="1516"/>
                    <a:pt x="160" y="1524"/>
                    <a:pt x="166" y="1526"/>
                  </a:cubicBezTo>
                  <a:cubicBezTo>
                    <a:pt x="208" y="1573"/>
                    <a:pt x="213" y="1575"/>
                    <a:pt x="214" y="1581"/>
                  </a:cubicBezTo>
                  <a:cubicBezTo>
                    <a:pt x="228" y="1594"/>
                    <a:pt x="228" y="1599"/>
                    <a:pt x="233" y="1600"/>
                  </a:cubicBezTo>
                  <a:cubicBezTo>
                    <a:pt x="258" y="1636"/>
                    <a:pt x="268" y="1637"/>
                    <a:pt x="271" y="1645"/>
                  </a:cubicBezTo>
                  <a:cubicBezTo>
                    <a:pt x="283" y="1662"/>
                    <a:pt x="286" y="1663"/>
                    <a:pt x="283" y="1664"/>
                  </a:cubicBezTo>
                  <a:cubicBezTo>
                    <a:pt x="266" y="1645"/>
                    <a:pt x="264" y="1642"/>
                    <a:pt x="262" y="1639"/>
                  </a:cubicBezTo>
                  <a:cubicBezTo>
                    <a:pt x="243" y="1618"/>
                    <a:pt x="229" y="1611"/>
                    <a:pt x="221" y="1596"/>
                  </a:cubicBezTo>
                  <a:cubicBezTo>
                    <a:pt x="199" y="1583"/>
                    <a:pt x="200" y="1572"/>
                    <a:pt x="191" y="1572"/>
                  </a:cubicBezTo>
                  <a:cubicBezTo>
                    <a:pt x="170" y="1549"/>
                    <a:pt x="170" y="1543"/>
                    <a:pt x="165" y="1543"/>
                  </a:cubicBezTo>
                  <a:cubicBezTo>
                    <a:pt x="111" y="1476"/>
                    <a:pt x="109" y="1469"/>
                    <a:pt x="103" y="1467"/>
                  </a:cubicBezTo>
                  <a:cubicBezTo>
                    <a:pt x="65" y="1409"/>
                    <a:pt x="64" y="1401"/>
                    <a:pt x="61" y="1395"/>
                  </a:cubicBezTo>
                  <a:cubicBezTo>
                    <a:pt x="44" y="1364"/>
                    <a:pt x="47" y="1355"/>
                    <a:pt x="43" y="1355"/>
                  </a:cubicBezTo>
                  <a:cubicBezTo>
                    <a:pt x="34" y="1346"/>
                    <a:pt x="41" y="1361"/>
                    <a:pt x="42" y="1375"/>
                  </a:cubicBezTo>
                  <a:cubicBezTo>
                    <a:pt x="70" y="1427"/>
                    <a:pt x="76" y="1441"/>
                    <a:pt x="84" y="1453"/>
                  </a:cubicBezTo>
                  <a:cubicBezTo>
                    <a:pt x="119" y="1498"/>
                    <a:pt x="126" y="1512"/>
                    <a:pt x="137" y="1521"/>
                  </a:cubicBezTo>
                  <a:cubicBezTo>
                    <a:pt x="155" y="1543"/>
                    <a:pt x="158" y="1549"/>
                    <a:pt x="164" y="1554"/>
                  </a:cubicBezTo>
                  <a:cubicBezTo>
                    <a:pt x="202" y="1593"/>
                    <a:pt x="206" y="1594"/>
                    <a:pt x="206" y="1599"/>
                  </a:cubicBezTo>
                  <a:cubicBezTo>
                    <a:pt x="242" y="1635"/>
                    <a:pt x="249" y="1638"/>
                    <a:pt x="253" y="1644"/>
                  </a:cubicBezTo>
                  <a:cubicBezTo>
                    <a:pt x="322" y="1730"/>
                    <a:pt x="324" y="1732"/>
                    <a:pt x="327" y="1733"/>
                  </a:cubicBezTo>
                  <a:cubicBezTo>
                    <a:pt x="330" y="1757"/>
                    <a:pt x="328" y="1750"/>
                    <a:pt x="324" y="1746"/>
                  </a:cubicBezTo>
                  <a:cubicBezTo>
                    <a:pt x="297" y="1716"/>
                    <a:pt x="292" y="1714"/>
                    <a:pt x="290" y="1707"/>
                  </a:cubicBezTo>
                  <a:cubicBezTo>
                    <a:pt x="252" y="1673"/>
                    <a:pt x="244" y="1674"/>
                    <a:pt x="244" y="1667"/>
                  </a:cubicBezTo>
                  <a:cubicBezTo>
                    <a:pt x="222" y="1653"/>
                    <a:pt x="223" y="1647"/>
                    <a:pt x="218" y="1649"/>
                  </a:cubicBezTo>
                  <a:cubicBezTo>
                    <a:pt x="180" y="1612"/>
                    <a:pt x="177" y="1606"/>
                    <a:pt x="172" y="1604"/>
                  </a:cubicBezTo>
                  <a:cubicBezTo>
                    <a:pt x="145" y="1572"/>
                    <a:pt x="138" y="1572"/>
                    <a:pt x="136" y="1565"/>
                  </a:cubicBezTo>
                  <a:cubicBezTo>
                    <a:pt x="94" y="1522"/>
                    <a:pt x="94" y="1514"/>
                    <a:pt x="89" y="1511"/>
                  </a:cubicBezTo>
                  <a:cubicBezTo>
                    <a:pt x="53" y="1462"/>
                    <a:pt x="51" y="1455"/>
                    <a:pt x="47" y="1451"/>
                  </a:cubicBezTo>
                  <a:cubicBezTo>
                    <a:pt x="19" y="1397"/>
                    <a:pt x="20" y="1392"/>
                    <a:pt x="17" y="1392"/>
                  </a:cubicBezTo>
                  <a:cubicBezTo>
                    <a:pt x="29" y="1432"/>
                    <a:pt x="32" y="1437"/>
                    <a:pt x="36" y="1441"/>
                  </a:cubicBezTo>
                  <a:cubicBezTo>
                    <a:pt x="55" y="1476"/>
                    <a:pt x="57" y="1482"/>
                    <a:pt x="63" y="1485"/>
                  </a:cubicBezTo>
                  <a:cubicBezTo>
                    <a:pt x="82" y="1520"/>
                    <a:pt x="91" y="1517"/>
                    <a:pt x="90" y="1527"/>
                  </a:cubicBezTo>
                  <a:cubicBezTo>
                    <a:pt x="130" y="1572"/>
                    <a:pt x="136" y="1582"/>
                    <a:pt x="144" y="1588"/>
                  </a:cubicBezTo>
                  <a:cubicBezTo>
                    <a:pt x="165" y="1605"/>
                    <a:pt x="163" y="1612"/>
                    <a:pt x="168" y="1611"/>
                  </a:cubicBezTo>
                  <a:cubicBezTo>
                    <a:pt x="192" y="1640"/>
                    <a:pt x="200" y="1639"/>
                    <a:pt x="201" y="1645"/>
                  </a:cubicBezTo>
                  <a:cubicBezTo>
                    <a:pt x="223" y="1662"/>
                    <a:pt x="231" y="1669"/>
                    <a:pt x="240" y="1676"/>
                  </a:cubicBezTo>
                  <a:cubicBezTo>
                    <a:pt x="282" y="1709"/>
                    <a:pt x="293" y="1729"/>
                    <a:pt x="308" y="1745"/>
                  </a:cubicBezTo>
                  <a:cubicBezTo>
                    <a:pt x="341" y="1789"/>
                    <a:pt x="348" y="1789"/>
                    <a:pt x="347" y="1799"/>
                  </a:cubicBezTo>
                  <a:cubicBezTo>
                    <a:pt x="249" y="1714"/>
                    <a:pt x="242" y="1702"/>
                    <a:pt x="229" y="1698"/>
                  </a:cubicBezTo>
                  <a:cubicBezTo>
                    <a:pt x="213" y="1681"/>
                    <a:pt x="209" y="1680"/>
                    <a:pt x="205" y="1680"/>
                  </a:cubicBezTo>
                  <a:cubicBezTo>
                    <a:pt x="183" y="1658"/>
                    <a:pt x="175" y="1658"/>
                    <a:pt x="175" y="1649"/>
                  </a:cubicBezTo>
                  <a:cubicBezTo>
                    <a:pt x="144" y="1629"/>
                    <a:pt x="144" y="1625"/>
                    <a:pt x="142" y="1623"/>
                  </a:cubicBezTo>
                  <a:cubicBezTo>
                    <a:pt x="119" y="1604"/>
                    <a:pt x="115" y="1600"/>
                    <a:pt x="112" y="1595"/>
                  </a:cubicBezTo>
                  <a:cubicBezTo>
                    <a:pt x="70" y="1551"/>
                    <a:pt x="64" y="1541"/>
                    <a:pt x="55" y="1533"/>
                  </a:cubicBezTo>
                  <a:cubicBezTo>
                    <a:pt x="43" y="1512"/>
                    <a:pt x="39" y="1508"/>
                    <a:pt x="36" y="1504"/>
                  </a:cubicBezTo>
                  <a:cubicBezTo>
                    <a:pt x="13" y="1470"/>
                    <a:pt x="12" y="1464"/>
                    <a:pt x="9" y="1460"/>
                  </a:cubicBezTo>
                  <a:cubicBezTo>
                    <a:pt x="0" y="1445"/>
                    <a:pt x="0" y="1449"/>
                    <a:pt x="0" y="1452"/>
                  </a:cubicBezTo>
                  <a:cubicBezTo>
                    <a:pt x="16" y="1485"/>
                    <a:pt x="21" y="1494"/>
                    <a:pt x="29" y="1500"/>
                  </a:cubicBezTo>
                  <a:cubicBezTo>
                    <a:pt x="68" y="1562"/>
                    <a:pt x="77" y="1567"/>
                    <a:pt x="80" y="1577"/>
                  </a:cubicBezTo>
                  <a:cubicBezTo>
                    <a:pt x="100" y="1594"/>
                    <a:pt x="101" y="1597"/>
                    <a:pt x="103" y="1598"/>
                  </a:cubicBezTo>
                  <a:cubicBezTo>
                    <a:pt x="135" y="1634"/>
                    <a:pt x="140" y="1632"/>
                    <a:pt x="139" y="1637"/>
                  </a:cubicBezTo>
                  <a:cubicBezTo>
                    <a:pt x="163" y="1650"/>
                    <a:pt x="163" y="1658"/>
                    <a:pt x="167" y="1661"/>
                  </a:cubicBezTo>
                  <a:cubicBezTo>
                    <a:pt x="193" y="1681"/>
                    <a:pt x="195" y="1682"/>
                    <a:pt x="197" y="1683"/>
                  </a:cubicBezTo>
                  <a:cubicBezTo>
                    <a:pt x="215" y="1700"/>
                    <a:pt x="218" y="1698"/>
                    <a:pt x="220" y="1699"/>
                  </a:cubicBezTo>
                  <a:cubicBezTo>
                    <a:pt x="230" y="1711"/>
                    <a:pt x="236" y="1712"/>
                    <a:pt x="239" y="1717"/>
                  </a:cubicBezTo>
                  <a:cubicBezTo>
                    <a:pt x="267" y="1736"/>
                    <a:pt x="274" y="1737"/>
                    <a:pt x="275" y="1743"/>
                  </a:cubicBezTo>
                  <a:cubicBezTo>
                    <a:pt x="302" y="1765"/>
                    <a:pt x="308" y="1766"/>
                    <a:pt x="310" y="1771"/>
                  </a:cubicBezTo>
                  <a:cubicBezTo>
                    <a:pt x="349" y="1821"/>
                    <a:pt x="357" y="1823"/>
                    <a:pt x="356" y="1836"/>
                  </a:cubicBezTo>
                  <a:cubicBezTo>
                    <a:pt x="331" y="1813"/>
                    <a:pt x="332" y="1805"/>
                    <a:pt x="326" y="1805"/>
                  </a:cubicBezTo>
                  <a:cubicBezTo>
                    <a:pt x="304" y="1782"/>
                    <a:pt x="298" y="1782"/>
                    <a:pt x="295" y="1779"/>
                  </a:cubicBezTo>
                  <a:cubicBezTo>
                    <a:pt x="282" y="1769"/>
                    <a:pt x="279" y="1766"/>
                    <a:pt x="277" y="1763"/>
                  </a:cubicBezTo>
                  <a:cubicBezTo>
                    <a:pt x="241" y="1743"/>
                    <a:pt x="238" y="1740"/>
                    <a:pt x="234" y="1739"/>
                  </a:cubicBezTo>
                  <a:cubicBezTo>
                    <a:pt x="227" y="1734"/>
                    <a:pt x="224" y="1735"/>
                    <a:pt x="222" y="1734"/>
                  </a:cubicBezTo>
                  <a:cubicBezTo>
                    <a:pt x="198" y="1718"/>
                    <a:pt x="195" y="1713"/>
                    <a:pt x="190" y="1714"/>
                  </a:cubicBezTo>
                  <a:cubicBezTo>
                    <a:pt x="156" y="1694"/>
                    <a:pt x="153" y="1694"/>
                    <a:pt x="154" y="1690"/>
                  </a:cubicBezTo>
                  <a:cubicBezTo>
                    <a:pt x="95" y="1661"/>
                    <a:pt x="89" y="1655"/>
                    <a:pt x="79" y="1654"/>
                  </a:cubicBezTo>
                  <a:cubicBezTo>
                    <a:pt x="34" y="1618"/>
                    <a:pt x="28" y="1612"/>
                    <a:pt x="21" y="1608"/>
                  </a:cubicBezTo>
                  <a:cubicBezTo>
                    <a:pt x="0" y="1597"/>
                    <a:pt x="0" y="1597"/>
                    <a:pt x="0" y="1597"/>
                  </a:cubicBezTo>
                  <a:cubicBezTo>
                    <a:pt x="18" y="1610"/>
                    <a:pt x="17" y="1616"/>
                    <a:pt x="22" y="1614"/>
                  </a:cubicBezTo>
                  <a:cubicBezTo>
                    <a:pt x="41" y="1634"/>
                    <a:pt x="43" y="1635"/>
                    <a:pt x="43" y="1639"/>
                  </a:cubicBezTo>
                  <a:cubicBezTo>
                    <a:pt x="69" y="1655"/>
                    <a:pt x="73" y="1658"/>
                    <a:pt x="77" y="1661"/>
                  </a:cubicBezTo>
                  <a:cubicBezTo>
                    <a:pt x="131" y="1690"/>
                    <a:pt x="139" y="1698"/>
                    <a:pt x="152" y="1699"/>
                  </a:cubicBezTo>
                  <a:cubicBezTo>
                    <a:pt x="190" y="1724"/>
                    <a:pt x="194" y="1728"/>
                    <a:pt x="200" y="1731"/>
                  </a:cubicBezTo>
                  <a:cubicBezTo>
                    <a:pt x="224" y="1743"/>
                    <a:pt x="229" y="1747"/>
                    <a:pt x="234" y="1750"/>
                  </a:cubicBezTo>
                  <a:cubicBezTo>
                    <a:pt x="259" y="1762"/>
                    <a:pt x="260" y="1770"/>
                    <a:pt x="266" y="1772"/>
                  </a:cubicBezTo>
                  <a:cubicBezTo>
                    <a:pt x="291" y="1792"/>
                    <a:pt x="302" y="1798"/>
                    <a:pt x="312" y="1804"/>
                  </a:cubicBezTo>
                  <a:cubicBezTo>
                    <a:pt x="330" y="1828"/>
                    <a:pt x="336" y="1826"/>
                    <a:pt x="338" y="1828"/>
                  </a:cubicBezTo>
                  <a:cubicBezTo>
                    <a:pt x="352" y="1850"/>
                    <a:pt x="358" y="1852"/>
                    <a:pt x="360" y="1859"/>
                  </a:cubicBezTo>
                  <a:cubicBezTo>
                    <a:pt x="343" y="1847"/>
                    <a:pt x="340" y="1848"/>
                    <a:pt x="340" y="1848"/>
                  </a:cubicBezTo>
                  <a:cubicBezTo>
                    <a:pt x="301" y="1820"/>
                    <a:pt x="296" y="1817"/>
                    <a:pt x="291" y="1812"/>
                  </a:cubicBezTo>
                  <a:cubicBezTo>
                    <a:pt x="261" y="1797"/>
                    <a:pt x="258" y="1795"/>
                    <a:pt x="255" y="1792"/>
                  </a:cubicBezTo>
                  <a:cubicBezTo>
                    <a:pt x="212" y="1770"/>
                    <a:pt x="205" y="1767"/>
                    <a:pt x="200" y="1761"/>
                  </a:cubicBezTo>
                  <a:cubicBezTo>
                    <a:pt x="134" y="1729"/>
                    <a:pt x="125" y="1733"/>
                    <a:pt x="126" y="1727"/>
                  </a:cubicBezTo>
                  <a:cubicBezTo>
                    <a:pt x="85" y="1708"/>
                    <a:pt x="80" y="1702"/>
                    <a:pt x="73" y="1698"/>
                  </a:cubicBezTo>
                  <a:cubicBezTo>
                    <a:pt x="42" y="1677"/>
                    <a:pt x="39" y="1673"/>
                    <a:pt x="34" y="1672"/>
                  </a:cubicBezTo>
                  <a:cubicBezTo>
                    <a:pt x="0" y="1645"/>
                    <a:pt x="0" y="1645"/>
                    <a:pt x="0" y="1645"/>
                  </a:cubicBezTo>
                  <a:cubicBezTo>
                    <a:pt x="11" y="1654"/>
                    <a:pt x="11" y="1662"/>
                    <a:pt x="18" y="1661"/>
                  </a:cubicBezTo>
                  <a:cubicBezTo>
                    <a:pt x="41" y="1686"/>
                    <a:pt x="48" y="1685"/>
                    <a:pt x="49" y="1691"/>
                  </a:cubicBezTo>
                  <a:cubicBezTo>
                    <a:pt x="65" y="1701"/>
                    <a:pt x="69" y="1705"/>
                    <a:pt x="72" y="1709"/>
                  </a:cubicBezTo>
                  <a:cubicBezTo>
                    <a:pt x="121" y="1739"/>
                    <a:pt x="131" y="1736"/>
                    <a:pt x="133" y="1742"/>
                  </a:cubicBezTo>
                  <a:cubicBezTo>
                    <a:pt x="161" y="1752"/>
                    <a:pt x="160" y="1758"/>
                    <a:pt x="167" y="1755"/>
                  </a:cubicBezTo>
                  <a:cubicBezTo>
                    <a:pt x="252" y="1806"/>
                    <a:pt x="263" y="1804"/>
                    <a:pt x="265" y="1814"/>
                  </a:cubicBezTo>
                  <a:cubicBezTo>
                    <a:pt x="307" y="1836"/>
                    <a:pt x="311" y="1835"/>
                    <a:pt x="313" y="1837"/>
                  </a:cubicBezTo>
                  <a:cubicBezTo>
                    <a:pt x="351" y="1865"/>
                    <a:pt x="359" y="1870"/>
                    <a:pt x="366" y="1879"/>
                  </a:cubicBezTo>
                  <a:cubicBezTo>
                    <a:pt x="354" y="1877"/>
                    <a:pt x="351" y="1874"/>
                    <a:pt x="348" y="1871"/>
                  </a:cubicBezTo>
                  <a:cubicBezTo>
                    <a:pt x="323" y="1853"/>
                    <a:pt x="319" y="1850"/>
                    <a:pt x="316" y="1847"/>
                  </a:cubicBezTo>
                  <a:cubicBezTo>
                    <a:pt x="264" y="1815"/>
                    <a:pt x="254" y="1813"/>
                    <a:pt x="249" y="1806"/>
                  </a:cubicBezTo>
                  <a:cubicBezTo>
                    <a:pt x="193" y="1785"/>
                    <a:pt x="191" y="1782"/>
                    <a:pt x="186" y="1782"/>
                  </a:cubicBezTo>
                  <a:cubicBezTo>
                    <a:pt x="162" y="1768"/>
                    <a:pt x="155" y="1771"/>
                    <a:pt x="155" y="1767"/>
                  </a:cubicBezTo>
                  <a:cubicBezTo>
                    <a:pt x="94" y="1748"/>
                    <a:pt x="90" y="1744"/>
                    <a:pt x="85" y="1741"/>
                  </a:cubicBezTo>
                  <a:cubicBezTo>
                    <a:pt x="19" y="1708"/>
                    <a:pt x="17" y="1706"/>
                    <a:pt x="13" y="1707"/>
                  </a:cubicBezTo>
                  <a:cubicBezTo>
                    <a:pt x="0" y="1704"/>
                    <a:pt x="0" y="1704"/>
                    <a:pt x="0" y="1704"/>
                  </a:cubicBezTo>
                  <a:cubicBezTo>
                    <a:pt x="20" y="1720"/>
                    <a:pt x="26" y="1717"/>
                    <a:pt x="25" y="1723"/>
                  </a:cubicBezTo>
                  <a:cubicBezTo>
                    <a:pt x="51" y="1734"/>
                    <a:pt x="56" y="1741"/>
                    <a:pt x="66" y="1742"/>
                  </a:cubicBezTo>
                  <a:cubicBezTo>
                    <a:pt x="119" y="1769"/>
                    <a:pt x="131" y="1768"/>
                    <a:pt x="138" y="1775"/>
                  </a:cubicBezTo>
                  <a:cubicBezTo>
                    <a:pt x="210" y="1795"/>
                    <a:pt x="221" y="1808"/>
                    <a:pt x="241" y="1811"/>
                  </a:cubicBezTo>
                  <a:cubicBezTo>
                    <a:pt x="271" y="1833"/>
                    <a:pt x="277" y="1831"/>
                    <a:pt x="275" y="1837"/>
                  </a:cubicBezTo>
                  <a:cubicBezTo>
                    <a:pt x="318" y="1854"/>
                    <a:pt x="315" y="1864"/>
                    <a:pt x="321" y="1864"/>
                  </a:cubicBezTo>
                  <a:cubicBezTo>
                    <a:pt x="354" y="1897"/>
                    <a:pt x="363" y="1894"/>
                    <a:pt x="363" y="1901"/>
                  </a:cubicBezTo>
                  <a:cubicBezTo>
                    <a:pt x="385" y="1922"/>
                    <a:pt x="387" y="1924"/>
                    <a:pt x="387" y="1927"/>
                  </a:cubicBezTo>
                  <a:cubicBezTo>
                    <a:pt x="376" y="1919"/>
                    <a:pt x="373" y="1920"/>
                    <a:pt x="373" y="1918"/>
                  </a:cubicBezTo>
                  <a:cubicBezTo>
                    <a:pt x="349" y="1899"/>
                    <a:pt x="336" y="1892"/>
                    <a:pt x="327" y="1881"/>
                  </a:cubicBezTo>
                  <a:cubicBezTo>
                    <a:pt x="296" y="1872"/>
                    <a:pt x="295" y="1861"/>
                    <a:pt x="284" y="1863"/>
                  </a:cubicBezTo>
                  <a:cubicBezTo>
                    <a:pt x="256" y="1850"/>
                    <a:pt x="249" y="1846"/>
                    <a:pt x="243" y="1841"/>
                  </a:cubicBezTo>
                  <a:cubicBezTo>
                    <a:pt x="183" y="1819"/>
                    <a:pt x="172" y="1810"/>
                    <a:pt x="153" y="1808"/>
                  </a:cubicBezTo>
                  <a:cubicBezTo>
                    <a:pt x="118" y="1791"/>
                    <a:pt x="112" y="1783"/>
                    <a:pt x="101" y="1781"/>
                  </a:cubicBezTo>
                  <a:cubicBezTo>
                    <a:pt x="59" y="1758"/>
                    <a:pt x="55" y="1755"/>
                    <a:pt x="49" y="1755"/>
                  </a:cubicBezTo>
                  <a:cubicBezTo>
                    <a:pt x="18" y="1735"/>
                    <a:pt x="16" y="1733"/>
                    <a:pt x="14" y="1731"/>
                  </a:cubicBezTo>
                  <a:cubicBezTo>
                    <a:pt x="1" y="1723"/>
                    <a:pt x="0" y="1723"/>
                    <a:pt x="0" y="1722"/>
                  </a:cubicBezTo>
                  <a:cubicBezTo>
                    <a:pt x="20" y="1746"/>
                    <a:pt x="39" y="1755"/>
                    <a:pt x="56" y="1767"/>
                  </a:cubicBezTo>
                  <a:cubicBezTo>
                    <a:pt x="94" y="1787"/>
                    <a:pt x="104" y="1790"/>
                    <a:pt x="113" y="1796"/>
                  </a:cubicBezTo>
                  <a:cubicBezTo>
                    <a:pt x="181" y="1829"/>
                    <a:pt x="191" y="1832"/>
                    <a:pt x="201" y="1836"/>
                  </a:cubicBezTo>
                  <a:cubicBezTo>
                    <a:pt x="242" y="1852"/>
                    <a:pt x="249" y="1859"/>
                    <a:pt x="260" y="1862"/>
                  </a:cubicBezTo>
                  <a:cubicBezTo>
                    <a:pt x="306" y="1885"/>
                    <a:pt x="310" y="1888"/>
                    <a:pt x="316" y="1889"/>
                  </a:cubicBezTo>
                  <a:cubicBezTo>
                    <a:pt x="357" y="1916"/>
                    <a:pt x="358" y="1919"/>
                    <a:pt x="360" y="1921"/>
                  </a:cubicBezTo>
                  <a:cubicBezTo>
                    <a:pt x="377" y="1940"/>
                    <a:pt x="380" y="1940"/>
                    <a:pt x="381" y="1943"/>
                  </a:cubicBezTo>
                  <a:cubicBezTo>
                    <a:pt x="372" y="1941"/>
                    <a:pt x="372" y="1936"/>
                    <a:pt x="368" y="1935"/>
                  </a:cubicBezTo>
                  <a:cubicBezTo>
                    <a:pt x="327" y="1914"/>
                    <a:pt x="329" y="1906"/>
                    <a:pt x="322" y="1908"/>
                  </a:cubicBezTo>
                  <a:cubicBezTo>
                    <a:pt x="289" y="1888"/>
                    <a:pt x="279" y="1888"/>
                    <a:pt x="274" y="1883"/>
                  </a:cubicBezTo>
                  <a:cubicBezTo>
                    <a:pt x="223" y="1860"/>
                    <a:pt x="205" y="1861"/>
                    <a:pt x="198" y="1851"/>
                  </a:cubicBezTo>
                  <a:cubicBezTo>
                    <a:pt x="141" y="1840"/>
                    <a:pt x="132" y="1832"/>
                    <a:pt x="120" y="1828"/>
                  </a:cubicBezTo>
                  <a:cubicBezTo>
                    <a:pt x="62" y="1807"/>
                    <a:pt x="59" y="1807"/>
                    <a:pt x="55" y="1807"/>
                  </a:cubicBezTo>
                  <a:cubicBezTo>
                    <a:pt x="7" y="1785"/>
                    <a:pt x="5" y="1780"/>
                    <a:pt x="0" y="1778"/>
                  </a:cubicBezTo>
                  <a:cubicBezTo>
                    <a:pt x="11" y="1790"/>
                    <a:pt x="14" y="1795"/>
                    <a:pt x="21" y="1796"/>
                  </a:cubicBezTo>
                  <a:cubicBezTo>
                    <a:pt x="69" y="1822"/>
                    <a:pt x="73" y="1822"/>
                    <a:pt x="73" y="1825"/>
                  </a:cubicBezTo>
                  <a:cubicBezTo>
                    <a:pt x="107" y="1837"/>
                    <a:pt x="117" y="1835"/>
                    <a:pt x="121" y="1841"/>
                  </a:cubicBezTo>
                  <a:cubicBezTo>
                    <a:pt x="173" y="1856"/>
                    <a:pt x="180" y="1858"/>
                    <a:pt x="185" y="1863"/>
                  </a:cubicBezTo>
                  <a:cubicBezTo>
                    <a:pt x="244" y="1877"/>
                    <a:pt x="247" y="1885"/>
                    <a:pt x="257" y="1886"/>
                  </a:cubicBezTo>
                  <a:cubicBezTo>
                    <a:pt x="328" y="1923"/>
                    <a:pt x="333" y="1922"/>
                    <a:pt x="334" y="1927"/>
                  </a:cubicBezTo>
                  <a:cubicBezTo>
                    <a:pt x="357" y="1939"/>
                    <a:pt x="358" y="1941"/>
                    <a:pt x="359" y="1943"/>
                  </a:cubicBezTo>
                  <a:cubicBezTo>
                    <a:pt x="389" y="1965"/>
                    <a:pt x="397" y="1968"/>
                    <a:pt x="399" y="1977"/>
                  </a:cubicBezTo>
                  <a:cubicBezTo>
                    <a:pt x="374" y="1960"/>
                    <a:pt x="371" y="1957"/>
                    <a:pt x="367" y="1955"/>
                  </a:cubicBezTo>
                  <a:cubicBezTo>
                    <a:pt x="354" y="1942"/>
                    <a:pt x="348" y="1943"/>
                    <a:pt x="346" y="1939"/>
                  </a:cubicBezTo>
                  <a:cubicBezTo>
                    <a:pt x="304" y="1918"/>
                    <a:pt x="302" y="1914"/>
                    <a:pt x="296" y="1914"/>
                  </a:cubicBezTo>
                  <a:cubicBezTo>
                    <a:pt x="255" y="1891"/>
                    <a:pt x="250" y="1892"/>
                    <a:pt x="246" y="1889"/>
                  </a:cubicBezTo>
                  <a:cubicBezTo>
                    <a:pt x="214" y="1878"/>
                    <a:pt x="207" y="1878"/>
                    <a:pt x="204" y="1875"/>
                  </a:cubicBezTo>
                  <a:cubicBezTo>
                    <a:pt x="145" y="1856"/>
                    <a:pt x="139" y="1862"/>
                    <a:pt x="137" y="1855"/>
                  </a:cubicBezTo>
                  <a:cubicBezTo>
                    <a:pt x="80" y="1844"/>
                    <a:pt x="74" y="1838"/>
                    <a:pt x="63" y="1837"/>
                  </a:cubicBezTo>
                  <a:cubicBezTo>
                    <a:pt x="29" y="1820"/>
                    <a:pt x="21" y="1817"/>
                    <a:pt x="14" y="1812"/>
                  </a:cubicBezTo>
                  <a:cubicBezTo>
                    <a:pt x="3" y="1812"/>
                    <a:pt x="5" y="1813"/>
                    <a:pt x="7" y="1814"/>
                  </a:cubicBezTo>
                  <a:cubicBezTo>
                    <a:pt x="48" y="1839"/>
                    <a:pt x="54" y="1842"/>
                    <a:pt x="62" y="1843"/>
                  </a:cubicBezTo>
                  <a:cubicBezTo>
                    <a:pt x="83" y="1858"/>
                    <a:pt x="95" y="1854"/>
                    <a:pt x="100" y="1858"/>
                  </a:cubicBezTo>
                  <a:cubicBezTo>
                    <a:pt x="168" y="1879"/>
                    <a:pt x="177" y="1875"/>
                    <a:pt x="180" y="1879"/>
                  </a:cubicBezTo>
                  <a:cubicBezTo>
                    <a:pt x="238" y="1897"/>
                    <a:pt x="250" y="1901"/>
                    <a:pt x="261" y="1906"/>
                  </a:cubicBezTo>
                  <a:cubicBezTo>
                    <a:pt x="333" y="1945"/>
                    <a:pt x="345" y="1948"/>
                    <a:pt x="354" y="1956"/>
                  </a:cubicBezTo>
                  <a:cubicBezTo>
                    <a:pt x="371" y="1971"/>
                    <a:pt x="377" y="1972"/>
                    <a:pt x="381" y="1976"/>
                  </a:cubicBezTo>
                  <a:cubicBezTo>
                    <a:pt x="410" y="2003"/>
                    <a:pt x="416" y="2005"/>
                    <a:pt x="421" y="2008"/>
                  </a:cubicBezTo>
                  <a:cubicBezTo>
                    <a:pt x="419" y="2023"/>
                    <a:pt x="415" y="2019"/>
                    <a:pt x="412" y="2013"/>
                  </a:cubicBezTo>
                  <a:cubicBezTo>
                    <a:pt x="396" y="2002"/>
                    <a:pt x="394" y="2001"/>
                    <a:pt x="394" y="1997"/>
                  </a:cubicBezTo>
                  <a:cubicBezTo>
                    <a:pt x="369" y="1981"/>
                    <a:pt x="367" y="1980"/>
                    <a:pt x="366" y="1977"/>
                  </a:cubicBezTo>
                  <a:cubicBezTo>
                    <a:pt x="342" y="1959"/>
                    <a:pt x="331" y="1963"/>
                    <a:pt x="330" y="1956"/>
                  </a:cubicBezTo>
                  <a:cubicBezTo>
                    <a:pt x="293" y="1936"/>
                    <a:pt x="287" y="1934"/>
                    <a:pt x="282" y="1930"/>
                  </a:cubicBezTo>
                  <a:cubicBezTo>
                    <a:pt x="221" y="1911"/>
                    <a:pt x="220" y="1904"/>
                    <a:pt x="208" y="1907"/>
                  </a:cubicBezTo>
                  <a:cubicBezTo>
                    <a:pt x="75" y="1890"/>
                    <a:pt x="83" y="1888"/>
                    <a:pt x="87" y="1890"/>
                  </a:cubicBezTo>
                  <a:cubicBezTo>
                    <a:pt x="138" y="1913"/>
                    <a:pt x="148" y="1916"/>
                    <a:pt x="157" y="1922"/>
                  </a:cubicBezTo>
                  <a:cubicBezTo>
                    <a:pt x="263" y="1960"/>
                    <a:pt x="273" y="1964"/>
                    <a:pt x="285" y="1967"/>
                  </a:cubicBezTo>
                  <a:cubicBezTo>
                    <a:pt x="325" y="1987"/>
                    <a:pt x="336" y="1992"/>
                    <a:pt x="346" y="1998"/>
                  </a:cubicBezTo>
                  <a:cubicBezTo>
                    <a:pt x="383" y="2021"/>
                    <a:pt x="386" y="2023"/>
                    <a:pt x="387" y="2026"/>
                  </a:cubicBezTo>
                  <a:cubicBezTo>
                    <a:pt x="406" y="2038"/>
                    <a:pt x="410" y="2041"/>
                    <a:pt x="415" y="2044"/>
                  </a:cubicBezTo>
                  <a:cubicBezTo>
                    <a:pt x="427" y="2059"/>
                    <a:pt x="430" y="2059"/>
                    <a:pt x="431" y="2062"/>
                  </a:cubicBezTo>
                  <a:cubicBezTo>
                    <a:pt x="435" y="2076"/>
                    <a:pt x="425" y="2066"/>
                    <a:pt x="415" y="2057"/>
                  </a:cubicBezTo>
                  <a:cubicBezTo>
                    <a:pt x="366" y="2016"/>
                    <a:pt x="358" y="2016"/>
                    <a:pt x="355" y="2011"/>
                  </a:cubicBezTo>
                  <a:cubicBezTo>
                    <a:pt x="315" y="1992"/>
                    <a:pt x="305" y="1986"/>
                    <a:pt x="292" y="1984"/>
                  </a:cubicBezTo>
                  <a:cubicBezTo>
                    <a:pt x="225" y="1957"/>
                    <a:pt x="220" y="1954"/>
                    <a:pt x="214" y="1953"/>
                  </a:cubicBezTo>
                  <a:cubicBezTo>
                    <a:pt x="186" y="1938"/>
                    <a:pt x="170" y="1937"/>
                    <a:pt x="160" y="1930"/>
                  </a:cubicBezTo>
                  <a:cubicBezTo>
                    <a:pt x="116" y="1915"/>
                    <a:pt x="111" y="1911"/>
                    <a:pt x="104" y="1910"/>
                  </a:cubicBezTo>
                  <a:cubicBezTo>
                    <a:pt x="63" y="1893"/>
                    <a:pt x="62" y="1885"/>
                    <a:pt x="54" y="1885"/>
                  </a:cubicBezTo>
                  <a:cubicBezTo>
                    <a:pt x="34" y="1870"/>
                    <a:pt x="30" y="1866"/>
                    <a:pt x="26" y="1861"/>
                  </a:cubicBezTo>
                  <a:cubicBezTo>
                    <a:pt x="0" y="1847"/>
                    <a:pt x="1" y="1847"/>
                    <a:pt x="1" y="1848"/>
                  </a:cubicBezTo>
                  <a:cubicBezTo>
                    <a:pt x="22" y="1863"/>
                    <a:pt x="21" y="1872"/>
                    <a:pt x="29" y="1872"/>
                  </a:cubicBezTo>
                  <a:cubicBezTo>
                    <a:pt x="60" y="1894"/>
                    <a:pt x="65" y="1903"/>
                    <a:pt x="75" y="1906"/>
                  </a:cubicBezTo>
                  <a:cubicBezTo>
                    <a:pt x="112" y="1923"/>
                    <a:pt x="122" y="1926"/>
                    <a:pt x="131" y="1930"/>
                  </a:cubicBezTo>
                  <a:cubicBezTo>
                    <a:pt x="168" y="1943"/>
                    <a:pt x="174" y="1948"/>
                    <a:pt x="183" y="1948"/>
                  </a:cubicBezTo>
                  <a:cubicBezTo>
                    <a:pt x="235" y="1971"/>
                    <a:pt x="241" y="1975"/>
                    <a:pt x="252" y="1974"/>
                  </a:cubicBezTo>
                  <a:cubicBezTo>
                    <a:pt x="295" y="1992"/>
                    <a:pt x="297" y="1997"/>
                    <a:pt x="304" y="1995"/>
                  </a:cubicBezTo>
                  <a:cubicBezTo>
                    <a:pt x="355" y="2024"/>
                    <a:pt x="357" y="2025"/>
                    <a:pt x="359" y="2026"/>
                  </a:cubicBezTo>
                  <a:cubicBezTo>
                    <a:pt x="381" y="2040"/>
                    <a:pt x="384" y="2043"/>
                    <a:pt x="388" y="2045"/>
                  </a:cubicBezTo>
                  <a:cubicBezTo>
                    <a:pt x="384" y="2048"/>
                    <a:pt x="369" y="2044"/>
                    <a:pt x="359" y="2034"/>
                  </a:cubicBezTo>
                  <a:cubicBezTo>
                    <a:pt x="320" y="2025"/>
                    <a:pt x="323" y="2016"/>
                    <a:pt x="317" y="2018"/>
                  </a:cubicBezTo>
                  <a:cubicBezTo>
                    <a:pt x="276" y="2006"/>
                    <a:pt x="276" y="2002"/>
                    <a:pt x="274" y="2001"/>
                  </a:cubicBezTo>
                  <a:cubicBezTo>
                    <a:pt x="241" y="1995"/>
                    <a:pt x="240" y="1992"/>
                    <a:pt x="236" y="1993"/>
                  </a:cubicBezTo>
                  <a:cubicBezTo>
                    <a:pt x="210" y="1981"/>
                    <a:pt x="201" y="1985"/>
                    <a:pt x="200" y="1978"/>
                  </a:cubicBezTo>
                  <a:cubicBezTo>
                    <a:pt x="133" y="1960"/>
                    <a:pt x="123" y="1961"/>
                    <a:pt x="118" y="1957"/>
                  </a:cubicBezTo>
                  <a:cubicBezTo>
                    <a:pt x="100" y="1945"/>
                    <a:pt x="90" y="1952"/>
                    <a:pt x="93" y="1944"/>
                  </a:cubicBezTo>
                  <a:cubicBezTo>
                    <a:pt x="49" y="1931"/>
                    <a:pt x="58" y="1932"/>
                    <a:pt x="64" y="1937"/>
                  </a:cubicBezTo>
                  <a:cubicBezTo>
                    <a:pt x="80" y="1947"/>
                    <a:pt x="81" y="1949"/>
                    <a:pt x="82" y="1951"/>
                  </a:cubicBezTo>
                  <a:cubicBezTo>
                    <a:pt x="127" y="1968"/>
                    <a:pt x="132" y="1972"/>
                    <a:pt x="139" y="1973"/>
                  </a:cubicBezTo>
                  <a:cubicBezTo>
                    <a:pt x="182" y="1987"/>
                    <a:pt x="190" y="1982"/>
                    <a:pt x="190" y="1987"/>
                  </a:cubicBezTo>
                  <a:cubicBezTo>
                    <a:pt x="248" y="2008"/>
                    <a:pt x="257" y="2006"/>
                    <a:pt x="263" y="2008"/>
                  </a:cubicBezTo>
                  <a:cubicBezTo>
                    <a:pt x="311" y="2025"/>
                    <a:pt x="318" y="2027"/>
                    <a:pt x="322" y="2033"/>
                  </a:cubicBezTo>
                  <a:cubicBezTo>
                    <a:pt x="370" y="2056"/>
                    <a:pt x="375" y="2055"/>
                    <a:pt x="378" y="2057"/>
                  </a:cubicBezTo>
                  <a:cubicBezTo>
                    <a:pt x="437" y="2104"/>
                    <a:pt x="444" y="2102"/>
                    <a:pt x="443" y="2109"/>
                  </a:cubicBezTo>
                  <a:cubicBezTo>
                    <a:pt x="462" y="2130"/>
                    <a:pt x="464" y="2132"/>
                    <a:pt x="465" y="2134"/>
                  </a:cubicBezTo>
                  <a:cubicBezTo>
                    <a:pt x="457" y="2127"/>
                    <a:pt x="451" y="2128"/>
                    <a:pt x="451" y="2122"/>
                  </a:cubicBezTo>
                  <a:cubicBezTo>
                    <a:pt x="423" y="2104"/>
                    <a:pt x="417" y="2098"/>
                    <a:pt x="411" y="2092"/>
                  </a:cubicBezTo>
                  <a:cubicBezTo>
                    <a:pt x="362" y="2061"/>
                    <a:pt x="351" y="2061"/>
                    <a:pt x="345" y="2055"/>
                  </a:cubicBezTo>
                  <a:cubicBezTo>
                    <a:pt x="286" y="2031"/>
                    <a:pt x="275" y="2027"/>
                    <a:pt x="264" y="2021"/>
                  </a:cubicBezTo>
                  <a:cubicBezTo>
                    <a:pt x="230" y="2007"/>
                    <a:pt x="228" y="2010"/>
                    <a:pt x="226" y="2007"/>
                  </a:cubicBezTo>
                  <a:cubicBezTo>
                    <a:pt x="192" y="1997"/>
                    <a:pt x="187" y="1995"/>
                    <a:pt x="181" y="1992"/>
                  </a:cubicBezTo>
                  <a:cubicBezTo>
                    <a:pt x="108" y="1970"/>
                    <a:pt x="98" y="1960"/>
                    <a:pt x="83" y="1958"/>
                  </a:cubicBezTo>
                  <a:cubicBezTo>
                    <a:pt x="25" y="1928"/>
                    <a:pt x="23" y="1926"/>
                    <a:pt x="19" y="1925"/>
                  </a:cubicBezTo>
                  <a:cubicBezTo>
                    <a:pt x="40" y="1946"/>
                    <a:pt x="48" y="1943"/>
                    <a:pt x="49" y="1949"/>
                  </a:cubicBezTo>
                  <a:cubicBezTo>
                    <a:pt x="103" y="1971"/>
                    <a:pt x="111" y="1978"/>
                    <a:pt x="122" y="1981"/>
                  </a:cubicBezTo>
                  <a:cubicBezTo>
                    <a:pt x="192" y="2004"/>
                    <a:pt x="200" y="2010"/>
                    <a:pt x="211" y="2012"/>
                  </a:cubicBezTo>
                  <a:cubicBezTo>
                    <a:pt x="263" y="2031"/>
                    <a:pt x="270" y="2031"/>
                    <a:pt x="272" y="2036"/>
                  </a:cubicBezTo>
                  <a:cubicBezTo>
                    <a:pt x="314" y="2054"/>
                    <a:pt x="326" y="2056"/>
                    <a:pt x="335" y="2062"/>
                  </a:cubicBezTo>
                  <a:cubicBezTo>
                    <a:pt x="402" y="2103"/>
                    <a:pt x="410" y="2103"/>
                    <a:pt x="413" y="2109"/>
                  </a:cubicBezTo>
                  <a:cubicBezTo>
                    <a:pt x="439" y="2128"/>
                    <a:pt x="442" y="2130"/>
                    <a:pt x="445" y="2131"/>
                  </a:cubicBezTo>
                  <a:cubicBezTo>
                    <a:pt x="473" y="2160"/>
                    <a:pt x="473" y="2160"/>
                    <a:pt x="473" y="2160"/>
                  </a:cubicBezTo>
                  <a:cubicBezTo>
                    <a:pt x="521" y="2147"/>
                    <a:pt x="516" y="2139"/>
                    <a:pt x="524" y="2139"/>
                  </a:cubicBezTo>
                  <a:close/>
                  <a:moveTo>
                    <a:pt x="452" y="1733"/>
                  </a:moveTo>
                  <a:cubicBezTo>
                    <a:pt x="454" y="1730"/>
                    <a:pt x="456" y="1727"/>
                    <a:pt x="458" y="1724"/>
                  </a:cubicBezTo>
                  <a:cubicBezTo>
                    <a:pt x="465" y="1726"/>
                    <a:pt x="453" y="1729"/>
                    <a:pt x="456" y="1735"/>
                  </a:cubicBezTo>
                  <a:cubicBezTo>
                    <a:pt x="453" y="1737"/>
                    <a:pt x="452" y="1741"/>
                    <a:pt x="450" y="1744"/>
                  </a:cubicBezTo>
                  <a:cubicBezTo>
                    <a:pt x="443" y="1741"/>
                    <a:pt x="454" y="1738"/>
                    <a:pt x="452" y="1733"/>
                  </a:cubicBezTo>
                  <a:close/>
                  <a:moveTo>
                    <a:pt x="440" y="1760"/>
                  </a:moveTo>
                  <a:cubicBezTo>
                    <a:pt x="442" y="1755"/>
                    <a:pt x="444" y="1751"/>
                    <a:pt x="446" y="1746"/>
                  </a:cubicBezTo>
                  <a:cubicBezTo>
                    <a:pt x="452" y="1748"/>
                    <a:pt x="442" y="1753"/>
                    <a:pt x="445" y="1759"/>
                  </a:cubicBezTo>
                  <a:cubicBezTo>
                    <a:pt x="441" y="1763"/>
                    <a:pt x="438" y="1767"/>
                    <a:pt x="437" y="1773"/>
                  </a:cubicBezTo>
                  <a:cubicBezTo>
                    <a:pt x="432" y="1771"/>
                    <a:pt x="438" y="1762"/>
                    <a:pt x="440" y="1760"/>
                  </a:cubicBezTo>
                  <a:close/>
                  <a:moveTo>
                    <a:pt x="424" y="1798"/>
                  </a:moveTo>
                  <a:cubicBezTo>
                    <a:pt x="427" y="1792"/>
                    <a:pt x="424" y="1802"/>
                    <a:pt x="424" y="1805"/>
                  </a:cubicBezTo>
                  <a:cubicBezTo>
                    <a:pt x="420" y="1803"/>
                    <a:pt x="423" y="1801"/>
                    <a:pt x="424" y="1798"/>
                  </a:cubicBezTo>
                  <a:close/>
                  <a:moveTo>
                    <a:pt x="399" y="1754"/>
                  </a:moveTo>
                  <a:cubicBezTo>
                    <a:pt x="404" y="1754"/>
                    <a:pt x="400" y="1761"/>
                    <a:pt x="399" y="1763"/>
                  </a:cubicBezTo>
                  <a:cubicBezTo>
                    <a:pt x="393" y="1762"/>
                    <a:pt x="401" y="1758"/>
                    <a:pt x="399" y="1754"/>
                  </a:cubicBezTo>
                  <a:close/>
                  <a:moveTo>
                    <a:pt x="390" y="1787"/>
                  </a:moveTo>
                  <a:cubicBezTo>
                    <a:pt x="394" y="1782"/>
                    <a:pt x="390" y="1791"/>
                    <a:pt x="390" y="1794"/>
                  </a:cubicBezTo>
                  <a:cubicBezTo>
                    <a:pt x="386" y="1793"/>
                    <a:pt x="390" y="1790"/>
                    <a:pt x="390" y="1787"/>
                  </a:cubicBezTo>
                  <a:close/>
                  <a:moveTo>
                    <a:pt x="217" y="1469"/>
                  </a:moveTo>
                  <a:cubicBezTo>
                    <a:pt x="217" y="1468"/>
                    <a:pt x="217" y="1467"/>
                    <a:pt x="216" y="1465"/>
                  </a:cubicBezTo>
                  <a:cubicBezTo>
                    <a:pt x="221" y="1464"/>
                    <a:pt x="221" y="1468"/>
                    <a:pt x="221" y="1471"/>
                  </a:cubicBezTo>
                  <a:cubicBezTo>
                    <a:pt x="220" y="1471"/>
                    <a:pt x="219" y="1469"/>
                    <a:pt x="217" y="1469"/>
                  </a:cubicBezTo>
                  <a:close/>
                  <a:moveTo>
                    <a:pt x="234" y="1492"/>
                  </a:moveTo>
                  <a:cubicBezTo>
                    <a:pt x="235" y="1486"/>
                    <a:pt x="239" y="1497"/>
                    <a:pt x="243" y="1496"/>
                  </a:cubicBezTo>
                  <a:cubicBezTo>
                    <a:pt x="243" y="1499"/>
                    <a:pt x="243" y="1502"/>
                    <a:pt x="245" y="1502"/>
                  </a:cubicBezTo>
                  <a:cubicBezTo>
                    <a:pt x="241" y="1509"/>
                    <a:pt x="239" y="1493"/>
                    <a:pt x="234" y="1492"/>
                  </a:cubicBezTo>
                  <a:close/>
                  <a:moveTo>
                    <a:pt x="288" y="1609"/>
                  </a:moveTo>
                  <a:cubicBezTo>
                    <a:pt x="292" y="1610"/>
                    <a:pt x="294" y="1614"/>
                    <a:pt x="295" y="1619"/>
                  </a:cubicBezTo>
                  <a:cubicBezTo>
                    <a:pt x="291" y="1618"/>
                    <a:pt x="289" y="1614"/>
                    <a:pt x="288" y="1609"/>
                  </a:cubicBezTo>
                  <a:close/>
                  <a:moveTo>
                    <a:pt x="307" y="1605"/>
                  </a:moveTo>
                  <a:cubicBezTo>
                    <a:pt x="302" y="1602"/>
                    <a:pt x="305" y="1590"/>
                    <a:pt x="301" y="1586"/>
                  </a:cubicBezTo>
                  <a:cubicBezTo>
                    <a:pt x="305" y="1588"/>
                    <a:pt x="307" y="1588"/>
                    <a:pt x="310" y="1585"/>
                  </a:cubicBezTo>
                  <a:cubicBezTo>
                    <a:pt x="308" y="1574"/>
                    <a:pt x="312" y="1569"/>
                    <a:pt x="313" y="1561"/>
                  </a:cubicBezTo>
                  <a:cubicBezTo>
                    <a:pt x="313" y="1553"/>
                    <a:pt x="319" y="1567"/>
                    <a:pt x="313" y="1565"/>
                  </a:cubicBezTo>
                  <a:cubicBezTo>
                    <a:pt x="315" y="1582"/>
                    <a:pt x="308" y="1591"/>
                    <a:pt x="307" y="1605"/>
                  </a:cubicBezTo>
                  <a:close/>
                  <a:moveTo>
                    <a:pt x="359" y="1783"/>
                  </a:moveTo>
                  <a:cubicBezTo>
                    <a:pt x="351" y="1782"/>
                    <a:pt x="356" y="1772"/>
                    <a:pt x="358" y="1768"/>
                  </a:cubicBezTo>
                  <a:cubicBezTo>
                    <a:pt x="365" y="1770"/>
                    <a:pt x="356" y="1776"/>
                    <a:pt x="359" y="1783"/>
                  </a:cubicBezTo>
                  <a:close/>
                  <a:moveTo>
                    <a:pt x="388" y="2010"/>
                  </a:moveTo>
                  <a:cubicBezTo>
                    <a:pt x="384" y="2012"/>
                    <a:pt x="382" y="2009"/>
                    <a:pt x="379" y="2009"/>
                  </a:cubicBezTo>
                  <a:cubicBezTo>
                    <a:pt x="376" y="2005"/>
                    <a:pt x="372" y="2001"/>
                    <a:pt x="368" y="1999"/>
                  </a:cubicBezTo>
                  <a:cubicBezTo>
                    <a:pt x="362" y="1998"/>
                    <a:pt x="359" y="1993"/>
                    <a:pt x="354" y="1991"/>
                  </a:cubicBezTo>
                  <a:cubicBezTo>
                    <a:pt x="350" y="1988"/>
                    <a:pt x="344" y="1987"/>
                    <a:pt x="340" y="1983"/>
                  </a:cubicBezTo>
                  <a:cubicBezTo>
                    <a:pt x="330" y="1979"/>
                    <a:pt x="323" y="1971"/>
                    <a:pt x="311" y="1970"/>
                  </a:cubicBezTo>
                  <a:cubicBezTo>
                    <a:pt x="304" y="1963"/>
                    <a:pt x="290" y="1963"/>
                    <a:pt x="284" y="1954"/>
                  </a:cubicBezTo>
                  <a:cubicBezTo>
                    <a:pt x="260" y="1951"/>
                    <a:pt x="240" y="1944"/>
                    <a:pt x="223" y="1932"/>
                  </a:cubicBezTo>
                  <a:cubicBezTo>
                    <a:pt x="211" y="1932"/>
                    <a:pt x="203" y="1927"/>
                    <a:pt x="192" y="1926"/>
                  </a:cubicBezTo>
                  <a:cubicBezTo>
                    <a:pt x="186" y="1920"/>
                    <a:pt x="173" y="1921"/>
                    <a:pt x="167" y="1915"/>
                  </a:cubicBezTo>
                  <a:cubicBezTo>
                    <a:pt x="156" y="1913"/>
                    <a:pt x="149" y="1908"/>
                    <a:pt x="138" y="1906"/>
                  </a:cubicBezTo>
                  <a:cubicBezTo>
                    <a:pt x="129" y="1903"/>
                    <a:pt x="123" y="1897"/>
                    <a:pt x="111" y="1897"/>
                  </a:cubicBezTo>
                  <a:cubicBezTo>
                    <a:pt x="119" y="1888"/>
                    <a:pt x="125" y="1901"/>
                    <a:pt x="135" y="1897"/>
                  </a:cubicBezTo>
                  <a:cubicBezTo>
                    <a:pt x="143" y="1899"/>
                    <a:pt x="151" y="1901"/>
                    <a:pt x="162" y="1900"/>
                  </a:cubicBezTo>
                  <a:cubicBezTo>
                    <a:pt x="165" y="1904"/>
                    <a:pt x="173" y="1902"/>
                    <a:pt x="177" y="1905"/>
                  </a:cubicBezTo>
                  <a:cubicBezTo>
                    <a:pt x="183" y="1906"/>
                    <a:pt x="188" y="1907"/>
                    <a:pt x="191" y="1911"/>
                  </a:cubicBezTo>
                  <a:cubicBezTo>
                    <a:pt x="203" y="1911"/>
                    <a:pt x="209" y="1918"/>
                    <a:pt x="222" y="1917"/>
                  </a:cubicBezTo>
                  <a:cubicBezTo>
                    <a:pt x="230" y="1923"/>
                    <a:pt x="243" y="1923"/>
                    <a:pt x="251" y="1928"/>
                  </a:cubicBezTo>
                  <a:cubicBezTo>
                    <a:pt x="260" y="1933"/>
                    <a:pt x="268" y="1937"/>
                    <a:pt x="278" y="1939"/>
                  </a:cubicBezTo>
                  <a:cubicBezTo>
                    <a:pt x="282" y="1943"/>
                    <a:pt x="288" y="1944"/>
                    <a:pt x="292" y="1947"/>
                  </a:cubicBezTo>
                  <a:cubicBezTo>
                    <a:pt x="294" y="1949"/>
                    <a:pt x="297" y="1949"/>
                    <a:pt x="301" y="1949"/>
                  </a:cubicBezTo>
                  <a:cubicBezTo>
                    <a:pt x="300" y="1953"/>
                    <a:pt x="303" y="1953"/>
                    <a:pt x="305" y="1953"/>
                  </a:cubicBezTo>
                  <a:cubicBezTo>
                    <a:pt x="313" y="1958"/>
                    <a:pt x="323" y="1961"/>
                    <a:pt x="328" y="1969"/>
                  </a:cubicBezTo>
                  <a:cubicBezTo>
                    <a:pt x="335" y="1968"/>
                    <a:pt x="337" y="1973"/>
                    <a:pt x="340" y="1977"/>
                  </a:cubicBezTo>
                  <a:cubicBezTo>
                    <a:pt x="344" y="1976"/>
                    <a:pt x="345" y="1979"/>
                    <a:pt x="349" y="1978"/>
                  </a:cubicBezTo>
                  <a:cubicBezTo>
                    <a:pt x="348" y="1982"/>
                    <a:pt x="351" y="1982"/>
                    <a:pt x="353" y="1982"/>
                  </a:cubicBezTo>
                  <a:cubicBezTo>
                    <a:pt x="354" y="1988"/>
                    <a:pt x="363" y="1986"/>
                    <a:pt x="365" y="1990"/>
                  </a:cubicBezTo>
                  <a:cubicBezTo>
                    <a:pt x="371" y="1991"/>
                    <a:pt x="372" y="1996"/>
                    <a:pt x="378" y="1996"/>
                  </a:cubicBezTo>
                  <a:cubicBezTo>
                    <a:pt x="382" y="2003"/>
                    <a:pt x="388" y="2008"/>
                    <a:pt x="395" y="2012"/>
                  </a:cubicBezTo>
                  <a:cubicBezTo>
                    <a:pt x="395" y="2018"/>
                    <a:pt x="388" y="2013"/>
                    <a:pt x="388" y="2010"/>
                  </a:cubicBezTo>
                  <a:close/>
                  <a:moveTo>
                    <a:pt x="596" y="2107"/>
                  </a:moveTo>
                  <a:cubicBezTo>
                    <a:pt x="598" y="2103"/>
                    <a:pt x="602" y="2098"/>
                    <a:pt x="604" y="2094"/>
                  </a:cubicBezTo>
                  <a:cubicBezTo>
                    <a:pt x="619" y="2080"/>
                    <a:pt x="618" y="2072"/>
                    <a:pt x="622" y="2068"/>
                  </a:cubicBezTo>
                  <a:cubicBezTo>
                    <a:pt x="660" y="2019"/>
                    <a:pt x="661" y="2017"/>
                    <a:pt x="662" y="2015"/>
                  </a:cubicBezTo>
                  <a:cubicBezTo>
                    <a:pt x="680" y="1994"/>
                    <a:pt x="677" y="1985"/>
                    <a:pt x="684" y="1985"/>
                  </a:cubicBezTo>
                  <a:cubicBezTo>
                    <a:pt x="699" y="1956"/>
                    <a:pt x="701" y="1954"/>
                    <a:pt x="703" y="1953"/>
                  </a:cubicBezTo>
                  <a:cubicBezTo>
                    <a:pt x="735" y="1903"/>
                    <a:pt x="744" y="1884"/>
                    <a:pt x="752" y="1865"/>
                  </a:cubicBezTo>
                  <a:cubicBezTo>
                    <a:pt x="765" y="1831"/>
                    <a:pt x="766" y="1825"/>
                    <a:pt x="768" y="1820"/>
                  </a:cubicBezTo>
                  <a:cubicBezTo>
                    <a:pt x="769" y="1817"/>
                    <a:pt x="760" y="1822"/>
                    <a:pt x="761" y="1836"/>
                  </a:cubicBezTo>
                  <a:cubicBezTo>
                    <a:pt x="728" y="1898"/>
                    <a:pt x="723" y="1908"/>
                    <a:pt x="718" y="1917"/>
                  </a:cubicBezTo>
                  <a:cubicBezTo>
                    <a:pt x="702" y="1935"/>
                    <a:pt x="702" y="1939"/>
                    <a:pt x="700" y="1940"/>
                  </a:cubicBezTo>
                  <a:cubicBezTo>
                    <a:pt x="676" y="1974"/>
                    <a:pt x="673" y="1984"/>
                    <a:pt x="667" y="1991"/>
                  </a:cubicBezTo>
                  <a:cubicBezTo>
                    <a:pt x="648" y="2019"/>
                    <a:pt x="646" y="2019"/>
                    <a:pt x="647" y="2023"/>
                  </a:cubicBezTo>
                  <a:cubicBezTo>
                    <a:pt x="633" y="2043"/>
                    <a:pt x="628" y="2045"/>
                    <a:pt x="625" y="2048"/>
                  </a:cubicBezTo>
                  <a:cubicBezTo>
                    <a:pt x="609" y="2076"/>
                    <a:pt x="604" y="2078"/>
                    <a:pt x="601" y="2081"/>
                  </a:cubicBezTo>
                  <a:cubicBezTo>
                    <a:pt x="576" y="2118"/>
                    <a:pt x="578" y="2126"/>
                    <a:pt x="571" y="2127"/>
                  </a:cubicBezTo>
                  <a:cubicBezTo>
                    <a:pt x="556" y="2155"/>
                    <a:pt x="554" y="2157"/>
                    <a:pt x="553" y="2160"/>
                  </a:cubicBezTo>
                  <a:cubicBezTo>
                    <a:pt x="565" y="2157"/>
                    <a:pt x="568" y="2155"/>
                    <a:pt x="566" y="2151"/>
                  </a:cubicBezTo>
                  <a:cubicBezTo>
                    <a:pt x="593" y="2117"/>
                    <a:pt x="590" y="2108"/>
                    <a:pt x="596" y="2107"/>
                  </a:cubicBezTo>
                  <a:close/>
                  <a:moveTo>
                    <a:pt x="556" y="2121"/>
                  </a:moveTo>
                  <a:cubicBezTo>
                    <a:pt x="555" y="2115"/>
                    <a:pt x="559" y="2113"/>
                    <a:pt x="561" y="2110"/>
                  </a:cubicBezTo>
                  <a:cubicBezTo>
                    <a:pt x="585" y="2064"/>
                    <a:pt x="590" y="2064"/>
                    <a:pt x="591" y="2060"/>
                  </a:cubicBezTo>
                  <a:cubicBezTo>
                    <a:pt x="608" y="2038"/>
                    <a:pt x="607" y="2033"/>
                    <a:pt x="610" y="2030"/>
                  </a:cubicBezTo>
                  <a:cubicBezTo>
                    <a:pt x="638" y="2004"/>
                    <a:pt x="636" y="1993"/>
                    <a:pt x="645" y="1992"/>
                  </a:cubicBezTo>
                  <a:cubicBezTo>
                    <a:pt x="664" y="1965"/>
                    <a:pt x="667" y="1963"/>
                    <a:pt x="666" y="1958"/>
                  </a:cubicBezTo>
                  <a:cubicBezTo>
                    <a:pt x="682" y="1941"/>
                    <a:pt x="684" y="1938"/>
                    <a:pt x="687" y="1937"/>
                  </a:cubicBezTo>
                  <a:cubicBezTo>
                    <a:pt x="710" y="1898"/>
                    <a:pt x="721" y="1889"/>
                    <a:pt x="726" y="1875"/>
                  </a:cubicBezTo>
                  <a:cubicBezTo>
                    <a:pt x="749" y="1838"/>
                    <a:pt x="750" y="1835"/>
                    <a:pt x="749" y="1830"/>
                  </a:cubicBezTo>
                  <a:cubicBezTo>
                    <a:pt x="766" y="1792"/>
                    <a:pt x="762" y="1780"/>
                    <a:pt x="770" y="1778"/>
                  </a:cubicBezTo>
                  <a:cubicBezTo>
                    <a:pt x="774" y="1706"/>
                    <a:pt x="781" y="1717"/>
                    <a:pt x="776" y="1719"/>
                  </a:cubicBezTo>
                  <a:cubicBezTo>
                    <a:pt x="771" y="1756"/>
                    <a:pt x="768" y="1760"/>
                    <a:pt x="767" y="1765"/>
                  </a:cubicBezTo>
                  <a:cubicBezTo>
                    <a:pt x="751" y="1811"/>
                    <a:pt x="751" y="1818"/>
                    <a:pt x="746" y="1819"/>
                  </a:cubicBezTo>
                  <a:cubicBezTo>
                    <a:pt x="726" y="1861"/>
                    <a:pt x="723" y="1864"/>
                    <a:pt x="721" y="1869"/>
                  </a:cubicBezTo>
                  <a:cubicBezTo>
                    <a:pt x="686" y="1918"/>
                    <a:pt x="687" y="1914"/>
                    <a:pt x="683" y="1918"/>
                  </a:cubicBezTo>
                  <a:cubicBezTo>
                    <a:pt x="665" y="1944"/>
                    <a:pt x="666" y="1949"/>
                    <a:pt x="661" y="1950"/>
                  </a:cubicBezTo>
                  <a:cubicBezTo>
                    <a:pt x="649" y="1969"/>
                    <a:pt x="647" y="1972"/>
                    <a:pt x="646" y="1975"/>
                  </a:cubicBezTo>
                  <a:cubicBezTo>
                    <a:pt x="622" y="2004"/>
                    <a:pt x="620" y="2011"/>
                    <a:pt x="614" y="2014"/>
                  </a:cubicBezTo>
                  <a:cubicBezTo>
                    <a:pt x="595" y="2042"/>
                    <a:pt x="587" y="2040"/>
                    <a:pt x="590" y="2047"/>
                  </a:cubicBezTo>
                  <a:cubicBezTo>
                    <a:pt x="566" y="2088"/>
                    <a:pt x="559" y="2090"/>
                    <a:pt x="556" y="2097"/>
                  </a:cubicBezTo>
                  <a:cubicBezTo>
                    <a:pt x="535" y="2141"/>
                    <a:pt x="528" y="2144"/>
                    <a:pt x="527" y="2151"/>
                  </a:cubicBezTo>
                  <a:cubicBezTo>
                    <a:pt x="533" y="2157"/>
                    <a:pt x="535" y="2153"/>
                    <a:pt x="538" y="2151"/>
                  </a:cubicBezTo>
                  <a:cubicBezTo>
                    <a:pt x="549" y="2125"/>
                    <a:pt x="552" y="2123"/>
                    <a:pt x="556" y="2121"/>
                  </a:cubicBezTo>
                  <a:close/>
                </a:path>
              </a:pathLst>
            </a:custGeom>
            <a:solidFill>
              <a:srgbClr val="79A8A4"/>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
        <p:nvSpPr>
          <p:cNvPr id="59" name="Google Shape;59;p13"/>
          <p:cNvSpPr txBox="1">
            <a:spLocks noGrp="1"/>
          </p:cNvSpPr>
          <p:nvPr>
            <p:ph type="dt" idx="10"/>
          </p:nvPr>
        </p:nvSpPr>
        <p:spPr>
          <a:xfrm>
            <a:off x="6730020" y="4831920"/>
            <a:ext cx="2057130" cy="273510"/>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0"/>
              </a:spcBef>
              <a:spcAft>
                <a:spcPts val="0"/>
              </a:spcAft>
              <a:buClr>
                <a:srgbClr val="474B57"/>
              </a:buClr>
              <a:buSzPts val="900"/>
              <a:buFont typeface="Century Schoolbook"/>
              <a:buNone/>
              <a:defRPr sz="900" b="0" i="0" u="none" strike="noStrike" cap="none">
                <a:solidFill>
                  <a:srgbClr val="474B57"/>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60" name="Google Shape;60;p13"/>
          <p:cNvSpPr txBox="1">
            <a:spLocks noGrp="1"/>
          </p:cNvSpPr>
          <p:nvPr>
            <p:ph type="ftr" idx="11"/>
          </p:nvPr>
        </p:nvSpPr>
        <p:spPr>
          <a:xfrm>
            <a:off x="3024270" y="4831920"/>
            <a:ext cx="3085830" cy="27351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Font typeface="Times New Roman"/>
              <a:buNone/>
              <a:defRPr sz="1100" b="0" i="0" u="none" strike="noStrike" cap="none">
                <a:latin typeface="Times New Roman"/>
                <a:ea typeface="Times New Roman"/>
                <a:cs typeface="Times New Roman"/>
                <a:sym typeface="Times New Roman"/>
              </a:defRPr>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61" name="Google Shape;61;p13"/>
          <p:cNvSpPr txBox="1">
            <a:spLocks noGrp="1"/>
          </p:cNvSpPr>
          <p:nvPr>
            <p:ph type="sldNum" idx="12"/>
          </p:nvPr>
        </p:nvSpPr>
        <p:spPr>
          <a:xfrm>
            <a:off x="349920" y="4831920"/>
            <a:ext cx="2066310" cy="273510"/>
          </a:xfrm>
          <a:prstGeom prst="rect">
            <a:avLst/>
          </a:prstGeom>
          <a:noFill/>
          <a:ln>
            <a:noFill/>
          </a:ln>
        </p:spPr>
        <p:txBody>
          <a:bodyPr spcFirstLastPara="1" wrap="square" lIns="68575" tIns="34275" rIns="68575" bIns="34275" anchor="ctr" anchorCtr="0">
            <a:noAutofit/>
          </a:bodyPr>
          <a:lstStyle>
            <a:lvl1pPr marL="0" marR="0" lvl="0" indent="0" algn="l" rtl="0">
              <a:lnSpc>
                <a:spcPct val="100000"/>
              </a:lnSpc>
              <a:spcBef>
                <a:spcPts val="0"/>
              </a:spcBef>
              <a:buClr>
                <a:srgbClr val="474B57"/>
              </a:buClr>
              <a:buSzPts val="900"/>
              <a:buFont typeface="Century Schoolbook"/>
              <a:buNone/>
              <a:defRPr sz="900" b="0" i="0" u="none" strike="noStrike" cap="none">
                <a:solidFill>
                  <a:srgbClr val="474B57"/>
                </a:solidFill>
                <a:latin typeface="Century Schoolbook"/>
                <a:ea typeface="Century Schoolbook"/>
                <a:cs typeface="Century Schoolbook"/>
                <a:sym typeface="Century Schoolbook"/>
              </a:defRPr>
            </a:lvl1pPr>
            <a:lvl2pPr marL="0" marR="0" lvl="1" indent="0" algn="l" rtl="0">
              <a:lnSpc>
                <a:spcPct val="100000"/>
              </a:lnSpc>
              <a:spcBef>
                <a:spcPts val="0"/>
              </a:spcBef>
              <a:buClr>
                <a:srgbClr val="474B57"/>
              </a:buClr>
              <a:buSzPts val="900"/>
              <a:buFont typeface="Century Schoolbook"/>
              <a:buNone/>
              <a:defRPr sz="900" b="0" i="0" u="none" strike="noStrike" cap="none">
                <a:solidFill>
                  <a:srgbClr val="474B57"/>
                </a:solidFill>
                <a:latin typeface="Century Schoolbook"/>
                <a:ea typeface="Century Schoolbook"/>
                <a:cs typeface="Century Schoolbook"/>
                <a:sym typeface="Century Schoolbook"/>
              </a:defRPr>
            </a:lvl2pPr>
            <a:lvl3pPr marL="0" marR="0" lvl="2" indent="0" algn="l" rtl="0">
              <a:lnSpc>
                <a:spcPct val="100000"/>
              </a:lnSpc>
              <a:spcBef>
                <a:spcPts val="0"/>
              </a:spcBef>
              <a:buClr>
                <a:srgbClr val="474B57"/>
              </a:buClr>
              <a:buSzPts val="900"/>
              <a:buFont typeface="Century Schoolbook"/>
              <a:buNone/>
              <a:defRPr sz="900" b="0" i="0" u="none" strike="noStrike" cap="none">
                <a:solidFill>
                  <a:srgbClr val="474B57"/>
                </a:solidFill>
                <a:latin typeface="Century Schoolbook"/>
                <a:ea typeface="Century Schoolbook"/>
                <a:cs typeface="Century Schoolbook"/>
                <a:sym typeface="Century Schoolbook"/>
              </a:defRPr>
            </a:lvl3pPr>
            <a:lvl4pPr marL="0" marR="0" lvl="3" indent="0" algn="l" rtl="0">
              <a:lnSpc>
                <a:spcPct val="100000"/>
              </a:lnSpc>
              <a:spcBef>
                <a:spcPts val="0"/>
              </a:spcBef>
              <a:buClr>
                <a:srgbClr val="474B57"/>
              </a:buClr>
              <a:buSzPts val="900"/>
              <a:buFont typeface="Century Schoolbook"/>
              <a:buNone/>
              <a:defRPr sz="900" b="0" i="0" u="none" strike="noStrike" cap="none">
                <a:solidFill>
                  <a:srgbClr val="474B57"/>
                </a:solidFill>
                <a:latin typeface="Century Schoolbook"/>
                <a:ea typeface="Century Schoolbook"/>
                <a:cs typeface="Century Schoolbook"/>
                <a:sym typeface="Century Schoolbook"/>
              </a:defRPr>
            </a:lvl4pPr>
            <a:lvl5pPr marL="0" marR="0" lvl="4" indent="0" algn="l" rtl="0">
              <a:lnSpc>
                <a:spcPct val="100000"/>
              </a:lnSpc>
              <a:spcBef>
                <a:spcPts val="0"/>
              </a:spcBef>
              <a:buClr>
                <a:srgbClr val="474B57"/>
              </a:buClr>
              <a:buSzPts val="900"/>
              <a:buFont typeface="Century Schoolbook"/>
              <a:buNone/>
              <a:defRPr sz="900" b="0" i="0" u="none" strike="noStrike" cap="none">
                <a:solidFill>
                  <a:srgbClr val="474B57"/>
                </a:solidFill>
                <a:latin typeface="Century Schoolbook"/>
                <a:ea typeface="Century Schoolbook"/>
                <a:cs typeface="Century Schoolbook"/>
                <a:sym typeface="Century Schoolbook"/>
              </a:defRPr>
            </a:lvl5pPr>
            <a:lvl6pPr marL="0" marR="0" lvl="5" indent="0" algn="l" rtl="0">
              <a:lnSpc>
                <a:spcPct val="100000"/>
              </a:lnSpc>
              <a:spcBef>
                <a:spcPts val="0"/>
              </a:spcBef>
              <a:buClr>
                <a:srgbClr val="474B57"/>
              </a:buClr>
              <a:buSzPts val="900"/>
              <a:buFont typeface="Century Schoolbook"/>
              <a:buNone/>
              <a:defRPr sz="900" b="0" i="0" u="none" strike="noStrike" cap="none">
                <a:solidFill>
                  <a:srgbClr val="474B57"/>
                </a:solidFill>
                <a:latin typeface="Century Schoolbook"/>
                <a:ea typeface="Century Schoolbook"/>
                <a:cs typeface="Century Schoolbook"/>
                <a:sym typeface="Century Schoolbook"/>
              </a:defRPr>
            </a:lvl6pPr>
            <a:lvl7pPr marL="0" marR="0" lvl="6" indent="0" algn="l" rtl="0">
              <a:lnSpc>
                <a:spcPct val="100000"/>
              </a:lnSpc>
              <a:spcBef>
                <a:spcPts val="0"/>
              </a:spcBef>
              <a:buClr>
                <a:srgbClr val="474B57"/>
              </a:buClr>
              <a:buSzPts val="900"/>
              <a:buFont typeface="Century Schoolbook"/>
              <a:buNone/>
              <a:defRPr sz="900" b="0" i="0" u="none" strike="noStrike" cap="none">
                <a:solidFill>
                  <a:srgbClr val="474B57"/>
                </a:solidFill>
                <a:latin typeface="Century Schoolbook"/>
                <a:ea typeface="Century Schoolbook"/>
                <a:cs typeface="Century Schoolbook"/>
                <a:sym typeface="Century Schoolbook"/>
              </a:defRPr>
            </a:lvl7pPr>
            <a:lvl8pPr marL="0" marR="0" lvl="7" indent="0" algn="l" rtl="0">
              <a:lnSpc>
                <a:spcPct val="100000"/>
              </a:lnSpc>
              <a:spcBef>
                <a:spcPts val="0"/>
              </a:spcBef>
              <a:buClr>
                <a:srgbClr val="474B57"/>
              </a:buClr>
              <a:buSzPts val="900"/>
              <a:buFont typeface="Century Schoolbook"/>
              <a:buNone/>
              <a:defRPr sz="900" b="0" i="0" u="none" strike="noStrike" cap="none">
                <a:solidFill>
                  <a:srgbClr val="474B57"/>
                </a:solidFill>
                <a:latin typeface="Century Schoolbook"/>
                <a:ea typeface="Century Schoolbook"/>
                <a:cs typeface="Century Schoolbook"/>
                <a:sym typeface="Century Schoolbook"/>
              </a:defRPr>
            </a:lvl8pPr>
            <a:lvl9pPr marL="0" marR="0" lvl="8" indent="0" algn="l" rtl="0">
              <a:lnSpc>
                <a:spcPct val="100000"/>
              </a:lnSpc>
              <a:spcBef>
                <a:spcPts val="0"/>
              </a:spcBef>
              <a:buClr>
                <a:srgbClr val="474B57"/>
              </a:buClr>
              <a:buSzPts val="900"/>
              <a:buFont typeface="Century Schoolbook"/>
              <a:buNone/>
              <a:defRPr sz="900" b="0" i="0" u="none" strike="noStrike" cap="none">
                <a:solidFill>
                  <a:srgbClr val="474B57"/>
                </a:solidFill>
                <a:latin typeface="Century Schoolbook"/>
                <a:ea typeface="Century Schoolbook"/>
                <a:cs typeface="Century Schoolbook"/>
                <a:sym typeface="Century Schoolbook"/>
              </a:defRPr>
            </a:lvl9pPr>
          </a:lstStyle>
          <a:p>
            <a:pPr marL="0" lvl="0" indent="0" algn="l" rtl="0">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
        <p:nvSpPr>
          <p:cNvPr id="62" name="Google Shape;62;p13"/>
          <p:cNvSpPr/>
          <p:nvPr/>
        </p:nvSpPr>
        <p:spPr>
          <a:xfrm>
            <a:off x="3342060" y="23760"/>
            <a:ext cx="270" cy="810"/>
          </a:xfrm>
          <a:custGeom>
            <a:avLst/>
            <a:gdLst/>
            <a:ahLst/>
            <a:cxnLst/>
            <a:rect l="l" t="t" r="r" b="b"/>
            <a:pathLst>
              <a:path w="2" h="2" extrusionOk="0">
                <a:moveTo>
                  <a:pt x="0" y="0"/>
                </a:moveTo>
                <a:lnTo>
                  <a:pt x="2" y="0"/>
                </a:lnTo>
                <a:lnTo>
                  <a:pt x="0" y="2"/>
                </a:lnTo>
                <a:lnTo>
                  <a:pt x="0" y="0"/>
                </a:lnTo>
                <a:close/>
              </a:path>
            </a:pathLst>
          </a:custGeom>
          <a:solidFill>
            <a:srgbClr val="30466D"/>
          </a:solidFill>
          <a:ln w="9525" cap="flat" cmpd="sng">
            <a:solidFill>
              <a:srgbClr val="30466D"/>
            </a:solidFill>
            <a:prstDash val="solid"/>
            <a:round/>
            <a:headEnd type="none" w="sm" len="sm"/>
            <a:tailEnd type="none" w="sm" len="sm"/>
          </a:ln>
        </p:spPr>
      </p:sp>
      <p:grpSp>
        <p:nvGrpSpPr>
          <p:cNvPr id="63" name="Google Shape;63;p13"/>
          <p:cNvGrpSpPr/>
          <p:nvPr/>
        </p:nvGrpSpPr>
        <p:grpSpPr>
          <a:xfrm>
            <a:off x="5490180" y="350730"/>
            <a:ext cx="3656070" cy="4442040"/>
            <a:chOff x="7320240" y="467640"/>
            <a:chExt cx="4874760" cy="5922720"/>
          </a:xfrm>
        </p:grpSpPr>
        <p:sp>
          <p:nvSpPr>
            <p:cNvPr id="64" name="Google Shape;64;p13"/>
            <p:cNvSpPr/>
            <p:nvPr/>
          </p:nvSpPr>
          <p:spPr>
            <a:xfrm>
              <a:off x="7320240" y="467640"/>
              <a:ext cx="4874760" cy="5922720"/>
            </a:xfrm>
            <a:custGeom>
              <a:avLst/>
              <a:gdLst/>
              <a:ahLst/>
              <a:cxnLst/>
              <a:rect l="l" t="t" r="r" b="b"/>
              <a:pathLst>
                <a:path w="3071" h="3731" extrusionOk="0">
                  <a:moveTo>
                    <a:pt x="199" y="0"/>
                  </a:moveTo>
                  <a:lnTo>
                    <a:pt x="3071" y="0"/>
                  </a:lnTo>
                  <a:lnTo>
                    <a:pt x="3071" y="3731"/>
                  </a:lnTo>
                  <a:lnTo>
                    <a:pt x="199" y="3731"/>
                  </a:lnTo>
                  <a:lnTo>
                    <a:pt x="164" y="3728"/>
                  </a:lnTo>
                  <a:lnTo>
                    <a:pt x="130" y="3719"/>
                  </a:lnTo>
                  <a:lnTo>
                    <a:pt x="98" y="3704"/>
                  </a:lnTo>
                  <a:lnTo>
                    <a:pt x="71" y="3683"/>
                  </a:lnTo>
                  <a:lnTo>
                    <a:pt x="46" y="3660"/>
                  </a:lnTo>
                  <a:lnTo>
                    <a:pt x="27" y="3631"/>
                  </a:lnTo>
                  <a:lnTo>
                    <a:pt x="12" y="3601"/>
                  </a:lnTo>
                  <a:lnTo>
                    <a:pt x="3" y="3567"/>
                  </a:lnTo>
                  <a:lnTo>
                    <a:pt x="0" y="3531"/>
                  </a:lnTo>
                  <a:lnTo>
                    <a:pt x="0" y="199"/>
                  </a:lnTo>
                  <a:lnTo>
                    <a:pt x="3" y="164"/>
                  </a:lnTo>
                  <a:lnTo>
                    <a:pt x="12" y="130"/>
                  </a:lnTo>
                  <a:lnTo>
                    <a:pt x="27" y="98"/>
                  </a:lnTo>
                  <a:lnTo>
                    <a:pt x="46" y="71"/>
                  </a:lnTo>
                  <a:lnTo>
                    <a:pt x="71" y="46"/>
                  </a:lnTo>
                  <a:lnTo>
                    <a:pt x="98" y="27"/>
                  </a:lnTo>
                  <a:lnTo>
                    <a:pt x="130" y="12"/>
                  </a:lnTo>
                  <a:lnTo>
                    <a:pt x="164" y="2"/>
                  </a:lnTo>
                  <a:lnTo>
                    <a:pt x="199" y="0"/>
                  </a:lnTo>
                  <a:close/>
                </a:path>
              </a:pathLst>
            </a:custGeom>
            <a:solidFill>
              <a:srgbClr val="484A55"/>
            </a:solidFill>
            <a:ln>
              <a:noFill/>
            </a:ln>
          </p:spPr>
        </p:sp>
        <p:sp>
          <p:nvSpPr>
            <p:cNvPr id="65" name="Google Shape;65;p13"/>
            <p:cNvSpPr/>
            <p:nvPr/>
          </p:nvSpPr>
          <p:spPr>
            <a:xfrm>
              <a:off x="7505640" y="662040"/>
              <a:ext cx="4686120" cy="5543280"/>
            </a:xfrm>
            <a:custGeom>
              <a:avLst/>
              <a:gdLst/>
              <a:ahLst/>
              <a:cxnLst/>
              <a:rect l="l" t="t" r="r" b="b"/>
              <a:pathLst>
                <a:path w="2952" h="3492" extrusionOk="0">
                  <a:moveTo>
                    <a:pt x="79" y="0"/>
                  </a:moveTo>
                  <a:lnTo>
                    <a:pt x="2952" y="0"/>
                  </a:lnTo>
                  <a:lnTo>
                    <a:pt x="2952" y="25"/>
                  </a:lnTo>
                  <a:lnTo>
                    <a:pt x="79" y="25"/>
                  </a:lnTo>
                  <a:lnTo>
                    <a:pt x="62" y="27"/>
                  </a:lnTo>
                  <a:lnTo>
                    <a:pt x="48" y="35"/>
                  </a:lnTo>
                  <a:lnTo>
                    <a:pt x="35" y="47"/>
                  </a:lnTo>
                  <a:lnTo>
                    <a:pt x="26" y="63"/>
                  </a:lnTo>
                  <a:lnTo>
                    <a:pt x="24" y="80"/>
                  </a:lnTo>
                  <a:lnTo>
                    <a:pt x="24" y="3411"/>
                  </a:lnTo>
                  <a:lnTo>
                    <a:pt x="26" y="3429"/>
                  </a:lnTo>
                  <a:lnTo>
                    <a:pt x="35" y="3444"/>
                  </a:lnTo>
                  <a:lnTo>
                    <a:pt x="48" y="3457"/>
                  </a:lnTo>
                  <a:lnTo>
                    <a:pt x="62" y="3466"/>
                  </a:lnTo>
                  <a:lnTo>
                    <a:pt x="79" y="3468"/>
                  </a:lnTo>
                  <a:lnTo>
                    <a:pt x="2951" y="3468"/>
                  </a:lnTo>
                  <a:lnTo>
                    <a:pt x="2951" y="3492"/>
                  </a:lnTo>
                  <a:lnTo>
                    <a:pt x="79" y="3492"/>
                  </a:lnTo>
                  <a:lnTo>
                    <a:pt x="59" y="3489"/>
                  </a:lnTo>
                  <a:lnTo>
                    <a:pt x="40" y="3481"/>
                  </a:lnTo>
                  <a:lnTo>
                    <a:pt x="23" y="3469"/>
                  </a:lnTo>
                  <a:lnTo>
                    <a:pt x="11" y="3452"/>
                  </a:lnTo>
                  <a:lnTo>
                    <a:pt x="3" y="3433"/>
                  </a:lnTo>
                  <a:lnTo>
                    <a:pt x="0" y="3411"/>
                  </a:lnTo>
                  <a:lnTo>
                    <a:pt x="0" y="80"/>
                  </a:lnTo>
                  <a:lnTo>
                    <a:pt x="3" y="60"/>
                  </a:lnTo>
                  <a:lnTo>
                    <a:pt x="11" y="41"/>
                  </a:lnTo>
                  <a:lnTo>
                    <a:pt x="23" y="24"/>
                  </a:lnTo>
                  <a:lnTo>
                    <a:pt x="40" y="11"/>
                  </a:lnTo>
                  <a:lnTo>
                    <a:pt x="59" y="4"/>
                  </a:lnTo>
                  <a:lnTo>
                    <a:pt x="79" y="0"/>
                  </a:lnTo>
                  <a:close/>
                </a:path>
              </a:pathLst>
            </a:custGeom>
            <a:solidFill>
              <a:srgbClr val="FEFCF7"/>
            </a:solidFill>
            <a:ln>
              <a:noFill/>
            </a:ln>
          </p:spPr>
        </p:sp>
        <p:cxnSp>
          <p:nvCxnSpPr>
            <p:cNvPr id="66" name="Google Shape;66;p13"/>
            <p:cNvCxnSpPr/>
            <p:nvPr/>
          </p:nvCxnSpPr>
          <p:spPr>
            <a:xfrm>
              <a:off x="8013240" y="4628880"/>
              <a:ext cx="694800" cy="360"/>
            </a:xfrm>
            <a:prstGeom prst="straightConnector1">
              <a:avLst/>
            </a:prstGeom>
            <a:noFill/>
            <a:ln w="38150" cap="flat" cmpd="sng">
              <a:solidFill>
                <a:srgbClr val="FEFCF7"/>
              </a:solidFill>
              <a:prstDash val="solid"/>
              <a:round/>
              <a:headEnd type="none" w="sm" len="sm"/>
              <a:tailEnd type="none" w="sm" len="sm"/>
            </a:ln>
          </p:spPr>
        </p:cxnSp>
      </p:grpSp>
      <p:sp>
        <p:nvSpPr>
          <p:cNvPr id="67" name="Google Shape;67;p13"/>
          <p:cNvSpPr txBox="1">
            <a:spLocks noGrp="1"/>
          </p:cNvSpPr>
          <p:nvPr>
            <p:ph type="title"/>
          </p:nvPr>
        </p:nvSpPr>
        <p:spPr>
          <a:xfrm>
            <a:off x="5940540" y="767880"/>
            <a:ext cx="2844990" cy="2512080"/>
          </a:xfrm>
          <a:prstGeom prst="rect">
            <a:avLst/>
          </a:prstGeom>
          <a:noFill/>
          <a:ln>
            <a:noFill/>
          </a:ln>
        </p:spPr>
        <p:txBody>
          <a:bodyPr spcFirstLastPara="1" wrap="square" lIns="68575" tIns="34275" rIns="68575" bIns="34275" anchor="t" anchorCtr="0">
            <a:norm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68" name="Google Shape;68;p13"/>
          <p:cNvSpPr txBox="1">
            <a:spLocks noGrp="1"/>
          </p:cNvSpPr>
          <p:nvPr>
            <p:ph type="body" idx="1"/>
          </p:nvPr>
        </p:nvSpPr>
        <p:spPr>
          <a:xfrm>
            <a:off x="457110" y="1203390"/>
            <a:ext cx="8229330" cy="298296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EFCF7"/>
        </a:solidFill>
        <a:effectLst/>
      </p:bgPr>
    </p:bg>
    <p:spTree>
      <p:nvGrpSpPr>
        <p:cNvPr id="1" name="Shape 153"/>
        <p:cNvGrpSpPr/>
        <p:nvPr/>
      </p:nvGrpSpPr>
      <p:grpSpPr>
        <a:xfrm>
          <a:off x="0" y="0"/>
          <a:ext cx="0" cy="0"/>
          <a:chOff x="0" y="0"/>
          <a:chExt cx="0" cy="0"/>
        </a:xfrm>
      </p:grpSpPr>
      <p:grpSp>
        <p:nvGrpSpPr>
          <p:cNvPr id="154" name="Google Shape;154;p26"/>
          <p:cNvGrpSpPr/>
          <p:nvPr/>
        </p:nvGrpSpPr>
        <p:grpSpPr>
          <a:xfrm>
            <a:off x="300510" y="271890"/>
            <a:ext cx="2621700" cy="4652910"/>
            <a:chOff x="400680" y="362520"/>
            <a:chExt cx="3495600" cy="6203880"/>
          </a:xfrm>
        </p:grpSpPr>
        <p:sp>
          <p:nvSpPr>
            <p:cNvPr id="155" name="Google Shape;155;p26"/>
            <p:cNvSpPr/>
            <p:nvPr/>
          </p:nvSpPr>
          <p:spPr>
            <a:xfrm>
              <a:off x="400680" y="362520"/>
              <a:ext cx="2217960" cy="6203880"/>
            </a:xfrm>
            <a:custGeom>
              <a:avLst/>
              <a:gdLst/>
              <a:ahLst/>
              <a:cxnLst/>
              <a:rect l="l" t="t" r="r" b="b"/>
              <a:pathLst>
                <a:path w="697" h="1954" extrusionOk="0">
                  <a:moveTo>
                    <a:pt x="251" y="1472"/>
                  </a:moveTo>
                  <a:cubicBezTo>
                    <a:pt x="258" y="1472"/>
                    <a:pt x="252" y="1463"/>
                    <a:pt x="251" y="1462"/>
                  </a:cubicBezTo>
                  <a:cubicBezTo>
                    <a:pt x="248" y="1422"/>
                    <a:pt x="241" y="1424"/>
                    <a:pt x="241" y="1419"/>
                  </a:cubicBezTo>
                  <a:cubicBezTo>
                    <a:pt x="227" y="1388"/>
                    <a:pt x="226" y="1380"/>
                    <a:pt x="221" y="1376"/>
                  </a:cubicBezTo>
                  <a:cubicBezTo>
                    <a:pt x="209" y="1355"/>
                    <a:pt x="209" y="1347"/>
                    <a:pt x="203" y="1344"/>
                  </a:cubicBezTo>
                  <a:cubicBezTo>
                    <a:pt x="169" y="1285"/>
                    <a:pt x="162" y="1275"/>
                    <a:pt x="156" y="1263"/>
                  </a:cubicBezTo>
                  <a:cubicBezTo>
                    <a:pt x="144" y="1242"/>
                    <a:pt x="141" y="1236"/>
                    <a:pt x="138" y="1231"/>
                  </a:cubicBezTo>
                  <a:cubicBezTo>
                    <a:pt x="107" y="1177"/>
                    <a:pt x="108" y="1168"/>
                    <a:pt x="103" y="1165"/>
                  </a:cubicBezTo>
                  <a:cubicBezTo>
                    <a:pt x="90" y="1142"/>
                    <a:pt x="83" y="1131"/>
                    <a:pt x="82" y="1127"/>
                  </a:cubicBezTo>
                  <a:cubicBezTo>
                    <a:pt x="66" y="1090"/>
                    <a:pt x="67" y="1081"/>
                    <a:pt x="62" y="1077"/>
                  </a:cubicBezTo>
                  <a:cubicBezTo>
                    <a:pt x="57" y="1049"/>
                    <a:pt x="51" y="1046"/>
                    <a:pt x="52" y="1037"/>
                  </a:cubicBezTo>
                  <a:cubicBezTo>
                    <a:pt x="48" y="1016"/>
                    <a:pt x="44" y="1007"/>
                    <a:pt x="42" y="1002"/>
                  </a:cubicBezTo>
                  <a:cubicBezTo>
                    <a:pt x="32" y="970"/>
                    <a:pt x="24" y="961"/>
                    <a:pt x="22" y="946"/>
                  </a:cubicBezTo>
                  <a:cubicBezTo>
                    <a:pt x="13" y="922"/>
                    <a:pt x="11" y="916"/>
                    <a:pt x="9" y="909"/>
                  </a:cubicBezTo>
                  <a:cubicBezTo>
                    <a:pt x="5" y="889"/>
                    <a:pt x="11" y="888"/>
                    <a:pt x="9" y="896"/>
                  </a:cubicBezTo>
                  <a:cubicBezTo>
                    <a:pt x="25" y="935"/>
                    <a:pt x="22" y="943"/>
                    <a:pt x="27" y="944"/>
                  </a:cubicBezTo>
                  <a:cubicBezTo>
                    <a:pt x="47" y="979"/>
                    <a:pt x="44" y="987"/>
                    <a:pt x="45" y="992"/>
                  </a:cubicBezTo>
                  <a:cubicBezTo>
                    <a:pt x="78" y="1045"/>
                    <a:pt x="85" y="1060"/>
                    <a:pt x="95" y="1072"/>
                  </a:cubicBezTo>
                  <a:cubicBezTo>
                    <a:pt x="141" y="1130"/>
                    <a:pt x="141" y="1136"/>
                    <a:pt x="140" y="1142"/>
                  </a:cubicBezTo>
                  <a:cubicBezTo>
                    <a:pt x="159" y="1162"/>
                    <a:pt x="156" y="1170"/>
                    <a:pt x="160" y="1170"/>
                  </a:cubicBezTo>
                  <a:cubicBezTo>
                    <a:pt x="198" y="1238"/>
                    <a:pt x="204" y="1243"/>
                    <a:pt x="206" y="1251"/>
                  </a:cubicBezTo>
                  <a:cubicBezTo>
                    <a:pt x="218" y="1278"/>
                    <a:pt x="219" y="1288"/>
                    <a:pt x="226" y="1291"/>
                  </a:cubicBezTo>
                  <a:cubicBezTo>
                    <a:pt x="231" y="1298"/>
                    <a:pt x="231" y="1292"/>
                    <a:pt x="228" y="1288"/>
                  </a:cubicBezTo>
                  <a:cubicBezTo>
                    <a:pt x="196" y="1218"/>
                    <a:pt x="198" y="1206"/>
                    <a:pt x="191" y="1203"/>
                  </a:cubicBezTo>
                  <a:cubicBezTo>
                    <a:pt x="168" y="1159"/>
                    <a:pt x="164" y="1153"/>
                    <a:pt x="160" y="1147"/>
                  </a:cubicBezTo>
                  <a:cubicBezTo>
                    <a:pt x="114" y="1068"/>
                    <a:pt x="104" y="1068"/>
                    <a:pt x="105" y="1057"/>
                  </a:cubicBezTo>
                  <a:cubicBezTo>
                    <a:pt x="67" y="1000"/>
                    <a:pt x="58" y="1000"/>
                    <a:pt x="57" y="992"/>
                  </a:cubicBezTo>
                  <a:cubicBezTo>
                    <a:pt x="80" y="1011"/>
                    <a:pt x="81" y="1021"/>
                    <a:pt x="87" y="1024"/>
                  </a:cubicBezTo>
                  <a:cubicBezTo>
                    <a:pt x="103" y="1041"/>
                    <a:pt x="100" y="1049"/>
                    <a:pt x="105" y="1049"/>
                  </a:cubicBezTo>
                  <a:cubicBezTo>
                    <a:pt x="129" y="1079"/>
                    <a:pt x="130" y="1087"/>
                    <a:pt x="135" y="1092"/>
                  </a:cubicBezTo>
                  <a:cubicBezTo>
                    <a:pt x="163" y="1128"/>
                    <a:pt x="159" y="1136"/>
                    <a:pt x="163" y="1137"/>
                  </a:cubicBezTo>
                  <a:cubicBezTo>
                    <a:pt x="199" y="1191"/>
                    <a:pt x="204" y="1205"/>
                    <a:pt x="211" y="1218"/>
                  </a:cubicBezTo>
                  <a:cubicBezTo>
                    <a:pt x="232" y="1237"/>
                    <a:pt x="226" y="1238"/>
                    <a:pt x="228" y="1230"/>
                  </a:cubicBezTo>
                  <a:cubicBezTo>
                    <a:pt x="202" y="1163"/>
                    <a:pt x="196" y="1163"/>
                    <a:pt x="198" y="1155"/>
                  </a:cubicBezTo>
                  <a:cubicBezTo>
                    <a:pt x="171" y="1106"/>
                    <a:pt x="167" y="1104"/>
                    <a:pt x="165" y="1100"/>
                  </a:cubicBezTo>
                  <a:cubicBezTo>
                    <a:pt x="140" y="1062"/>
                    <a:pt x="138" y="1052"/>
                    <a:pt x="133" y="1047"/>
                  </a:cubicBezTo>
                  <a:cubicBezTo>
                    <a:pt x="76" y="924"/>
                    <a:pt x="76" y="918"/>
                    <a:pt x="75" y="913"/>
                  </a:cubicBezTo>
                  <a:cubicBezTo>
                    <a:pt x="53" y="840"/>
                    <a:pt x="56" y="836"/>
                    <a:pt x="57" y="830"/>
                  </a:cubicBezTo>
                  <a:cubicBezTo>
                    <a:pt x="36" y="706"/>
                    <a:pt x="30" y="721"/>
                    <a:pt x="34" y="725"/>
                  </a:cubicBezTo>
                  <a:cubicBezTo>
                    <a:pt x="45" y="767"/>
                    <a:pt x="46" y="774"/>
                    <a:pt x="49" y="778"/>
                  </a:cubicBezTo>
                  <a:cubicBezTo>
                    <a:pt x="70" y="833"/>
                    <a:pt x="67" y="843"/>
                    <a:pt x="72" y="846"/>
                  </a:cubicBezTo>
                  <a:cubicBezTo>
                    <a:pt x="94" y="887"/>
                    <a:pt x="97" y="899"/>
                    <a:pt x="102" y="908"/>
                  </a:cubicBezTo>
                  <a:cubicBezTo>
                    <a:pt x="143" y="980"/>
                    <a:pt x="154" y="992"/>
                    <a:pt x="160" y="1007"/>
                  </a:cubicBezTo>
                  <a:cubicBezTo>
                    <a:pt x="212" y="1106"/>
                    <a:pt x="218" y="1122"/>
                    <a:pt x="223" y="1137"/>
                  </a:cubicBezTo>
                  <a:cubicBezTo>
                    <a:pt x="218" y="1115"/>
                    <a:pt x="222" y="1106"/>
                    <a:pt x="221" y="1102"/>
                  </a:cubicBezTo>
                  <a:cubicBezTo>
                    <a:pt x="210" y="1080"/>
                    <a:pt x="213" y="1072"/>
                    <a:pt x="208" y="1072"/>
                  </a:cubicBezTo>
                  <a:cubicBezTo>
                    <a:pt x="195" y="1023"/>
                    <a:pt x="188" y="1020"/>
                    <a:pt x="188" y="1012"/>
                  </a:cubicBezTo>
                  <a:cubicBezTo>
                    <a:pt x="149" y="930"/>
                    <a:pt x="144" y="927"/>
                    <a:pt x="145" y="918"/>
                  </a:cubicBezTo>
                  <a:cubicBezTo>
                    <a:pt x="125" y="876"/>
                    <a:pt x="120" y="873"/>
                    <a:pt x="117" y="868"/>
                  </a:cubicBezTo>
                  <a:cubicBezTo>
                    <a:pt x="102" y="832"/>
                    <a:pt x="100" y="833"/>
                    <a:pt x="100" y="830"/>
                  </a:cubicBezTo>
                  <a:cubicBezTo>
                    <a:pt x="80" y="793"/>
                    <a:pt x="77" y="788"/>
                    <a:pt x="75" y="783"/>
                  </a:cubicBezTo>
                  <a:cubicBezTo>
                    <a:pt x="45" y="730"/>
                    <a:pt x="43" y="716"/>
                    <a:pt x="34" y="710"/>
                  </a:cubicBezTo>
                  <a:cubicBezTo>
                    <a:pt x="25" y="678"/>
                    <a:pt x="34" y="684"/>
                    <a:pt x="32" y="690"/>
                  </a:cubicBezTo>
                  <a:cubicBezTo>
                    <a:pt x="50" y="733"/>
                    <a:pt x="60" y="733"/>
                    <a:pt x="59" y="745"/>
                  </a:cubicBezTo>
                  <a:cubicBezTo>
                    <a:pt x="80" y="780"/>
                    <a:pt x="81" y="783"/>
                    <a:pt x="85" y="785"/>
                  </a:cubicBezTo>
                  <a:cubicBezTo>
                    <a:pt x="113" y="833"/>
                    <a:pt x="115" y="842"/>
                    <a:pt x="117" y="851"/>
                  </a:cubicBezTo>
                  <a:cubicBezTo>
                    <a:pt x="147" y="899"/>
                    <a:pt x="151" y="907"/>
                    <a:pt x="153" y="916"/>
                  </a:cubicBezTo>
                  <a:cubicBezTo>
                    <a:pt x="168" y="945"/>
                    <a:pt x="171" y="952"/>
                    <a:pt x="173" y="961"/>
                  </a:cubicBezTo>
                  <a:cubicBezTo>
                    <a:pt x="190" y="999"/>
                    <a:pt x="200" y="1010"/>
                    <a:pt x="203" y="1029"/>
                  </a:cubicBezTo>
                  <a:cubicBezTo>
                    <a:pt x="198" y="998"/>
                    <a:pt x="198" y="994"/>
                    <a:pt x="196" y="994"/>
                  </a:cubicBezTo>
                  <a:cubicBezTo>
                    <a:pt x="175" y="911"/>
                    <a:pt x="168" y="909"/>
                    <a:pt x="170" y="898"/>
                  </a:cubicBezTo>
                  <a:cubicBezTo>
                    <a:pt x="131" y="811"/>
                    <a:pt x="131" y="802"/>
                    <a:pt x="125" y="800"/>
                  </a:cubicBezTo>
                  <a:cubicBezTo>
                    <a:pt x="105" y="747"/>
                    <a:pt x="103" y="742"/>
                    <a:pt x="100" y="740"/>
                  </a:cubicBezTo>
                  <a:cubicBezTo>
                    <a:pt x="82" y="701"/>
                    <a:pt x="78" y="699"/>
                    <a:pt x="77" y="695"/>
                  </a:cubicBezTo>
                  <a:cubicBezTo>
                    <a:pt x="67" y="672"/>
                    <a:pt x="60" y="674"/>
                    <a:pt x="62" y="667"/>
                  </a:cubicBezTo>
                  <a:cubicBezTo>
                    <a:pt x="44" y="641"/>
                    <a:pt x="39" y="635"/>
                    <a:pt x="34" y="629"/>
                  </a:cubicBezTo>
                  <a:cubicBezTo>
                    <a:pt x="21" y="597"/>
                    <a:pt x="29" y="609"/>
                    <a:pt x="37" y="622"/>
                  </a:cubicBezTo>
                  <a:cubicBezTo>
                    <a:pt x="75" y="681"/>
                    <a:pt x="85" y="681"/>
                    <a:pt x="85" y="692"/>
                  </a:cubicBezTo>
                  <a:cubicBezTo>
                    <a:pt x="108" y="731"/>
                    <a:pt x="109" y="735"/>
                    <a:pt x="110" y="740"/>
                  </a:cubicBezTo>
                  <a:cubicBezTo>
                    <a:pt x="123" y="777"/>
                    <a:pt x="130" y="775"/>
                    <a:pt x="130" y="780"/>
                  </a:cubicBezTo>
                  <a:cubicBezTo>
                    <a:pt x="151" y="822"/>
                    <a:pt x="153" y="840"/>
                    <a:pt x="163" y="851"/>
                  </a:cubicBezTo>
                  <a:cubicBezTo>
                    <a:pt x="179" y="903"/>
                    <a:pt x="184" y="907"/>
                    <a:pt x="185" y="916"/>
                  </a:cubicBezTo>
                  <a:cubicBezTo>
                    <a:pt x="203" y="963"/>
                    <a:pt x="199" y="973"/>
                    <a:pt x="201" y="976"/>
                  </a:cubicBezTo>
                  <a:cubicBezTo>
                    <a:pt x="236" y="1076"/>
                    <a:pt x="226" y="1071"/>
                    <a:pt x="228" y="1064"/>
                  </a:cubicBezTo>
                  <a:cubicBezTo>
                    <a:pt x="218" y="972"/>
                    <a:pt x="212" y="965"/>
                    <a:pt x="213" y="951"/>
                  </a:cubicBezTo>
                  <a:cubicBezTo>
                    <a:pt x="185" y="862"/>
                    <a:pt x="181" y="854"/>
                    <a:pt x="178" y="845"/>
                  </a:cubicBezTo>
                  <a:cubicBezTo>
                    <a:pt x="145" y="767"/>
                    <a:pt x="139" y="762"/>
                    <a:pt x="135" y="755"/>
                  </a:cubicBezTo>
                  <a:cubicBezTo>
                    <a:pt x="119" y="717"/>
                    <a:pt x="114" y="719"/>
                    <a:pt x="112" y="717"/>
                  </a:cubicBezTo>
                  <a:cubicBezTo>
                    <a:pt x="92" y="686"/>
                    <a:pt x="92" y="676"/>
                    <a:pt x="87" y="669"/>
                  </a:cubicBezTo>
                  <a:cubicBezTo>
                    <a:pt x="56" y="621"/>
                    <a:pt x="53" y="614"/>
                    <a:pt x="49" y="607"/>
                  </a:cubicBezTo>
                  <a:cubicBezTo>
                    <a:pt x="41" y="564"/>
                    <a:pt x="41" y="578"/>
                    <a:pt x="47" y="586"/>
                  </a:cubicBezTo>
                  <a:cubicBezTo>
                    <a:pt x="72" y="633"/>
                    <a:pt x="77" y="635"/>
                    <a:pt x="77" y="642"/>
                  </a:cubicBezTo>
                  <a:cubicBezTo>
                    <a:pt x="117" y="700"/>
                    <a:pt x="120" y="711"/>
                    <a:pt x="125" y="720"/>
                  </a:cubicBezTo>
                  <a:cubicBezTo>
                    <a:pt x="136" y="738"/>
                    <a:pt x="138" y="743"/>
                    <a:pt x="143" y="745"/>
                  </a:cubicBezTo>
                  <a:cubicBezTo>
                    <a:pt x="165" y="796"/>
                    <a:pt x="169" y="801"/>
                    <a:pt x="173" y="805"/>
                  </a:cubicBezTo>
                  <a:cubicBezTo>
                    <a:pt x="198" y="877"/>
                    <a:pt x="205" y="880"/>
                    <a:pt x="206" y="888"/>
                  </a:cubicBezTo>
                  <a:cubicBezTo>
                    <a:pt x="210" y="912"/>
                    <a:pt x="215" y="915"/>
                    <a:pt x="216" y="923"/>
                  </a:cubicBezTo>
                  <a:cubicBezTo>
                    <a:pt x="239" y="982"/>
                    <a:pt x="234" y="967"/>
                    <a:pt x="238" y="961"/>
                  </a:cubicBezTo>
                  <a:cubicBezTo>
                    <a:pt x="220" y="890"/>
                    <a:pt x="217" y="886"/>
                    <a:pt x="218" y="876"/>
                  </a:cubicBezTo>
                  <a:cubicBezTo>
                    <a:pt x="175" y="774"/>
                    <a:pt x="176" y="763"/>
                    <a:pt x="173" y="755"/>
                  </a:cubicBezTo>
                  <a:cubicBezTo>
                    <a:pt x="155" y="729"/>
                    <a:pt x="156" y="717"/>
                    <a:pt x="150" y="712"/>
                  </a:cubicBezTo>
                  <a:cubicBezTo>
                    <a:pt x="123" y="663"/>
                    <a:pt x="122" y="653"/>
                    <a:pt x="115" y="649"/>
                  </a:cubicBezTo>
                  <a:cubicBezTo>
                    <a:pt x="86" y="590"/>
                    <a:pt x="85" y="586"/>
                    <a:pt x="85" y="581"/>
                  </a:cubicBezTo>
                  <a:cubicBezTo>
                    <a:pt x="60" y="516"/>
                    <a:pt x="65" y="519"/>
                    <a:pt x="64" y="528"/>
                  </a:cubicBezTo>
                  <a:cubicBezTo>
                    <a:pt x="82" y="567"/>
                    <a:pt x="89" y="567"/>
                    <a:pt x="87" y="576"/>
                  </a:cubicBezTo>
                  <a:cubicBezTo>
                    <a:pt x="102" y="603"/>
                    <a:pt x="102" y="606"/>
                    <a:pt x="105" y="606"/>
                  </a:cubicBezTo>
                  <a:cubicBezTo>
                    <a:pt x="133" y="652"/>
                    <a:pt x="128" y="663"/>
                    <a:pt x="135" y="662"/>
                  </a:cubicBezTo>
                  <a:cubicBezTo>
                    <a:pt x="162" y="716"/>
                    <a:pt x="168" y="721"/>
                    <a:pt x="170" y="730"/>
                  </a:cubicBezTo>
                  <a:cubicBezTo>
                    <a:pt x="201" y="805"/>
                    <a:pt x="206" y="810"/>
                    <a:pt x="208" y="818"/>
                  </a:cubicBezTo>
                  <a:cubicBezTo>
                    <a:pt x="243" y="905"/>
                    <a:pt x="235" y="893"/>
                    <a:pt x="233" y="888"/>
                  </a:cubicBezTo>
                  <a:cubicBezTo>
                    <a:pt x="221" y="836"/>
                    <a:pt x="220" y="828"/>
                    <a:pt x="216" y="823"/>
                  </a:cubicBezTo>
                  <a:cubicBezTo>
                    <a:pt x="173" y="707"/>
                    <a:pt x="173" y="697"/>
                    <a:pt x="170" y="689"/>
                  </a:cubicBezTo>
                  <a:cubicBezTo>
                    <a:pt x="157" y="663"/>
                    <a:pt x="154" y="657"/>
                    <a:pt x="150" y="652"/>
                  </a:cubicBezTo>
                  <a:cubicBezTo>
                    <a:pt x="119" y="602"/>
                    <a:pt x="122" y="594"/>
                    <a:pt x="117" y="594"/>
                  </a:cubicBezTo>
                  <a:cubicBezTo>
                    <a:pt x="119" y="590"/>
                    <a:pt x="124" y="592"/>
                    <a:pt x="125" y="596"/>
                  </a:cubicBezTo>
                  <a:cubicBezTo>
                    <a:pt x="159" y="641"/>
                    <a:pt x="154" y="651"/>
                    <a:pt x="163" y="649"/>
                  </a:cubicBezTo>
                  <a:cubicBezTo>
                    <a:pt x="185" y="694"/>
                    <a:pt x="183" y="708"/>
                    <a:pt x="190" y="712"/>
                  </a:cubicBezTo>
                  <a:cubicBezTo>
                    <a:pt x="211" y="753"/>
                    <a:pt x="208" y="762"/>
                    <a:pt x="213" y="762"/>
                  </a:cubicBezTo>
                  <a:cubicBezTo>
                    <a:pt x="237" y="847"/>
                    <a:pt x="238" y="850"/>
                    <a:pt x="238" y="853"/>
                  </a:cubicBezTo>
                  <a:cubicBezTo>
                    <a:pt x="246" y="870"/>
                    <a:pt x="242" y="860"/>
                    <a:pt x="243" y="855"/>
                  </a:cubicBezTo>
                  <a:cubicBezTo>
                    <a:pt x="231" y="791"/>
                    <a:pt x="232" y="779"/>
                    <a:pt x="228" y="757"/>
                  </a:cubicBezTo>
                  <a:cubicBezTo>
                    <a:pt x="212" y="721"/>
                    <a:pt x="215" y="712"/>
                    <a:pt x="210" y="712"/>
                  </a:cubicBezTo>
                  <a:cubicBezTo>
                    <a:pt x="190" y="661"/>
                    <a:pt x="188" y="652"/>
                    <a:pt x="183" y="647"/>
                  </a:cubicBezTo>
                  <a:cubicBezTo>
                    <a:pt x="162" y="617"/>
                    <a:pt x="161" y="598"/>
                    <a:pt x="150" y="589"/>
                  </a:cubicBezTo>
                  <a:cubicBezTo>
                    <a:pt x="126" y="540"/>
                    <a:pt x="121" y="535"/>
                    <a:pt x="117" y="528"/>
                  </a:cubicBezTo>
                  <a:cubicBezTo>
                    <a:pt x="101" y="492"/>
                    <a:pt x="98" y="489"/>
                    <a:pt x="97" y="486"/>
                  </a:cubicBezTo>
                  <a:cubicBezTo>
                    <a:pt x="80" y="432"/>
                    <a:pt x="73" y="429"/>
                    <a:pt x="74" y="418"/>
                  </a:cubicBezTo>
                  <a:cubicBezTo>
                    <a:pt x="93" y="455"/>
                    <a:pt x="94" y="458"/>
                    <a:pt x="94" y="463"/>
                  </a:cubicBezTo>
                  <a:cubicBezTo>
                    <a:pt x="143" y="547"/>
                    <a:pt x="140" y="555"/>
                    <a:pt x="145" y="556"/>
                  </a:cubicBezTo>
                  <a:cubicBezTo>
                    <a:pt x="164" y="593"/>
                    <a:pt x="170" y="599"/>
                    <a:pt x="173" y="606"/>
                  </a:cubicBezTo>
                  <a:cubicBezTo>
                    <a:pt x="191" y="642"/>
                    <a:pt x="200" y="654"/>
                    <a:pt x="205" y="669"/>
                  </a:cubicBezTo>
                  <a:cubicBezTo>
                    <a:pt x="228" y="720"/>
                    <a:pt x="226" y="733"/>
                    <a:pt x="233" y="737"/>
                  </a:cubicBezTo>
                  <a:cubicBezTo>
                    <a:pt x="244" y="794"/>
                    <a:pt x="247" y="802"/>
                    <a:pt x="246" y="815"/>
                  </a:cubicBezTo>
                  <a:cubicBezTo>
                    <a:pt x="257" y="840"/>
                    <a:pt x="255" y="834"/>
                    <a:pt x="256" y="830"/>
                  </a:cubicBezTo>
                  <a:cubicBezTo>
                    <a:pt x="249" y="738"/>
                    <a:pt x="244" y="737"/>
                    <a:pt x="243" y="732"/>
                  </a:cubicBezTo>
                  <a:cubicBezTo>
                    <a:pt x="217" y="655"/>
                    <a:pt x="208" y="642"/>
                    <a:pt x="203" y="624"/>
                  </a:cubicBezTo>
                  <a:cubicBezTo>
                    <a:pt x="179" y="566"/>
                    <a:pt x="170" y="562"/>
                    <a:pt x="170" y="551"/>
                  </a:cubicBezTo>
                  <a:cubicBezTo>
                    <a:pt x="156" y="511"/>
                    <a:pt x="145" y="501"/>
                    <a:pt x="142" y="483"/>
                  </a:cubicBezTo>
                  <a:cubicBezTo>
                    <a:pt x="140" y="458"/>
                    <a:pt x="142" y="465"/>
                    <a:pt x="145" y="471"/>
                  </a:cubicBezTo>
                  <a:cubicBezTo>
                    <a:pt x="163" y="523"/>
                    <a:pt x="171" y="533"/>
                    <a:pt x="175" y="546"/>
                  </a:cubicBezTo>
                  <a:cubicBezTo>
                    <a:pt x="196" y="591"/>
                    <a:pt x="206" y="598"/>
                    <a:pt x="208" y="614"/>
                  </a:cubicBezTo>
                  <a:cubicBezTo>
                    <a:pt x="231" y="662"/>
                    <a:pt x="236" y="674"/>
                    <a:pt x="241" y="687"/>
                  </a:cubicBezTo>
                  <a:cubicBezTo>
                    <a:pt x="252" y="718"/>
                    <a:pt x="249" y="725"/>
                    <a:pt x="253" y="725"/>
                  </a:cubicBezTo>
                  <a:cubicBezTo>
                    <a:pt x="268" y="760"/>
                    <a:pt x="259" y="754"/>
                    <a:pt x="261" y="750"/>
                  </a:cubicBezTo>
                  <a:cubicBezTo>
                    <a:pt x="260" y="703"/>
                    <a:pt x="254" y="700"/>
                    <a:pt x="258" y="692"/>
                  </a:cubicBezTo>
                  <a:cubicBezTo>
                    <a:pt x="248" y="658"/>
                    <a:pt x="249" y="652"/>
                    <a:pt x="246" y="652"/>
                  </a:cubicBezTo>
                  <a:cubicBezTo>
                    <a:pt x="229" y="597"/>
                    <a:pt x="228" y="593"/>
                    <a:pt x="228" y="589"/>
                  </a:cubicBezTo>
                  <a:cubicBezTo>
                    <a:pt x="211" y="547"/>
                    <a:pt x="207" y="538"/>
                    <a:pt x="203" y="528"/>
                  </a:cubicBezTo>
                  <a:cubicBezTo>
                    <a:pt x="186" y="481"/>
                    <a:pt x="179" y="480"/>
                    <a:pt x="180" y="473"/>
                  </a:cubicBezTo>
                  <a:cubicBezTo>
                    <a:pt x="156" y="407"/>
                    <a:pt x="153" y="397"/>
                    <a:pt x="150" y="387"/>
                  </a:cubicBezTo>
                  <a:cubicBezTo>
                    <a:pt x="147" y="345"/>
                    <a:pt x="152" y="348"/>
                    <a:pt x="150" y="357"/>
                  </a:cubicBezTo>
                  <a:cubicBezTo>
                    <a:pt x="176" y="446"/>
                    <a:pt x="183" y="456"/>
                    <a:pt x="188" y="468"/>
                  </a:cubicBezTo>
                  <a:cubicBezTo>
                    <a:pt x="206" y="507"/>
                    <a:pt x="205" y="512"/>
                    <a:pt x="205" y="516"/>
                  </a:cubicBezTo>
                  <a:cubicBezTo>
                    <a:pt x="224" y="553"/>
                    <a:pt x="228" y="566"/>
                    <a:pt x="233" y="579"/>
                  </a:cubicBezTo>
                  <a:cubicBezTo>
                    <a:pt x="232" y="555"/>
                    <a:pt x="229" y="552"/>
                    <a:pt x="228" y="546"/>
                  </a:cubicBezTo>
                  <a:cubicBezTo>
                    <a:pt x="212" y="499"/>
                    <a:pt x="215" y="491"/>
                    <a:pt x="210" y="491"/>
                  </a:cubicBezTo>
                  <a:cubicBezTo>
                    <a:pt x="198" y="374"/>
                    <a:pt x="193" y="371"/>
                    <a:pt x="198" y="360"/>
                  </a:cubicBezTo>
                  <a:cubicBezTo>
                    <a:pt x="209" y="429"/>
                    <a:pt x="211" y="465"/>
                    <a:pt x="223" y="491"/>
                  </a:cubicBezTo>
                  <a:cubicBezTo>
                    <a:pt x="280" y="680"/>
                    <a:pt x="276" y="677"/>
                    <a:pt x="276" y="674"/>
                  </a:cubicBezTo>
                  <a:cubicBezTo>
                    <a:pt x="265" y="621"/>
                    <a:pt x="263" y="596"/>
                    <a:pt x="256" y="576"/>
                  </a:cubicBezTo>
                  <a:cubicBezTo>
                    <a:pt x="238" y="489"/>
                    <a:pt x="237" y="484"/>
                    <a:pt x="233" y="481"/>
                  </a:cubicBezTo>
                  <a:cubicBezTo>
                    <a:pt x="229" y="441"/>
                    <a:pt x="223" y="426"/>
                    <a:pt x="223" y="415"/>
                  </a:cubicBezTo>
                  <a:cubicBezTo>
                    <a:pt x="215" y="326"/>
                    <a:pt x="215" y="313"/>
                    <a:pt x="215" y="299"/>
                  </a:cubicBezTo>
                  <a:cubicBezTo>
                    <a:pt x="216" y="264"/>
                    <a:pt x="215" y="246"/>
                    <a:pt x="215" y="229"/>
                  </a:cubicBezTo>
                  <a:cubicBezTo>
                    <a:pt x="220" y="243"/>
                    <a:pt x="217" y="244"/>
                    <a:pt x="220" y="252"/>
                  </a:cubicBezTo>
                  <a:cubicBezTo>
                    <a:pt x="227" y="394"/>
                    <a:pt x="231" y="403"/>
                    <a:pt x="230" y="418"/>
                  </a:cubicBezTo>
                  <a:cubicBezTo>
                    <a:pt x="241" y="471"/>
                    <a:pt x="249" y="489"/>
                    <a:pt x="253" y="511"/>
                  </a:cubicBezTo>
                  <a:cubicBezTo>
                    <a:pt x="269" y="599"/>
                    <a:pt x="275" y="599"/>
                    <a:pt x="273" y="606"/>
                  </a:cubicBezTo>
                  <a:cubicBezTo>
                    <a:pt x="283" y="651"/>
                    <a:pt x="286" y="652"/>
                    <a:pt x="286" y="672"/>
                  </a:cubicBezTo>
                  <a:cubicBezTo>
                    <a:pt x="296" y="620"/>
                    <a:pt x="298" y="608"/>
                    <a:pt x="293" y="589"/>
                  </a:cubicBezTo>
                  <a:cubicBezTo>
                    <a:pt x="280" y="509"/>
                    <a:pt x="286" y="493"/>
                    <a:pt x="281" y="488"/>
                  </a:cubicBezTo>
                  <a:cubicBezTo>
                    <a:pt x="267" y="299"/>
                    <a:pt x="263" y="266"/>
                    <a:pt x="268" y="241"/>
                  </a:cubicBezTo>
                  <a:cubicBezTo>
                    <a:pt x="274" y="196"/>
                    <a:pt x="264" y="191"/>
                    <a:pt x="270" y="186"/>
                  </a:cubicBezTo>
                  <a:cubicBezTo>
                    <a:pt x="277" y="197"/>
                    <a:pt x="273" y="206"/>
                    <a:pt x="273" y="216"/>
                  </a:cubicBezTo>
                  <a:cubicBezTo>
                    <a:pt x="276" y="229"/>
                    <a:pt x="273" y="230"/>
                    <a:pt x="273" y="239"/>
                  </a:cubicBezTo>
                  <a:cubicBezTo>
                    <a:pt x="284" y="423"/>
                    <a:pt x="283" y="439"/>
                    <a:pt x="286" y="453"/>
                  </a:cubicBezTo>
                  <a:cubicBezTo>
                    <a:pt x="292" y="522"/>
                    <a:pt x="304" y="540"/>
                    <a:pt x="303" y="574"/>
                  </a:cubicBezTo>
                  <a:cubicBezTo>
                    <a:pt x="306" y="533"/>
                    <a:pt x="306" y="521"/>
                    <a:pt x="306" y="508"/>
                  </a:cubicBezTo>
                  <a:cubicBezTo>
                    <a:pt x="292" y="325"/>
                    <a:pt x="289" y="308"/>
                    <a:pt x="291" y="292"/>
                  </a:cubicBezTo>
                  <a:cubicBezTo>
                    <a:pt x="285" y="226"/>
                    <a:pt x="289" y="223"/>
                    <a:pt x="288" y="209"/>
                  </a:cubicBezTo>
                  <a:cubicBezTo>
                    <a:pt x="293" y="131"/>
                    <a:pt x="295" y="122"/>
                    <a:pt x="296" y="111"/>
                  </a:cubicBezTo>
                  <a:cubicBezTo>
                    <a:pt x="296" y="107"/>
                    <a:pt x="305" y="125"/>
                    <a:pt x="298" y="126"/>
                  </a:cubicBezTo>
                  <a:cubicBezTo>
                    <a:pt x="292" y="226"/>
                    <a:pt x="298" y="243"/>
                    <a:pt x="296" y="259"/>
                  </a:cubicBezTo>
                  <a:cubicBezTo>
                    <a:pt x="303" y="366"/>
                    <a:pt x="309" y="397"/>
                    <a:pt x="308" y="435"/>
                  </a:cubicBezTo>
                  <a:cubicBezTo>
                    <a:pt x="323" y="474"/>
                    <a:pt x="314" y="470"/>
                    <a:pt x="316" y="465"/>
                  </a:cubicBezTo>
                  <a:cubicBezTo>
                    <a:pt x="318" y="444"/>
                    <a:pt x="318" y="439"/>
                    <a:pt x="318" y="435"/>
                  </a:cubicBezTo>
                  <a:cubicBezTo>
                    <a:pt x="316" y="396"/>
                    <a:pt x="316" y="392"/>
                    <a:pt x="316" y="387"/>
                  </a:cubicBezTo>
                  <a:cubicBezTo>
                    <a:pt x="315" y="330"/>
                    <a:pt x="313" y="324"/>
                    <a:pt x="313" y="319"/>
                  </a:cubicBezTo>
                  <a:cubicBezTo>
                    <a:pt x="318" y="200"/>
                    <a:pt x="323" y="199"/>
                    <a:pt x="321" y="191"/>
                  </a:cubicBezTo>
                  <a:cubicBezTo>
                    <a:pt x="325" y="160"/>
                    <a:pt x="320" y="150"/>
                    <a:pt x="326" y="151"/>
                  </a:cubicBezTo>
                  <a:cubicBezTo>
                    <a:pt x="333" y="137"/>
                    <a:pt x="331" y="147"/>
                    <a:pt x="328" y="156"/>
                  </a:cubicBezTo>
                  <a:cubicBezTo>
                    <a:pt x="322" y="246"/>
                    <a:pt x="326" y="266"/>
                    <a:pt x="321" y="277"/>
                  </a:cubicBezTo>
                  <a:cubicBezTo>
                    <a:pt x="324" y="351"/>
                    <a:pt x="322" y="357"/>
                    <a:pt x="326" y="357"/>
                  </a:cubicBezTo>
                  <a:cubicBezTo>
                    <a:pt x="328" y="453"/>
                    <a:pt x="326" y="458"/>
                    <a:pt x="326" y="463"/>
                  </a:cubicBezTo>
                  <a:cubicBezTo>
                    <a:pt x="338" y="484"/>
                    <a:pt x="338" y="481"/>
                    <a:pt x="339" y="478"/>
                  </a:cubicBezTo>
                  <a:cubicBezTo>
                    <a:pt x="339" y="467"/>
                    <a:pt x="338" y="461"/>
                    <a:pt x="339" y="453"/>
                  </a:cubicBezTo>
                  <a:cubicBezTo>
                    <a:pt x="339" y="390"/>
                    <a:pt x="345" y="391"/>
                    <a:pt x="344" y="385"/>
                  </a:cubicBezTo>
                  <a:cubicBezTo>
                    <a:pt x="344" y="252"/>
                    <a:pt x="346" y="241"/>
                    <a:pt x="346" y="229"/>
                  </a:cubicBezTo>
                  <a:cubicBezTo>
                    <a:pt x="373" y="110"/>
                    <a:pt x="371" y="102"/>
                    <a:pt x="374" y="98"/>
                  </a:cubicBezTo>
                  <a:cubicBezTo>
                    <a:pt x="379" y="60"/>
                    <a:pt x="385" y="60"/>
                    <a:pt x="384" y="53"/>
                  </a:cubicBezTo>
                  <a:cubicBezTo>
                    <a:pt x="397" y="11"/>
                    <a:pt x="405" y="24"/>
                    <a:pt x="399" y="22"/>
                  </a:cubicBezTo>
                  <a:cubicBezTo>
                    <a:pt x="374" y="102"/>
                    <a:pt x="383" y="117"/>
                    <a:pt x="376" y="116"/>
                  </a:cubicBezTo>
                  <a:cubicBezTo>
                    <a:pt x="367" y="192"/>
                    <a:pt x="355" y="232"/>
                    <a:pt x="351" y="272"/>
                  </a:cubicBezTo>
                  <a:cubicBezTo>
                    <a:pt x="351" y="359"/>
                    <a:pt x="355" y="369"/>
                    <a:pt x="354" y="372"/>
                  </a:cubicBezTo>
                  <a:cubicBezTo>
                    <a:pt x="351" y="399"/>
                    <a:pt x="351" y="403"/>
                    <a:pt x="351" y="407"/>
                  </a:cubicBezTo>
                  <a:cubicBezTo>
                    <a:pt x="362" y="364"/>
                    <a:pt x="358" y="351"/>
                    <a:pt x="364" y="347"/>
                  </a:cubicBezTo>
                  <a:cubicBezTo>
                    <a:pt x="368" y="321"/>
                    <a:pt x="368" y="314"/>
                    <a:pt x="371" y="314"/>
                  </a:cubicBezTo>
                  <a:cubicBezTo>
                    <a:pt x="390" y="172"/>
                    <a:pt x="402" y="149"/>
                    <a:pt x="404" y="116"/>
                  </a:cubicBezTo>
                  <a:cubicBezTo>
                    <a:pt x="432" y="41"/>
                    <a:pt x="427" y="40"/>
                    <a:pt x="429" y="48"/>
                  </a:cubicBezTo>
                  <a:cubicBezTo>
                    <a:pt x="403" y="151"/>
                    <a:pt x="400" y="182"/>
                    <a:pt x="396" y="221"/>
                  </a:cubicBezTo>
                  <a:cubicBezTo>
                    <a:pt x="369" y="402"/>
                    <a:pt x="368" y="392"/>
                    <a:pt x="374" y="387"/>
                  </a:cubicBezTo>
                  <a:cubicBezTo>
                    <a:pt x="381" y="362"/>
                    <a:pt x="384" y="355"/>
                    <a:pt x="386" y="347"/>
                  </a:cubicBezTo>
                  <a:cubicBezTo>
                    <a:pt x="421" y="286"/>
                    <a:pt x="421" y="276"/>
                    <a:pt x="426" y="272"/>
                  </a:cubicBezTo>
                  <a:cubicBezTo>
                    <a:pt x="463" y="190"/>
                    <a:pt x="470" y="184"/>
                    <a:pt x="472" y="173"/>
                  </a:cubicBezTo>
                  <a:cubicBezTo>
                    <a:pt x="478" y="175"/>
                    <a:pt x="469" y="199"/>
                    <a:pt x="462" y="224"/>
                  </a:cubicBezTo>
                  <a:cubicBezTo>
                    <a:pt x="446" y="260"/>
                    <a:pt x="442" y="261"/>
                    <a:pt x="442" y="261"/>
                  </a:cubicBezTo>
                  <a:cubicBezTo>
                    <a:pt x="417" y="299"/>
                    <a:pt x="417" y="319"/>
                    <a:pt x="406" y="329"/>
                  </a:cubicBezTo>
                  <a:cubicBezTo>
                    <a:pt x="393" y="372"/>
                    <a:pt x="394" y="370"/>
                    <a:pt x="396" y="370"/>
                  </a:cubicBezTo>
                  <a:cubicBezTo>
                    <a:pt x="423" y="330"/>
                    <a:pt x="433" y="319"/>
                    <a:pt x="437" y="302"/>
                  </a:cubicBezTo>
                  <a:cubicBezTo>
                    <a:pt x="464" y="262"/>
                    <a:pt x="464" y="255"/>
                    <a:pt x="467" y="251"/>
                  </a:cubicBezTo>
                  <a:cubicBezTo>
                    <a:pt x="504" y="170"/>
                    <a:pt x="509" y="151"/>
                    <a:pt x="512" y="128"/>
                  </a:cubicBezTo>
                  <a:cubicBezTo>
                    <a:pt x="522" y="92"/>
                    <a:pt x="522" y="99"/>
                    <a:pt x="522" y="105"/>
                  </a:cubicBezTo>
                  <a:cubicBezTo>
                    <a:pt x="496" y="217"/>
                    <a:pt x="493" y="220"/>
                    <a:pt x="492" y="224"/>
                  </a:cubicBezTo>
                  <a:cubicBezTo>
                    <a:pt x="470" y="268"/>
                    <a:pt x="468" y="270"/>
                    <a:pt x="467" y="274"/>
                  </a:cubicBezTo>
                  <a:cubicBezTo>
                    <a:pt x="460" y="300"/>
                    <a:pt x="449" y="294"/>
                    <a:pt x="452" y="302"/>
                  </a:cubicBezTo>
                  <a:cubicBezTo>
                    <a:pt x="426" y="346"/>
                    <a:pt x="419" y="348"/>
                    <a:pt x="419" y="357"/>
                  </a:cubicBezTo>
                  <a:cubicBezTo>
                    <a:pt x="377" y="415"/>
                    <a:pt x="378" y="425"/>
                    <a:pt x="369" y="425"/>
                  </a:cubicBezTo>
                  <a:cubicBezTo>
                    <a:pt x="358" y="467"/>
                    <a:pt x="351" y="467"/>
                    <a:pt x="354" y="475"/>
                  </a:cubicBezTo>
                  <a:cubicBezTo>
                    <a:pt x="367" y="453"/>
                    <a:pt x="377" y="450"/>
                    <a:pt x="379" y="438"/>
                  </a:cubicBezTo>
                  <a:cubicBezTo>
                    <a:pt x="409" y="380"/>
                    <a:pt x="416" y="379"/>
                    <a:pt x="417" y="372"/>
                  </a:cubicBezTo>
                  <a:cubicBezTo>
                    <a:pt x="432" y="354"/>
                    <a:pt x="437" y="346"/>
                    <a:pt x="442" y="337"/>
                  </a:cubicBezTo>
                  <a:cubicBezTo>
                    <a:pt x="466" y="307"/>
                    <a:pt x="467" y="295"/>
                    <a:pt x="477" y="292"/>
                  </a:cubicBezTo>
                  <a:cubicBezTo>
                    <a:pt x="499" y="244"/>
                    <a:pt x="508" y="247"/>
                    <a:pt x="507" y="239"/>
                  </a:cubicBezTo>
                  <a:cubicBezTo>
                    <a:pt x="524" y="202"/>
                    <a:pt x="526" y="190"/>
                    <a:pt x="532" y="183"/>
                  </a:cubicBezTo>
                  <a:cubicBezTo>
                    <a:pt x="548" y="92"/>
                    <a:pt x="554" y="90"/>
                    <a:pt x="550" y="85"/>
                  </a:cubicBezTo>
                  <a:cubicBezTo>
                    <a:pt x="558" y="74"/>
                    <a:pt x="553" y="90"/>
                    <a:pt x="555" y="113"/>
                  </a:cubicBezTo>
                  <a:cubicBezTo>
                    <a:pt x="542" y="172"/>
                    <a:pt x="541" y="178"/>
                    <a:pt x="537" y="181"/>
                  </a:cubicBezTo>
                  <a:cubicBezTo>
                    <a:pt x="505" y="263"/>
                    <a:pt x="501" y="266"/>
                    <a:pt x="499" y="271"/>
                  </a:cubicBezTo>
                  <a:cubicBezTo>
                    <a:pt x="484" y="295"/>
                    <a:pt x="484" y="297"/>
                    <a:pt x="482" y="297"/>
                  </a:cubicBezTo>
                  <a:cubicBezTo>
                    <a:pt x="457" y="329"/>
                    <a:pt x="455" y="341"/>
                    <a:pt x="447" y="347"/>
                  </a:cubicBezTo>
                  <a:cubicBezTo>
                    <a:pt x="407" y="407"/>
                    <a:pt x="403" y="417"/>
                    <a:pt x="399" y="428"/>
                  </a:cubicBezTo>
                  <a:cubicBezTo>
                    <a:pt x="366" y="495"/>
                    <a:pt x="355" y="497"/>
                    <a:pt x="354" y="511"/>
                  </a:cubicBezTo>
                  <a:cubicBezTo>
                    <a:pt x="335" y="549"/>
                    <a:pt x="325" y="553"/>
                    <a:pt x="326" y="569"/>
                  </a:cubicBezTo>
                  <a:cubicBezTo>
                    <a:pt x="362" y="513"/>
                    <a:pt x="363" y="500"/>
                    <a:pt x="369" y="493"/>
                  </a:cubicBezTo>
                  <a:cubicBezTo>
                    <a:pt x="404" y="438"/>
                    <a:pt x="412" y="433"/>
                    <a:pt x="414" y="423"/>
                  </a:cubicBezTo>
                  <a:cubicBezTo>
                    <a:pt x="432" y="393"/>
                    <a:pt x="442" y="397"/>
                    <a:pt x="439" y="387"/>
                  </a:cubicBezTo>
                  <a:cubicBezTo>
                    <a:pt x="476" y="345"/>
                    <a:pt x="475" y="336"/>
                    <a:pt x="482" y="334"/>
                  </a:cubicBezTo>
                  <a:cubicBezTo>
                    <a:pt x="503" y="295"/>
                    <a:pt x="509" y="292"/>
                    <a:pt x="512" y="287"/>
                  </a:cubicBezTo>
                  <a:cubicBezTo>
                    <a:pt x="539" y="245"/>
                    <a:pt x="539" y="228"/>
                    <a:pt x="547" y="219"/>
                  </a:cubicBezTo>
                  <a:cubicBezTo>
                    <a:pt x="562" y="165"/>
                    <a:pt x="567" y="153"/>
                    <a:pt x="570" y="138"/>
                  </a:cubicBezTo>
                  <a:cubicBezTo>
                    <a:pt x="577" y="72"/>
                    <a:pt x="586" y="67"/>
                    <a:pt x="585" y="57"/>
                  </a:cubicBezTo>
                  <a:cubicBezTo>
                    <a:pt x="585" y="94"/>
                    <a:pt x="579" y="99"/>
                    <a:pt x="580" y="110"/>
                  </a:cubicBezTo>
                  <a:cubicBezTo>
                    <a:pt x="567" y="189"/>
                    <a:pt x="560" y="188"/>
                    <a:pt x="562" y="196"/>
                  </a:cubicBezTo>
                  <a:cubicBezTo>
                    <a:pt x="550" y="239"/>
                    <a:pt x="538" y="250"/>
                    <a:pt x="535" y="269"/>
                  </a:cubicBezTo>
                  <a:cubicBezTo>
                    <a:pt x="506" y="321"/>
                    <a:pt x="500" y="322"/>
                    <a:pt x="500" y="329"/>
                  </a:cubicBezTo>
                  <a:cubicBezTo>
                    <a:pt x="467" y="374"/>
                    <a:pt x="461" y="376"/>
                    <a:pt x="457" y="380"/>
                  </a:cubicBezTo>
                  <a:cubicBezTo>
                    <a:pt x="427" y="424"/>
                    <a:pt x="425" y="427"/>
                    <a:pt x="424" y="430"/>
                  </a:cubicBezTo>
                  <a:cubicBezTo>
                    <a:pt x="401" y="471"/>
                    <a:pt x="394" y="474"/>
                    <a:pt x="391" y="480"/>
                  </a:cubicBezTo>
                  <a:cubicBezTo>
                    <a:pt x="381" y="509"/>
                    <a:pt x="381" y="506"/>
                    <a:pt x="381" y="503"/>
                  </a:cubicBezTo>
                  <a:cubicBezTo>
                    <a:pt x="415" y="463"/>
                    <a:pt x="421" y="454"/>
                    <a:pt x="429" y="448"/>
                  </a:cubicBezTo>
                  <a:cubicBezTo>
                    <a:pt x="442" y="427"/>
                    <a:pt x="447" y="428"/>
                    <a:pt x="447" y="425"/>
                  </a:cubicBezTo>
                  <a:cubicBezTo>
                    <a:pt x="472" y="394"/>
                    <a:pt x="479" y="387"/>
                    <a:pt x="484" y="380"/>
                  </a:cubicBezTo>
                  <a:cubicBezTo>
                    <a:pt x="504" y="353"/>
                    <a:pt x="508" y="349"/>
                    <a:pt x="512" y="347"/>
                  </a:cubicBezTo>
                  <a:cubicBezTo>
                    <a:pt x="538" y="309"/>
                    <a:pt x="541" y="301"/>
                    <a:pt x="545" y="294"/>
                  </a:cubicBezTo>
                  <a:cubicBezTo>
                    <a:pt x="559" y="253"/>
                    <a:pt x="562" y="251"/>
                    <a:pt x="567" y="251"/>
                  </a:cubicBezTo>
                  <a:cubicBezTo>
                    <a:pt x="523" y="343"/>
                    <a:pt x="520" y="354"/>
                    <a:pt x="512" y="360"/>
                  </a:cubicBezTo>
                  <a:cubicBezTo>
                    <a:pt x="483" y="397"/>
                    <a:pt x="482" y="399"/>
                    <a:pt x="482" y="402"/>
                  </a:cubicBezTo>
                  <a:cubicBezTo>
                    <a:pt x="463" y="420"/>
                    <a:pt x="460" y="424"/>
                    <a:pt x="459" y="430"/>
                  </a:cubicBezTo>
                  <a:cubicBezTo>
                    <a:pt x="433" y="460"/>
                    <a:pt x="432" y="462"/>
                    <a:pt x="429" y="463"/>
                  </a:cubicBezTo>
                  <a:cubicBezTo>
                    <a:pt x="403" y="503"/>
                    <a:pt x="395" y="502"/>
                    <a:pt x="394" y="508"/>
                  </a:cubicBezTo>
                  <a:cubicBezTo>
                    <a:pt x="360" y="548"/>
                    <a:pt x="356" y="558"/>
                    <a:pt x="351" y="566"/>
                  </a:cubicBezTo>
                  <a:cubicBezTo>
                    <a:pt x="315" y="653"/>
                    <a:pt x="316" y="649"/>
                    <a:pt x="319" y="649"/>
                  </a:cubicBezTo>
                  <a:cubicBezTo>
                    <a:pt x="332" y="628"/>
                    <a:pt x="333" y="622"/>
                    <a:pt x="336" y="619"/>
                  </a:cubicBezTo>
                  <a:cubicBezTo>
                    <a:pt x="367" y="582"/>
                    <a:pt x="371" y="575"/>
                    <a:pt x="376" y="568"/>
                  </a:cubicBezTo>
                  <a:cubicBezTo>
                    <a:pt x="394" y="542"/>
                    <a:pt x="402" y="543"/>
                    <a:pt x="402" y="536"/>
                  </a:cubicBezTo>
                  <a:cubicBezTo>
                    <a:pt x="438" y="505"/>
                    <a:pt x="438" y="494"/>
                    <a:pt x="447" y="490"/>
                  </a:cubicBezTo>
                  <a:cubicBezTo>
                    <a:pt x="471" y="464"/>
                    <a:pt x="471" y="452"/>
                    <a:pt x="479" y="448"/>
                  </a:cubicBezTo>
                  <a:cubicBezTo>
                    <a:pt x="500" y="419"/>
                    <a:pt x="504" y="411"/>
                    <a:pt x="510" y="405"/>
                  </a:cubicBezTo>
                  <a:cubicBezTo>
                    <a:pt x="544" y="340"/>
                    <a:pt x="544" y="334"/>
                    <a:pt x="547" y="332"/>
                  </a:cubicBezTo>
                  <a:cubicBezTo>
                    <a:pt x="576" y="260"/>
                    <a:pt x="573" y="249"/>
                    <a:pt x="577" y="244"/>
                  </a:cubicBezTo>
                  <a:cubicBezTo>
                    <a:pt x="586" y="197"/>
                    <a:pt x="588" y="164"/>
                    <a:pt x="595" y="135"/>
                  </a:cubicBezTo>
                  <a:cubicBezTo>
                    <a:pt x="594" y="196"/>
                    <a:pt x="589" y="206"/>
                    <a:pt x="590" y="224"/>
                  </a:cubicBezTo>
                  <a:cubicBezTo>
                    <a:pt x="572" y="286"/>
                    <a:pt x="575" y="297"/>
                    <a:pt x="570" y="299"/>
                  </a:cubicBezTo>
                  <a:cubicBezTo>
                    <a:pt x="537" y="378"/>
                    <a:pt x="533" y="389"/>
                    <a:pt x="525" y="397"/>
                  </a:cubicBezTo>
                  <a:cubicBezTo>
                    <a:pt x="506" y="431"/>
                    <a:pt x="503" y="431"/>
                    <a:pt x="502" y="435"/>
                  </a:cubicBezTo>
                  <a:cubicBezTo>
                    <a:pt x="485" y="464"/>
                    <a:pt x="476" y="464"/>
                    <a:pt x="477" y="473"/>
                  </a:cubicBezTo>
                  <a:cubicBezTo>
                    <a:pt x="452" y="503"/>
                    <a:pt x="446" y="505"/>
                    <a:pt x="442" y="508"/>
                  </a:cubicBezTo>
                  <a:cubicBezTo>
                    <a:pt x="424" y="523"/>
                    <a:pt x="427" y="534"/>
                    <a:pt x="419" y="533"/>
                  </a:cubicBezTo>
                  <a:cubicBezTo>
                    <a:pt x="337" y="645"/>
                    <a:pt x="338" y="641"/>
                    <a:pt x="341" y="641"/>
                  </a:cubicBezTo>
                  <a:cubicBezTo>
                    <a:pt x="357" y="630"/>
                    <a:pt x="354" y="622"/>
                    <a:pt x="359" y="621"/>
                  </a:cubicBezTo>
                  <a:cubicBezTo>
                    <a:pt x="419" y="562"/>
                    <a:pt x="442" y="543"/>
                    <a:pt x="459" y="518"/>
                  </a:cubicBezTo>
                  <a:cubicBezTo>
                    <a:pt x="475" y="496"/>
                    <a:pt x="482" y="498"/>
                    <a:pt x="482" y="493"/>
                  </a:cubicBezTo>
                  <a:cubicBezTo>
                    <a:pt x="501" y="474"/>
                    <a:pt x="503" y="471"/>
                    <a:pt x="505" y="468"/>
                  </a:cubicBezTo>
                  <a:cubicBezTo>
                    <a:pt x="547" y="407"/>
                    <a:pt x="552" y="402"/>
                    <a:pt x="557" y="397"/>
                  </a:cubicBezTo>
                  <a:cubicBezTo>
                    <a:pt x="585" y="334"/>
                    <a:pt x="592" y="336"/>
                    <a:pt x="590" y="329"/>
                  </a:cubicBezTo>
                  <a:cubicBezTo>
                    <a:pt x="604" y="294"/>
                    <a:pt x="606" y="286"/>
                    <a:pt x="610" y="281"/>
                  </a:cubicBezTo>
                  <a:cubicBezTo>
                    <a:pt x="629" y="217"/>
                    <a:pt x="627" y="222"/>
                    <a:pt x="628" y="226"/>
                  </a:cubicBezTo>
                  <a:cubicBezTo>
                    <a:pt x="614" y="259"/>
                    <a:pt x="624" y="266"/>
                    <a:pt x="618" y="269"/>
                  </a:cubicBezTo>
                  <a:cubicBezTo>
                    <a:pt x="600" y="334"/>
                    <a:pt x="592" y="341"/>
                    <a:pt x="590" y="354"/>
                  </a:cubicBezTo>
                  <a:cubicBezTo>
                    <a:pt x="569" y="389"/>
                    <a:pt x="569" y="396"/>
                    <a:pt x="565" y="400"/>
                  </a:cubicBezTo>
                  <a:cubicBezTo>
                    <a:pt x="539" y="449"/>
                    <a:pt x="528" y="446"/>
                    <a:pt x="530" y="455"/>
                  </a:cubicBezTo>
                  <a:cubicBezTo>
                    <a:pt x="494" y="498"/>
                    <a:pt x="491" y="501"/>
                    <a:pt x="487" y="505"/>
                  </a:cubicBezTo>
                  <a:cubicBezTo>
                    <a:pt x="467" y="523"/>
                    <a:pt x="465" y="536"/>
                    <a:pt x="454" y="541"/>
                  </a:cubicBezTo>
                  <a:cubicBezTo>
                    <a:pt x="435" y="560"/>
                    <a:pt x="434" y="562"/>
                    <a:pt x="434" y="566"/>
                  </a:cubicBezTo>
                  <a:cubicBezTo>
                    <a:pt x="409" y="593"/>
                    <a:pt x="397" y="589"/>
                    <a:pt x="399" y="599"/>
                  </a:cubicBezTo>
                  <a:cubicBezTo>
                    <a:pt x="371" y="623"/>
                    <a:pt x="367" y="627"/>
                    <a:pt x="364" y="631"/>
                  </a:cubicBezTo>
                  <a:cubicBezTo>
                    <a:pt x="347" y="653"/>
                    <a:pt x="344" y="654"/>
                    <a:pt x="341" y="654"/>
                  </a:cubicBezTo>
                  <a:cubicBezTo>
                    <a:pt x="306" y="715"/>
                    <a:pt x="304" y="720"/>
                    <a:pt x="301" y="722"/>
                  </a:cubicBezTo>
                  <a:cubicBezTo>
                    <a:pt x="296" y="747"/>
                    <a:pt x="297" y="745"/>
                    <a:pt x="299" y="745"/>
                  </a:cubicBezTo>
                  <a:cubicBezTo>
                    <a:pt x="318" y="708"/>
                    <a:pt x="325" y="704"/>
                    <a:pt x="329" y="697"/>
                  </a:cubicBezTo>
                  <a:cubicBezTo>
                    <a:pt x="354" y="669"/>
                    <a:pt x="351" y="661"/>
                    <a:pt x="356" y="662"/>
                  </a:cubicBezTo>
                  <a:cubicBezTo>
                    <a:pt x="380" y="634"/>
                    <a:pt x="389" y="622"/>
                    <a:pt x="399" y="611"/>
                  </a:cubicBezTo>
                  <a:cubicBezTo>
                    <a:pt x="461" y="555"/>
                    <a:pt x="469" y="552"/>
                    <a:pt x="472" y="543"/>
                  </a:cubicBezTo>
                  <a:cubicBezTo>
                    <a:pt x="512" y="507"/>
                    <a:pt x="513" y="503"/>
                    <a:pt x="520" y="503"/>
                  </a:cubicBezTo>
                  <a:cubicBezTo>
                    <a:pt x="550" y="469"/>
                    <a:pt x="557" y="461"/>
                    <a:pt x="565" y="455"/>
                  </a:cubicBezTo>
                  <a:cubicBezTo>
                    <a:pt x="598" y="394"/>
                    <a:pt x="603" y="386"/>
                    <a:pt x="610" y="380"/>
                  </a:cubicBezTo>
                  <a:cubicBezTo>
                    <a:pt x="617" y="354"/>
                    <a:pt x="618" y="350"/>
                    <a:pt x="623" y="349"/>
                  </a:cubicBezTo>
                  <a:cubicBezTo>
                    <a:pt x="643" y="301"/>
                    <a:pt x="640" y="315"/>
                    <a:pt x="638" y="317"/>
                  </a:cubicBezTo>
                  <a:cubicBezTo>
                    <a:pt x="614" y="376"/>
                    <a:pt x="614" y="391"/>
                    <a:pt x="605" y="397"/>
                  </a:cubicBezTo>
                  <a:cubicBezTo>
                    <a:pt x="571" y="455"/>
                    <a:pt x="568" y="462"/>
                    <a:pt x="565" y="470"/>
                  </a:cubicBezTo>
                  <a:cubicBezTo>
                    <a:pt x="543" y="489"/>
                    <a:pt x="545" y="498"/>
                    <a:pt x="537" y="495"/>
                  </a:cubicBezTo>
                  <a:cubicBezTo>
                    <a:pt x="520" y="516"/>
                    <a:pt x="516" y="518"/>
                    <a:pt x="512" y="521"/>
                  </a:cubicBezTo>
                  <a:cubicBezTo>
                    <a:pt x="488" y="541"/>
                    <a:pt x="485" y="549"/>
                    <a:pt x="477" y="553"/>
                  </a:cubicBezTo>
                  <a:cubicBezTo>
                    <a:pt x="451" y="584"/>
                    <a:pt x="445" y="583"/>
                    <a:pt x="444" y="589"/>
                  </a:cubicBezTo>
                  <a:cubicBezTo>
                    <a:pt x="416" y="615"/>
                    <a:pt x="402" y="624"/>
                    <a:pt x="392" y="636"/>
                  </a:cubicBezTo>
                  <a:cubicBezTo>
                    <a:pt x="369" y="660"/>
                    <a:pt x="366" y="668"/>
                    <a:pt x="359" y="672"/>
                  </a:cubicBezTo>
                  <a:cubicBezTo>
                    <a:pt x="326" y="726"/>
                    <a:pt x="315" y="734"/>
                    <a:pt x="309" y="747"/>
                  </a:cubicBezTo>
                  <a:cubicBezTo>
                    <a:pt x="299" y="770"/>
                    <a:pt x="301" y="766"/>
                    <a:pt x="304" y="762"/>
                  </a:cubicBezTo>
                  <a:cubicBezTo>
                    <a:pt x="323" y="737"/>
                    <a:pt x="326" y="734"/>
                    <a:pt x="329" y="730"/>
                  </a:cubicBezTo>
                  <a:cubicBezTo>
                    <a:pt x="353" y="695"/>
                    <a:pt x="356" y="695"/>
                    <a:pt x="359" y="694"/>
                  </a:cubicBezTo>
                  <a:cubicBezTo>
                    <a:pt x="373" y="674"/>
                    <a:pt x="377" y="671"/>
                    <a:pt x="379" y="667"/>
                  </a:cubicBezTo>
                  <a:cubicBezTo>
                    <a:pt x="427" y="618"/>
                    <a:pt x="427" y="612"/>
                    <a:pt x="432" y="611"/>
                  </a:cubicBezTo>
                  <a:cubicBezTo>
                    <a:pt x="465" y="583"/>
                    <a:pt x="468" y="575"/>
                    <a:pt x="477" y="573"/>
                  </a:cubicBezTo>
                  <a:cubicBezTo>
                    <a:pt x="532" y="525"/>
                    <a:pt x="537" y="523"/>
                    <a:pt x="540" y="521"/>
                  </a:cubicBezTo>
                  <a:cubicBezTo>
                    <a:pt x="572" y="493"/>
                    <a:pt x="577" y="488"/>
                    <a:pt x="583" y="483"/>
                  </a:cubicBezTo>
                  <a:cubicBezTo>
                    <a:pt x="603" y="467"/>
                    <a:pt x="601" y="462"/>
                    <a:pt x="603" y="460"/>
                  </a:cubicBezTo>
                  <a:cubicBezTo>
                    <a:pt x="640" y="421"/>
                    <a:pt x="644" y="403"/>
                    <a:pt x="656" y="392"/>
                  </a:cubicBezTo>
                  <a:cubicBezTo>
                    <a:pt x="677" y="336"/>
                    <a:pt x="684" y="332"/>
                    <a:pt x="686" y="322"/>
                  </a:cubicBezTo>
                  <a:cubicBezTo>
                    <a:pt x="694" y="312"/>
                    <a:pt x="693" y="316"/>
                    <a:pt x="691" y="319"/>
                  </a:cubicBezTo>
                  <a:cubicBezTo>
                    <a:pt x="672" y="371"/>
                    <a:pt x="672" y="380"/>
                    <a:pt x="666" y="385"/>
                  </a:cubicBezTo>
                  <a:cubicBezTo>
                    <a:pt x="638" y="427"/>
                    <a:pt x="637" y="437"/>
                    <a:pt x="630" y="440"/>
                  </a:cubicBezTo>
                  <a:cubicBezTo>
                    <a:pt x="614" y="466"/>
                    <a:pt x="617" y="473"/>
                    <a:pt x="613" y="473"/>
                  </a:cubicBezTo>
                  <a:cubicBezTo>
                    <a:pt x="599" y="501"/>
                    <a:pt x="588" y="506"/>
                    <a:pt x="585" y="521"/>
                  </a:cubicBezTo>
                  <a:cubicBezTo>
                    <a:pt x="536" y="580"/>
                    <a:pt x="527" y="580"/>
                    <a:pt x="527" y="589"/>
                  </a:cubicBezTo>
                  <a:cubicBezTo>
                    <a:pt x="498" y="618"/>
                    <a:pt x="489" y="617"/>
                    <a:pt x="490" y="626"/>
                  </a:cubicBezTo>
                  <a:cubicBezTo>
                    <a:pt x="455" y="659"/>
                    <a:pt x="447" y="668"/>
                    <a:pt x="437" y="674"/>
                  </a:cubicBezTo>
                  <a:cubicBezTo>
                    <a:pt x="408" y="701"/>
                    <a:pt x="406" y="706"/>
                    <a:pt x="404" y="709"/>
                  </a:cubicBezTo>
                  <a:cubicBezTo>
                    <a:pt x="384" y="728"/>
                    <a:pt x="380" y="730"/>
                    <a:pt x="377" y="732"/>
                  </a:cubicBezTo>
                  <a:cubicBezTo>
                    <a:pt x="365" y="749"/>
                    <a:pt x="359" y="754"/>
                    <a:pt x="354" y="760"/>
                  </a:cubicBezTo>
                  <a:cubicBezTo>
                    <a:pt x="309" y="824"/>
                    <a:pt x="309" y="830"/>
                    <a:pt x="304" y="830"/>
                  </a:cubicBezTo>
                  <a:cubicBezTo>
                    <a:pt x="289" y="858"/>
                    <a:pt x="285" y="858"/>
                    <a:pt x="286" y="863"/>
                  </a:cubicBezTo>
                  <a:cubicBezTo>
                    <a:pt x="270" y="881"/>
                    <a:pt x="270" y="888"/>
                    <a:pt x="266" y="891"/>
                  </a:cubicBezTo>
                  <a:cubicBezTo>
                    <a:pt x="252" y="942"/>
                    <a:pt x="260" y="953"/>
                    <a:pt x="253" y="961"/>
                  </a:cubicBezTo>
                  <a:cubicBezTo>
                    <a:pt x="275" y="924"/>
                    <a:pt x="276" y="916"/>
                    <a:pt x="281" y="913"/>
                  </a:cubicBezTo>
                  <a:cubicBezTo>
                    <a:pt x="296" y="889"/>
                    <a:pt x="296" y="885"/>
                    <a:pt x="296" y="881"/>
                  </a:cubicBezTo>
                  <a:cubicBezTo>
                    <a:pt x="328" y="826"/>
                    <a:pt x="337" y="820"/>
                    <a:pt x="341" y="808"/>
                  </a:cubicBezTo>
                  <a:cubicBezTo>
                    <a:pt x="391" y="746"/>
                    <a:pt x="402" y="741"/>
                    <a:pt x="407" y="730"/>
                  </a:cubicBezTo>
                  <a:cubicBezTo>
                    <a:pt x="466" y="676"/>
                    <a:pt x="464" y="669"/>
                    <a:pt x="472" y="672"/>
                  </a:cubicBezTo>
                  <a:cubicBezTo>
                    <a:pt x="497" y="651"/>
                    <a:pt x="495" y="644"/>
                    <a:pt x="500" y="644"/>
                  </a:cubicBezTo>
                  <a:cubicBezTo>
                    <a:pt x="524" y="614"/>
                    <a:pt x="532" y="607"/>
                    <a:pt x="540" y="599"/>
                  </a:cubicBezTo>
                  <a:cubicBezTo>
                    <a:pt x="560" y="577"/>
                    <a:pt x="562" y="575"/>
                    <a:pt x="563" y="578"/>
                  </a:cubicBezTo>
                  <a:cubicBezTo>
                    <a:pt x="532" y="621"/>
                    <a:pt x="526" y="621"/>
                    <a:pt x="525" y="626"/>
                  </a:cubicBezTo>
                  <a:cubicBezTo>
                    <a:pt x="515" y="645"/>
                    <a:pt x="502" y="643"/>
                    <a:pt x="502" y="654"/>
                  </a:cubicBezTo>
                  <a:cubicBezTo>
                    <a:pt x="477" y="678"/>
                    <a:pt x="473" y="681"/>
                    <a:pt x="467" y="682"/>
                  </a:cubicBezTo>
                  <a:cubicBezTo>
                    <a:pt x="440" y="699"/>
                    <a:pt x="454" y="709"/>
                    <a:pt x="442" y="707"/>
                  </a:cubicBezTo>
                  <a:cubicBezTo>
                    <a:pt x="411" y="729"/>
                    <a:pt x="426" y="737"/>
                    <a:pt x="417" y="737"/>
                  </a:cubicBezTo>
                  <a:cubicBezTo>
                    <a:pt x="405" y="760"/>
                    <a:pt x="394" y="754"/>
                    <a:pt x="397" y="762"/>
                  </a:cubicBezTo>
                  <a:cubicBezTo>
                    <a:pt x="340" y="837"/>
                    <a:pt x="330" y="837"/>
                    <a:pt x="331" y="848"/>
                  </a:cubicBezTo>
                  <a:cubicBezTo>
                    <a:pt x="298" y="899"/>
                    <a:pt x="301" y="909"/>
                    <a:pt x="294" y="911"/>
                  </a:cubicBezTo>
                  <a:cubicBezTo>
                    <a:pt x="276" y="946"/>
                    <a:pt x="271" y="948"/>
                    <a:pt x="271" y="956"/>
                  </a:cubicBezTo>
                  <a:cubicBezTo>
                    <a:pt x="289" y="939"/>
                    <a:pt x="287" y="927"/>
                    <a:pt x="294" y="923"/>
                  </a:cubicBezTo>
                  <a:cubicBezTo>
                    <a:pt x="324" y="876"/>
                    <a:pt x="325" y="872"/>
                    <a:pt x="329" y="871"/>
                  </a:cubicBezTo>
                  <a:cubicBezTo>
                    <a:pt x="345" y="847"/>
                    <a:pt x="350" y="842"/>
                    <a:pt x="351" y="833"/>
                  </a:cubicBezTo>
                  <a:cubicBezTo>
                    <a:pt x="391" y="775"/>
                    <a:pt x="403" y="777"/>
                    <a:pt x="404" y="767"/>
                  </a:cubicBezTo>
                  <a:cubicBezTo>
                    <a:pt x="425" y="740"/>
                    <a:pt x="432" y="742"/>
                    <a:pt x="434" y="740"/>
                  </a:cubicBezTo>
                  <a:cubicBezTo>
                    <a:pt x="450" y="719"/>
                    <a:pt x="452" y="717"/>
                    <a:pt x="455" y="714"/>
                  </a:cubicBezTo>
                  <a:cubicBezTo>
                    <a:pt x="479" y="688"/>
                    <a:pt x="486" y="686"/>
                    <a:pt x="490" y="682"/>
                  </a:cubicBezTo>
                  <a:cubicBezTo>
                    <a:pt x="517" y="654"/>
                    <a:pt x="523" y="652"/>
                    <a:pt x="525" y="646"/>
                  </a:cubicBezTo>
                  <a:cubicBezTo>
                    <a:pt x="547" y="627"/>
                    <a:pt x="547" y="624"/>
                    <a:pt x="548" y="621"/>
                  </a:cubicBezTo>
                  <a:cubicBezTo>
                    <a:pt x="574" y="586"/>
                    <a:pt x="584" y="581"/>
                    <a:pt x="588" y="571"/>
                  </a:cubicBezTo>
                  <a:cubicBezTo>
                    <a:pt x="602" y="554"/>
                    <a:pt x="603" y="558"/>
                    <a:pt x="603" y="561"/>
                  </a:cubicBezTo>
                  <a:cubicBezTo>
                    <a:pt x="564" y="608"/>
                    <a:pt x="562" y="624"/>
                    <a:pt x="553" y="631"/>
                  </a:cubicBezTo>
                  <a:cubicBezTo>
                    <a:pt x="533" y="653"/>
                    <a:pt x="531" y="655"/>
                    <a:pt x="527" y="656"/>
                  </a:cubicBezTo>
                  <a:cubicBezTo>
                    <a:pt x="489" y="688"/>
                    <a:pt x="491" y="694"/>
                    <a:pt x="487" y="694"/>
                  </a:cubicBezTo>
                  <a:cubicBezTo>
                    <a:pt x="459" y="725"/>
                    <a:pt x="455" y="729"/>
                    <a:pt x="450" y="732"/>
                  </a:cubicBezTo>
                  <a:cubicBezTo>
                    <a:pt x="414" y="777"/>
                    <a:pt x="409" y="779"/>
                    <a:pt x="404" y="782"/>
                  </a:cubicBezTo>
                  <a:cubicBezTo>
                    <a:pt x="368" y="827"/>
                    <a:pt x="367" y="833"/>
                    <a:pt x="364" y="838"/>
                  </a:cubicBezTo>
                  <a:cubicBezTo>
                    <a:pt x="347" y="861"/>
                    <a:pt x="347" y="865"/>
                    <a:pt x="344" y="865"/>
                  </a:cubicBezTo>
                  <a:cubicBezTo>
                    <a:pt x="316" y="902"/>
                    <a:pt x="318" y="908"/>
                    <a:pt x="314" y="908"/>
                  </a:cubicBezTo>
                  <a:cubicBezTo>
                    <a:pt x="297" y="944"/>
                    <a:pt x="292" y="947"/>
                    <a:pt x="289" y="951"/>
                  </a:cubicBezTo>
                  <a:cubicBezTo>
                    <a:pt x="272" y="991"/>
                    <a:pt x="265" y="999"/>
                    <a:pt x="264" y="1012"/>
                  </a:cubicBezTo>
                  <a:cubicBezTo>
                    <a:pt x="246" y="1070"/>
                    <a:pt x="247" y="1080"/>
                    <a:pt x="243" y="1084"/>
                  </a:cubicBezTo>
                  <a:cubicBezTo>
                    <a:pt x="275" y="1031"/>
                    <a:pt x="275" y="1019"/>
                    <a:pt x="281" y="1014"/>
                  </a:cubicBezTo>
                  <a:cubicBezTo>
                    <a:pt x="300" y="980"/>
                    <a:pt x="306" y="968"/>
                    <a:pt x="311" y="956"/>
                  </a:cubicBezTo>
                  <a:cubicBezTo>
                    <a:pt x="329" y="925"/>
                    <a:pt x="336" y="929"/>
                    <a:pt x="334" y="921"/>
                  </a:cubicBezTo>
                  <a:cubicBezTo>
                    <a:pt x="370" y="883"/>
                    <a:pt x="367" y="872"/>
                    <a:pt x="377" y="873"/>
                  </a:cubicBezTo>
                  <a:cubicBezTo>
                    <a:pt x="395" y="849"/>
                    <a:pt x="404" y="842"/>
                    <a:pt x="412" y="833"/>
                  </a:cubicBezTo>
                  <a:cubicBezTo>
                    <a:pt x="432" y="811"/>
                    <a:pt x="434" y="810"/>
                    <a:pt x="434" y="808"/>
                  </a:cubicBezTo>
                  <a:cubicBezTo>
                    <a:pt x="468" y="774"/>
                    <a:pt x="473" y="764"/>
                    <a:pt x="482" y="757"/>
                  </a:cubicBezTo>
                  <a:cubicBezTo>
                    <a:pt x="518" y="710"/>
                    <a:pt x="527" y="711"/>
                    <a:pt x="525" y="702"/>
                  </a:cubicBezTo>
                  <a:cubicBezTo>
                    <a:pt x="512" y="725"/>
                    <a:pt x="513" y="729"/>
                    <a:pt x="512" y="732"/>
                  </a:cubicBezTo>
                  <a:cubicBezTo>
                    <a:pt x="497" y="756"/>
                    <a:pt x="486" y="759"/>
                    <a:pt x="482" y="767"/>
                  </a:cubicBezTo>
                  <a:cubicBezTo>
                    <a:pt x="463" y="791"/>
                    <a:pt x="457" y="793"/>
                    <a:pt x="452" y="795"/>
                  </a:cubicBezTo>
                  <a:cubicBezTo>
                    <a:pt x="362" y="908"/>
                    <a:pt x="358" y="911"/>
                    <a:pt x="354" y="913"/>
                  </a:cubicBezTo>
                  <a:cubicBezTo>
                    <a:pt x="338" y="944"/>
                    <a:pt x="330" y="941"/>
                    <a:pt x="331" y="948"/>
                  </a:cubicBezTo>
                  <a:cubicBezTo>
                    <a:pt x="305" y="988"/>
                    <a:pt x="305" y="994"/>
                    <a:pt x="301" y="996"/>
                  </a:cubicBezTo>
                  <a:cubicBezTo>
                    <a:pt x="313" y="984"/>
                    <a:pt x="317" y="981"/>
                    <a:pt x="319" y="976"/>
                  </a:cubicBezTo>
                  <a:cubicBezTo>
                    <a:pt x="362" y="938"/>
                    <a:pt x="357" y="928"/>
                    <a:pt x="364" y="928"/>
                  </a:cubicBezTo>
                  <a:cubicBezTo>
                    <a:pt x="379" y="903"/>
                    <a:pt x="390" y="907"/>
                    <a:pt x="389" y="901"/>
                  </a:cubicBezTo>
                  <a:cubicBezTo>
                    <a:pt x="416" y="869"/>
                    <a:pt x="427" y="873"/>
                    <a:pt x="424" y="865"/>
                  </a:cubicBezTo>
                  <a:cubicBezTo>
                    <a:pt x="450" y="844"/>
                    <a:pt x="454" y="836"/>
                    <a:pt x="462" y="833"/>
                  </a:cubicBezTo>
                  <a:cubicBezTo>
                    <a:pt x="510" y="785"/>
                    <a:pt x="513" y="782"/>
                    <a:pt x="515" y="780"/>
                  </a:cubicBezTo>
                  <a:cubicBezTo>
                    <a:pt x="536" y="752"/>
                    <a:pt x="545" y="755"/>
                    <a:pt x="543" y="747"/>
                  </a:cubicBezTo>
                  <a:cubicBezTo>
                    <a:pt x="566" y="714"/>
                    <a:pt x="568" y="710"/>
                    <a:pt x="570" y="707"/>
                  </a:cubicBezTo>
                  <a:cubicBezTo>
                    <a:pt x="591" y="657"/>
                    <a:pt x="601" y="647"/>
                    <a:pt x="605" y="631"/>
                  </a:cubicBezTo>
                  <a:cubicBezTo>
                    <a:pt x="597" y="662"/>
                    <a:pt x="596" y="668"/>
                    <a:pt x="595" y="674"/>
                  </a:cubicBezTo>
                  <a:cubicBezTo>
                    <a:pt x="577" y="704"/>
                    <a:pt x="573" y="716"/>
                    <a:pt x="568" y="727"/>
                  </a:cubicBezTo>
                  <a:cubicBezTo>
                    <a:pt x="537" y="772"/>
                    <a:pt x="532" y="774"/>
                    <a:pt x="528" y="777"/>
                  </a:cubicBezTo>
                  <a:cubicBezTo>
                    <a:pt x="516" y="796"/>
                    <a:pt x="509" y="797"/>
                    <a:pt x="507" y="802"/>
                  </a:cubicBezTo>
                  <a:cubicBezTo>
                    <a:pt x="475" y="834"/>
                    <a:pt x="473" y="835"/>
                    <a:pt x="472" y="838"/>
                  </a:cubicBezTo>
                  <a:cubicBezTo>
                    <a:pt x="458" y="853"/>
                    <a:pt x="452" y="855"/>
                    <a:pt x="447" y="858"/>
                  </a:cubicBezTo>
                  <a:cubicBezTo>
                    <a:pt x="430" y="871"/>
                    <a:pt x="434" y="882"/>
                    <a:pt x="424" y="881"/>
                  </a:cubicBezTo>
                  <a:cubicBezTo>
                    <a:pt x="388" y="922"/>
                    <a:pt x="381" y="923"/>
                    <a:pt x="379" y="928"/>
                  </a:cubicBezTo>
                  <a:cubicBezTo>
                    <a:pt x="356" y="958"/>
                    <a:pt x="346" y="955"/>
                    <a:pt x="347" y="964"/>
                  </a:cubicBezTo>
                  <a:cubicBezTo>
                    <a:pt x="311" y="1003"/>
                    <a:pt x="313" y="1013"/>
                    <a:pt x="306" y="1014"/>
                  </a:cubicBezTo>
                  <a:cubicBezTo>
                    <a:pt x="282" y="1051"/>
                    <a:pt x="281" y="1054"/>
                    <a:pt x="281" y="1057"/>
                  </a:cubicBezTo>
                  <a:cubicBezTo>
                    <a:pt x="263" y="1076"/>
                    <a:pt x="266" y="1095"/>
                    <a:pt x="256" y="1100"/>
                  </a:cubicBezTo>
                  <a:cubicBezTo>
                    <a:pt x="251" y="1150"/>
                    <a:pt x="250" y="1138"/>
                    <a:pt x="256" y="1135"/>
                  </a:cubicBezTo>
                  <a:cubicBezTo>
                    <a:pt x="289" y="1070"/>
                    <a:pt x="297" y="1067"/>
                    <a:pt x="299" y="1059"/>
                  </a:cubicBezTo>
                  <a:cubicBezTo>
                    <a:pt x="316" y="1029"/>
                    <a:pt x="323" y="1031"/>
                    <a:pt x="321" y="1024"/>
                  </a:cubicBezTo>
                  <a:cubicBezTo>
                    <a:pt x="338" y="1004"/>
                    <a:pt x="340" y="996"/>
                    <a:pt x="344" y="991"/>
                  </a:cubicBezTo>
                  <a:cubicBezTo>
                    <a:pt x="361" y="971"/>
                    <a:pt x="363" y="965"/>
                    <a:pt x="369" y="961"/>
                  </a:cubicBezTo>
                  <a:cubicBezTo>
                    <a:pt x="436" y="888"/>
                    <a:pt x="448" y="891"/>
                    <a:pt x="447" y="880"/>
                  </a:cubicBezTo>
                  <a:cubicBezTo>
                    <a:pt x="469" y="858"/>
                    <a:pt x="474" y="859"/>
                    <a:pt x="475" y="855"/>
                  </a:cubicBezTo>
                  <a:cubicBezTo>
                    <a:pt x="505" y="824"/>
                    <a:pt x="511" y="822"/>
                    <a:pt x="512" y="815"/>
                  </a:cubicBezTo>
                  <a:cubicBezTo>
                    <a:pt x="568" y="753"/>
                    <a:pt x="565" y="741"/>
                    <a:pt x="573" y="739"/>
                  </a:cubicBezTo>
                  <a:cubicBezTo>
                    <a:pt x="584" y="730"/>
                    <a:pt x="582" y="734"/>
                    <a:pt x="580" y="737"/>
                  </a:cubicBezTo>
                  <a:cubicBezTo>
                    <a:pt x="561" y="775"/>
                    <a:pt x="553" y="785"/>
                    <a:pt x="545" y="795"/>
                  </a:cubicBezTo>
                  <a:cubicBezTo>
                    <a:pt x="516" y="828"/>
                    <a:pt x="510" y="830"/>
                    <a:pt x="507" y="838"/>
                  </a:cubicBezTo>
                  <a:cubicBezTo>
                    <a:pt x="443" y="909"/>
                    <a:pt x="435" y="906"/>
                    <a:pt x="435" y="911"/>
                  </a:cubicBezTo>
                  <a:cubicBezTo>
                    <a:pt x="419" y="924"/>
                    <a:pt x="417" y="927"/>
                    <a:pt x="417" y="931"/>
                  </a:cubicBezTo>
                  <a:cubicBezTo>
                    <a:pt x="381" y="966"/>
                    <a:pt x="371" y="974"/>
                    <a:pt x="364" y="986"/>
                  </a:cubicBezTo>
                  <a:cubicBezTo>
                    <a:pt x="347" y="1005"/>
                    <a:pt x="346" y="1013"/>
                    <a:pt x="339" y="1014"/>
                  </a:cubicBezTo>
                  <a:cubicBezTo>
                    <a:pt x="294" y="1085"/>
                    <a:pt x="293" y="1095"/>
                    <a:pt x="286" y="1100"/>
                  </a:cubicBezTo>
                  <a:cubicBezTo>
                    <a:pt x="259" y="1148"/>
                    <a:pt x="259" y="1154"/>
                    <a:pt x="256" y="1157"/>
                  </a:cubicBezTo>
                  <a:cubicBezTo>
                    <a:pt x="241" y="1199"/>
                    <a:pt x="246" y="1208"/>
                    <a:pt x="241" y="1218"/>
                  </a:cubicBezTo>
                  <a:cubicBezTo>
                    <a:pt x="260" y="1178"/>
                    <a:pt x="260" y="1172"/>
                    <a:pt x="264" y="1170"/>
                  </a:cubicBezTo>
                  <a:cubicBezTo>
                    <a:pt x="290" y="1114"/>
                    <a:pt x="297" y="1109"/>
                    <a:pt x="301" y="1102"/>
                  </a:cubicBezTo>
                  <a:cubicBezTo>
                    <a:pt x="336" y="1056"/>
                    <a:pt x="339" y="1048"/>
                    <a:pt x="344" y="1042"/>
                  </a:cubicBezTo>
                  <a:cubicBezTo>
                    <a:pt x="367" y="1006"/>
                    <a:pt x="373" y="1006"/>
                    <a:pt x="374" y="1001"/>
                  </a:cubicBezTo>
                  <a:cubicBezTo>
                    <a:pt x="410" y="964"/>
                    <a:pt x="416" y="964"/>
                    <a:pt x="417" y="959"/>
                  </a:cubicBezTo>
                  <a:cubicBezTo>
                    <a:pt x="453" y="919"/>
                    <a:pt x="467" y="910"/>
                    <a:pt x="475" y="896"/>
                  </a:cubicBezTo>
                  <a:cubicBezTo>
                    <a:pt x="505" y="865"/>
                    <a:pt x="517" y="863"/>
                    <a:pt x="520" y="850"/>
                  </a:cubicBezTo>
                  <a:cubicBezTo>
                    <a:pt x="554" y="810"/>
                    <a:pt x="558" y="807"/>
                    <a:pt x="560" y="802"/>
                  </a:cubicBezTo>
                  <a:cubicBezTo>
                    <a:pt x="584" y="766"/>
                    <a:pt x="596" y="762"/>
                    <a:pt x="598" y="750"/>
                  </a:cubicBezTo>
                  <a:cubicBezTo>
                    <a:pt x="627" y="704"/>
                    <a:pt x="632" y="702"/>
                    <a:pt x="633" y="697"/>
                  </a:cubicBezTo>
                  <a:cubicBezTo>
                    <a:pt x="623" y="720"/>
                    <a:pt x="626" y="728"/>
                    <a:pt x="621" y="727"/>
                  </a:cubicBezTo>
                  <a:cubicBezTo>
                    <a:pt x="597" y="761"/>
                    <a:pt x="596" y="771"/>
                    <a:pt x="588" y="772"/>
                  </a:cubicBezTo>
                  <a:cubicBezTo>
                    <a:pt x="575" y="802"/>
                    <a:pt x="566" y="803"/>
                    <a:pt x="565" y="812"/>
                  </a:cubicBezTo>
                  <a:cubicBezTo>
                    <a:pt x="538" y="856"/>
                    <a:pt x="525" y="854"/>
                    <a:pt x="525" y="865"/>
                  </a:cubicBezTo>
                  <a:cubicBezTo>
                    <a:pt x="510" y="886"/>
                    <a:pt x="501" y="883"/>
                    <a:pt x="500" y="888"/>
                  </a:cubicBezTo>
                  <a:cubicBezTo>
                    <a:pt x="481" y="905"/>
                    <a:pt x="479" y="907"/>
                    <a:pt x="477" y="911"/>
                  </a:cubicBezTo>
                  <a:cubicBezTo>
                    <a:pt x="449" y="935"/>
                    <a:pt x="452" y="943"/>
                    <a:pt x="447" y="943"/>
                  </a:cubicBezTo>
                  <a:cubicBezTo>
                    <a:pt x="429" y="962"/>
                    <a:pt x="427" y="963"/>
                    <a:pt x="425" y="966"/>
                  </a:cubicBezTo>
                  <a:cubicBezTo>
                    <a:pt x="401" y="992"/>
                    <a:pt x="398" y="995"/>
                    <a:pt x="394" y="996"/>
                  </a:cubicBezTo>
                  <a:cubicBezTo>
                    <a:pt x="379" y="1017"/>
                    <a:pt x="373" y="1015"/>
                    <a:pt x="374" y="1021"/>
                  </a:cubicBezTo>
                  <a:cubicBezTo>
                    <a:pt x="331" y="1077"/>
                    <a:pt x="326" y="1081"/>
                    <a:pt x="324" y="1089"/>
                  </a:cubicBezTo>
                  <a:cubicBezTo>
                    <a:pt x="309" y="1105"/>
                    <a:pt x="309" y="1109"/>
                    <a:pt x="309" y="1112"/>
                  </a:cubicBezTo>
                  <a:cubicBezTo>
                    <a:pt x="293" y="1133"/>
                    <a:pt x="293" y="1139"/>
                    <a:pt x="289" y="1142"/>
                  </a:cubicBezTo>
                  <a:cubicBezTo>
                    <a:pt x="272" y="1170"/>
                    <a:pt x="273" y="1176"/>
                    <a:pt x="271" y="1180"/>
                  </a:cubicBezTo>
                  <a:cubicBezTo>
                    <a:pt x="246" y="1241"/>
                    <a:pt x="246" y="1250"/>
                    <a:pt x="246" y="1258"/>
                  </a:cubicBezTo>
                  <a:cubicBezTo>
                    <a:pt x="257" y="1254"/>
                    <a:pt x="254" y="1246"/>
                    <a:pt x="259" y="1246"/>
                  </a:cubicBezTo>
                  <a:cubicBezTo>
                    <a:pt x="274" y="1211"/>
                    <a:pt x="275" y="1207"/>
                    <a:pt x="279" y="1205"/>
                  </a:cubicBezTo>
                  <a:cubicBezTo>
                    <a:pt x="320" y="1146"/>
                    <a:pt x="319" y="1135"/>
                    <a:pt x="327" y="1132"/>
                  </a:cubicBezTo>
                  <a:cubicBezTo>
                    <a:pt x="353" y="1085"/>
                    <a:pt x="363" y="1084"/>
                    <a:pt x="364" y="1074"/>
                  </a:cubicBezTo>
                  <a:cubicBezTo>
                    <a:pt x="392" y="1044"/>
                    <a:pt x="389" y="1036"/>
                    <a:pt x="394" y="1037"/>
                  </a:cubicBezTo>
                  <a:cubicBezTo>
                    <a:pt x="409" y="1021"/>
                    <a:pt x="409" y="1018"/>
                    <a:pt x="409" y="1016"/>
                  </a:cubicBezTo>
                  <a:cubicBezTo>
                    <a:pt x="421" y="1005"/>
                    <a:pt x="423" y="1003"/>
                    <a:pt x="427" y="1001"/>
                  </a:cubicBezTo>
                  <a:cubicBezTo>
                    <a:pt x="466" y="955"/>
                    <a:pt x="477" y="948"/>
                    <a:pt x="485" y="938"/>
                  </a:cubicBezTo>
                  <a:cubicBezTo>
                    <a:pt x="518" y="914"/>
                    <a:pt x="515" y="906"/>
                    <a:pt x="520" y="906"/>
                  </a:cubicBezTo>
                  <a:cubicBezTo>
                    <a:pt x="551" y="882"/>
                    <a:pt x="558" y="873"/>
                    <a:pt x="568" y="865"/>
                  </a:cubicBezTo>
                  <a:cubicBezTo>
                    <a:pt x="556" y="886"/>
                    <a:pt x="553" y="888"/>
                    <a:pt x="548" y="888"/>
                  </a:cubicBezTo>
                  <a:cubicBezTo>
                    <a:pt x="519" y="917"/>
                    <a:pt x="514" y="922"/>
                    <a:pt x="508" y="926"/>
                  </a:cubicBezTo>
                  <a:cubicBezTo>
                    <a:pt x="486" y="947"/>
                    <a:pt x="481" y="952"/>
                    <a:pt x="477" y="958"/>
                  </a:cubicBezTo>
                  <a:cubicBezTo>
                    <a:pt x="437" y="1004"/>
                    <a:pt x="435" y="1006"/>
                    <a:pt x="432" y="1009"/>
                  </a:cubicBezTo>
                  <a:cubicBezTo>
                    <a:pt x="378" y="1069"/>
                    <a:pt x="375" y="1086"/>
                    <a:pt x="362" y="1094"/>
                  </a:cubicBezTo>
                  <a:cubicBezTo>
                    <a:pt x="324" y="1152"/>
                    <a:pt x="326" y="1159"/>
                    <a:pt x="319" y="1157"/>
                  </a:cubicBezTo>
                  <a:cubicBezTo>
                    <a:pt x="305" y="1192"/>
                    <a:pt x="293" y="1190"/>
                    <a:pt x="294" y="1200"/>
                  </a:cubicBezTo>
                  <a:cubicBezTo>
                    <a:pt x="266" y="1260"/>
                    <a:pt x="259" y="1258"/>
                    <a:pt x="259" y="1263"/>
                  </a:cubicBezTo>
                  <a:cubicBezTo>
                    <a:pt x="251" y="1298"/>
                    <a:pt x="251" y="1292"/>
                    <a:pt x="246" y="1291"/>
                  </a:cubicBezTo>
                  <a:cubicBezTo>
                    <a:pt x="271" y="1295"/>
                    <a:pt x="258" y="1283"/>
                    <a:pt x="271" y="1283"/>
                  </a:cubicBezTo>
                  <a:cubicBezTo>
                    <a:pt x="326" y="1167"/>
                    <a:pt x="332" y="1165"/>
                    <a:pt x="334" y="1160"/>
                  </a:cubicBezTo>
                  <a:cubicBezTo>
                    <a:pt x="350" y="1123"/>
                    <a:pt x="361" y="1126"/>
                    <a:pt x="359" y="1117"/>
                  </a:cubicBezTo>
                  <a:cubicBezTo>
                    <a:pt x="387" y="1084"/>
                    <a:pt x="394" y="1076"/>
                    <a:pt x="399" y="1067"/>
                  </a:cubicBezTo>
                  <a:cubicBezTo>
                    <a:pt x="475" y="1001"/>
                    <a:pt x="472" y="992"/>
                    <a:pt x="480" y="994"/>
                  </a:cubicBezTo>
                  <a:cubicBezTo>
                    <a:pt x="497" y="981"/>
                    <a:pt x="502" y="975"/>
                    <a:pt x="510" y="971"/>
                  </a:cubicBezTo>
                  <a:cubicBezTo>
                    <a:pt x="532" y="952"/>
                    <a:pt x="534" y="948"/>
                    <a:pt x="540" y="948"/>
                  </a:cubicBezTo>
                  <a:cubicBezTo>
                    <a:pt x="553" y="931"/>
                    <a:pt x="556" y="931"/>
                    <a:pt x="558" y="931"/>
                  </a:cubicBezTo>
                  <a:cubicBezTo>
                    <a:pt x="594" y="891"/>
                    <a:pt x="607" y="882"/>
                    <a:pt x="613" y="865"/>
                  </a:cubicBezTo>
                  <a:cubicBezTo>
                    <a:pt x="599" y="896"/>
                    <a:pt x="595" y="896"/>
                    <a:pt x="596" y="901"/>
                  </a:cubicBezTo>
                  <a:cubicBezTo>
                    <a:pt x="577" y="920"/>
                    <a:pt x="574" y="924"/>
                    <a:pt x="568" y="926"/>
                  </a:cubicBezTo>
                  <a:cubicBezTo>
                    <a:pt x="544" y="951"/>
                    <a:pt x="537" y="951"/>
                    <a:pt x="538" y="958"/>
                  </a:cubicBezTo>
                  <a:cubicBezTo>
                    <a:pt x="508" y="985"/>
                    <a:pt x="498" y="990"/>
                    <a:pt x="490" y="996"/>
                  </a:cubicBezTo>
                  <a:cubicBezTo>
                    <a:pt x="458" y="1014"/>
                    <a:pt x="462" y="1026"/>
                    <a:pt x="455" y="1026"/>
                  </a:cubicBezTo>
                  <a:cubicBezTo>
                    <a:pt x="438" y="1046"/>
                    <a:pt x="433" y="1046"/>
                    <a:pt x="432" y="1049"/>
                  </a:cubicBezTo>
                  <a:cubicBezTo>
                    <a:pt x="398" y="1090"/>
                    <a:pt x="392" y="1088"/>
                    <a:pt x="392" y="1092"/>
                  </a:cubicBezTo>
                  <a:cubicBezTo>
                    <a:pt x="371" y="1115"/>
                    <a:pt x="368" y="1120"/>
                    <a:pt x="367" y="1127"/>
                  </a:cubicBezTo>
                  <a:cubicBezTo>
                    <a:pt x="343" y="1159"/>
                    <a:pt x="343" y="1167"/>
                    <a:pt x="339" y="1170"/>
                  </a:cubicBezTo>
                  <a:cubicBezTo>
                    <a:pt x="304" y="1239"/>
                    <a:pt x="296" y="1239"/>
                    <a:pt x="296" y="1248"/>
                  </a:cubicBezTo>
                  <a:cubicBezTo>
                    <a:pt x="278" y="1277"/>
                    <a:pt x="287" y="1279"/>
                    <a:pt x="281" y="1281"/>
                  </a:cubicBezTo>
                  <a:cubicBezTo>
                    <a:pt x="246" y="1371"/>
                    <a:pt x="256" y="1372"/>
                    <a:pt x="254" y="1386"/>
                  </a:cubicBezTo>
                  <a:cubicBezTo>
                    <a:pt x="266" y="1357"/>
                    <a:pt x="266" y="1353"/>
                    <a:pt x="266" y="1349"/>
                  </a:cubicBezTo>
                  <a:cubicBezTo>
                    <a:pt x="293" y="1281"/>
                    <a:pt x="296" y="1281"/>
                    <a:pt x="299" y="1281"/>
                  </a:cubicBezTo>
                  <a:cubicBezTo>
                    <a:pt x="308" y="1258"/>
                    <a:pt x="314" y="1259"/>
                    <a:pt x="312" y="1251"/>
                  </a:cubicBezTo>
                  <a:cubicBezTo>
                    <a:pt x="332" y="1226"/>
                    <a:pt x="333" y="1221"/>
                    <a:pt x="334" y="1215"/>
                  </a:cubicBezTo>
                  <a:cubicBezTo>
                    <a:pt x="360" y="1186"/>
                    <a:pt x="360" y="1174"/>
                    <a:pt x="367" y="1170"/>
                  </a:cubicBezTo>
                  <a:cubicBezTo>
                    <a:pt x="400" y="1124"/>
                    <a:pt x="404" y="1118"/>
                    <a:pt x="410" y="1112"/>
                  </a:cubicBezTo>
                  <a:cubicBezTo>
                    <a:pt x="423" y="1096"/>
                    <a:pt x="424" y="1094"/>
                    <a:pt x="427" y="1094"/>
                  </a:cubicBezTo>
                  <a:cubicBezTo>
                    <a:pt x="449" y="1060"/>
                    <a:pt x="460" y="1065"/>
                    <a:pt x="457" y="1057"/>
                  </a:cubicBezTo>
                  <a:cubicBezTo>
                    <a:pt x="497" y="1018"/>
                    <a:pt x="528" y="1004"/>
                    <a:pt x="548" y="979"/>
                  </a:cubicBezTo>
                  <a:cubicBezTo>
                    <a:pt x="588" y="940"/>
                    <a:pt x="590" y="931"/>
                    <a:pt x="596" y="926"/>
                  </a:cubicBezTo>
                  <a:cubicBezTo>
                    <a:pt x="623" y="900"/>
                    <a:pt x="616" y="899"/>
                    <a:pt x="618" y="906"/>
                  </a:cubicBezTo>
                  <a:cubicBezTo>
                    <a:pt x="606" y="925"/>
                    <a:pt x="604" y="927"/>
                    <a:pt x="601" y="928"/>
                  </a:cubicBezTo>
                  <a:cubicBezTo>
                    <a:pt x="563" y="980"/>
                    <a:pt x="555" y="982"/>
                    <a:pt x="553" y="989"/>
                  </a:cubicBezTo>
                  <a:cubicBezTo>
                    <a:pt x="513" y="1021"/>
                    <a:pt x="511" y="1023"/>
                    <a:pt x="508" y="1024"/>
                  </a:cubicBezTo>
                  <a:cubicBezTo>
                    <a:pt x="476" y="1056"/>
                    <a:pt x="471" y="1060"/>
                    <a:pt x="465" y="1062"/>
                  </a:cubicBezTo>
                  <a:cubicBezTo>
                    <a:pt x="439" y="1098"/>
                    <a:pt x="432" y="1100"/>
                    <a:pt x="427" y="1104"/>
                  </a:cubicBezTo>
                  <a:cubicBezTo>
                    <a:pt x="413" y="1124"/>
                    <a:pt x="407" y="1124"/>
                    <a:pt x="407" y="1132"/>
                  </a:cubicBezTo>
                  <a:cubicBezTo>
                    <a:pt x="374" y="1182"/>
                    <a:pt x="363" y="1186"/>
                    <a:pt x="359" y="1198"/>
                  </a:cubicBezTo>
                  <a:cubicBezTo>
                    <a:pt x="344" y="1221"/>
                    <a:pt x="342" y="1223"/>
                    <a:pt x="342" y="1225"/>
                  </a:cubicBezTo>
                  <a:cubicBezTo>
                    <a:pt x="314" y="1273"/>
                    <a:pt x="309" y="1276"/>
                    <a:pt x="309" y="1283"/>
                  </a:cubicBezTo>
                  <a:cubicBezTo>
                    <a:pt x="299" y="1304"/>
                    <a:pt x="294" y="1306"/>
                    <a:pt x="294" y="1313"/>
                  </a:cubicBezTo>
                  <a:cubicBezTo>
                    <a:pt x="281" y="1340"/>
                    <a:pt x="281" y="1342"/>
                    <a:pt x="279" y="1341"/>
                  </a:cubicBezTo>
                  <a:cubicBezTo>
                    <a:pt x="272" y="1377"/>
                    <a:pt x="264" y="1384"/>
                    <a:pt x="266" y="1402"/>
                  </a:cubicBezTo>
                  <a:cubicBezTo>
                    <a:pt x="266" y="1422"/>
                    <a:pt x="267" y="1407"/>
                    <a:pt x="274" y="1399"/>
                  </a:cubicBezTo>
                  <a:cubicBezTo>
                    <a:pt x="295" y="1345"/>
                    <a:pt x="300" y="1321"/>
                    <a:pt x="314" y="1306"/>
                  </a:cubicBezTo>
                  <a:cubicBezTo>
                    <a:pt x="332" y="1263"/>
                    <a:pt x="339" y="1255"/>
                    <a:pt x="347" y="1248"/>
                  </a:cubicBezTo>
                  <a:cubicBezTo>
                    <a:pt x="384" y="1190"/>
                    <a:pt x="386" y="1184"/>
                    <a:pt x="392" y="1182"/>
                  </a:cubicBezTo>
                  <a:cubicBezTo>
                    <a:pt x="430" y="1138"/>
                    <a:pt x="434" y="1127"/>
                    <a:pt x="445" y="1122"/>
                  </a:cubicBezTo>
                  <a:cubicBezTo>
                    <a:pt x="500" y="1074"/>
                    <a:pt x="508" y="1067"/>
                    <a:pt x="515" y="1059"/>
                  </a:cubicBezTo>
                  <a:cubicBezTo>
                    <a:pt x="543" y="1027"/>
                    <a:pt x="554" y="1024"/>
                    <a:pt x="558" y="1014"/>
                  </a:cubicBezTo>
                  <a:cubicBezTo>
                    <a:pt x="546" y="1032"/>
                    <a:pt x="548" y="1039"/>
                    <a:pt x="545" y="1041"/>
                  </a:cubicBezTo>
                  <a:cubicBezTo>
                    <a:pt x="519" y="1066"/>
                    <a:pt x="517" y="1068"/>
                    <a:pt x="515" y="1072"/>
                  </a:cubicBezTo>
                  <a:cubicBezTo>
                    <a:pt x="498" y="1090"/>
                    <a:pt x="490" y="1087"/>
                    <a:pt x="490" y="1092"/>
                  </a:cubicBezTo>
                  <a:cubicBezTo>
                    <a:pt x="467" y="1109"/>
                    <a:pt x="464" y="1117"/>
                    <a:pt x="457" y="1120"/>
                  </a:cubicBezTo>
                  <a:cubicBezTo>
                    <a:pt x="439" y="1141"/>
                    <a:pt x="434" y="1146"/>
                    <a:pt x="430" y="1152"/>
                  </a:cubicBezTo>
                  <a:cubicBezTo>
                    <a:pt x="407" y="1180"/>
                    <a:pt x="396" y="1189"/>
                    <a:pt x="389" y="1203"/>
                  </a:cubicBezTo>
                  <a:cubicBezTo>
                    <a:pt x="340" y="1277"/>
                    <a:pt x="340" y="1283"/>
                    <a:pt x="334" y="1283"/>
                  </a:cubicBezTo>
                  <a:cubicBezTo>
                    <a:pt x="311" y="1324"/>
                    <a:pt x="312" y="1337"/>
                    <a:pt x="304" y="1341"/>
                  </a:cubicBezTo>
                  <a:cubicBezTo>
                    <a:pt x="283" y="1403"/>
                    <a:pt x="280" y="1411"/>
                    <a:pt x="276" y="1419"/>
                  </a:cubicBezTo>
                  <a:cubicBezTo>
                    <a:pt x="267" y="1456"/>
                    <a:pt x="262" y="1466"/>
                    <a:pt x="264" y="1469"/>
                  </a:cubicBezTo>
                  <a:cubicBezTo>
                    <a:pt x="279" y="1429"/>
                    <a:pt x="286" y="1428"/>
                    <a:pt x="284" y="1419"/>
                  </a:cubicBezTo>
                  <a:cubicBezTo>
                    <a:pt x="311" y="1363"/>
                    <a:pt x="316" y="1353"/>
                    <a:pt x="322" y="1344"/>
                  </a:cubicBezTo>
                  <a:cubicBezTo>
                    <a:pt x="341" y="1299"/>
                    <a:pt x="344" y="1299"/>
                    <a:pt x="347" y="1298"/>
                  </a:cubicBezTo>
                  <a:cubicBezTo>
                    <a:pt x="377" y="1253"/>
                    <a:pt x="377" y="1246"/>
                    <a:pt x="382" y="1243"/>
                  </a:cubicBezTo>
                  <a:cubicBezTo>
                    <a:pt x="470" y="1149"/>
                    <a:pt x="469" y="1136"/>
                    <a:pt x="480" y="1135"/>
                  </a:cubicBezTo>
                  <a:cubicBezTo>
                    <a:pt x="514" y="1093"/>
                    <a:pt x="525" y="1097"/>
                    <a:pt x="523" y="1089"/>
                  </a:cubicBezTo>
                  <a:cubicBezTo>
                    <a:pt x="569" y="1039"/>
                    <a:pt x="577" y="1036"/>
                    <a:pt x="581" y="1029"/>
                  </a:cubicBezTo>
                  <a:cubicBezTo>
                    <a:pt x="617" y="976"/>
                    <a:pt x="617" y="985"/>
                    <a:pt x="613" y="989"/>
                  </a:cubicBezTo>
                  <a:cubicBezTo>
                    <a:pt x="598" y="1018"/>
                    <a:pt x="597" y="1023"/>
                    <a:pt x="596" y="1029"/>
                  </a:cubicBezTo>
                  <a:cubicBezTo>
                    <a:pt x="570" y="1050"/>
                    <a:pt x="572" y="1056"/>
                    <a:pt x="568" y="1057"/>
                  </a:cubicBezTo>
                  <a:cubicBezTo>
                    <a:pt x="549" y="1084"/>
                    <a:pt x="545" y="1084"/>
                    <a:pt x="545" y="1089"/>
                  </a:cubicBezTo>
                  <a:cubicBezTo>
                    <a:pt x="517" y="1111"/>
                    <a:pt x="509" y="1114"/>
                    <a:pt x="505" y="1122"/>
                  </a:cubicBezTo>
                  <a:cubicBezTo>
                    <a:pt x="448" y="1187"/>
                    <a:pt x="435" y="1186"/>
                    <a:pt x="435" y="1198"/>
                  </a:cubicBezTo>
                  <a:cubicBezTo>
                    <a:pt x="358" y="1294"/>
                    <a:pt x="359" y="1303"/>
                    <a:pt x="352" y="1303"/>
                  </a:cubicBezTo>
                  <a:cubicBezTo>
                    <a:pt x="338" y="1342"/>
                    <a:pt x="332" y="1344"/>
                    <a:pt x="329" y="1349"/>
                  </a:cubicBezTo>
                  <a:cubicBezTo>
                    <a:pt x="294" y="1419"/>
                    <a:pt x="294" y="1435"/>
                    <a:pt x="287" y="1442"/>
                  </a:cubicBezTo>
                  <a:cubicBezTo>
                    <a:pt x="275" y="1485"/>
                    <a:pt x="278" y="1489"/>
                    <a:pt x="279" y="1495"/>
                  </a:cubicBezTo>
                  <a:cubicBezTo>
                    <a:pt x="284" y="1538"/>
                    <a:pt x="280" y="1529"/>
                    <a:pt x="282" y="1525"/>
                  </a:cubicBezTo>
                  <a:cubicBezTo>
                    <a:pt x="295" y="1474"/>
                    <a:pt x="302" y="1461"/>
                    <a:pt x="307" y="1447"/>
                  </a:cubicBezTo>
                  <a:cubicBezTo>
                    <a:pt x="319" y="1424"/>
                    <a:pt x="316" y="1416"/>
                    <a:pt x="319" y="1414"/>
                  </a:cubicBezTo>
                  <a:cubicBezTo>
                    <a:pt x="344" y="1364"/>
                    <a:pt x="347" y="1363"/>
                    <a:pt x="347" y="1359"/>
                  </a:cubicBezTo>
                  <a:cubicBezTo>
                    <a:pt x="359" y="1339"/>
                    <a:pt x="361" y="1336"/>
                    <a:pt x="362" y="1334"/>
                  </a:cubicBezTo>
                  <a:cubicBezTo>
                    <a:pt x="386" y="1299"/>
                    <a:pt x="387" y="1292"/>
                    <a:pt x="392" y="1288"/>
                  </a:cubicBezTo>
                  <a:cubicBezTo>
                    <a:pt x="420" y="1249"/>
                    <a:pt x="427" y="1239"/>
                    <a:pt x="435" y="1230"/>
                  </a:cubicBezTo>
                  <a:cubicBezTo>
                    <a:pt x="468" y="1194"/>
                    <a:pt x="469" y="1191"/>
                    <a:pt x="473" y="1190"/>
                  </a:cubicBezTo>
                  <a:cubicBezTo>
                    <a:pt x="499" y="1158"/>
                    <a:pt x="504" y="1154"/>
                    <a:pt x="508" y="1150"/>
                  </a:cubicBezTo>
                  <a:cubicBezTo>
                    <a:pt x="538" y="1112"/>
                    <a:pt x="545" y="1102"/>
                    <a:pt x="553" y="1092"/>
                  </a:cubicBezTo>
                  <a:cubicBezTo>
                    <a:pt x="577" y="1069"/>
                    <a:pt x="569" y="1068"/>
                    <a:pt x="568" y="1074"/>
                  </a:cubicBezTo>
                  <a:cubicBezTo>
                    <a:pt x="540" y="1125"/>
                    <a:pt x="527" y="1138"/>
                    <a:pt x="518" y="1152"/>
                  </a:cubicBezTo>
                  <a:cubicBezTo>
                    <a:pt x="491" y="1186"/>
                    <a:pt x="486" y="1188"/>
                    <a:pt x="483" y="1190"/>
                  </a:cubicBezTo>
                  <a:cubicBezTo>
                    <a:pt x="445" y="1238"/>
                    <a:pt x="436" y="1241"/>
                    <a:pt x="432" y="1250"/>
                  </a:cubicBezTo>
                  <a:cubicBezTo>
                    <a:pt x="381" y="1320"/>
                    <a:pt x="378" y="1330"/>
                    <a:pt x="372" y="1336"/>
                  </a:cubicBezTo>
                  <a:cubicBezTo>
                    <a:pt x="342" y="1391"/>
                    <a:pt x="337" y="1398"/>
                    <a:pt x="332" y="1404"/>
                  </a:cubicBezTo>
                  <a:cubicBezTo>
                    <a:pt x="297" y="1512"/>
                    <a:pt x="299" y="1511"/>
                    <a:pt x="297" y="1517"/>
                  </a:cubicBezTo>
                  <a:cubicBezTo>
                    <a:pt x="285" y="1562"/>
                    <a:pt x="292" y="1562"/>
                    <a:pt x="292" y="1570"/>
                  </a:cubicBezTo>
                  <a:cubicBezTo>
                    <a:pt x="308" y="1526"/>
                    <a:pt x="315" y="1528"/>
                    <a:pt x="312" y="1520"/>
                  </a:cubicBezTo>
                  <a:cubicBezTo>
                    <a:pt x="334" y="1475"/>
                    <a:pt x="332" y="1464"/>
                    <a:pt x="339" y="1462"/>
                  </a:cubicBezTo>
                  <a:cubicBezTo>
                    <a:pt x="371" y="1397"/>
                    <a:pt x="376" y="1392"/>
                    <a:pt x="380" y="1386"/>
                  </a:cubicBezTo>
                  <a:cubicBezTo>
                    <a:pt x="418" y="1328"/>
                    <a:pt x="420" y="1321"/>
                    <a:pt x="425" y="1316"/>
                  </a:cubicBezTo>
                  <a:cubicBezTo>
                    <a:pt x="441" y="1283"/>
                    <a:pt x="447" y="1285"/>
                    <a:pt x="447" y="1281"/>
                  </a:cubicBezTo>
                  <a:cubicBezTo>
                    <a:pt x="479" y="1240"/>
                    <a:pt x="484" y="1230"/>
                    <a:pt x="493" y="1225"/>
                  </a:cubicBezTo>
                  <a:cubicBezTo>
                    <a:pt x="510" y="1208"/>
                    <a:pt x="509" y="1213"/>
                    <a:pt x="513" y="1213"/>
                  </a:cubicBezTo>
                  <a:cubicBezTo>
                    <a:pt x="523" y="1194"/>
                    <a:pt x="525" y="1193"/>
                    <a:pt x="525" y="1190"/>
                  </a:cubicBezTo>
                  <a:cubicBezTo>
                    <a:pt x="562" y="1144"/>
                    <a:pt x="564" y="1140"/>
                    <a:pt x="563" y="1135"/>
                  </a:cubicBezTo>
                  <a:cubicBezTo>
                    <a:pt x="582" y="1095"/>
                    <a:pt x="589" y="1084"/>
                    <a:pt x="596" y="1072"/>
                  </a:cubicBezTo>
                  <a:cubicBezTo>
                    <a:pt x="579" y="1116"/>
                    <a:pt x="576" y="1130"/>
                    <a:pt x="571" y="1142"/>
                  </a:cubicBezTo>
                  <a:cubicBezTo>
                    <a:pt x="549" y="1177"/>
                    <a:pt x="552" y="1188"/>
                    <a:pt x="545" y="1190"/>
                  </a:cubicBezTo>
                  <a:cubicBezTo>
                    <a:pt x="519" y="1245"/>
                    <a:pt x="511" y="1246"/>
                    <a:pt x="513" y="1255"/>
                  </a:cubicBezTo>
                  <a:cubicBezTo>
                    <a:pt x="489" y="1289"/>
                    <a:pt x="487" y="1295"/>
                    <a:pt x="485" y="1301"/>
                  </a:cubicBezTo>
                  <a:cubicBezTo>
                    <a:pt x="460" y="1334"/>
                    <a:pt x="463" y="1345"/>
                    <a:pt x="458" y="1349"/>
                  </a:cubicBezTo>
                  <a:cubicBezTo>
                    <a:pt x="437" y="1384"/>
                    <a:pt x="437" y="1392"/>
                    <a:pt x="432" y="1396"/>
                  </a:cubicBezTo>
                  <a:cubicBezTo>
                    <a:pt x="427" y="1433"/>
                    <a:pt x="425" y="1426"/>
                    <a:pt x="427" y="1424"/>
                  </a:cubicBezTo>
                  <a:cubicBezTo>
                    <a:pt x="443" y="1405"/>
                    <a:pt x="440" y="1397"/>
                    <a:pt x="445" y="1396"/>
                  </a:cubicBezTo>
                  <a:cubicBezTo>
                    <a:pt x="475" y="1348"/>
                    <a:pt x="476" y="1344"/>
                    <a:pt x="475" y="1338"/>
                  </a:cubicBezTo>
                  <a:cubicBezTo>
                    <a:pt x="497" y="1313"/>
                    <a:pt x="494" y="1305"/>
                    <a:pt x="498" y="1303"/>
                  </a:cubicBezTo>
                  <a:cubicBezTo>
                    <a:pt x="497" y="1315"/>
                    <a:pt x="494" y="1322"/>
                    <a:pt x="490" y="1328"/>
                  </a:cubicBezTo>
                  <a:cubicBezTo>
                    <a:pt x="462" y="1378"/>
                    <a:pt x="460" y="1382"/>
                    <a:pt x="460" y="1386"/>
                  </a:cubicBezTo>
                  <a:cubicBezTo>
                    <a:pt x="425" y="1445"/>
                    <a:pt x="428" y="1453"/>
                    <a:pt x="425" y="1454"/>
                  </a:cubicBezTo>
                  <a:cubicBezTo>
                    <a:pt x="405" y="1499"/>
                    <a:pt x="398" y="1512"/>
                    <a:pt x="392" y="1525"/>
                  </a:cubicBezTo>
                  <a:cubicBezTo>
                    <a:pt x="371" y="1599"/>
                    <a:pt x="365" y="1598"/>
                    <a:pt x="367" y="1605"/>
                  </a:cubicBezTo>
                  <a:cubicBezTo>
                    <a:pt x="354" y="1641"/>
                    <a:pt x="358" y="1653"/>
                    <a:pt x="352" y="1656"/>
                  </a:cubicBezTo>
                  <a:cubicBezTo>
                    <a:pt x="346" y="1759"/>
                    <a:pt x="343" y="1757"/>
                    <a:pt x="342" y="1754"/>
                  </a:cubicBezTo>
                  <a:cubicBezTo>
                    <a:pt x="349" y="1713"/>
                    <a:pt x="354" y="1702"/>
                    <a:pt x="357" y="1691"/>
                  </a:cubicBezTo>
                  <a:cubicBezTo>
                    <a:pt x="378" y="1637"/>
                    <a:pt x="375" y="1627"/>
                    <a:pt x="380" y="1625"/>
                  </a:cubicBezTo>
                  <a:cubicBezTo>
                    <a:pt x="393" y="1579"/>
                    <a:pt x="398" y="1569"/>
                    <a:pt x="402" y="1560"/>
                  </a:cubicBezTo>
                  <a:cubicBezTo>
                    <a:pt x="415" y="1520"/>
                    <a:pt x="417" y="1514"/>
                    <a:pt x="422" y="1512"/>
                  </a:cubicBezTo>
                  <a:cubicBezTo>
                    <a:pt x="438" y="1477"/>
                    <a:pt x="435" y="1466"/>
                    <a:pt x="440" y="1464"/>
                  </a:cubicBezTo>
                  <a:cubicBezTo>
                    <a:pt x="491" y="1374"/>
                    <a:pt x="493" y="1369"/>
                    <a:pt x="493" y="1361"/>
                  </a:cubicBezTo>
                  <a:cubicBezTo>
                    <a:pt x="533" y="1307"/>
                    <a:pt x="537" y="1281"/>
                    <a:pt x="551" y="1265"/>
                  </a:cubicBezTo>
                  <a:cubicBezTo>
                    <a:pt x="567" y="1213"/>
                    <a:pt x="572" y="1200"/>
                    <a:pt x="576" y="1187"/>
                  </a:cubicBezTo>
                  <a:cubicBezTo>
                    <a:pt x="570" y="1224"/>
                    <a:pt x="567" y="1232"/>
                    <a:pt x="566" y="1243"/>
                  </a:cubicBezTo>
                  <a:cubicBezTo>
                    <a:pt x="527" y="1322"/>
                    <a:pt x="522" y="1329"/>
                    <a:pt x="520" y="1338"/>
                  </a:cubicBezTo>
                  <a:cubicBezTo>
                    <a:pt x="499" y="1364"/>
                    <a:pt x="499" y="1376"/>
                    <a:pt x="493" y="1381"/>
                  </a:cubicBezTo>
                  <a:cubicBezTo>
                    <a:pt x="498" y="1392"/>
                    <a:pt x="498" y="1398"/>
                    <a:pt x="498" y="1404"/>
                  </a:cubicBezTo>
                  <a:cubicBezTo>
                    <a:pt x="532" y="1330"/>
                    <a:pt x="532" y="1345"/>
                    <a:pt x="528" y="1343"/>
                  </a:cubicBezTo>
                  <a:cubicBezTo>
                    <a:pt x="511" y="1391"/>
                    <a:pt x="508" y="1400"/>
                    <a:pt x="505" y="1409"/>
                  </a:cubicBezTo>
                  <a:cubicBezTo>
                    <a:pt x="497" y="1445"/>
                    <a:pt x="494" y="1455"/>
                    <a:pt x="493" y="1467"/>
                  </a:cubicBezTo>
                  <a:cubicBezTo>
                    <a:pt x="496" y="1535"/>
                    <a:pt x="492" y="1549"/>
                    <a:pt x="490" y="1567"/>
                  </a:cubicBezTo>
                  <a:cubicBezTo>
                    <a:pt x="476" y="1593"/>
                    <a:pt x="479" y="1606"/>
                    <a:pt x="473" y="1610"/>
                  </a:cubicBezTo>
                  <a:cubicBezTo>
                    <a:pt x="427" y="1706"/>
                    <a:pt x="422" y="1720"/>
                    <a:pt x="413" y="1731"/>
                  </a:cubicBezTo>
                  <a:cubicBezTo>
                    <a:pt x="408" y="1755"/>
                    <a:pt x="414" y="1746"/>
                    <a:pt x="415" y="1744"/>
                  </a:cubicBezTo>
                  <a:cubicBezTo>
                    <a:pt x="452" y="1724"/>
                    <a:pt x="461" y="1714"/>
                    <a:pt x="468" y="1718"/>
                  </a:cubicBezTo>
                  <a:cubicBezTo>
                    <a:pt x="439" y="1738"/>
                    <a:pt x="429" y="1744"/>
                    <a:pt x="423" y="1754"/>
                  </a:cubicBezTo>
                  <a:cubicBezTo>
                    <a:pt x="390" y="1807"/>
                    <a:pt x="394" y="1818"/>
                    <a:pt x="390" y="1819"/>
                  </a:cubicBezTo>
                  <a:cubicBezTo>
                    <a:pt x="387" y="1852"/>
                    <a:pt x="390" y="1857"/>
                    <a:pt x="393" y="1864"/>
                  </a:cubicBezTo>
                  <a:cubicBezTo>
                    <a:pt x="395" y="1893"/>
                    <a:pt x="401" y="1904"/>
                    <a:pt x="405" y="1917"/>
                  </a:cubicBezTo>
                  <a:cubicBezTo>
                    <a:pt x="418" y="1937"/>
                    <a:pt x="423" y="1944"/>
                    <a:pt x="418" y="1950"/>
                  </a:cubicBezTo>
                  <a:cubicBezTo>
                    <a:pt x="398" y="1927"/>
                    <a:pt x="390" y="1922"/>
                    <a:pt x="388" y="1912"/>
                  </a:cubicBezTo>
                  <a:cubicBezTo>
                    <a:pt x="371" y="1883"/>
                    <a:pt x="363" y="1883"/>
                    <a:pt x="357" y="1880"/>
                  </a:cubicBezTo>
                  <a:cubicBezTo>
                    <a:pt x="325" y="1849"/>
                    <a:pt x="317" y="1848"/>
                    <a:pt x="315" y="1842"/>
                  </a:cubicBezTo>
                  <a:cubicBezTo>
                    <a:pt x="284" y="1820"/>
                    <a:pt x="288" y="1832"/>
                    <a:pt x="299" y="1829"/>
                  </a:cubicBezTo>
                  <a:cubicBezTo>
                    <a:pt x="296" y="1823"/>
                    <a:pt x="286" y="1823"/>
                    <a:pt x="282" y="1817"/>
                  </a:cubicBezTo>
                  <a:cubicBezTo>
                    <a:pt x="235" y="1800"/>
                    <a:pt x="246" y="1796"/>
                    <a:pt x="252" y="1802"/>
                  </a:cubicBezTo>
                  <a:cubicBezTo>
                    <a:pt x="301" y="1810"/>
                    <a:pt x="324" y="1818"/>
                    <a:pt x="342" y="1829"/>
                  </a:cubicBezTo>
                  <a:cubicBezTo>
                    <a:pt x="332" y="1811"/>
                    <a:pt x="328" y="1807"/>
                    <a:pt x="325" y="1802"/>
                  </a:cubicBezTo>
                  <a:cubicBezTo>
                    <a:pt x="300" y="1767"/>
                    <a:pt x="291" y="1768"/>
                    <a:pt x="292" y="1759"/>
                  </a:cubicBezTo>
                  <a:cubicBezTo>
                    <a:pt x="254" y="1707"/>
                    <a:pt x="246" y="1698"/>
                    <a:pt x="239" y="1688"/>
                  </a:cubicBezTo>
                  <a:cubicBezTo>
                    <a:pt x="214" y="1649"/>
                    <a:pt x="204" y="1642"/>
                    <a:pt x="201" y="1628"/>
                  </a:cubicBezTo>
                  <a:cubicBezTo>
                    <a:pt x="178" y="1567"/>
                    <a:pt x="173" y="1562"/>
                    <a:pt x="168" y="1558"/>
                  </a:cubicBezTo>
                  <a:cubicBezTo>
                    <a:pt x="153" y="1520"/>
                    <a:pt x="151" y="1514"/>
                    <a:pt x="146" y="1512"/>
                  </a:cubicBezTo>
                  <a:cubicBezTo>
                    <a:pt x="133" y="1472"/>
                    <a:pt x="123" y="1469"/>
                    <a:pt x="123" y="1457"/>
                  </a:cubicBezTo>
                  <a:cubicBezTo>
                    <a:pt x="108" y="1419"/>
                    <a:pt x="98" y="1416"/>
                    <a:pt x="100" y="1402"/>
                  </a:cubicBezTo>
                  <a:cubicBezTo>
                    <a:pt x="109" y="1417"/>
                    <a:pt x="115" y="1416"/>
                    <a:pt x="113" y="1424"/>
                  </a:cubicBezTo>
                  <a:cubicBezTo>
                    <a:pt x="141" y="1468"/>
                    <a:pt x="143" y="1471"/>
                    <a:pt x="146" y="1475"/>
                  </a:cubicBezTo>
                  <a:cubicBezTo>
                    <a:pt x="184" y="1527"/>
                    <a:pt x="192" y="1530"/>
                    <a:pt x="196" y="1537"/>
                  </a:cubicBezTo>
                  <a:cubicBezTo>
                    <a:pt x="219" y="1559"/>
                    <a:pt x="223" y="1568"/>
                    <a:pt x="231" y="1573"/>
                  </a:cubicBezTo>
                  <a:cubicBezTo>
                    <a:pt x="246" y="1588"/>
                    <a:pt x="247" y="1590"/>
                    <a:pt x="249" y="1590"/>
                  </a:cubicBezTo>
                  <a:cubicBezTo>
                    <a:pt x="274" y="1624"/>
                    <a:pt x="278" y="1626"/>
                    <a:pt x="282" y="1628"/>
                  </a:cubicBezTo>
                  <a:cubicBezTo>
                    <a:pt x="265" y="1589"/>
                    <a:pt x="257" y="1590"/>
                    <a:pt x="259" y="1580"/>
                  </a:cubicBezTo>
                  <a:cubicBezTo>
                    <a:pt x="203" y="1511"/>
                    <a:pt x="196" y="1509"/>
                    <a:pt x="193" y="1502"/>
                  </a:cubicBezTo>
                  <a:cubicBezTo>
                    <a:pt x="172" y="1477"/>
                    <a:pt x="168" y="1477"/>
                    <a:pt x="168" y="1472"/>
                  </a:cubicBezTo>
                  <a:cubicBezTo>
                    <a:pt x="147" y="1441"/>
                    <a:pt x="145" y="1442"/>
                    <a:pt x="146" y="1439"/>
                  </a:cubicBezTo>
                  <a:cubicBezTo>
                    <a:pt x="127" y="1411"/>
                    <a:pt x="130" y="1404"/>
                    <a:pt x="125" y="1404"/>
                  </a:cubicBezTo>
                  <a:cubicBezTo>
                    <a:pt x="102" y="1363"/>
                    <a:pt x="100" y="1355"/>
                    <a:pt x="95" y="1351"/>
                  </a:cubicBezTo>
                  <a:cubicBezTo>
                    <a:pt x="61" y="1229"/>
                    <a:pt x="62" y="1234"/>
                    <a:pt x="62" y="1241"/>
                  </a:cubicBezTo>
                  <a:cubicBezTo>
                    <a:pt x="80" y="1283"/>
                    <a:pt x="77" y="1293"/>
                    <a:pt x="83" y="1293"/>
                  </a:cubicBezTo>
                  <a:cubicBezTo>
                    <a:pt x="100" y="1336"/>
                    <a:pt x="98" y="1345"/>
                    <a:pt x="105" y="1344"/>
                  </a:cubicBezTo>
                  <a:cubicBezTo>
                    <a:pt x="128" y="1387"/>
                    <a:pt x="129" y="1398"/>
                    <a:pt x="135" y="1404"/>
                  </a:cubicBezTo>
                  <a:cubicBezTo>
                    <a:pt x="148" y="1422"/>
                    <a:pt x="148" y="1425"/>
                    <a:pt x="148" y="1427"/>
                  </a:cubicBezTo>
                  <a:cubicBezTo>
                    <a:pt x="176" y="1460"/>
                    <a:pt x="173" y="1469"/>
                    <a:pt x="178" y="1470"/>
                  </a:cubicBezTo>
                  <a:cubicBezTo>
                    <a:pt x="203" y="1506"/>
                    <a:pt x="213" y="1502"/>
                    <a:pt x="211" y="1510"/>
                  </a:cubicBezTo>
                  <a:cubicBezTo>
                    <a:pt x="240" y="1542"/>
                    <a:pt x="244" y="1544"/>
                    <a:pt x="244" y="1550"/>
                  </a:cubicBezTo>
                  <a:cubicBezTo>
                    <a:pt x="270" y="1548"/>
                    <a:pt x="267" y="1546"/>
                    <a:pt x="264" y="1545"/>
                  </a:cubicBezTo>
                  <a:cubicBezTo>
                    <a:pt x="251" y="1520"/>
                    <a:pt x="247" y="1516"/>
                    <a:pt x="249" y="1507"/>
                  </a:cubicBezTo>
                  <a:cubicBezTo>
                    <a:pt x="229" y="1481"/>
                    <a:pt x="225" y="1479"/>
                    <a:pt x="221" y="1477"/>
                  </a:cubicBezTo>
                  <a:cubicBezTo>
                    <a:pt x="196" y="1426"/>
                    <a:pt x="189" y="1427"/>
                    <a:pt x="188" y="1422"/>
                  </a:cubicBezTo>
                  <a:cubicBezTo>
                    <a:pt x="166" y="1386"/>
                    <a:pt x="161" y="1384"/>
                    <a:pt x="161" y="1379"/>
                  </a:cubicBezTo>
                  <a:cubicBezTo>
                    <a:pt x="153" y="1363"/>
                    <a:pt x="149" y="1362"/>
                    <a:pt x="151" y="1354"/>
                  </a:cubicBezTo>
                  <a:cubicBezTo>
                    <a:pt x="119" y="1295"/>
                    <a:pt x="118" y="1290"/>
                    <a:pt x="113" y="1288"/>
                  </a:cubicBezTo>
                  <a:cubicBezTo>
                    <a:pt x="97" y="1255"/>
                    <a:pt x="100" y="1245"/>
                    <a:pt x="95" y="1243"/>
                  </a:cubicBezTo>
                  <a:cubicBezTo>
                    <a:pt x="70" y="1172"/>
                    <a:pt x="70" y="1159"/>
                    <a:pt x="62" y="1153"/>
                  </a:cubicBezTo>
                  <a:cubicBezTo>
                    <a:pt x="55" y="1121"/>
                    <a:pt x="45" y="1115"/>
                    <a:pt x="52" y="1112"/>
                  </a:cubicBezTo>
                  <a:cubicBezTo>
                    <a:pt x="42" y="1090"/>
                    <a:pt x="43" y="1087"/>
                    <a:pt x="42" y="1085"/>
                  </a:cubicBezTo>
                  <a:cubicBezTo>
                    <a:pt x="59" y="1118"/>
                    <a:pt x="61" y="1122"/>
                    <a:pt x="60" y="1127"/>
                  </a:cubicBezTo>
                  <a:cubicBezTo>
                    <a:pt x="83" y="1168"/>
                    <a:pt x="78" y="1179"/>
                    <a:pt x="85" y="1178"/>
                  </a:cubicBezTo>
                  <a:cubicBezTo>
                    <a:pt x="124" y="1262"/>
                    <a:pt x="134" y="1265"/>
                    <a:pt x="135" y="1276"/>
                  </a:cubicBezTo>
                  <a:cubicBezTo>
                    <a:pt x="156" y="1299"/>
                    <a:pt x="155" y="1305"/>
                    <a:pt x="161" y="1306"/>
                  </a:cubicBezTo>
                  <a:cubicBezTo>
                    <a:pt x="182" y="1344"/>
                    <a:pt x="191" y="1353"/>
                    <a:pt x="196" y="1366"/>
                  </a:cubicBezTo>
                  <a:cubicBezTo>
                    <a:pt x="224" y="1410"/>
                    <a:pt x="227" y="1424"/>
                    <a:pt x="236" y="1434"/>
                  </a:cubicBezTo>
                  <a:close/>
                  <a:moveTo>
                    <a:pt x="176" y="1565"/>
                  </a:moveTo>
                  <a:cubicBezTo>
                    <a:pt x="182" y="1568"/>
                    <a:pt x="180" y="1578"/>
                    <a:pt x="186" y="1580"/>
                  </a:cubicBezTo>
                  <a:cubicBezTo>
                    <a:pt x="184" y="1591"/>
                    <a:pt x="194" y="1591"/>
                    <a:pt x="194" y="1600"/>
                  </a:cubicBezTo>
                  <a:cubicBezTo>
                    <a:pt x="200" y="1612"/>
                    <a:pt x="206" y="1624"/>
                    <a:pt x="214" y="1633"/>
                  </a:cubicBezTo>
                  <a:cubicBezTo>
                    <a:pt x="215" y="1640"/>
                    <a:pt x="219" y="1645"/>
                    <a:pt x="224" y="1648"/>
                  </a:cubicBezTo>
                  <a:cubicBezTo>
                    <a:pt x="223" y="1658"/>
                    <a:pt x="232" y="1658"/>
                    <a:pt x="234" y="1666"/>
                  </a:cubicBezTo>
                  <a:cubicBezTo>
                    <a:pt x="240" y="1679"/>
                    <a:pt x="253" y="1684"/>
                    <a:pt x="257" y="1699"/>
                  </a:cubicBezTo>
                  <a:cubicBezTo>
                    <a:pt x="263" y="1700"/>
                    <a:pt x="262" y="1710"/>
                    <a:pt x="269" y="1711"/>
                  </a:cubicBezTo>
                  <a:cubicBezTo>
                    <a:pt x="268" y="1721"/>
                    <a:pt x="280" y="1719"/>
                    <a:pt x="279" y="1729"/>
                  </a:cubicBezTo>
                  <a:cubicBezTo>
                    <a:pt x="290" y="1736"/>
                    <a:pt x="296" y="1747"/>
                    <a:pt x="304" y="1756"/>
                  </a:cubicBezTo>
                  <a:cubicBezTo>
                    <a:pt x="310" y="1768"/>
                    <a:pt x="321" y="1775"/>
                    <a:pt x="327" y="1787"/>
                  </a:cubicBezTo>
                  <a:cubicBezTo>
                    <a:pt x="332" y="1791"/>
                    <a:pt x="334" y="1798"/>
                    <a:pt x="340" y="1802"/>
                  </a:cubicBezTo>
                  <a:cubicBezTo>
                    <a:pt x="340" y="1806"/>
                    <a:pt x="342" y="1808"/>
                    <a:pt x="345" y="1809"/>
                  </a:cubicBezTo>
                  <a:cubicBezTo>
                    <a:pt x="344" y="1812"/>
                    <a:pt x="352" y="1818"/>
                    <a:pt x="352" y="1812"/>
                  </a:cubicBezTo>
                  <a:cubicBezTo>
                    <a:pt x="345" y="1803"/>
                    <a:pt x="341" y="1791"/>
                    <a:pt x="337" y="1779"/>
                  </a:cubicBezTo>
                  <a:cubicBezTo>
                    <a:pt x="333" y="1767"/>
                    <a:pt x="322" y="1762"/>
                    <a:pt x="319" y="1749"/>
                  </a:cubicBezTo>
                  <a:cubicBezTo>
                    <a:pt x="311" y="1741"/>
                    <a:pt x="309" y="1727"/>
                    <a:pt x="299" y="1721"/>
                  </a:cubicBezTo>
                  <a:cubicBezTo>
                    <a:pt x="294" y="1710"/>
                    <a:pt x="284" y="1703"/>
                    <a:pt x="282" y="1688"/>
                  </a:cubicBezTo>
                  <a:cubicBezTo>
                    <a:pt x="273" y="1689"/>
                    <a:pt x="274" y="1681"/>
                    <a:pt x="269" y="1678"/>
                  </a:cubicBezTo>
                  <a:cubicBezTo>
                    <a:pt x="267" y="1672"/>
                    <a:pt x="260" y="1670"/>
                    <a:pt x="256" y="1666"/>
                  </a:cubicBezTo>
                  <a:cubicBezTo>
                    <a:pt x="257" y="1662"/>
                    <a:pt x="255" y="1660"/>
                    <a:pt x="254" y="1658"/>
                  </a:cubicBezTo>
                  <a:cubicBezTo>
                    <a:pt x="254" y="1654"/>
                    <a:pt x="248" y="1656"/>
                    <a:pt x="249" y="1651"/>
                  </a:cubicBezTo>
                  <a:cubicBezTo>
                    <a:pt x="242" y="1650"/>
                    <a:pt x="245" y="1640"/>
                    <a:pt x="236" y="1641"/>
                  </a:cubicBezTo>
                  <a:cubicBezTo>
                    <a:pt x="236" y="1638"/>
                    <a:pt x="236" y="1635"/>
                    <a:pt x="231" y="1636"/>
                  </a:cubicBezTo>
                  <a:cubicBezTo>
                    <a:pt x="231" y="1631"/>
                    <a:pt x="229" y="1629"/>
                    <a:pt x="226" y="1628"/>
                  </a:cubicBezTo>
                  <a:cubicBezTo>
                    <a:pt x="223" y="1623"/>
                    <a:pt x="218" y="1620"/>
                    <a:pt x="216" y="1613"/>
                  </a:cubicBezTo>
                  <a:cubicBezTo>
                    <a:pt x="209" y="1604"/>
                    <a:pt x="202" y="1595"/>
                    <a:pt x="196" y="1585"/>
                  </a:cubicBezTo>
                  <a:cubicBezTo>
                    <a:pt x="189" y="1576"/>
                    <a:pt x="185" y="1565"/>
                    <a:pt x="176" y="1558"/>
                  </a:cubicBezTo>
                  <a:cubicBezTo>
                    <a:pt x="176" y="1560"/>
                    <a:pt x="176" y="1563"/>
                    <a:pt x="176" y="1565"/>
                  </a:cubicBezTo>
                  <a:close/>
                  <a:moveTo>
                    <a:pt x="301" y="820"/>
                  </a:moveTo>
                  <a:cubicBezTo>
                    <a:pt x="302" y="810"/>
                    <a:pt x="310" y="806"/>
                    <a:pt x="311" y="795"/>
                  </a:cubicBezTo>
                  <a:cubicBezTo>
                    <a:pt x="358" y="743"/>
                    <a:pt x="361" y="735"/>
                    <a:pt x="366" y="730"/>
                  </a:cubicBezTo>
                  <a:cubicBezTo>
                    <a:pt x="397" y="702"/>
                    <a:pt x="399" y="697"/>
                    <a:pt x="402" y="694"/>
                  </a:cubicBezTo>
                  <a:cubicBezTo>
                    <a:pt x="437" y="662"/>
                    <a:pt x="439" y="659"/>
                    <a:pt x="442" y="657"/>
                  </a:cubicBezTo>
                  <a:cubicBezTo>
                    <a:pt x="480" y="626"/>
                    <a:pt x="475" y="615"/>
                    <a:pt x="485" y="619"/>
                  </a:cubicBezTo>
                  <a:cubicBezTo>
                    <a:pt x="521" y="575"/>
                    <a:pt x="530" y="573"/>
                    <a:pt x="535" y="566"/>
                  </a:cubicBezTo>
                  <a:cubicBezTo>
                    <a:pt x="554" y="538"/>
                    <a:pt x="566" y="538"/>
                    <a:pt x="568" y="528"/>
                  </a:cubicBezTo>
                  <a:cubicBezTo>
                    <a:pt x="581" y="513"/>
                    <a:pt x="584" y="512"/>
                    <a:pt x="583" y="508"/>
                  </a:cubicBezTo>
                  <a:cubicBezTo>
                    <a:pt x="609" y="476"/>
                    <a:pt x="605" y="465"/>
                    <a:pt x="613" y="468"/>
                  </a:cubicBezTo>
                  <a:cubicBezTo>
                    <a:pt x="604" y="479"/>
                    <a:pt x="593" y="475"/>
                    <a:pt x="595" y="483"/>
                  </a:cubicBezTo>
                  <a:cubicBezTo>
                    <a:pt x="573" y="503"/>
                    <a:pt x="570" y="506"/>
                    <a:pt x="568" y="510"/>
                  </a:cubicBezTo>
                  <a:cubicBezTo>
                    <a:pt x="482" y="577"/>
                    <a:pt x="482" y="583"/>
                    <a:pt x="477" y="584"/>
                  </a:cubicBezTo>
                  <a:cubicBezTo>
                    <a:pt x="464" y="596"/>
                    <a:pt x="458" y="596"/>
                    <a:pt x="457" y="601"/>
                  </a:cubicBezTo>
                  <a:cubicBezTo>
                    <a:pt x="421" y="633"/>
                    <a:pt x="418" y="642"/>
                    <a:pt x="412" y="649"/>
                  </a:cubicBezTo>
                  <a:cubicBezTo>
                    <a:pt x="371" y="689"/>
                    <a:pt x="369" y="694"/>
                    <a:pt x="366" y="697"/>
                  </a:cubicBezTo>
                  <a:cubicBezTo>
                    <a:pt x="338" y="737"/>
                    <a:pt x="331" y="742"/>
                    <a:pt x="326" y="750"/>
                  </a:cubicBezTo>
                  <a:cubicBezTo>
                    <a:pt x="309" y="785"/>
                    <a:pt x="297" y="788"/>
                    <a:pt x="296" y="803"/>
                  </a:cubicBezTo>
                  <a:cubicBezTo>
                    <a:pt x="266" y="851"/>
                    <a:pt x="266" y="857"/>
                    <a:pt x="266" y="863"/>
                  </a:cubicBezTo>
                  <a:close/>
                  <a:moveTo>
                    <a:pt x="318" y="526"/>
                  </a:moveTo>
                  <a:cubicBezTo>
                    <a:pt x="319" y="522"/>
                    <a:pt x="318" y="516"/>
                    <a:pt x="316" y="521"/>
                  </a:cubicBezTo>
                  <a:cubicBezTo>
                    <a:pt x="316" y="524"/>
                    <a:pt x="317" y="530"/>
                    <a:pt x="318" y="526"/>
                  </a:cubicBezTo>
                  <a:close/>
                  <a:moveTo>
                    <a:pt x="321" y="662"/>
                  </a:moveTo>
                  <a:cubicBezTo>
                    <a:pt x="322" y="667"/>
                    <a:pt x="309" y="673"/>
                    <a:pt x="316" y="677"/>
                  </a:cubicBezTo>
                  <a:cubicBezTo>
                    <a:pt x="320" y="673"/>
                    <a:pt x="322" y="665"/>
                    <a:pt x="326" y="662"/>
                  </a:cubicBezTo>
                  <a:cubicBezTo>
                    <a:pt x="326" y="656"/>
                    <a:pt x="338" y="651"/>
                    <a:pt x="331" y="647"/>
                  </a:cubicBezTo>
                  <a:cubicBezTo>
                    <a:pt x="328" y="652"/>
                    <a:pt x="325" y="658"/>
                    <a:pt x="321" y="662"/>
                  </a:cubicBezTo>
                  <a:close/>
                  <a:moveTo>
                    <a:pt x="276" y="745"/>
                  </a:moveTo>
                  <a:cubicBezTo>
                    <a:pt x="274" y="736"/>
                    <a:pt x="283" y="730"/>
                    <a:pt x="273" y="727"/>
                  </a:cubicBezTo>
                  <a:cubicBezTo>
                    <a:pt x="275" y="732"/>
                    <a:pt x="270" y="744"/>
                    <a:pt x="276" y="745"/>
                  </a:cubicBezTo>
                  <a:close/>
                  <a:moveTo>
                    <a:pt x="276" y="793"/>
                  </a:moveTo>
                  <a:cubicBezTo>
                    <a:pt x="277" y="785"/>
                    <a:pt x="285" y="771"/>
                    <a:pt x="278" y="765"/>
                  </a:cubicBezTo>
                  <a:cubicBezTo>
                    <a:pt x="281" y="776"/>
                    <a:pt x="270" y="787"/>
                    <a:pt x="276" y="793"/>
                  </a:cubicBezTo>
                  <a:close/>
                  <a:moveTo>
                    <a:pt x="271" y="830"/>
                  </a:moveTo>
                  <a:cubicBezTo>
                    <a:pt x="268" y="819"/>
                    <a:pt x="285" y="812"/>
                    <a:pt x="273" y="808"/>
                  </a:cubicBezTo>
                  <a:cubicBezTo>
                    <a:pt x="277" y="818"/>
                    <a:pt x="262" y="823"/>
                    <a:pt x="271" y="830"/>
                  </a:cubicBezTo>
                  <a:close/>
                  <a:moveTo>
                    <a:pt x="70" y="883"/>
                  </a:moveTo>
                  <a:cubicBezTo>
                    <a:pt x="75" y="887"/>
                    <a:pt x="73" y="896"/>
                    <a:pt x="77" y="901"/>
                  </a:cubicBezTo>
                  <a:cubicBezTo>
                    <a:pt x="117" y="1000"/>
                    <a:pt x="122" y="1004"/>
                    <a:pt x="123" y="1012"/>
                  </a:cubicBezTo>
                  <a:cubicBezTo>
                    <a:pt x="141" y="1040"/>
                    <a:pt x="140" y="1043"/>
                    <a:pt x="140" y="1044"/>
                  </a:cubicBezTo>
                  <a:cubicBezTo>
                    <a:pt x="173" y="1100"/>
                    <a:pt x="181" y="1101"/>
                    <a:pt x="181" y="1110"/>
                  </a:cubicBezTo>
                  <a:cubicBezTo>
                    <a:pt x="212" y="1160"/>
                    <a:pt x="210" y="1167"/>
                    <a:pt x="213" y="1168"/>
                  </a:cubicBezTo>
                  <a:cubicBezTo>
                    <a:pt x="227" y="1183"/>
                    <a:pt x="222" y="1175"/>
                    <a:pt x="218" y="1168"/>
                  </a:cubicBezTo>
                  <a:cubicBezTo>
                    <a:pt x="214" y="1136"/>
                    <a:pt x="209" y="1137"/>
                    <a:pt x="211" y="1130"/>
                  </a:cubicBezTo>
                  <a:cubicBezTo>
                    <a:pt x="190" y="1087"/>
                    <a:pt x="191" y="1077"/>
                    <a:pt x="186" y="1072"/>
                  </a:cubicBezTo>
                  <a:cubicBezTo>
                    <a:pt x="164" y="1046"/>
                    <a:pt x="172" y="1032"/>
                    <a:pt x="165" y="1034"/>
                  </a:cubicBezTo>
                  <a:cubicBezTo>
                    <a:pt x="130" y="971"/>
                    <a:pt x="123" y="968"/>
                    <a:pt x="123" y="959"/>
                  </a:cubicBezTo>
                  <a:cubicBezTo>
                    <a:pt x="98" y="914"/>
                    <a:pt x="92" y="910"/>
                    <a:pt x="90" y="903"/>
                  </a:cubicBezTo>
                  <a:cubicBezTo>
                    <a:pt x="61" y="859"/>
                    <a:pt x="68" y="868"/>
                    <a:pt x="70" y="883"/>
                  </a:cubicBezTo>
                  <a:close/>
                  <a:moveTo>
                    <a:pt x="266" y="976"/>
                  </a:moveTo>
                  <a:cubicBezTo>
                    <a:pt x="265" y="972"/>
                    <a:pt x="269" y="971"/>
                    <a:pt x="269" y="966"/>
                  </a:cubicBezTo>
                  <a:cubicBezTo>
                    <a:pt x="272" y="966"/>
                    <a:pt x="270" y="959"/>
                    <a:pt x="269" y="964"/>
                  </a:cubicBezTo>
                  <a:cubicBezTo>
                    <a:pt x="266" y="966"/>
                    <a:pt x="260" y="982"/>
                    <a:pt x="266" y="976"/>
                  </a:cubicBezTo>
                  <a:close/>
                  <a:moveTo>
                    <a:pt x="246" y="996"/>
                  </a:moveTo>
                  <a:cubicBezTo>
                    <a:pt x="243" y="988"/>
                    <a:pt x="256" y="983"/>
                    <a:pt x="248" y="979"/>
                  </a:cubicBezTo>
                  <a:cubicBezTo>
                    <a:pt x="246" y="981"/>
                    <a:pt x="239" y="993"/>
                    <a:pt x="246" y="996"/>
                  </a:cubicBezTo>
                  <a:close/>
                  <a:moveTo>
                    <a:pt x="62" y="1039"/>
                  </a:moveTo>
                  <a:cubicBezTo>
                    <a:pt x="61" y="1036"/>
                    <a:pt x="60" y="1034"/>
                    <a:pt x="57" y="1032"/>
                  </a:cubicBezTo>
                  <a:cubicBezTo>
                    <a:pt x="57" y="1035"/>
                    <a:pt x="61" y="1046"/>
                    <a:pt x="62" y="1039"/>
                  </a:cubicBezTo>
                  <a:close/>
                  <a:moveTo>
                    <a:pt x="77" y="1095"/>
                  </a:moveTo>
                  <a:cubicBezTo>
                    <a:pt x="82" y="1101"/>
                    <a:pt x="83" y="1111"/>
                    <a:pt x="87" y="1117"/>
                  </a:cubicBezTo>
                  <a:cubicBezTo>
                    <a:pt x="124" y="1184"/>
                    <a:pt x="126" y="1187"/>
                    <a:pt x="128" y="1190"/>
                  </a:cubicBezTo>
                  <a:cubicBezTo>
                    <a:pt x="146" y="1213"/>
                    <a:pt x="141" y="1224"/>
                    <a:pt x="145" y="1225"/>
                  </a:cubicBezTo>
                  <a:cubicBezTo>
                    <a:pt x="170" y="1271"/>
                    <a:pt x="171" y="1275"/>
                    <a:pt x="176" y="1276"/>
                  </a:cubicBezTo>
                  <a:cubicBezTo>
                    <a:pt x="198" y="1315"/>
                    <a:pt x="204" y="1320"/>
                    <a:pt x="206" y="1329"/>
                  </a:cubicBezTo>
                  <a:cubicBezTo>
                    <a:pt x="220" y="1358"/>
                    <a:pt x="231" y="1358"/>
                    <a:pt x="229" y="1371"/>
                  </a:cubicBezTo>
                  <a:cubicBezTo>
                    <a:pt x="241" y="1386"/>
                    <a:pt x="240" y="1376"/>
                    <a:pt x="239" y="1366"/>
                  </a:cubicBezTo>
                  <a:cubicBezTo>
                    <a:pt x="220" y="1308"/>
                    <a:pt x="214" y="1302"/>
                    <a:pt x="213" y="1291"/>
                  </a:cubicBezTo>
                  <a:cubicBezTo>
                    <a:pt x="199" y="1268"/>
                    <a:pt x="202" y="1260"/>
                    <a:pt x="198" y="1258"/>
                  </a:cubicBezTo>
                  <a:cubicBezTo>
                    <a:pt x="180" y="1215"/>
                    <a:pt x="168" y="1215"/>
                    <a:pt x="168" y="1203"/>
                  </a:cubicBezTo>
                  <a:cubicBezTo>
                    <a:pt x="145" y="1172"/>
                    <a:pt x="150" y="1162"/>
                    <a:pt x="143" y="1163"/>
                  </a:cubicBezTo>
                  <a:cubicBezTo>
                    <a:pt x="113" y="1114"/>
                    <a:pt x="107" y="1108"/>
                    <a:pt x="105" y="1100"/>
                  </a:cubicBezTo>
                  <a:cubicBezTo>
                    <a:pt x="89" y="1081"/>
                    <a:pt x="86" y="1078"/>
                    <a:pt x="85" y="1075"/>
                  </a:cubicBezTo>
                  <a:cubicBezTo>
                    <a:pt x="71" y="1059"/>
                    <a:pt x="73" y="1055"/>
                    <a:pt x="70" y="1054"/>
                  </a:cubicBezTo>
                  <a:close/>
                  <a:moveTo>
                    <a:pt x="332" y="1623"/>
                  </a:moveTo>
                  <a:cubicBezTo>
                    <a:pt x="339" y="1624"/>
                    <a:pt x="330" y="1609"/>
                    <a:pt x="337" y="1610"/>
                  </a:cubicBezTo>
                  <a:cubicBezTo>
                    <a:pt x="359" y="1560"/>
                    <a:pt x="356" y="1544"/>
                    <a:pt x="365" y="1540"/>
                  </a:cubicBezTo>
                  <a:cubicBezTo>
                    <a:pt x="401" y="1455"/>
                    <a:pt x="401" y="1449"/>
                    <a:pt x="402" y="1444"/>
                  </a:cubicBezTo>
                  <a:cubicBezTo>
                    <a:pt x="418" y="1396"/>
                    <a:pt x="424" y="1396"/>
                    <a:pt x="425" y="1391"/>
                  </a:cubicBezTo>
                  <a:cubicBezTo>
                    <a:pt x="450" y="1344"/>
                    <a:pt x="454" y="1335"/>
                    <a:pt x="458" y="1326"/>
                  </a:cubicBezTo>
                  <a:cubicBezTo>
                    <a:pt x="490" y="1276"/>
                    <a:pt x="490" y="1269"/>
                    <a:pt x="493" y="1265"/>
                  </a:cubicBezTo>
                  <a:cubicBezTo>
                    <a:pt x="508" y="1240"/>
                    <a:pt x="511" y="1239"/>
                    <a:pt x="513" y="1238"/>
                  </a:cubicBezTo>
                  <a:cubicBezTo>
                    <a:pt x="521" y="1225"/>
                    <a:pt x="520" y="1221"/>
                    <a:pt x="523" y="1220"/>
                  </a:cubicBezTo>
                  <a:cubicBezTo>
                    <a:pt x="527" y="1215"/>
                    <a:pt x="518" y="1212"/>
                    <a:pt x="520" y="1220"/>
                  </a:cubicBezTo>
                  <a:cubicBezTo>
                    <a:pt x="481" y="1266"/>
                    <a:pt x="469" y="1280"/>
                    <a:pt x="460" y="1296"/>
                  </a:cubicBezTo>
                  <a:cubicBezTo>
                    <a:pt x="412" y="1376"/>
                    <a:pt x="407" y="1384"/>
                    <a:pt x="405" y="1394"/>
                  </a:cubicBezTo>
                  <a:cubicBezTo>
                    <a:pt x="376" y="1447"/>
                    <a:pt x="378" y="1450"/>
                    <a:pt x="377" y="1452"/>
                  </a:cubicBezTo>
                  <a:cubicBezTo>
                    <a:pt x="371" y="1467"/>
                    <a:pt x="366" y="1465"/>
                    <a:pt x="367" y="1472"/>
                  </a:cubicBezTo>
                  <a:cubicBezTo>
                    <a:pt x="344" y="1511"/>
                    <a:pt x="348" y="1521"/>
                    <a:pt x="342" y="1522"/>
                  </a:cubicBezTo>
                  <a:cubicBezTo>
                    <a:pt x="323" y="1591"/>
                    <a:pt x="318" y="1593"/>
                    <a:pt x="317" y="1598"/>
                  </a:cubicBezTo>
                  <a:cubicBezTo>
                    <a:pt x="309" y="1646"/>
                    <a:pt x="309" y="1656"/>
                    <a:pt x="309" y="1666"/>
                  </a:cubicBezTo>
                  <a:close/>
                  <a:moveTo>
                    <a:pt x="115" y="1273"/>
                  </a:moveTo>
                  <a:cubicBezTo>
                    <a:pt x="122" y="1281"/>
                    <a:pt x="126" y="1292"/>
                    <a:pt x="130" y="1301"/>
                  </a:cubicBezTo>
                  <a:cubicBezTo>
                    <a:pt x="136" y="1302"/>
                    <a:pt x="130" y="1315"/>
                    <a:pt x="138" y="1314"/>
                  </a:cubicBezTo>
                  <a:cubicBezTo>
                    <a:pt x="137" y="1322"/>
                    <a:pt x="142" y="1324"/>
                    <a:pt x="145" y="1329"/>
                  </a:cubicBezTo>
                  <a:cubicBezTo>
                    <a:pt x="152" y="1351"/>
                    <a:pt x="166" y="1365"/>
                    <a:pt x="176" y="1384"/>
                  </a:cubicBezTo>
                  <a:cubicBezTo>
                    <a:pt x="182" y="1392"/>
                    <a:pt x="186" y="1402"/>
                    <a:pt x="193" y="1409"/>
                  </a:cubicBezTo>
                  <a:cubicBezTo>
                    <a:pt x="198" y="1412"/>
                    <a:pt x="198" y="1418"/>
                    <a:pt x="201" y="1422"/>
                  </a:cubicBezTo>
                  <a:cubicBezTo>
                    <a:pt x="204" y="1426"/>
                    <a:pt x="207" y="1431"/>
                    <a:pt x="211" y="1434"/>
                  </a:cubicBezTo>
                  <a:cubicBezTo>
                    <a:pt x="214" y="1446"/>
                    <a:pt x="223" y="1451"/>
                    <a:pt x="226" y="1462"/>
                  </a:cubicBezTo>
                  <a:cubicBezTo>
                    <a:pt x="229" y="1467"/>
                    <a:pt x="233" y="1470"/>
                    <a:pt x="236" y="1475"/>
                  </a:cubicBezTo>
                  <a:cubicBezTo>
                    <a:pt x="241" y="1475"/>
                    <a:pt x="241" y="1491"/>
                    <a:pt x="246" y="1482"/>
                  </a:cubicBezTo>
                  <a:cubicBezTo>
                    <a:pt x="241" y="1479"/>
                    <a:pt x="241" y="1471"/>
                    <a:pt x="239" y="1464"/>
                  </a:cubicBezTo>
                  <a:cubicBezTo>
                    <a:pt x="234" y="1460"/>
                    <a:pt x="231" y="1455"/>
                    <a:pt x="229" y="1449"/>
                  </a:cubicBezTo>
                  <a:cubicBezTo>
                    <a:pt x="229" y="1447"/>
                    <a:pt x="229" y="1444"/>
                    <a:pt x="229" y="1442"/>
                  </a:cubicBezTo>
                  <a:cubicBezTo>
                    <a:pt x="221" y="1436"/>
                    <a:pt x="220" y="1425"/>
                    <a:pt x="214" y="1419"/>
                  </a:cubicBezTo>
                  <a:cubicBezTo>
                    <a:pt x="216" y="1411"/>
                    <a:pt x="210" y="1411"/>
                    <a:pt x="208" y="1407"/>
                  </a:cubicBezTo>
                  <a:cubicBezTo>
                    <a:pt x="205" y="1404"/>
                    <a:pt x="205" y="1397"/>
                    <a:pt x="201" y="1394"/>
                  </a:cubicBezTo>
                  <a:cubicBezTo>
                    <a:pt x="197" y="1385"/>
                    <a:pt x="194" y="1376"/>
                    <a:pt x="186" y="1371"/>
                  </a:cubicBezTo>
                  <a:cubicBezTo>
                    <a:pt x="182" y="1362"/>
                    <a:pt x="179" y="1352"/>
                    <a:pt x="171" y="1346"/>
                  </a:cubicBezTo>
                  <a:cubicBezTo>
                    <a:pt x="166" y="1338"/>
                    <a:pt x="163" y="1329"/>
                    <a:pt x="156" y="1324"/>
                  </a:cubicBezTo>
                  <a:cubicBezTo>
                    <a:pt x="157" y="1316"/>
                    <a:pt x="149" y="1319"/>
                    <a:pt x="151" y="1311"/>
                  </a:cubicBezTo>
                  <a:cubicBezTo>
                    <a:pt x="147" y="1311"/>
                    <a:pt x="145" y="1310"/>
                    <a:pt x="145" y="1306"/>
                  </a:cubicBezTo>
                  <a:cubicBezTo>
                    <a:pt x="145" y="1303"/>
                    <a:pt x="141" y="1304"/>
                    <a:pt x="140" y="1301"/>
                  </a:cubicBezTo>
                  <a:cubicBezTo>
                    <a:pt x="139" y="1290"/>
                    <a:pt x="129" y="1287"/>
                    <a:pt x="128" y="1276"/>
                  </a:cubicBezTo>
                  <a:cubicBezTo>
                    <a:pt x="119" y="1278"/>
                    <a:pt x="126" y="1265"/>
                    <a:pt x="118" y="1266"/>
                  </a:cubicBezTo>
                  <a:cubicBezTo>
                    <a:pt x="118" y="1262"/>
                    <a:pt x="117" y="1260"/>
                    <a:pt x="115" y="1258"/>
                  </a:cubicBezTo>
                  <a:cubicBezTo>
                    <a:pt x="112" y="1258"/>
                    <a:pt x="111" y="1255"/>
                    <a:pt x="110" y="1258"/>
                  </a:cubicBezTo>
                  <a:cubicBezTo>
                    <a:pt x="114" y="1261"/>
                    <a:pt x="115" y="1267"/>
                    <a:pt x="115" y="1273"/>
                  </a:cubicBezTo>
                  <a:close/>
                  <a:moveTo>
                    <a:pt x="427" y="1331"/>
                  </a:moveTo>
                  <a:cubicBezTo>
                    <a:pt x="427" y="1327"/>
                    <a:pt x="436" y="1326"/>
                    <a:pt x="430" y="1323"/>
                  </a:cubicBezTo>
                  <a:cubicBezTo>
                    <a:pt x="422" y="1329"/>
                    <a:pt x="427" y="1338"/>
                    <a:pt x="427" y="1331"/>
                  </a:cubicBezTo>
                  <a:close/>
                  <a:moveTo>
                    <a:pt x="402" y="1371"/>
                  </a:moveTo>
                  <a:cubicBezTo>
                    <a:pt x="394" y="1377"/>
                    <a:pt x="392" y="1390"/>
                    <a:pt x="385" y="1396"/>
                  </a:cubicBezTo>
                  <a:cubicBezTo>
                    <a:pt x="374" y="1414"/>
                    <a:pt x="363" y="1432"/>
                    <a:pt x="357" y="1454"/>
                  </a:cubicBezTo>
                  <a:cubicBezTo>
                    <a:pt x="353" y="1459"/>
                    <a:pt x="347" y="1461"/>
                    <a:pt x="347" y="1469"/>
                  </a:cubicBezTo>
                  <a:cubicBezTo>
                    <a:pt x="342" y="1473"/>
                    <a:pt x="341" y="1480"/>
                    <a:pt x="337" y="1485"/>
                  </a:cubicBezTo>
                  <a:cubicBezTo>
                    <a:pt x="333" y="1498"/>
                    <a:pt x="325" y="1508"/>
                    <a:pt x="322" y="1522"/>
                  </a:cubicBezTo>
                  <a:cubicBezTo>
                    <a:pt x="321" y="1526"/>
                    <a:pt x="319" y="1527"/>
                    <a:pt x="322" y="1530"/>
                  </a:cubicBezTo>
                  <a:cubicBezTo>
                    <a:pt x="319" y="1531"/>
                    <a:pt x="317" y="1533"/>
                    <a:pt x="317" y="1537"/>
                  </a:cubicBezTo>
                  <a:cubicBezTo>
                    <a:pt x="313" y="1542"/>
                    <a:pt x="314" y="1551"/>
                    <a:pt x="309" y="1555"/>
                  </a:cubicBezTo>
                  <a:cubicBezTo>
                    <a:pt x="307" y="1561"/>
                    <a:pt x="308" y="1570"/>
                    <a:pt x="304" y="1575"/>
                  </a:cubicBezTo>
                  <a:cubicBezTo>
                    <a:pt x="303" y="1580"/>
                    <a:pt x="298" y="1594"/>
                    <a:pt x="304" y="1598"/>
                  </a:cubicBezTo>
                  <a:cubicBezTo>
                    <a:pt x="320" y="1574"/>
                    <a:pt x="321" y="1536"/>
                    <a:pt x="337" y="1512"/>
                  </a:cubicBezTo>
                  <a:cubicBezTo>
                    <a:pt x="341" y="1497"/>
                    <a:pt x="349" y="1486"/>
                    <a:pt x="354" y="1472"/>
                  </a:cubicBezTo>
                  <a:cubicBezTo>
                    <a:pt x="359" y="1472"/>
                    <a:pt x="356" y="1463"/>
                    <a:pt x="359" y="1462"/>
                  </a:cubicBezTo>
                  <a:cubicBezTo>
                    <a:pt x="361" y="1458"/>
                    <a:pt x="363" y="1456"/>
                    <a:pt x="365" y="1452"/>
                  </a:cubicBezTo>
                  <a:cubicBezTo>
                    <a:pt x="369" y="1446"/>
                    <a:pt x="371" y="1438"/>
                    <a:pt x="372" y="1429"/>
                  </a:cubicBezTo>
                  <a:cubicBezTo>
                    <a:pt x="377" y="1429"/>
                    <a:pt x="374" y="1421"/>
                    <a:pt x="380" y="1422"/>
                  </a:cubicBezTo>
                  <a:cubicBezTo>
                    <a:pt x="381" y="1417"/>
                    <a:pt x="381" y="1411"/>
                    <a:pt x="385" y="1409"/>
                  </a:cubicBezTo>
                  <a:cubicBezTo>
                    <a:pt x="388" y="1401"/>
                    <a:pt x="392" y="1393"/>
                    <a:pt x="395" y="1384"/>
                  </a:cubicBezTo>
                  <a:cubicBezTo>
                    <a:pt x="401" y="1379"/>
                    <a:pt x="404" y="1371"/>
                    <a:pt x="407" y="1364"/>
                  </a:cubicBezTo>
                  <a:cubicBezTo>
                    <a:pt x="411" y="1361"/>
                    <a:pt x="412" y="1357"/>
                    <a:pt x="415" y="1354"/>
                  </a:cubicBezTo>
                  <a:cubicBezTo>
                    <a:pt x="414" y="1350"/>
                    <a:pt x="423" y="1344"/>
                    <a:pt x="417" y="1344"/>
                  </a:cubicBezTo>
                  <a:cubicBezTo>
                    <a:pt x="414" y="1355"/>
                    <a:pt x="403" y="1358"/>
                    <a:pt x="402" y="1371"/>
                  </a:cubicBezTo>
                  <a:close/>
                  <a:moveTo>
                    <a:pt x="483" y="1406"/>
                  </a:moveTo>
                  <a:cubicBezTo>
                    <a:pt x="475" y="1408"/>
                    <a:pt x="479" y="1423"/>
                    <a:pt x="470" y="1424"/>
                  </a:cubicBezTo>
                  <a:cubicBezTo>
                    <a:pt x="466" y="1429"/>
                    <a:pt x="467" y="1440"/>
                    <a:pt x="460" y="1442"/>
                  </a:cubicBezTo>
                  <a:cubicBezTo>
                    <a:pt x="460" y="1452"/>
                    <a:pt x="454" y="1456"/>
                    <a:pt x="450" y="1462"/>
                  </a:cubicBezTo>
                  <a:cubicBezTo>
                    <a:pt x="449" y="1483"/>
                    <a:pt x="435" y="1492"/>
                    <a:pt x="433" y="1512"/>
                  </a:cubicBezTo>
                  <a:cubicBezTo>
                    <a:pt x="425" y="1516"/>
                    <a:pt x="426" y="1527"/>
                    <a:pt x="422" y="1535"/>
                  </a:cubicBezTo>
                  <a:cubicBezTo>
                    <a:pt x="425" y="1543"/>
                    <a:pt x="419" y="1543"/>
                    <a:pt x="417" y="1547"/>
                  </a:cubicBezTo>
                  <a:cubicBezTo>
                    <a:pt x="425" y="1550"/>
                    <a:pt x="412" y="1551"/>
                    <a:pt x="415" y="1557"/>
                  </a:cubicBezTo>
                  <a:cubicBezTo>
                    <a:pt x="410" y="1558"/>
                    <a:pt x="413" y="1566"/>
                    <a:pt x="410" y="1568"/>
                  </a:cubicBezTo>
                  <a:cubicBezTo>
                    <a:pt x="412" y="1575"/>
                    <a:pt x="403" y="1572"/>
                    <a:pt x="405" y="1580"/>
                  </a:cubicBezTo>
                  <a:cubicBezTo>
                    <a:pt x="402" y="1583"/>
                    <a:pt x="402" y="1589"/>
                    <a:pt x="400" y="1593"/>
                  </a:cubicBezTo>
                  <a:cubicBezTo>
                    <a:pt x="398" y="1597"/>
                    <a:pt x="399" y="1603"/>
                    <a:pt x="395" y="1605"/>
                  </a:cubicBezTo>
                  <a:cubicBezTo>
                    <a:pt x="395" y="1616"/>
                    <a:pt x="389" y="1621"/>
                    <a:pt x="387" y="1630"/>
                  </a:cubicBezTo>
                  <a:cubicBezTo>
                    <a:pt x="386" y="1635"/>
                    <a:pt x="386" y="1641"/>
                    <a:pt x="382" y="1643"/>
                  </a:cubicBezTo>
                  <a:cubicBezTo>
                    <a:pt x="384" y="1648"/>
                    <a:pt x="375" y="1654"/>
                    <a:pt x="382" y="1656"/>
                  </a:cubicBezTo>
                  <a:cubicBezTo>
                    <a:pt x="386" y="1646"/>
                    <a:pt x="390" y="1637"/>
                    <a:pt x="395" y="1628"/>
                  </a:cubicBezTo>
                  <a:cubicBezTo>
                    <a:pt x="397" y="1623"/>
                    <a:pt x="401" y="1621"/>
                    <a:pt x="402" y="1615"/>
                  </a:cubicBezTo>
                  <a:cubicBezTo>
                    <a:pt x="402" y="1608"/>
                    <a:pt x="410" y="1608"/>
                    <a:pt x="407" y="1598"/>
                  </a:cubicBezTo>
                  <a:cubicBezTo>
                    <a:pt x="417" y="1594"/>
                    <a:pt x="412" y="1576"/>
                    <a:pt x="422" y="1573"/>
                  </a:cubicBezTo>
                  <a:cubicBezTo>
                    <a:pt x="425" y="1568"/>
                    <a:pt x="422" y="1559"/>
                    <a:pt x="430" y="1560"/>
                  </a:cubicBezTo>
                  <a:cubicBezTo>
                    <a:pt x="430" y="1552"/>
                    <a:pt x="430" y="1545"/>
                    <a:pt x="438" y="1545"/>
                  </a:cubicBezTo>
                  <a:cubicBezTo>
                    <a:pt x="436" y="1537"/>
                    <a:pt x="439" y="1533"/>
                    <a:pt x="440" y="1527"/>
                  </a:cubicBezTo>
                  <a:cubicBezTo>
                    <a:pt x="446" y="1526"/>
                    <a:pt x="443" y="1516"/>
                    <a:pt x="448" y="1515"/>
                  </a:cubicBezTo>
                  <a:cubicBezTo>
                    <a:pt x="450" y="1503"/>
                    <a:pt x="457" y="1495"/>
                    <a:pt x="460" y="1484"/>
                  </a:cubicBezTo>
                  <a:cubicBezTo>
                    <a:pt x="465" y="1483"/>
                    <a:pt x="462" y="1473"/>
                    <a:pt x="468" y="1472"/>
                  </a:cubicBezTo>
                  <a:cubicBezTo>
                    <a:pt x="469" y="1465"/>
                    <a:pt x="471" y="1460"/>
                    <a:pt x="475" y="1457"/>
                  </a:cubicBezTo>
                  <a:cubicBezTo>
                    <a:pt x="478" y="1446"/>
                    <a:pt x="485" y="1438"/>
                    <a:pt x="488" y="1427"/>
                  </a:cubicBezTo>
                  <a:cubicBezTo>
                    <a:pt x="492" y="1421"/>
                    <a:pt x="490" y="1410"/>
                    <a:pt x="493" y="1404"/>
                  </a:cubicBezTo>
                  <a:cubicBezTo>
                    <a:pt x="491" y="1399"/>
                    <a:pt x="496" y="1387"/>
                    <a:pt x="490" y="1386"/>
                  </a:cubicBezTo>
                  <a:cubicBezTo>
                    <a:pt x="490" y="1395"/>
                    <a:pt x="483" y="1398"/>
                    <a:pt x="483" y="1406"/>
                  </a:cubicBezTo>
                  <a:close/>
                  <a:moveTo>
                    <a:pt x="415" y="1444"/>
                  </a:moveTo>
                  <a:cubicBezTo>
                    <a:pt x="417" y="1454"/>
                    <a:pt x="421" y="1430"/>
                    <a:pt x="417" y="1439"/>
                  </a:cubicBezTo>
                  <a:cubicBezTo>
                    <a:pt x="417" y="1441"/>
                    <a:pt x="414" y="1440"/>
                    <a:pt x="415" y="1444"/>
                  </a:cubicBezTo>
                  <a:close/>
                  <a:moveTo>
                    <a:pt x="402" y="1477"/>
                  </a:moveTo>
                  <a:cubicBezTo>
                    <a:pt x="397" y="1479"/>
                    <a:pt x="396" y="1484"/>
                    <a:pt x="395" y="1490"/>
                  </a:cubicBezTo>
                  <a:cubicBezTo>
                    <a:pt x="400" y="1488"/>
                    <a:pt x="398" y="1478"/>
                    <a:pt x="405" y="1477"/>
                  </a:cubicBezTo>
                  <a:cubicBezTo>
                    <a:pt x="403" y="1470"/>
                    <a:pt x="408" y="1470"/>
                    <a:pt x="407" y="1464"/>
                  </a:cubicBezTo>
                  <a:cubicBezTo>
                    <a:pt x="409" y="1464"/>
                    <a:pt x="410" y="1462"/>
                    <a:pt x="410" y="1459"/>
                  </a:cubicBezTo>
                  <a:cubicBezTo>
                    <a:pt x="410" y="1456"/>
                    <a:pt x="413" y="1455"/>
                    <a:pt x="410" y="1454"/>
                  </a:cubicBezTo>
                  <a:cubicBezTo>
                    <a:pt x="407" y="1461"/>
                    <a:pt x="402" y="1467"/>
                    <a:pt x="402" y="1477"/>
                  </a:cubicBezTo>
                  <a:close/>
                  <a:moveTo>
                    <a:pt x="470" y="1484"/>
                  </a:moveTo>
                  <a:cubicBezTo>
                    <a:pt x="470" y="1498"/>
                    <a:pt x="461" y="1502"/>
                    <a:pt x="460" y="1515"/>
                  </a:cubicBezTo>
                  <a:cubicBezTo>
                    <a:pt x="437" y="1576"/>
                    <a:pt x="431" y="1575"/>
                    <a:pt x="430" y="1580"/>
                  </a:cubicBezTo>
                  <a:cubicBezTo>
                    <a:pt x="411" y="1635"/>
                    <a:pt x="400" y="1637"/>
                    <a:pt x="397" y="1648"/>
                  </a:cubicBezTo>
                  <a:cubicBezTo>
                    <a:pt x="386" y="1684"/>
                    <a:pt x="383" y="1687"/>
                    <a:pt x="382" y="1693"/>
                  </a:cubicBezTo>
                  <a:cubicBezTo>
                    <a:pt x="371" y="1730"/>
                    <a:pt x="371" y="1738"/>
                    <a:pt x="367" y="1741"/>
                  </a:cubicBezTo>
                  <a:cubicBezTo>
                    <a:pt x="361" y="1788"/>
                    <a:pt x="357" y="1799"/>
                    <a:pt x="362" y="1799"/>
                  </a:cubicBezTo>
                  <a:cubicBezTo>
                    <a:pt x="379" y="1754"/>
                    <a:pt x="376" y="1747"/>
                    <a:pt x="380" y="1746"/>
                  </a:cubicBezTo>
                  <a:cubicBezTo>
                    <a:pt x="391" y="1697"/>
                    <a:pt x="403" y="1699"/>
                    <a:pt x="400" y="1688"/>
                  </a:cubicBezTo>
                  <a:cubicBezTo>
                    <a:pt x="430" y="1632"/>
                    <a:pt x="427" y="1621"/>
                    <a:pt x="433" y="1618"/>
                  </a:cubicBezTo>
                  <a:cubicBezTo>
                    <a:pt x="459" y="1557"/>
                    <a:pt x="462" y="1552"/>
                    <a:pt x="465" y="1547"/>
                  </a:cubicBezTo>
                  <a:cubicBezTo>
                    <a:pt x="482" y="1493"/>
                    <a:pt x="477" y="1484"/>
                    <a:pt x="483" y="1484"/>
                  </a:cubicBezTo>
                  <a:close/>
                  <a:moveTo>
                    <a:pt x="166" y="1522"/>
                  </a:moveTo>
                  <a:cubicBezTo>
                    <a:pt x="169" y="1533"/>
                    <a:pt x="177" y="1538"/>
                    <a:pt x="181" y="1548"/>
                  </a:cubicBezTo>
                  <a:cubicBezTo>
                    <a:pt x="187" y="1555"/>
                    <a:pt x="191" y="1564"/>
                    <a:pt x="199" y="1570"/>
                  </a:cubicBezTo>
                  <a:cubicBezTo>
                    <a:pt x="197" y="1578"/>
                    <a:pt x="205" y="1577"/>
                    <a:pt x="206" y="1583"/>
                  </a:cubicBezTo>
                  <a:cubicBezTo>
                    <a:pt x="209" y="1583"/>
                    <a:pt x="208" y="1587"/>
                    <a:pt x="211" y="1588"/>
                  </a:cubicBezTo>
                  <a:cubicBezTo>
                    <a:pt x="210" y="1593"/>
                    <a:pt x="215" y="1593"/>
                    <a:pt x="216" y="1595"/>
                  </a:cubicBezTo>
                  <a:cubicBezTo>
                    <a:pt x="220" y="1604"/>
                    <a:pt x="227" y="1611"/>
                    <a:pt x="234" y="1618"/>
                  </a:cubicBezTo>
                  <a:cubicBezTo>
                    <a:pt x="240" y="1626"/>
                    <a:pt x="247" y="1633"/>
                    <a:pt x="254" y="1641"/>
                  </a:cubicBezTo>
                  <a:cubicBezTo>
                    <a:pt x="260" y="1648"/>
                    <a:pt x="265" y="1657"/>
                    <a:pt x="272" y="1663"/>
                  </a:cubicBezTo>
                  <a:cubicBezTo>
                    <a:pt x="275" y="1667"/>
                    <a:pt x="278" y="1670"/>
                    <a:pt x="282" y="1673"/>
                  </a:cubicBezTo>
                  <a:cubicBezTo>
                    <a:pt x="283" y="1680"/>
                    <a:pt x="288" y="1682"/>
                    <a:pt x="292" y="1686"/>
                  </a:cubicBezTo>
                  <a:cubicBezTo>
                    <a:pt x="293" y="1695"/>
                    <a:pt x="300" y="1698"/>
                    <a:pt x="302" y="1706"/>
                  </a:cubicBezTo>
                  <a:cubicBezTo>
                    <a:pt x="309" y="1709"/>
                    <a:pt x="309" y="1719"/>
                    <a:pt x="317" y="1721"/>
                  </a:cubicBezTo>
                  <a:cubicBezTo>
                    <a:pt x="317" y="1715"/>
                    <a:pt x="317" y="1709"/>
                    <a:pt x="314" y="1706"/>
                  </a:cubicBezTo>
                  <a:cubicBezTo>
                    <a:pt x="311" y="1705"/>
                    <a:pt x="313" y="1703"/>
                    <a:pt x="314" y="1701"/>
                  </a:cubicBezTo>
                  <a:cubicBezTo>
                    <a:pt x="311" y="1701"/>
                    <a:pt x="312" y="1697"/>
                    <a:pt x="312" y="1693"/>
                  </a:cubicBezTo>
                  <a:cubicBezTo>
                    <a:pt x="303" y="1693"/>
                    <a:pt x="307" y="1680"/>
                    <a:pt x="299" y="1678"/>
                  </a:cubicBezTo>
                  <a:cubicBezTo>
                    <a:pt x="302" y="1670"/>
                    <a:pt x="291" y="1676"/>
                    <a:pt x="294" y="1668"/>
                  </a:cubicBezTo>
                  <a:cubicBezTo>
                    <a:pt x="293" y="1665"/>
                    <a:pt x="290" y="1662"/>
                    <a:pt x="287" y="1661"/>
                  </a:cubicBezTo>
                  <a:cubicBezTo>
                    <a:pt x="281" y="1646"/>
                    <a:pt x="269" y="1638"/>
                    <a:pt x="264" y="1623"/>
                  </a:cubicBezTo>
                  <a:cubicBezTo>
                    <a:pt x="254" y="1618"/>
                    <a:pt x="249" y="1607"/>
                    <a:pt x="241" y="1600"/>
                  </a:cubicBezTo>
                  <a:cubicBezTo>
                    <a:pt x="239" y="1595"/>
                    <a:pt x="235" y="1592"/>
                    <a:pt x="231" y="1588"/>
                  </a:cubicBezTo>
                  <a:cubicBezTo>
                    <a:pt x="227" y="1584"/>
                    <a:pt x="225" y="1577"/>
                    <a:pt x="219" y="1575"/>
                  </a:cubicBezTo>
                  <a:cubicBezTo>
                    <a:pt x="215" y="1571"/>
                    <a:pt x="210" y="1568"/>
                    <a:pt x="209" y="1563"/>
                  </a:cubicBezTo>
                  <a:cubicBezTo>
                    <a:pt x="203" y="1560"/>
                    <a:pt x="199" y="1555"/>
                    <a:pt x="196" y="1550"/>
                  </a:cubicBezTo>
                  <a:cubicBezTo>
                    <a:pt x="188" y="1542"/>
                    <a:pt x="180" y="1534"/>
                    <a:pt x="171" y="1527"/>
                  </a:cubicBezTo>
                  <a:cubicBezTo>
                    <a:pt x="171" y="1518"/>
                    <a:pt x="164" y="1516"/>
                    <a:pt x="161" y="1510"/>
                  </a:cubicBezTo>
                  <a:cubicBezTo>
                    <a:pt x="160" y="1506"/>
                    <a:pt x="157" y="1506"/>
                    <a:pt x="156" y="1502"/>
                  </a:cubicBezTo>
                  <a:cubicBezTo>
                    <a:pt x="152" y="1504"/>
                    <a:pt x="150" y="1492"/>
                    <a:pt x="148" y="1500"/>
                  </a:cubicBezTo>
                  <a:cubicBezTo>
                    <a:pt x="157" y="1504"/>
                    <a:pt x="157" y="1518"/>
                    <a:pt x="166" y="1522"/>
                  </a:cubicBezTo>
                  <a:close/>
                  <a:moveTo>
                    <a:pt x="465" y="1575"/>
                  </a:moveTo>
                  <a:cubicBezTo>
                    <a:pt x="457" y="1583"/>
                    <a:pt x="454" y="1598"/>
                    <a:pt x="448" y="1608"/>
                  </a:cubicBezTo>
                  <a:cubicBezTo>
                    <a:pt x="445" y="1613"/>
                    <a:pt x="444" y="1620"/>
                    <a:pt x="440" y="1625"/>
                  </a:cubicBezTo>
                  <a:cubicBezTo>
                    <a:pt x="437" y="1631"/>
                    <a:pt x="440" y="1642"/>
                    <a:pt x="433" y="1643"/>
                  </a:cubicBezTo>
                  <a:cubicBezTo>
                    <a:pt x="434" y="1653"/>
                    <a:pt x="426" y="1653"/>
                    <a:pt x="425" y="1661"/>
                  </a:cubicBezTo>
                  <a:cubicBezTo>
                    <a:pt x="424" y="1668"/>
                    <a:pt x="419" y="1671"/>
                    <a:pt x="418" y="1678"/>
                  </a:cubicBezTo>
                  <a:cubicBezTo>
                    <a:pt x="414" y="1683"/>
                    <a:pt x="413" y="1690"/>
                    <a:pt x="410" y="1696"/>
                  </a:cubicBezTo>
                  <a:cubicBezTo>
                    <a:pt x="405" y="1696"/>
                    <a:pt x="411" y="1700"/>
                    <a:pt x="407" y="1701"/>
                  </a:cubicBezTo>
                  <a:cubicBezTo>
                    <a:pt x="407" y="1704"/>
                    <a:pt x="404" y="1705"/>
                    <a:pt x="407" y="1708"/>
                  </a:cubicBezTo>
                  <a:cubicBezTo>
                    <a:pt x="401" y="1710"/>
                    <a:pt x="401" y="1719"/>
                    <a:pt x="397" y="1724"/>
                  </a:cubicBezTo>
                  <a:cubicBezTo>
                    <a:pt x="399" y="1734"/>
                    <a:pt x="389" y="1732"/>
                    <a:pt x="392" y="1744"/>
                  </a:cubicBezTo>
                  <a:cubicBezTo>
                    <a:pt x="390" y="1749"/>
                    <a:pt x="388" y="1756"/>
                    <a:pt x="385" y="1761"/>
                  </a:cubicBezTo>
                  <a:cubicBezTo>
                    <a:pt x="384" y="1766"/>
                    <a:pt x="376" y="1775"/>
                    <a:pt x="382" y="1779"/>
                  </a:cubicBezTo>
                  <a:cubicBezTo>
                    <a:pt x="389" y="1772"/>
                    <a:pt x="391" y="1760"/>
                    <a:pt x="395" y="1751"/>
                  </a:cubicBezTo>
                  <a:cubicBezTo>
                    <a:pt x="398" y="1741"/>
                    <a:pt x="404" y="1733"/>
                    <a:pt x="405" y="1721"/>
                  </a:cubicBezTo>
                  <a:cubicBezTo>
                    <a:pt x="421" y="1704"/>
                    <a:pt x="428" y="1679"/>
                    <a:pt x="443" y="1661"/>
                  </a:cubicBezTo>
                  <a:cubicBezTo>
                    <a:pt x="445" y="1648"/>
                    <a:pt x="451" y="1638"/>
                    <a:pt x="455" y="1628"/>
                  </a:cubicBezTo>
                  <a:cubicBezTo>
                    <a:pt x="459" y="1624"/>
                    <a:pt x="459" y="1616"/>
                    <a:pt x="463" y="1613"/>
                  </a:cubicBezTo>
                  <a:cubicBezTo>
                    <a:pt x="463" y="1609"/>
                    <a:pt x="464" y="1607"/>
                    <a:pt x="465" y="1605"/>
                  </a:cubicBezTo>
                  <a:cubicBezTo>
                    <a:pt x="469" y="1605"/>
                    <a:pt x="467" y="1598"/>
                    <a:pt x="470" y="1598"/>
                  </a:cubicBezTo>
                  <a:cubicBezTo>
                    <a:pt x="468" y="1588"/>
                    <a:pt x="478" y="1590"/>
                    <a:pt x="475" y="1580"/>
                  </a:cubicBezTo>
                  <a:cubicBezTo>
                    <a:pt x="476" y="1573"/>
                    <a:pt x="480" y="1570"/>
                    <a:pt x="480" y="1562"/>
                  </a:cubicBezTo>
                  <a:cubicBezTo>
                    <a:pt x="485" y="1559"/>
                    <a:pt x="482" y="1549"/>
                    <a:pt x="485" y="1545"/>
                  </a:cubicBezTo>
                  <a:cubicBezTo>
                    <a:pt x="489" y="1540"/>
                    <a:pt x="488" y="1530"/>
                    <a:pt x="490" y="1525"/>
                  </a:cubicBezTo>
                  <a:cubicBezTo>
                    <a:pt x="490" y="1522"/>
                    <a:pt x="490" y="1520"/>
                    <a:pt x="490" y="1517"/>
                  </a:cubicBezTo>
                  <a:cubicBezTo>
                    <a:pt x="490" y="1514"/>
                    <a:pt x="494" y="1513"/>
                    <a:pt x="490" y="1512"/>
                  </a:cubicBezTo>
                  <a:cubicBezTo>
                    <a:pt x="489" y="1508"/>
                    <a:pt x="493" y="1497"/>
                    <a:pt x="488" y="1497"/>
                  </a:cubicBezTo>
                  <a:cubicBezTo>
                    <a:pt x="484" y="1527"/>
                    <a:pt x="474" y="1550"/>
                    <a:pt x="465" y="1575"/>
                  </a:cubicBezTo>
                  <a:close/>
                  <a:moveTo>
                    <a:pt x="337" y="1693"/>
                  </a:moveTo>
                  <a:cubicBezTo>
                    <a:pt x="336" y="1689"/>
                    <a:pt x="340" y="1688"/>
                    <a:pt x="340" y="1683"/>
                  </a:cubicBezTo>
                  <a:cubicBezTo>
                    <a:pt x="340" y="1680"/>
                    <a:pt x="339" y="1674"/>
                    <a:pt x="342" y="1673"/>
                  </a:cubicBezTo>
                  <a:cubicBezTo>
                    <a:pt x="337" y="1663"/>
                    <a:pt x="347" y="1649"/>
                    <a:pt x="347" y="1636"/>
                  </a:cubicBezTo>
                  <a:cubicBezTo>
                    <a:pt x="350" y="1635"/>
                    <a:pt x="350" y="1632"/>
                    <a:pt x="350" y="1628"/>
                  </a:cubicBezTo>
                  <a:cubicBezTo>
                    <a:pt x="350" y="1625"/>
                    <a:pt x="353" y="1623"/>
                    <a:pt x="352" y="1618"/>
                  </a:cubicBezTo>
                  <a:cubicBezTo>
                    <a:pt x="356" y="1613"/>
                    <a:pt x="354" y="1604"/>
                    <a:pt x="357" y="1598"/>
                  </a:cubicBezTo>
                  <a:cubicBezTo>
                    <a:pt x="359" y="1591"/>
                    <a:pt x="360" y="1584"/>
                    <a:pt x="365" y="1580"/>
                  </a:cubicBezTo>
                  <a:cubicBezTo>
                    <a:pt x="369" y="1576"/>
                    <a:pt x="366" y="1565"/>
                    <a:pt x="372" y="1563"/>
                  </a:cubicBezTo>
                  <a:cubicBezTo>
                    <a:pt x="372" y="1557"/>
                    <a:pt x="372" y="1552"/>
                    <a:pt x="372" y="1547"/>
                  </a:cubicBezTo>
                  <a:cubicBezTo>
                    <a:pt x="380" y="1547"/>
                    <a:pt x="370" y="1537"/>
                    <a:pt x="372" y="1547"/>
                  </a:cubicBezTo>
                  <a:cubicBezTo>
                    <a:pt x="368" y="1551"/>
                    <a:pt x="369" y="1560"/>
                    <a:pt x="365" y="1563"/>
                  </a:cubicBezTo>
                  <a:cubicBezTo>
                    <a:pt x="363" y="1568"/>
                    <a:pt x="362" y="1575"/>
                    <a:pt x="360" y="1580"/>
                  </a:cubicBezTo>
                  <a:cubicBezTo>
                    <a:pt x="356" y="1584"/>
                    <a:pt x="357" y="1593"/>
                    <a:pt x="352" y="1595"/>
                  </a:cubicBezTo>
                  <a:cubicBezTo>
                    <a:pt x="352" y="1604"/>
                    <a:pt x="349" y="1609"/>
                    <a:pt x="345" y="1613"/>
                  </a:cubicBezTo>
                  <a:cubicBezTo>
                    <a:pt x="342" y="1647"/>
                    <a:pt x="327" y="1669"/>
                    <a:pt x="330" y="1708"/>
                  </a:cubicBezTo>
                  <a:cubicBezTo>
                    <a:pt x="338" y="1709"/>
                    <a:pt x="334" y="1698"/>
                    <a:pt x="337" y="1693"/>
                  </a:cubicBezTo>
                  <a:close/>
                  <a:moveTo>
                    <a:pt x="299" y="1623"/>
                  </a:moveTo>
                  <a:cubicBezTo>
                    <a:pt x="299" y="1618"/>
                    <a:pt x="306" y="1608"/>
                    <a:pt x="299" y="1605"/>
                  </a:cubicBezTo>
                  <a:cubicBezTo>
                    <a:pt x="299" y="1610"/>
                    <a:pt x="292" y="1620"/>
                    <a:pt x="299" y="1623"/>
                  </a:cubicBezTo>
                  <a:close/>
                  <a:moveTo>
                    <a:pt x="372" y="1678"/>
                  </a:moveTo>
                  <a:cubicBezTo>
                    <a:pt x="367" y="1681"/>
                    <a:pt x="371" y="1692"/>
                    <a:pt x="365" y="1693"/>
                  </a:cubicBezTo>
                  <a:cubicBezTo>
                    <a:pt x="366" y="1702"/>
                    <a:pt x="363" y="1705"/>
                    <a:pt x="362" y="1711"/>
                  </a:cubicBezTo>
                  <a:cubicBezTo>
                    <a:pt x="363" y="1715"/>
                    <a:pt x="355" y="1724"/>
                    <a:pt x="362" y="1726"/>
                  </a:cubicBezTo>
                  <a:cubicBezTo>
                    <a:pt x="367" y="1717"/>
                    <a:pt x="364" y="1701"/>
                    <a:pt x="372" y="1696"/>
                  </a:cubicBezTo>
                  <a:cubicBezTo>
                    <a:pt x="370" y="1686"/>
                    <a:pt x="375" y="1684"/>
                    <a:pt x="375" y="1676"/>
                  </a:cubicBezTo>
                  <a:cubicBezTo>
                    <a:pt x="375" y="1672"/>
                    <a:pt x="386" y="1660"/>
                    <a:pt x="375" y="1661"/>
                  </a:cubicBezTo>
                  <a:cubicBezTo>
                    <a:pt x="376" y="1669"/>
                    <a:pt x="370" y="1670"/>
                    <a:pt x="372" y="1678"/>
                  </a:cubicBezTo>
                  <a:close/>
                  <a:moveTo>
                    <a:pt x="352" y="1776"/>
                  </a:moveTo>
                  <a:cubicBezTo>
                    <a:pt x="352" y="1773"/>
                    <a:pt x="352" y="1770"/>
                    <a:pt x="352" y="1766"/>
                  </a:cubicBezTo>
                  <a:cubicBezTo>
                    <a:pt x="350" y="1766"/>
                    <a:pt x="347" y="1766"/>
                    <a:pt x="345" y="1766"/>
                  </a:cubicBezTo>
                  <a:cubicBezTo>
                    <a:pt x="346" y="1771"/>
                    <a:pt x="346" y="1777"/>
                    <a:pt x="352" y="1776"/>
                  </a:cubicBezTo>
                  <a:close/>
                  <a:moveTo>
                    <a:pt x="375" y="1804"/>
                  </a:moveTo>
                  <a:cubicBezTo>
                    <a:pt x="376" y="1799"/>
                    <a:pt x="383" y="1788"/>
                    <a:pt x="377" y="1784"/>
                  </a:cubicBezTo>
                  <a:cubicBezTo>
                    <a:pt x="378" y="1791"/>
                    <a:pt x="368" y="1799"/>
                    <a:pt x="375" y="1804"/>
                  </a:cubicBezTo>
                  <a:close/>
                </a:path>
              </a:pathLst>
            </a:custGeom>
            <a:solidFill>
              <a:srgbClr val="D1CEBC">
                <a:alpha val="74901"/>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56" name="Google Shape;156;p26"/>
            <p:cNvSpPr/>
            <p:nvPr/>
          </p:nvSpPr>
          <p:spPr>
            <a:xfrm>
              <a:off x="1133640" y="1810080"/>
              <a:ext cx="2762640" cy="4746240"/>
            </a:xfrm>
            <a:custGeom>
              <a:avLst/>
              <a:gdLst/>
              <a:ahLst/>
              <a:cxnLst/>
              <a:rect l="l" t="t" r="r" b="b"/>
              <a:pathLst>
                <a:path w="869" h="1495" extrusionOk="0">
                  <a:moveTo>
                    <a:pt x="865" y="156"/>
                  </a:moveTo>
                  <a:cubicBezTo>
                    <a:pt x="856" y="165"/>
                    <a:pt x="851" y="173"/>
                    <a:pt x="844" y="182"/>
                  </a:cubicBezTo>
                  <a:cubicBezTo>
                    <a:pt x="804" y="216"/>
                    <a:pt x="802" y="216"/>
                    <a:pt x="800" y="216"/>
                  </a:cubicBezTo>
                  <a:cubicBezTo>
                    <a:pt x="775" y="232"/>
                    <a:pt x="768" y="237"/>
                    <a:pt x="760" y="239"/>
                  </a:cubicBezTo>
                  <a:cubicBezTo>
                    <a:pt x="699" y="279"/>
                    <a:pt x="696" y="275"/>
                    <a:pt x="693" y="278"/>
                  </a:cubicBezTo>
                  <a:cubicBezTo>
                    <a:pt x="706" y="270"/>
                    <a:pt x="707" y="266"/>
                    <a:pt x="714" y="263"/>
                  </a:cubicBezTo>
                  <a:cubicBezTo>
                    <a:pt x="766" y="230"/>
                    <a:pt x="774" y="225"/>
                    <a:pt x="782" y="219"/>
                  </a:cubicBezTo>
                  <a:cubicBezTo>
                    <a:pt x="830" y="181"/>
                    <a:pt x="830" y="177"/>
                    <a:pt x="834" y="174"/>
                  </a:cubicBezTo>
                  <a:cubicBezTo>
                    <a:pt x="831" y="170"/>
                    <a:pt x="831" y="178"/>
                    <a:pt x="827" y="175"/>
                  </a:cubicBezTo>
                  <a:cubicBezTo>
                    <a:pt x="792" y="205"/>
                    <a:pt x="784" y="209"/>
                    <a:pt x="783" y="213"/>
                  </a:cubicBezTo>
                  <a:cubicBezTo>
                    <a:pt x="763" y="227"/>
                    <a:pt x="760" y="223"/>
                    <a:pt x="757" y="227"/>
                  </a:cubicBezTo>
                  <a:cubicBezTo>
                    <a:pt x="776" y="212"/>
                    <a:pt x="774" y="208"/>
                    <a:pt x="780" y="206"/>
                  </a:cubicBezTo>
                  <a:cubicBezTo>
                    <a:pt x="824" y="164"/>
                    <a:pt x="830" y="160"/>
                    <a:pt x="833" y="155"/>
                  </a:cubicBezTo>
                  <a:cubicBezTo>
                    <a:pt x="806" y="176"/>
                    <a:pt x="797" y="184"/>
                    <a:pt x="788" y="193"/>
                  </a:cubicBezTo>
                  <a:cubicBezTo>
                    <a:pt x="731" y="226"/>
                    <a:pt x="724" y="237"/>
                    <a:pt x="720" y="234"/>
                  </a:cubicBezTo>
                  <a:cubicBezTo>
                    <a:pt x="766" y="194"/>
                    <a:pt x="786" y="180"/>
                    <a:pt x="803" y="159"/>
                  </a:cubicBezTo>
                  <a:cubicBezTo>
                    <a:pt x="785" y="170"/>
                    <a:pt x="775" y="180"/>
                    <a:pt x="763" y="188"/>
                  </a:cubicBezTo>
                  <a:cubicBezTo>
                    <a:pt x="736" y="208"/>
                    <a:pt x="735" y="202"/>
                    <a:pt x="737" y="200"/>
                  </a:cubicBezTo>
                  <a:cubicBezTo>
                    <a:pt x="749" y="181"/>
                    <a:pt x="754" y="177"/>
                    <a:pt x="756" y="172"/>
                  </a:cubicBezTo>
                  <a:cubicBezTo>
                    <a:pt x="787" y="134"/>
                    <a:pt x="791" y="136"/>
                    <a:pt x="790" y="130"/>
                  </a:cubicBezTo>
                  <a:cubicBezTo>
                    <a:pt x="769" y="150"/>
                    <a:pt x="765" y="152"/>
                    <a:pt x="766" y="155"/>
                  </a:cubicBezTo>
                  <a:cubicBezTo>
                    <a:pt x="746" y="174"/>
                    <a:pt x="746" y="170"/>
                    <a:pt x="746" y="169"/>
                  </a:cubicBezTo>
                  <a:cubicBezTo>
                    <a:pt x="748" y="164"/>
                    <a:pt x="752" y="160"/>
                    <a:pt x="752" y="160"/>
                  </a:cubicBezTo>
                  <a:cubicBezTo>
                    <a:pt x="764" y="139"/>
                    <a:pt x="770" y="129"/>
                    <a:pt x="777" y="119"/>
                  </a:cubicBezTo>
                  <a:cubicBezTo>
                    <a:pt x="800" y="82"/>
                    <a:pt x="812" y="81"/>
                    <a:pt x="808" y="77"/>
                  </a:cubicBezTo>
                  <a:cubicBezTo>
                    <a:pt x="770" y="123"/>
                    <a:pt x="765" y="125"/>
                    <a:pt x="763" y="127"/>
                  </a:cubicBezTo>
                  <a:cubicBezTo>
                    <a:pt x="747" y="156"/>
                    <a:pt x="743" y="161"/>
                    <a:pt x="740" y="166"/>
                  </a:cubicBezTo>
                  <a:cubicBezTo>
                    <a:pt x="744" y="144"/>
                    <a:pt x="749" y="134"/>
                    <a:pt x="753" y="124"/>
                  </a:cubicBezTo>
                  <a:cubicBezTo>
                    <a:pt x="782" y="79"/>
                    <a:pt x="781" y="77"/>
                    <a:pt x="784" y="75"/>
                  </a:cubicBezTo>
                  <a:cubicBezTo>
                    <a:pt x="769" y="89"/>
                    <a:pt x="765" y="92"/>
                    <a:pt x="765" y="96"/>
                  </a:cubicBezTo>
                  <a:cubicBezTo>
                    <a:pt x="728" y="162"/>
                    <a:pt x="722" y="177"/>
                    <a:pt x="718" y="191"/>
                  </a:cubicBezTo>
                  <a:cubicBezTo>
                    <a:pt x="710" y="205"/>
                    <a:pt x="719" y="210"/>
                    <a:pt x="712" y="213"/>
                  </a:cubicBezTo>
                  <a:cubicBezTo>
                    <a:pt x="703" y="240"/>
                    <a:pt x="708" y="247"/>
                    <a:pt x="697" y="251"/>
                  </a:cubicBezTo>
                  <a:cubicBezTo>
                    <a:pt x="699" y="232"/>
                    <a:pt x="702" y="230"/>
                    <a:pt x="701" y="228"/>
                  </a:cubicBezTo>
                  <a:cubicBezTo>
                    <a:pt x="714" y="177"/>
                    <a:pt x="714" y="170"/>
                    <a:pt x="714" y="162"/>
                  </a:cubicBezTo>
                  <a:cubicBezTo>
                    <a:pt x="735" y="103"/>
                    <a:pt x="740" y="88"/>
                    <a:pt x="749" y="73"/>
                  </a:cubicBezTo>
                  <a:cubicBezTo>
                    <a:pt x="757" y="53"/>
                    <a:pt x="753" y="62"/>
                    <a:pt x="744" y="70"/>
                  </a:cubicBezTo>
                  <a:cubicBezTo>
                    <a:pt x="727" y="107"/>
                    <a:pt x="722" y="112"/>
                    <a:pt x="722" y="118"/>
                  </a:cubicBezTo>
                  <a:cubicBezTo>
                    <a:pt x="706" y="172"/>
                    <a:pt x="705" y="175"/>
                    <a:pt x="703" y="177"/>
                  </a:cubicBezTo>
                  <a:cubicBezTo>
                    <a:pt x="696" y="206"/>
                    <a:pt x="696" y="209"/>
                    <a:pt x="696" y="212"/>
                  </a:cubicBezTo>
                  <a:cubicBezTo>
                    <a:pt x="687" y="247"/>
                    <a:pt x="685" y="253"/>
                    <a:pt x="684" y="260"/>
                  </a:cubicBezTo>
                  <a:cubicBezTo>
                    <a:pt x="671" y="275"/>
                    <a:pt x="673" y="272"/>
                    <a:pt x="677" y="270"/>
                  </a:cubicBezTo>
                  <a:cubicBezTo>
                    <a:pt x="682" y="240"/>
                    <a:pt x="681" y="234"/>
                    <a:pt x="684" y="229"/>
                  </a:cubicBezTo>
                  <a:cubicBezTo>
                    <a:pt x="694" y="189"/>
                    <a:pt x="690" y="182"/>
                    <a:pt x="693" y="177"/>
                  </a:cubicBezTo>
                  <a:cubicBezTo>
                    <a:pt x="706" y="119"/>
                    <a:pt x="707" y="113"/>
                    <a:pt x="709" y="107"/>
                  </a:cubicBezTo>
                  <a:cubicBezTo>
                    <a:pt x="721" y="64"/>
                    <a:pt x="727" y="59"/>
                    <a:pt x="729" y="53"/>
                  </a:cubicBezTo>
                  <a:cubicBezTo>
                    <a:pt x="751" y="15"/>
                    <a:pt x="760" y="13"/>
                    <a:pt x="759" y="10"/>
                  </a:cubicBezTo>
                  <a:cubicBezTo>
                    <a:pt x="752" y="12"/>
                    <a:pt x="750" y="14"/>
                    <a:pt x="749" y="17"/>
                  </a:cubicBezTo>
                  <a:cubicBezTo>
                    <a:pt x="722" y="50"/>
                    <a:pt x="719" y="46"/>
                    <a:pt x="715" y="51"/>
                  </a:cubicBezTo>
                  <a:cubicBezTo>
                    <a:pt x="696" y="86"/>
                    <a:pt x="689" y="94"/>
                    <a:pt x="687" y="103"/>
                  </a:cubicBezTo>
                  <a:cubicBezTo>
                    <a:pt x="667" y="145"/>
                    <a:pt x="670" y="146"/>
                    <a:pt x="670" y="148"/>
                  </a:cubicBezTo>
                  <a:cubicBezTo>
                    <a:pt x="662" y="166"/>
                    <a:pt x="660" y="175"/>
                    <a:pt x="659" y="185"/>
                  </a:cubicBezTo>
                  <a:cubicBezTo>
                    <a:pt x="655" y="217"/>
                    <a:pt x="655" y="222"/>
                    <a:pt x="653" y="226"/>
                  </a:cubicBezTo>
                  <a:cubicBezTo>
                    <a:pt x="646" y="259"/>
                    <a:pt x="650" y="265"/>
                    <a:pt x="650" y="270"/>
                  </a:cubicBezTo>
                  <a:cubicBezTo>
                    <a:pt x="632" y="316"/>
                    <a:pt x="637" y="319"/>
                    <a:pt x="630" y="321"/>
                  </a:cubicBezTo>
                  <a:cubicBezTo>
                    <a:pt x="630" y="285"/>
                    <a:pt x="633" y="283"/>
                    <a:pt x="633" y="280"/>
                  </a:cubicBezTo>
                  <a:cubicBezTo>
                    <a:pt x="637" y="248"/>
                    <a:pt x="637" y="243"/>
                    <a:pt x="639" y="238"/>
                  </a:cubicBezTo>
                  <a:cubicBezTo>
                    <a:pt x="639" y="222"/>
                    <a:pt x="641" y="220"/>
                    <a:pt x="641" y="217"/>
                  </a:cubicBezTo>
                  <a:cubicBezTo>
                    <a:pt x="649" y="175"/>
                    <a:pt x="652" y="166"/>
                    <a:pt x="654" y="157"/>
                  </a:cubicBezTo>
                  <a:cubicBezTo>
                    <a:pt x="673" y="112"/>
                    <a:pt x="670" y="107"/>
                    <a:pt x="677" y="103"/>
                  </a:cubicBezTo>
                  <a:cubicBezTo>
                    <a:pt x="690" y="65"/>
                    <a:pt x="699" y="63"/>
                    <a:pt x="694" y="59"/>
                  </a:cubicBezTo>
                  <a:cubicBezTo>
                    <a:pt x="663" y="118"/>
                    <a:pt x="658" y="124"/>
                    <a:pt x="654" y="130"/>
                  </a:cubicBezTo>
                  <a:cubicBezTo>
                    <a:pt x="644" y="160"/>
                    <a:pt x="640" y="163"/>
                    <a:pt x="644" y="166"/>
                  </a:cubicBezTo>
                  <a:cubicBezTo>
                    <a:pt x="632" y="198"/>
                    <a:pt x="638" y="202"/>
                    <a:pt x="632" y="204"/>
                  </a:cubicBezTo>
                  <a:cubicBezTo>
                    <a:pt x="630" y="226"/>
                    <a:pt x="628" y="229"/>
                    <a:pt x="630" y="233"/>
                  </a:cubicBezTo>
                  <a:cubicBezTo>
                    <a:pt x="624" y="286"/>
                    <a:pt x="621" y="292"/>
                    <a:pt x="621" y="298"/>
                  </a:cubicBezTo>
                  <a:cubicBezTo>
                    <a:pt x="622" y="314"/>
                    <a:pt x="617" y="316"/>
                    <a:pt x="621" y="318"/>
                  </a:cubicBezTo>
                  <a:cubicBezTo>
                    <a:pt x="615" y="341"/>
                    <a:pt x="613" y="344"/>
                    <a:pt x="612" y="347"/>
                  </a:cubicBezTo>
                  <a:cubicBezTo>
                    <a:pt x="610" y="337"/>
                    <a:pt x="612" y="332"/>
                    <a:pt x="615" y="327"/>
                  </a:cubicBezTo>
                  <a:cubicBezTo>
                    <a:pt x="612" y="290"/>
                    <a:pt x="621" y="286"/>
                    <a:pt x="616" y="280"/>
                  </a:cubicBezTo>
                  <a:cubicBezTo>
                    <a:pt x="615" y="259"/>
                    <a:pt x="621" y="255"/>
                    <a:pt x="620" y="250"/>
                  </a:cubicBezTo>
                  <a:cubicBezTo>
                    <a:pt x="624" y="201"/>
                    <a:pt x="625" y="198"/>
                    <a:pt x="626" y="196"/>
                  </a:cubicBezTo>
                  <a:cubicBezTo>
                    <a:pt x="635" y="171"/>
                    <a:pt x="633" y="168"/>
                    <a:pt x="634" y="166"/>
                  </a:cubicBezTo>
                  <a:cubicBezTo>
                    <a:pt x="642" y="141"/>
                    <a:pt x="642" y="139"/>
                    <a:pt x="642" y="136"/>
                  </a:cubicBezTo>
                  <a:cubicBezTo>
                    <a:pt x="655" y="109"/>
                    <a:pt x="657" y="104"/>
                    <a:pt x="662" y="99"/>
                  </a:cubicBezTo>
                  <a:cubicBezTo>
                    <a:pt x="645" y="113"/>
                    <a:pt x="645" y="122"/>
                    <a:pt x="637" y="130"/>
                  </a:cubicBezTo>
                  <a:cubicBezTo>
                    <a:pt x="617" y="197"/>
                    <a:pt x="614" y="202"/>
                    <a:pt x="614" y="207"/>
                  </a:cubicBezTo>
                  <a:cubicBezTo>
                    <a:pt x="613" y="227"/>
                    <a:pt x="609" y="228"/>
                    <a:pt x="612" y="231"/>
                  </a:cubicBezTo>
                  <a:cubicBezTo>
                    <a:pt x="612" y="251"/>
                    <a:pt x="612" y="254"/>
                    <a:pt x="608" y="256"/>
                  </a:cubicBezTo>
                  <a:cubicBezTo>
                    <a:pt x="608" y="278"/>
                    <a:pt x="607" y="283"/>
                    <a:pt x="607" y="289"/>
                  </a:cubicBezTo>
                  <a:cubicBezTo>
                    <a:pt x="595" y="363"/>
                    <a:pt x="592" y="374"/>
                    <a:pt x="587" y="384"/>
                  </a:cubicBezTo>
                  <a:cubicBezTo>
                    <a:pt x="589" y="326"/>
                    <a:pt x="592" y="323"/>
                    <a:pt x="592" y="319"/>
                  </a:cubicBezTo>
                  <a:cubicBezTo>
                    <a:pt x="594" y="243"/>
                    <a:pt x="593" y="240"/>
                    <a:pt x="594" y="237"/>
                  </a:cubicBezTo>
                  <a:cubicBezTo>
                    <a:pt x="597" y="223"/>
                    <a:pt x="596" y="219"/>
                    <a:pt x="596" y="216"/>
                  </a:cubicBezTo>
                  <a:cubicBezTo>
                    <a:pt x="608" y="177"/>
                    <a:pt x="610" y="170"/>
                    <a:pt x="614" y="163"/>
                  </a:cubicBezTo>
                  <a:cubicBezTo>
                    <a:pt x="624" y="125"/>
                    <a:pt x="623" y="130"/>
                    <a:pt x="621" y="134"/>
                  </a:cubicBezTo>
                  <a:cubicBezTo>
                    <a:pt x="598" y="185"/>
                    <a:pt x="595" y="190"/>
                    <a:pt x="594" y="195"/>
                  </a:cubicBezTo>
                  <a:cubicBezTo>
                    <a:pt x="583" y="227"/>
                    <a:pt x="590" y="232"/>
                    <a:pt x="586" y="235"/>
                  </a:cubicBezTo>
                  <a:cubicBezTo>
                    <a:pt x="585" y="269"/>
                    <a:pt x="583" y="276"/>
                    <a:pt x="584" y="284"/>
                  </a:cubicBezTo>
                  <a:cubicBezTo>
                    <a:pt x="583" y="334"/>
                    <a:pt x="581" y="338"/>
                    <a:pt x="584" y="342"/>
                  </a:cubicBezTo>
                  <a:cubicBezTo>
                    <a:pt x="578" y="377"/>
                    <a:pt x="579" y="381"/>
                    <a:pt x="575" y="384"/>
                  </a:cubicBezTo>
                  <a:cubicBezTo>
                    <a:pt x="572" y="368"/>
                    <a:pt x="578" y="365"/>
                    <a:pt x="575" y="361"/>
                  </a:cubicBezTo>
                  <a:cubicBezTo>
                    <a:pt x="580" y="316"/>
                    <a:pt x="571" y="307"/>
                    <a:pt x="578" y="300"/>
                  </a:cubicBezTo>
                  <a:cubicBezTo>
                    <a:pt x="572" y="220"/>
                    <a:pt x="574" y="213"/>
                    <a:pt x="573" y="205"/>
                  </a:cubicBezTo>
                  <a:cubicBezTo>
                    <a:pt x="581" y="177"/>
                    <a:pt x="576" y="169"/>
                    <a:pt x="580" y="163"/>
                  </a:cubicBezTo>
                  <a:cubicBezTo>
                    <a:pt x="594" y="117"/>
                    <a:pt x="601" y="111"/>
                    <a:pt x="598" y="103"/>
                  </a:cubicBezTo>
                  <a:cubicBezTo>
                    <a:pt x="577" y="151"/>
                    <a:pt x="576" y="154"/>
                    <a:pt x="573" y="156"/>
                  </a:cubicBezTo>
                  <a:cubicBezTo>
                    <a:pt x="562" y="241"/>
                    <a:pt x="563" y="252"/>
                    <a:pt x="564" y="263"/>
                  </a:cubicBezTo>
                  <a:cubicBezTo>
                    <a:pt x="569" y="302"/>
                    <a:pt x="564" y="307"/>
                    <a:pt x="568" y="312"/>
                  </a:cubicBezTo>
                  <a:cubicBezTo>
                    <a:pt x="566" y="341"/>
                    <a:pt x="565" y="352"/>
                    <a:pt x="568" y="364"/>
                  </a:cubicBezTo>
                  <a:cubicBezTo>
                    <a:pt x="553" y="423"/>
                    <a:pt x="553" y="420"/>
                    <a:pt x="555" y="417"/>
                  </a:cubicBezTo>
                  <a:cubicBezTo>
                    <a:pt x="556" y="394"/>
                    <a:pt x="560" y="392"/>
                    <a:pt x="558" y="388"/>
                  </a:cubicBezTo>
                  <a:cubicBezTo>
                    <a:pt x="561" y="333"/>
                    <a:pt x="563" y="331"/>
                    <a:pt x="562" y="329"/>
                  </a:cubicBezTo>
                  <a:cubicBezTo>
                    <a:pt x="559" y="274"/>
                    <a:pt x="553" y="255"/>
                    <a:pt x="554" y="236"/>
                  </a:cubicBezTo>
                  <a:cubicBezTo>
                    <a:pt x="554" y="218"/>
                    <a:pt x="555" y="214"/>
                    <a:pt x="554" y="209"/>
                  </a:cubicBezTo>
                  <a:cubicBezTo>
                    <a:pt x="559" y="193"/>
                    <a:pt x="557" y="190"/>
                    <a:pt x="559" y="188"/>
                  </a:cubicBezTo>
                  <a:cubicBezTo>
                    <a:pt x="569" y="145"/>
                    <a:pt x="573" y="136"/>
                    <a:pt x="573" y="126"/>
                  </a:cubicBezTo>
                  <a:cubicBezTo>
                    <a:pt x="557" y="167"/>
                    <a:pt x="554" y="173"/>
                    <a:pt x="555" y="179"/>
                  </a:cubicBezTo>
                  <a:cubicBezTo>
                    <a:pt x="548" y="204"/>
                    <a:pt x="545" y="211"/>
                    <a:pt x="547" y="219"/>
                  </a:cubicBezTo>
                  <a:cubicBezTo>
                    <a:pt x="545" y="249"/>
                    <a:pt x="547" y="257"/>
                    <a:pt x="548" y="265"/>
                  </a:cubicBezTo>
                  <a:cubicBezTo>
                    <a:pt x="553" y="302"/>
                    <a:pt x="551" y="305"/>
                    <a:pt x="550" y="308"/>
                  </a:cubicBezTo>
                  <a:cubicBezTo>
                    <a:pt x="556" y="350"/>
                    <a:pt x="553" y="352"/>
                    <a:pt x="554" y="354"/>
                  </a:cubicBezTo>
                  <a:cubicBezTo>
                    <a:pt x="551" y="391"/>
                    <a:pt x="544" y="394"/>
                    <a:pt x="549" y="399"/>
                  </a:cubicBezTo>
                  <a:cubicBezTo>
                    <a:pt x="548" y="423"/>
                    <a:pt x="541" y="425"/>
                    <a:pt x="543" y="428"/>
                  </a:cubicBezTo>
                  <a:cubicBezTo>
                    <a:pt x="534" y="435"/>
                    <a:pt x="534" y="428"/>
                    <a:pt x="538" y="422"/>
                  </a:cubicBezTo>
                  <a:cubicBezTo>
                    <a:pt x="537" y="386"/>
                    <a:pt x="541" y="383"/>
                    <a:pt x="540" y="379"/>
                  </a:cubicBezTo>
                  <a:cubicBezTo>
                    <a:pt x="538" y="342"/>
                    <a:pt x="537" y="338"/>
                    <a:pt x="538" y="333"/>
                  </a:cubicBezTo>
                  <a:cubicBezTo>
                    <a:pt x="535" y="297"/>
                    <a:pt x="532" y="288"/>
                    <a:pt x="531" y="280"/>
                  </a:cubicBezTo>
                  <a:cubicBezTo>
                    <a:pt x="528" y="237"/>
                    <a:pt x="531" y="236"/>
                    <a:pt x="530" y="234"/>
                  </a:cubicBezTo>
                  <a:cubicBezTo>
                    <a:pt x="531" y="195"/>
                    <a:pt x="535" y="192"/>
                    <a:pt x="534" y="187"/>
                  </a:cubicBezTo>
                  <a:cubicBezTo>
                    <a:pt x="537" y="169"/>
                    <a:pt x="538" y="165"/>
                    <a:pt x="539" y="161"/>
                  </a:cubicBezTo>
                  <a:cubicBezTo>
                    <a:pt x="534" y="156"/>
                    <a:pt x="534" y="160"/>
                    <a:pt x="532" y="164"/>
                  </a:cubicBezTo>
                  <a:cubicBezTo>
                    <a:pt x="527" y="184"/>
                    <a:pt x="527" y="187"/>
                    <a:pt x="528" y="189"/>
                  </a:cubicBezTo>
                  <a:cubicBezTo>
                    <a:pt x="521" y="228"/>
                    <a:pt x="522" y="230"/>
                    <a:pt x="522" y="232"/>
                  </a:cubicBezTo>
                  <a:cubicBezTo>
                    <a:pt x="521" y="256"/>
                    <a:pt x="520" y="257"/>
                    <a:pt x="522" y="259"/>
                  </a:cubicBezTo>
                  <a:cubicBezTo>
                    <a:pt x="527" y="285"/>
                    <a:pt x="520" y="288"/>
                    <a:pt x="524" y="293"/>
                  </a:cubicBezTo>
                  <a:cubicBezTo>
                    <a:pt x="532" y="343"/>
                    <a:pt x="530" y="351"/>
                    <a:pt x="534" y="361"/>
                  </a:cubicBezTo>
                  <a:cubicBezTo>
                    <a:pt x="531" y="378"/>
                    <a:pt x="529" y="380"/>
                    <a:pt x="532" y="382"/>
                  </a:cubicBezTo>
                  <a:cubicBezTo>
                    <a:pt x="530" y="417"/>
                    <a:pt x="530" y="421"/>
                    <a:pt x="528" y="424"/>
                  </a:cubicBezTo>
                  <a:cubicBezTo>
                    <a:pt x="523" y="442"/>
                    <a:pt x="525" y="445"/>
                    <a:pt x="522" y="444"/>
                  </a:cubicBezTo>
                  <a:cubicBezTo>
                    <a:pt x="523" y="396"/>
                    <a:pt x="516" y="383"/>
                    <a:pt x="519" y="372"/>
                  </a:cubicBezTo>
                  <a:cubicBezTo>
                    <a:pt x="517" y="348"/>
                    <a:pt x="514" y="341"/>
                    <a:pt x="515" y="335"/>
                  </a:cubicBezTo>
                  <a:cubicBezTo>
                    <a:pt x="506" y="291"/>
                    <a:pt x="509" y="286"/>
                    <a:pt x="507" y="280"/>
                  </a:cubicBezTo>
                  <a:cubicBezTo>
                    <a:pt x="508" y="220"/>
                    <a:pt x="509" y="215"/>
                    <a:pt x="510" y="209"/>
                  </a:cubicBezTo>
                  <a:cubicBezTo>
                    <a:pt x="513" y="185"/>
                    <a:pt x="512" y="178"/>
                    <a:pt x="516" y="173"/>
                  </a:cubicBezTo>
                  <a:cubicBezTo>
                    <a:pt x="515" y="159"/>
                    <a:pt x="514" y="162"/>
                    <a:pt x="512" y="164"/>
                  </a:cubicBezTo>
                  <a:cubicBezTo>
                    <a:pt x="505" y="191"/>
                    <a:pt x="507" y="196"/>
                    <a:pt x="504" y="201"/>
                  </a:cubicBezTo>
                  <a:cubicBezTo>
                    <a:pt x="500" y="221"/>
                    <a:pt x="502" y="226"/>
                    <a:pt x="501" y="230"/>
                  </a:cubicBezTo>
                  <a:cubicBezTo>
                    <a:pt x="498" y="248"/>
                    <a:pt x="500" y="251"/>
                    <a:pt x="500" y="253"/>
                  </a:cubicBezTo>
                  <a:cubicBezTo>
                    <a:pt x="496" y="271"/>
                    <a:pt x="502" y="275"/>
                    <a:pt x="498" y="277"/>
                  </a:cubicBezTo>
                  <a:cubicBezTo>
                    <a:pt x="497" y="300"/>
                    <a:pt x="497" y="294"/>
                    <a:pt x="497" y="290"/>
                  </a:cubicBezTo>
                  <a:cubicBezTo>
                    <a:pt x="494" y="271"/>
                    <a:pt x="495" y="268"/>
                    <a:pt x="495" y="266"/>
                  </a:cubicBezTo>
                  <a:cubicBezTo>
                    <a:pt x="494" y="202"/>
                    <a:pt x="495" y="187"/>
                    <a:pt x="499" y="173"/>
                  </a:cubicBezTo>
                  <a:cubicBezTo>
                    <a:pt x="501" y="135"/>
                    <a:pt x="510" y="133"/>
                    <a:pt x="503" y="128"/>
                  </a:cubicBezTo>
                  <a:cubicBezTo>
                    <a:pt x="490" y="173"/>
                    <a:pt x="490" y="178"/>
                    <a:pt x="489" y="183"/>
                  </a:cubicBezTo>
                  <a:cubicBezTo>
                    <a:pt x="485" y="220"/>
                    <a:pt x="485" y="223"/>
                    <a:pt x="485" y="225"/>
                  </a:cubicBezTo>
                  <a:cubicBezTo>
                    <a:pt x="484" y="256"/>
                    <a:pt x="483" y="258"/>
                    <a:pt x="486" y="261"/>
                  </a:cubicBezTo>
                  <a:cubicBezTo>
                    <a:pt x="484" y="277"/>
                    <a:pt x="489" y="280"/>
                    <a:pt x="487" y="282"/>
                  </a:cubicBezTo>
                  <a:cubicBezTo>
                    <a:pt x="498" y="337"/>
                    <a:pt x="496" y="347"/>
                    <a:pt x="502" y="357"/>
                  </a:cubicBezTo>
                  <a:cubicBezTo>
                    <a:pt x="506" y="408"/>
                    <a:pt x="505" y="413"/>
                    <a:pt x="503" y="418"/>
                  </a:cubicBezTo>
                  <a:cubicBezTo>
                    <a:pt x="505" y="450"/>
                    <a:pt x="505" y="453"/>
                    <a:pt x="503" y="455"/>
                  </a:cubicBezTo>
                  <a:cubicBezTo>
                    <a:pt x="499" y="471"/>
                    <a:pt x="503" y="479"/>
                    <a:pt x="498" y="475"/>
                  </a:cubicBezTo>
                  <a:cubicBezTo>
                    <a:pt x="493" y="426"/>
                    <a:pt x="495" y="423"/>
                    <a:pt x="495" y="419"/>
                  </a:cubicBezTo>
                  <a:cubicBezTo>
                    <a:pt x="485" y="375"/>
                    <a:pt x="480" y="366"/>
                    <a:pt x="483" y="359"/>
                  </a:cubicBezTo>
                  <a:cubicBezTo>
                    <a:pt x="470" y="321"/>
                    <a:pt x="476" y="319"/>
                    <a:pt x="470" y="314"/>
                  </a:cubicBezTo>
                  <a:cubicBezTo>
                    <a:pt x="459" y="218"/>
                    <a:pt x="466" y="212"/>
                    <a:pt x="462" y="204"/>
                  </a:cubicBezTo>
                  <a:cubicBezTo>
                    <a:pt x="457" y="195"/>
                    <a:pt x="457" y="204"/>
                    <a:pt x="457" y="213"/>
                  </a:cubicBezTo>
                  <a:cubicBezTo>
                    <a:pt x="457" y="232"/>
                    <a:pt x="452" y="236"/>
                    <a:pt x="455" y="241"/>
                  </a:cubicBezTo>
                  <a:cubicBezTo>
                    <a:pt x="454" y="275"/>
                    <a:pt x="459" y="280"/>
                    <a:pt x="456" y="285"/>
                  </a:cubicBezTo>
                  <a:cubicBezTo>
                    <a:pt x="462" y="317"/>
                    <a:pt x="462" y="322"/>
                    <a:pt x="465" y="327"/>
                  </a:cubicBezTo>
                  <a:cubicBezTo>
                    <a:pt x="475" y="362"/>
                    <a:pt x="473" y="368"/>
                    <a:pt x="475" y="375"/>
                  </a:cubicBezTo>
                  <a:cubicBezTo>
                    <a:pt x="478" y="394"/>
                    <a:pt x="483" y="397"/>
                    <a:pt x="481" y="400"/>
                  </a:cubicBezTo>
                  <a:cubicBezTo>
                    <a:pt x="484" y="436"/>
                    <a:pt x="490" y="444"/>
                    <a:pt x="487" y="449"/>
                  </a:cubicBezTo>
                  <a:cubicBezTo>
                    <a:pt x="483" y="480"/>
                    <a:pt x="490" y="485"/>
                    <a:pt x="488" y="488"/>
                  </a:cubicBezTo>
                  <a:cubicBezTo>
                    <a:pt x="483" y="503"/>
                    <a:pt x="485" y="499"/>
                    <a:pt x="485" y="495"/>
                  </a:cubicBezTo>
                  <a:cubicBezTo>
                    <a:pt x="486" y="464"/>
                    <a:pt x="482" y="459"/>
                    <a:pt x="483" y="454"/>
                  </a:cubicBezTo>
                  <a:cubicBezTo>
                    <a:pt x="474" y="394"/>
                    <a:pt x="466" y="388"/>
                    <a:pt x="469" y="384"/>
                  </a:cubicBezTo>
                  <a:cubicBezTo>
                    <a:pt x="462" y="348"/>
                    <a:pt x="459" y="346"/>
                    <a:pt x="457" y="346"/>
                  </a:cubicBezTo>
                  <a:cubicBezTo>
                    <a:pt x="449" y="328"/>
                    <a:pt x="460" y="322"/>
                    <a:pt x="453" y="324"/>
                  </a:cubicBezTo>
                  <a:cubicBezTo>
                    <a:pt x="446" y="286"/>
                    <a:pt x="449" y="281"/>
                    <a:pt x="445" y="276"/>
                  </a:cubicBezTo>
                  <a:cubicBezTo>
                    <a:pt x="449" y="241"/>
                    <a:pt x="443" y="235"/>
                    <a:pt x="444" y="230"/>
                  </a:cubicBezTo>
                  <a:cubicBezTo>
                    <a:pt x="450" y="210"/>
                    <a:pt x="442" y="203"/>
                    <a:pt x="449" y="199"/>
                  </a:cubicBezTo>
                  <a:cubicBezTo>
                    <a:pt x="454" y="163"/>
                    <a:pt x="461" y="159"/>
                    <a:pt x="458" y="153"/>
                  </a:cubicBezTo>
                  <a:cubicBezTo>
                    <a:pt x="444" y="191"/>
                    <a:pt x="439" y="200"/>
                    <a:pt x="440" y="211"/>
                  </a:cubicBezTo>
                  <a:cubicBezTo>
                    <a:pt x="435" y="250"/>
                    <a:pt x="436" y="261"/>
                    <a:pt x="437" y="271"/>
                  </a:cubicBezTo>
                  <a:cubicBezTo>
                    <a:pt x="442" y="313"/>
                    <a:pt x="444" y="323"/>
                    <a:pt x="448" y="335"/>
                  </a:cubicBezTo>
                  <a:cubicBezTo>
                    <a:pt x="458" y="387"/>
                    <a:pt x="461" y="393"/>
                    <a:pt x="460" y="398"/>
                  </a:cubicBezTo>
                  <a:cubicBezTo>
                    <a:pt x="473" y="464"/>
                    <a:pt x="476" y="471"/>
                    <a:pt x="475" y="477"/>
                  </a:cubicBezTo>
                  <a:cubicBezTo>
                    <a:pt x="472" y="519"/>
                    <a:pt x="470" y="522"/>
                    <a:pt x="473" y="526"/>
                  </a:cubicBezTo>
                  <a:cubicBezTo>
                    <a:pt x="466" y="546"/>
                    <a:pt x="465" y="547"/>
                    <a:pt x="465" y="548"/>
                  </a:cubicBezTo>
                  <a:cubicBezTo>
                    <a:pt x="459" y="507"/>
                    <a:pt x="462" y="504"/>
                    <a:pt x="463" y="501"/>
                  </a:cubicBezTo>
                  <a:cubicBezTo>
                    <a:pt x="458" y="462"/>
                    <a:pt x="451" y="454"/>
                    <a:pt x="451" y="448"/>
                  </a:cubicBezTo>
                  <a:cubicBezTo>
                    <a:pt x="436" y="412"/>
                    <a:pt x="440" y="409"/>
                    <a:pt x="436" y="405"/>
                  </a:cubicBezTo>
                  <a:cubicBezTo>
                    <a:pt x="427" y="372"/>
                    <a:pt x="429" y="369"/>
                    <a:pt x="426" y="365"/>
                  </a:cubicBezTo>
                  <a:cubicBezTo>
                    <a:pt x="421" y="351"/>
                    <a:pt x="423" y="350"/>
                    <a:pt x="421" y="347"/>
                  </a:cubicBezTo>
                  <a:cubicBezTo>
                    <a:pt x="417" y="313"/>
                    <a:pt x="414" y="309"/>
                    <a:pt x="415" y="305"/>
                  </a:cubicBezTo>
                  <a:cubicBezTo>
                    <a:pt x="416" y="260"/>
                    <a:pt x="418" y="257"/>
                    <a:pt x="414" y="253"/>
                  </a:cubicBezTo>
                  <a:cubicBezTo>
                    <a:pt x="416" y="237"/>
                    <a:pt x="416" y="229"/>
                    <a:pt x="414" y="222"/>
                  </a:cubicBezTo>
                  <a:cubicBezTo>
                    <a:pt x="416" y="200"/>
                    <a:pt x="418" y="197"/>
                    <a:pt x="418" y="194"/>
                  </a:cubicBezTo>
                  <a:cubicBezTo>
                    <a:pt x="414" y="206"/>
                    <a:pt x="410" y="211"/>
                    <a:pt x="412" y="216"/>
                  </a:cubicBezTo>
                  <a:cubicBezTo>
                    <a:pt x="409" y="236"/>
                    <a:pt x="410" y="242"/>
                    <a:pt x="410" y="247"/>
                  </a:cubicBezTo>
                  <a:cubicBezTo>
                    <a:pt x="407" y="327"/>
                    <a:pt x="412" y="332"/>
                    <a:pt x="410" y="335"/>
                  </a:cubicBezTo>
                  <a:cubicBezTo>
                    <a:pt x="414" y="368"/>
                    <a:pt x="422" y="373"/>
                    <a:pt x="420" y="377"/>
                  </a:cubicBezTo>
                  <a:cubicBezTo>
                    <a:pt x="438" y="439"/>
                    <a:pt x="445" y="459"/>
                    <a:pt x="448" y="477"/>
                  </a:cubicBezTo>
                  <a:cubicBezTo>
                    <a:pt x="451" y="509"/>
                    <a:pt x="452" y="514"/>
                    <a:pt x="453" y="518"/>
                  </a:cubicBezTo>
                  <a:cubicBezTo>
                    <a:pt x="449" y="518"/>
                    <a:pt x="452" y="515"/>
                    <a:pt x="448" y="512"/>
                  </a:cubicBezTo>
                  <a:cubicBezTo>
                    <a:pt x="443" y="484"/>
                    <a:pt x="442" y="477"/>
                    <a:pt x="441" y="470"/>
                  </a:cubicBezTo>
                  <a:cubicBezTo>
                    <a:pt x="432" y="436"/>
                    <a:pt x="429" y="432"/>
                    <a:pt x="428" y="428"/>
                  </a:cubicBezTo>
                  <a:cubicBezTo>
                    <a:pt x="416" y="393"/>
                    <a:pt x="413" y="389"/>
                    <a:pt x="414" y="386"/>
                  </a:cubicBezTo>
                  <a:cubicBezTo>
                    <a:pt x="407" y="359"/>
                    <a:pt x="405" y="356"/>
                    <a:pt x="403" y="350"/>
                  </a:cubicBezTo>
                  <a:cubicBezTo>
                    <a:pt x="401" y="334"/>
                    <a:pt x="403" y="333"/>
                    <a:pt x="403" y="333"/>
                  </a:cubicBezTo>
                  <a:cubicBezTo>
                    <a:pt x="401" y="321"/>
                    <a:pt x="400" y="317"/>
                    <a:pt x="399" y="314"/>
                  </a:cubicBezTo>
                  <a:cubicBezTo>
                    <a:pt x="395" y="298"/>
                    <a:pt x="397" y="295"/>
                    <a:pt x="396" y="293"/>
                  </a:cubicBezTo>
                  <a:cubicBezTo>
                    <a:pt x="390" y="256"/>
                    <a:pt x="396" y="250"/>
                    <a:pt x="392" y="243"/>
                  </a:cubicBezTo>
                  <a:cubicBezTo>
                    <a:pt x="394" y="217"/>
                    <a:pt x="395" y="215"/>
                    <a:pt x="395" y="213"/>
                  </a:cubicBezTo>
                  <a:cubicBezTo>
                    <a:pt x="388" y="211"/>
                    <a:pt x="391" y="212"/>
                    <a:pt x="391" y="214"/>
                  </a:cubicBezTo>
                  <a:cubicBezTo>
                    <a:pt x="386" y="231"/>
                    <a:pt x="389" y="235"/>
                    <a:pt x="386" y="237"/>
                  </a:cubicBezTo>
                  <a:cubicBezTo>
                    <a:pt x="387" y="268"/>
                    <a:pt x="385" y="271"/>
                    <a:pt x="388" y="275"/>
                  </a:cubicBezTo>
                  <a:cubicBezTo>
                    <a:pt x="391" y="325"/>
                    <a:pt x="397" y="338"/>
                    <a:pt x="393" y="350"/>
                  </a:cubicBezTo>
                  <a:cubicBezTo>
                    <a:pt x="405" y="382"/>
                    <a:pt x="403" y="390"/>
                    <a:pt x="408" y="398"/>
                  </a:cubicBezTo>
                  <a:cubicBezTo>
                    <a:pt x="419" y="430"/>
                    <a:pt x="421" y="438"/>
                    <a:pt x="423" y="446"/>
                  </a:cubicBezTo>
                  <a:cubicBezTo>
                    <a:pt x="436" y="483"/>
                    <a:pt x="432" y="487"/>
                    <a:pt x="436" y="491"/>
                  </a:cubicBezTo>
                  <a:cubicBezTo>
                    <a:pt x="440" y="554"/>
                    <a:pt x="443" y="558"/>
                    <a:pt x="443" y="562"/>
                  </a:cubicBezTo>
                  <a:cubicBezTo>
                    <a:pt x="428" y="572"/>
                    <a:pt x="429" y="568"/>
                    <a:pt x="430" y="564"/>
                  </a:cubicBezTo>
                  <a:cubicBezTo>
                    <a:pt x="417" y="498"/>
                    <a:pt x="416" y="485"/>
                    <a:pt x="415" y="472"/>
                  </a:cubicBezTo>
                  <a:cubicBezTo>
                    <a:pt x="409" y="449"/>
                    <a:pt x="405" y="442"/>
                    <a:pt x="406" y="436"/>
                  </a:cubicBezTo>
                  <a:cubicBezTo>
                    <a:pt x="401" y="421"/>
                    <a:pt x="398" y="415"/>
                    <a:pt x="398" y="411"/>
                  </a:cubicBezTo>
                  <a:cubicBezTo>
                    <a:pt x="393" y="374"/>
                    <a:pt x="387" y="375"/>
                    <a:pt x="389" y="372"/>
                  </a:cubicBezTo>
                  <a:cubicBezTo>
                    <a:pt x="382" y="312"/>
                    <a:pt x="377" y="293"/>
                    <a:pt x="381" y="275"/>
                  </a:cubicBezTo>
                  <a:cubicBezTo>
                    <a:pt x="385" y="244"/>
                    <a:pt x="380" y="238"/>
                    <a:pt x="383" y="234"/>
                  </a:cubicBezTo>
                  <a:cubicBezTo>
                    <a:pt x="377" y="239"/>
                    <a:pt x="376" y="242"/>
                    <a:pt x="376" y="244"/>
                  </a:cubicBezTo>
                  <a:cubicBezTo>
                    <a:pt x="375" y="300"/>
                    <a:pt x="373" y="312"/>
                    <a:pt x="372" y="324"/>
                  </a:cubicBezTo>
                  <a:cubicBezTo>
                    <a:pt x="386" y="402"/>
                    <a:pt x="389" y="407"/>
                    <a:pt x="389" y="412"/>
                  </a:cubicBezTo>
                  <a:cubicBezTo>
                    <a:pt x="411" y="512"/>
                    <a:pt x="416" y="522"/>
                    <a:pt x="416" y="532"/>
                  </a:cubicBezTo>
                  <a:cubicBezTo>
                    <a:pt x="418" y="573"/>
                    <a:pt x="419" y="584"/>
                    <a:pt x="420" y="595"/>
                  </a:cubicBezTo>
                  <a:cubicBezTo>
                    <a:pt x="411" y="622"/>
                    <a:pt x="419" y="616"/>
                    <a:pt x="413" y="608"/>
                  </a:cubicBezTo>
                  <a:cubicBezTo>
                    <a:pt x="406" y="541"/>
                    <a:pt x="407" y="534"/>
                    <a:pt x="403" y="527"/>
                  </a:cubicBezTo>
                  <a:cubicBezTo>
                    <a:pt x="394" y="499"/>
                    <a:pt x="398" y="493"/>
                    <a:pt x="395" y="486"/>
                  </a:cubicBezTo>
                  <a:cubicBezTo>
                    <a:pt x="376" y="417"/>
                    <a:pt x="378" y="413"/>
                    <a:pt x="374" y="408"/>
                  </a:cubicBezTo>
                  <a:cubicBezTo>
                    <a:pt x="370" y="378"/>
                    <a:pt x="365" y="372"/>
                    <a:pt x="367" y="369"/>
                  </a:cubicBezTo>
                  <a:cubicBezTo>
                    <a:pt x="363" y="308"/>
                    <a:pt x="356" y="298"/>
                    <a:pt x="360" y="290"/>
                  </a:cubicBezTo>
                  <a:cubicBezTo>
                    <a:pt x="362" y="248"/>
                    <a:pt x="362" y="244"/>
                    <a:pt x="362" y="239"/>
                  </a:cubicBezTo>
                  <a:cubicBezTo>
                    <a:pt x="363" y="220"/>
                    <a:pt x="361" y="223"/>
                    <a:pt x="360" y="226"/>
                  </a:cubicBezTo>
                  <a:cubicBezTo>
                    <a:pt x="358" y="241"/>
                    <a:pt x="353" y="244"/>
                    <a:pt x="357" y="248"/>
                  </a:cubicBezTo>
                  <a:cubicBezTo>
                    <a:pt x="352" y="267"/>
                    <a:pt x="356" y="270"/>
                    <a:pt x="351" y="272"/>
                  </a:cubicBezTo>
                  <a:cubicBezTo>
                    <a:pt x="350" y="303"/>
                    <a:pt x="355" y="306"/>
                    <a:pt x="353" y="308"/>
                  </a:cubicBezTo>
                  <a:cubicBezTo>
                    <a:pt x="351" y="332"/>
                    <a:pt x="356" y="338"/>
                    <a:pt x="353" y="342"/>
                  </a:cubicBezTo>
                  <a:cubicBezTo>
                    <a:pt x="363" y="389"/>
                    <a:pt x="362" y="393"/>
                    <a:pt x="367" y="398"/>
                  </a:cubicBezTo>
                  <a:cubicBezTo>
                    <a:pt x="367" y="433"/>
                    <a:pt x="379" y="443"/>
                    <a:pt x="375" y="451"/>
                  </a:cubicBezTo>
                  <a:cubicBezTo>
                    <a:pt x="395" y="536"/>
                    <a:pt x="399" y="541"/>
                    <a:pt x="399" y="545"/>
                  </a:cubicBezTo>
                  <a:cubicBezTo>
                    <a:pt x="400" y="576"/>
                    <a:pt x="402" y="581"/>
                    <a:pt x="406" y="586"/>
                  </a:cubicBezTo>
                  <a:cubicBezTo>
                    <a:pt x="406" y="605"/>
                    <a:pt x="405" y="608"/>
                    <a:pt x="404" y="610"/>
                  </a:cubicBezTo>
                  <a:cubicBezTo>
                    <a:pt x="402" y="627"/>
                    <a:pt x="408" y="632"/>
                    <a:pt x="403" y="635"/>
                  </a:cubicBezTo>
                  <a:cubicBezTo>
                    <a:pt x="396" y="601"/>
                    <a:pt x="401" y="597"/>
                    <a:pt x="398" y="592"/>
                  </a:cubicBezTo>
                  <a:cubicBezTo>
                    <a:pt x="383" y="512"/>
                    <a:pt x="375" y="506"/>
                    <a:pt x="377" y="501"/>
                  </a:cubicBezTo>
                  <a:cubicBezTo>
                    <a:pt x="354" y="435"/>
                    <a:pt x="354" y="416"/>
                    <a:pt x="344" y="395"/>
                  </a:cubicBezTo>
                  <a:cubicBezTo>
                    <a:pt x="338" y="338"/>
                    <a:pt x="338" y="335"/>
                    <a:pt x="339" y="333"/>
                  </a:cubicBezTo>
                  <a:cubicBezTo>
                    <a:pt x="340" y="299"/>
                    <a:pt x="336" y="293"/>
                    <a:pt x="338" y="287"/>
                  </a:cubicBezTo>
                  <a:cubicBezTo>
                    <a:pt x="331" y="289"/>
                    <a:pt x="332" y="300"/>
                    <a:pt x="330" y="310"/>
                  </a:cubicBezTo>
                  <a:cubicBezTo>
                    <a:pt x="334" y="336"/>
                    <a:pt x="329" y="338"/>
                    <a:pt x="333" y="342"/>
                  </a:cubicBezTo>
                  <a:cubicBezTo>
                    <a:pt x="337" y="378"/>
                    <a:pt x="335" y="383"/>
                    <a:pt x="337" y="388"/>
                  </a:cubicBezTo>
                  <a:cubicBezTo>
                    <a:pt x="337" y="409"/>
                    <a:pt x="345" y="415"/>
                    <a:pt x="343" y="420"/>
                  </a:cubicBezTo>
                  <a:cubicBezTo>
                    <a:pt x="357" y="454"/>
                    <a:pt x="351" y="461"/>
                    <a:pt x="357" y="467"/>
                  </a:cubicBezTo>
                  <a:cubicBezTo>
                    <a:pt x="369" y="497"/>
                    <a:pt x="364" y="504"/>
                    <a:pt x="368" y="506"/>
                  </a:cubicBezTo>
                  <a:cubicBezTo>
                    <a:pt x="379" y="543"/>
                    <a:pt x="382" y="551"/>
                    <a:pt x="384" y="558"/>
                  </a:cubicBezTo>
                  <a:cubicBezTo>
                    <a:pt x="390" y="600"/>
                    <a:pt x="393" y="605"/>
                    <a:pt x="388" y="609"/>
                  </a:cubicBezTo>
                  <a:cubicBezTo>
                    <a:pt x="376" y="559"/>
                    <a:pt x="371" y="556"/>
                    <a:pt x="373" y="554"/>
                  </a:cubicBezTo>
                  <a:cubicBezTo>
                    <a:pt x="357" y="504"/>
                    <a:pt x="350" y="497"/>
                    <a:pt x="350" y="491"/>
                  </a:cubicBezTo>
                  <a:cubicBezTo>
                    <a:pt x="323" y="433"/>
                    <a:pt x="327" y="431"/>
                    <a:pt x="324" y="427"/>
                  </a:cubicBezTo>
                  <a:cubicBezTo>
                    <a:pt x="313" y="386"/>
                    <a:pt x="309" y="374"/>
                    <a:pt x="308" y="362"/>
                  </a:cubicBezTo>
                  <a:cubicBezTo>
                    <a:pt x="306" y="320"/>
                    <a:pt x="303" y="314"/>
                    <a:pt x="304" y="308"/>
                  </a:cubicBezTo>
                  <a:cubicBezTo>
                    <a:pt x="303" y="284"/>
                    <a:pt x="306" y="279"/>
                    <a:pt x="306" y="273"/>
                  </a:cubicBezTo>
                  <a:cubicBezTo>
                    <a:pt x="300" y="263"/>
                    <a:pt x="301" y="273"/>
                    <a:pt x="300" y="282"/>
                  </a:cubicBezTo>
                  <a:cubicBezTo>
                    <a:pt x="298" y="301"/>
                    <a:pt x="297" y="305"/>
                    <a:pt x="295" y="310"/>
                  </a:cubicBezTo>
                  <a:cubicBezTo>
                    <a:pt x="307" y="382"/>
                    <a:pt x="302" y="391"/>
                    <a:pt x="310" y="402"/>
                  </a:cubicBezTo>
                  <a:cubicBezTo>
                    <a:pt x="317" y="439"/>
                    <a:pt x="325" y="446"/>
                    <a:pt x="323" y="450"/>
                  </a:cubicBezTo>
                  <a:cubicBezTo>
                    <a:pt x="337" y="478"/>
                    <a:pt x="337" y="489"/>
                    <a:pt x="345" y="500"/>
                  </a:cubicBezTo>
                  <a:cubicBezTo>
                    <a:pt x="352" y="526"/>
                    <a:pt x="359" y="530"/>
                    <a:pt x="355" y="532"/>
                  </a:cubicBezTo>
                  <a:cubicBezTo>
                    <a:pt x="378" y="589"/>
                    <a:pt x="373" y="597"/>
                    <a:pt x="377" y="600"/>
                  </a:cubicBezTo>
                  <a:cubicBezTo>
                    <a:pt x="374" y="595"/>
                    <a:pt x="367" y="591"/>
                    <a:pt x="366" y="588"/>
                  </a:cubicBezTo>
                  <a:cubicBezTo>
                    <a:pt x="355" y="552"/>
                    <a:pt x="348" y="544"/>
                    <a:pt x="350" y="538"/>
                  </a:cubicBezTo>
                  <a:cubicBezTo>
                    <a:pt x="324" y="484"/>
                    <a:pt x="321" y="468"/>
                    <a:pt x="311" y="451"/>
                  </a:cubicBezTo>
                  <a:cubicBezTo>
                    <a:pt x="301" y="423"/>
                    <a:pt x="301" y="419"/>
                    <a:pt x="300" y="415"/>
                  </a:cubicBezTo>
                  <a:cubicBezTo>
                    <a:pt x="290" y="374"/>
                    <a:pt x="287" y="369"/>
                    <a:pt x="289" y="366"/>
                  </a:cubicBezTo>
                  <a:cubicBezTo>
                    <a:pt x="286" y="345"/>
                    <a:pt x="285" y="337"/>
                    <a:pt x="285" y="330"/>
                  </a:cubicBezTo>
                  <a:cubicBezTo>
                    <a:pt x="278" y="309"/>
                    <a:pt x="280" y="316"/>
                    <a:pt x="280" y="319"/>
                  </a:cubicBezTo>
                  <a:cubicBezTo>
                    <a:pt x="279" y="330"/>
                    <a:pt x="279" y="333"/>
                    <a:pt x="279" y="334"/>
                  </a:cubicBezTo>
                  <a:cubicBezTo>
                    <a:pt x="276" y="357"/>
                    <a:pt x="284" y="362"/>
                    <a:pt x="281" y="365"/>
                  </a:cubicBezTo>
                  <a:cubicBezTo>
                    <a:pt x="287" y="400"/>
                    <a:pt x="290" y="404"/>
                    <a:pt x="290" y="407"/>
                  </a:cubicBezTo>
                  <a:cubicBezTo>
                    <a:pt x="314" y="477"/>
                    <a:pt x="313" y="479"/>
                    <a:pt x="313" y="481"/>
                  </a:cubicBezTo>
                  <a:cubicBezTo>
                    <a:pt x="324" y="507"/>
                    <a:pt x="331" y="514"/>
                    <a:pt x="329" y="519"/>
                  </a:cubicBezTo>
                  <a:cubicBezTo>
                    <a:pt x="359" y="601"/>
                    <a:pt x="365" y="601"/>
                    <a:pt x="364" y="609"/>
                  </a:cubicBezTo>
                  <a:cubicBezTo>
                    <a:pt x="371" y="640"/>
                    <a:pt x="372" y="643"/>
                    <a:pt x="374" y="646"/>
                  </a:cubicBezTo>
                  <a:cubicBezTo>
                    <a:pt x="376" y="667"/>
                    <a:pt x="377" y="669"/>
                    <a:pt x="374" y="671"/>
                  </a:cubicBezTo>
                  <a:cubicBezTo>
                    <a:pt x="375" y="687"/>
                    <a:pt x="374" y="690"/>
                    <a:pt x="375" y="692"/>
                  </a:cubicBezTo>
                  <a:cubicBezTo>
                    <a:pt x="370" y="713"/>
                    <a:pt x="369" y="717"/>
                    <a:pt x="367" y="715"/>
                  </a:cubicBezTo>
                  <a:cubicBezTo>
                    <a:pt x="363" y="675"/>
                    <a:pt x="362" y="670"/>
                    <a:pt x="363" y="666"/>
                  </a:cubicBezTo>
                  <a:cubicBezTo>
                    <a:pt x="352" y="608"/>
                    <a:pt x="345" y="610"/>
                    <a:pt x="346" y="605"/>
                  </a:cubicBezTo>
                  <a:cubicBezTo>
                    <a:pt x="334" y="572"/>
                    <a:pt x="329" y="574"/>
                    <a:pt x="329" y="568"/>
                  </a:cubicBezTo>
                  <a:cubicBezTo>
                    <a:pt x="310" y="526"/>
                    <a:pt x="303" y="521"/>
                    <a:pt x="305" y="517"/>
                  </a:cubicBezTo>
                  <a:cubicBezTo>
                    <a:pt x="290" y="492"/>
                    <a:pt x="293" y="489"/>
                    <a:pt x="289" y="484"/>
                  </a:cubicBezTo>
                  <a:cubicBezTo>
                    <a:pt x="272" y="442"/>
                    <a:pt x="272" y="433"/>
                    <a:pt x="267" y="424"/>
                  </a:cubicBezTo>
                  <a:cubicBezTo>
                    <a:pt x="263" y="382"/>
                    <a:pt x="261" y="377"/>
                    <a:pt x="262" y="373"/>
                  </a:cubicBezTo>
                  <a:cubicBezTo>
                    <a:pt x="263" y="332"/>
                    <a:pt x="259" y="327"/>
                    <a:pt x="260" y="323"/>
                  </a:cubicBezTo>
                  <a:cubicBezTo>
                    <a:pt x="255" y="324"/>
                    <a:pt x="255" y="328"/>
                    <a:pt x="258" y="332"/>
                  </a:cubicBezTo>
                  <a:cubicBezTo>
                    <a:pt x="253" y="357"/>
                    <a:pt x="255" y="358"/>
                    <a:pt x="255" y="359"/>
                  </a:cubicBezTo>
                  <a:cubicBezTo>
                    <a:pt x="256" y="372"/>
                    <a:pt x="254" y="373"/>
                    <a:pt x="255" y="376"/>
                  </a:cubicBezTo>
                  <a:cubicBezTo>
                    <a:pt x="262" y="413"/>
                    <a:pt x="257" y="421"/>
                    <a:pt x="262" y="430"/>
                  </a:cubicBezTo>
                  <a:cubicBezTo>
                    <a:pt x="271" y="463"/>
                    <a:pt x="270" y="468"/>
                    <a:pt x="276" y="474"/>
                  </a:cubicBezTo>
                  <a:cubicBezTo>
                    <a:pt x="293" y="525"/>
                    <a:pt x="305" y="537"/>
                    <a:pt x="308" y="549"/>
                  </a:cubicBezTo>
                  <a:cubicBezTo>
                    <a:pt x="326" y="593"/>
                    <a:pt x="338" y="598"/>
                    <a:pt x="333" y="600"/>
                  </a:cubicBezTo>
                  <a:cubicBezTo>
                    <a:pt x="344" y="639"/>
                    <a:pt x="350" y="643"/>
                    <a:pt x="348" y="645"/>
                  </a:cubicBezTo>
                  <a:cubicBezTo>
                    <a:pt x="360" y="675"/>
                    <a:pt x="349" y="681"/>
                    <a:pt x="356" y="679"/>
                  </a:cubicBezTo>
                  <a:cubicBezTo>
                    <a:pt x="356" y="718"/>
                    <a:pt x="357" y="722"/>
                    <a:pt x="358" y="727"/>
                  </a:cubicBezTo>
                  <a:cubicBezTo>
                    <a:pt x="355" y="728"/>
                    <a:pt x="353" y="720"/>
                    <a:pt x="355" y="712"/>
                  </a:cubicBezTo>
                  <a:cubicBezTo>
                    <a:pt x="344" y="656"/>
                    <a:pt x="337" y="650"/>
                    <a:pt x="339" y="647"/>
                  </a:cubicBezTo>
                  <a:cubicBezTo>
                    <a:pt x="327" y="614"/>
                    <a:pt x="329" y="612"/>
                    <a:pt x="327" y="609"/>
                  </a:cubicBezTo>
                  <a:cubicBezTo>
                    <a:pt x="296" y="547"/>
                    <a:pt x="292" y="535"/>
                    <a:pt x="286" y="521"/>
                  </a:cubicBezTo>
                  <a:cubicBezTo>
                    <a:pt x="264" y="475"/>
                    <a:pt x="265" y="471"/>
                    <a:pt x="260" y="465"/>
                  </a:cubicBezTo>
                  <a:cubicBezTo>
                    <a:pt x="247" y="411"/>
                    <a:pt x="246" y="405"/>
                    <a:pt x="244" y="399"/>
                  </a:cubicBezTo>
                  <a:cubicBezTo>
                    <a:pt x="237" y="392"/>
                    <a:pt x="243" y="396"/>
                    <a:pt x="240" y="399"/>
                  </a:cubicBezTo>
                  <a:cubicBezTo>
                    <a:pt x="245" y="450"/>
                    <a:pt x="252" y="456"/>
                    <a:pt x="251" y="460"/>
                  </a:cubicBezTo>
                  <a:cubicBezTo>
                    <a:pt x="278" y="524"/>
                    <a:pt x="284" y="536"/>
                    <a:pt x="288" y="548"/>
                  </a:cubicBezTo>
                  <a:cubicBezTo>
                    <a:pt x="302" y="574"/>
                    <a:pt x="305" y="577"/>
                    <a:pt x="303" y="579"/>
                  </a:cubicBezTo>
                  <a:cubicBezTo>
                    <a:pt x="316" y="612"/>
                    <a:pt x="323" y="618"/>
                    <a:pt x="323" y="624"/>
                  </a:cubicBezTo>
                  <a:cubicBezTo>
                    <a:pt x="325" y="635"/>
                    <a:pt x="328" y="634"/>
                    <a:pt x="329" y="635"/>
                  </a:cubicBezTo>
                  <a:cubicBezTo>
                    <a:pt x="329" y="647"/>
                    <a:pt x="332" y="649"/>
                    <a:pt x="330" y="651"/>
                  </a:cubicBezTo>
                  <a:cubicBezTo>
                    <a:pt x="342" y="695"/>
                    <a:pt x="341" y="702"/>
                    <a:pt x="346" y="710"/>
                  </a:cubicBezTo>
                  <a:cubicBezTo>
                    <a:pt x="344" y="729"/>
                    <a:pt x="346" y="732"/>
                    <a:pt x="343" y="730"/>
                  </a:cubicBezTo>
                  <a:cubicBezTo>
                    <a:pt x="342" y="696"/>
                    <a:pt x="336" y="691"/>
                    <a:pt x="340" y="688"/>
                  </a:cubicBezTo>
                  <a:cubicBezTo>
                    <a:pt x="322" y="644"/>
                    <a:pt x="323" y="635"/>
                    <a:pt x="319" y="625"/>
                  </a:cubicBezTo>
                  <a:cubicBezTo>
                    <a:pt x="304" y="603"/>
                    <a:pt x="309" y="596"/>
                    <a:pt x="304" y="598"/>
                  </a:cubicBezTo>
                  <a:cubicBezTo>
                    <a:pt x="283" y="562"/>
                    <a:pt x="281" y="562"/>
                    <a:pt x="280" y="557"/>
                  </a:cubicBezTo>
                  <a:cubicBezTo>
                    <a:pt x="239" y="483"/>
                    <a:pt x="234" y="468"/>
                    <a:pt x="227" y="453"/>
                  </a:cubicBezTo>
                  <a:cubicBezTo>
                    <a:pt x="222" y="406"/>
                    <a:pt x="214" y="401"/>
                    <a:pt x="217" y="399"/>
                  </a:cubicBezTo>
                  <a:cubicBezTo>
                    <a:pt x="210" y="368"/>
                    <a:pt x="206" y="371"/>
                    <a:pt x="209" y="374"/>
                  </a:cubicBezTo>
                  <a:cubicBezTo>
                    <a:pt x="211" y="412"/>
                    <a:pt x="214" y="416"/>
                    <a:pt x="212" y="419"/>
                  </a:cubicBezTo>
                  <a:cubicBezTo>
                    <a:pt x="217" y="447"/>
                    <a:pt x="220" y="451"/>
                    <a:pt x="218" y="454"/>
                  </a:cubicBezTo>
                  <a:cubicBezTo>
                    <a:pt x="237" y="486"/>
                    <a:pt x="228" y="488"/>
                    <a:pt x="233" y="492"/>
                  </a:cubicBezTo>
                  <a:cubicBezTo>
                    <a:pt x="243" y="506"/>
                    <a:pt x="241" y="507"/>
                    <a:pt x="243" y="510"/>
                  </a:cubicBezTo>
                  <a:cubicBezTo>
                    <a:pt x="273" y="563"/>
                    <a:pt x="281" y="573"/>
                    <a:pt x="290" y="592"/>
                  </a:cubicBezTo>
                  <a:cubicBezTo>
                    <a:pt x="313" y="641"/>
                    <a:pt x="320" y="646"/>
                    <a:pt x="317" y="650"/>
                  </a:cubicBezTo>
                  <a:cubicBezTo>
                    <a:pt x="324" y="674"/>
                    <a:pt x="328" y="677"/>
                    <a:pt x="326" y="679"/>
                  </a:cubicBezTo>
                  <a:cubicBezTo>
                    <a:pt x="331" y="728"/>
                    <a:pt x="335" y="734"/>
                    <a:pt x="335" y="739"/>
                  </a:cubicBezTo>
                  <a:cubicBezTo>
                    <a:pt x="329" y="772"/>
                    <a:pt x="335" y="778"/>
                    <a:pt x="329" y="782"/>
                  </a:cubicBezTo>
                  <a:cubicBezTo>
                    <a:pt x="329" y="760"/>
                    <a:pt x="324" y="756"/>
                    <a:pt x="326" y="754"/>
                  </a:cubicBezTo>
                  <a:cubicBezTo>
                    <a:pt x="316" y="694"/>
                    <a:pt x="311" y="688"/>
                    <a:pt x="312" y="684"/>
                  </a:cubicBezTo>
                  <a:cubicBezTo>
                    <a:pt x="303" y="664"/>
                    <a:pt x="300" y="660"/>
                    <a:pt x="297" y="655"/>
                  </a:cubicBezTo>
                  <a:cubicBezTo>
                    <a:pt x="277" y="614"/>
                    <a:pt x="276" y="603"/>
                    <a:pt x="266" y="592"/>
                  </a:cubicBezTo>
                  <a:cubicBezTo>
                    <a:pt x="229" y="512"/>
                    <a:pt x="224" y="509"/>
                    <a:pt x="226" y="507"/>
                  </a:cubicBezTo>
                  <a:cubicBezTo>
                    <a:pt x="219" y="487"/>
                    <a:pt x="218" y="484"/>
                    <a:pt x="215" y="481"/>
                  </a:cubicBezTo>
                  <a:cubicBezTo>
                    <a:pt x="207" y="434"/>
                    <a:pt x="204" y="427"/>
                    <a:pt x="203" y="421"/>
                  </a:cubicBezTo>
                  <a:cubicBezTo>
                    <a:pt x="200" y="407"/>
                    <a:pt x="202" y="403"/>
                    <a:pt x="198" y="400"/>
                  </a:cubicBezTo>
                  <a:cubicBezTo>
                    <a:pt x="196" y="424"/>
                    <a:pt x="202" y="423"/>
                    <a:pt x="200" y="426"/>
                  </a:cubicBezTo>
                  <a:cubicBezTo>
                    <a:pt x="204" y="466"/>
                    <a:pt x="207" y="469"/>
                    <a:pt x="205" y="471"/>
                  </a:cubicBezTo>
                  <a:cubicBezTo>
                    <a:pt x="232" y="535"/>
                    <a:pt x="234" y="550"/>
                    <a:pt x="247" y="566"/>
                  </a:cubicBezTo>
                  <a:cubicBezTo>
                    <a:pt x="301" y="688"/>
                    <a:pt x="306" y="693"/>
                    <a:pt x="305" y="698"/>
                  </a:cubicBezTo>
                  <a:cubicBezTo>
                    <a:pt x="318" y="764"/>
                    <a:pt x="321" y="768"/>
                    <a:pt x="316" y="771"/>
                  </a:cubicBezTo>
                  <a:cubicBezTo>
                    <a:pt x="320" y="797"/>
                    <a:pt x="318" y="798"/>
                    <a:pt x="320" y="800"/>
                  </a:cubicBezTo>
                  <a:cubicBezTo>
                    <a:pt x="311" y="765"/>
                    <a:pt x="308" y="755"/>
                    <a:pt x="311" y="746"/>
                  </a:cubicBezTo>
                  <a:cubicBezTo>
                    <a:pt x="292" y="699"/>
                    <a:pt x="295" y="695"/>
                    <a:pt x="291" y="689"/>
                  </a:cubicBezTo>
                  <a:cubicBezTo>
                    <a:pt x="279" y="664"/>
                    <a:pt x="281" y="659"/>
                    <a:pt x="274" y="652"/>
                  </a:cubicBezTo>
                  <a:cubicBezTo>
                    <a:pt x="272" y="634"/>
                    <a:pt x="265" y="630"/>
                    <a:pt x="264" y="627"/>
                  </a:cubicBezTo>
                  <a:cubicBezTo>
                    <a:pt x="258" y="606"/>
                    <a:pt x="250" y="601"/>
                    <a:pt x="253" y="598"/>
                  </a:cubicBezTo>
                  <a:cubicBezTo>
                    <a:pt x="219" y="535"/>
                    <a:pt x="210" y="531"/>
                    <a:pt x="213" y="526"/>
                  </a:cubicBezTo>
                  <a:cubicBezTo>
                    <a:pt x="196" y="496"/>
                    <a:pt x="200" y="495"/>
                    <a:pt x="199" y="493"/>
                  </a:cubicBezTo>
                  <a:cubicBezTo>
                    <a:pt x="188" y="444"/>
                    <a:pt x="183" y="435"/>
                    <a:pt x="184" y="427"/>
                  </a:cubicBezTo>
                  <a:cubicBezTo>
                    <a:pt x="176" y="409"/>
                    <a:pt x="175" y="415"/>
                    <a:pt x="176" y="421"/>
                  </a:cubicBezTo>
                  <a:cubicBezTo>
                    <a:pt x="180" y="443"/>
                    <a:pt x="180" y="448"/>
                    <a:pt x="180" y="452"/>
                  </a:cubicBezTo>
                  <a:cubicBezTo>
                    <a:pt x="181" y="498"/>
                    <a:pt x="184" y="526"/>
                    <a:pt x="195" y="545"/>
                  </a:cubicBezTo>
                  <a:cubicBezTo>
                    <a:pt x="206" y="572"/>
                    <a:pt x="208" y="569"/>
                    <a:pt x="211" y="577"/>
                  </a:cubicBezTo>
                  <a:cubicBezTo>
                    <a:pt x="236" y="627"/>
                    <a:pt x="240" y="630"/>
                    <a:pt x="238" y="632"/>
                  </a:cubicBezTo>
                  <a:cubicBezTo>
                    <a:pt x="260" y="671"/>
                    <a:pt x="263" y="679"/>
                    <a:pt x="270" y="687"/>
                  </a:cubicBezTo>
                  <a:cubicBezTo>
                    <a:pt x="277" y="703"/>
                    <a:pt x="278" y="705"/>
                    <a:pt x="280" y="707"/>
                  </a:cubicBezTo>
                  <a:cubicBezTo>
                    <a:pt x="284" y="736"/>
                    <a:pt x="293" y="745"/>
                    <a:pt x="290" y="751"/>
                  </a:cubicBezTo>
                  <a:cubicBezTo>
                    <a:pt x="300" y="786"/>
                    <a:pt x="298" y="788"/>
                    <a:pt x="301" y="790"/>
                  </a:cubicBezTo>
                  <a:cubicBezTo>
                    <a:pt x="285" y="760"/>
                    <a:pt x="280" y="751"/>
                    <a:pt x="281" y="743"/>
                  </a:cubicBezTo>
                  <a:cubicBezTo>
                    <a:pt x="267" y="717"/>
                    <a:pt x="263" y="712"/>
                    <a:pt x="264" y="709"/>
                  </a:cubicBezTo>
                  <a:cubicBezTo>
                    <a:pt x="248" y="682"/>
                    <a:pt x="246" y="670"/>
                    <a:pt x="242" y="658"/>
                  </a:cubicBezTo>
                  <a:cubicBezTo>
                    <a:pt x="179" y="534"/>
                    <a:pt x="172" y="518"/>
                    <a:pt x="162" y="502"/>
                  </a:cubicBezTo>
                  <a:cubicBezTo>
                    <a:pt x="145" y="444"/>
                    <a:pt x="148" y="430"/>
                    <a:pt x="143" y="415"/>
                  </a:cubicBezTo>
                  <a:cubicBezTo>
                    <a:pt x="140" y="444"/>
                    <a:pt x="143" y="452"/>
                    <a:pt x="143" y="459"/>
                  </a:cubicBezTo>
                  <a:cubicBezTo>
                    <a:pt x="153" y="499"/>
                    <a:pt x="156" y="503"/>
                    <a:pt x="155" y="507"/>
                  </a:cubicBezTo>
                  <a:cubicBezTo>
                    <a:pt x="184" y="563"/>
                    <a:pt x="185" y="565"/>
                    <a:pt x="185" y="569"/>
                  </a:cubicBezTo>
                  <a:cubicBezTo>
                    <a:pt x="202" y="603"/>
                    <a:pt x="208" y="605"/>
                    <a:pt x="207" y="612"/>
                  </a:cubicBezTo>
                  <a:cubicBezTo>
                    <a:pt x="217" y="641"/>
                    <a:pt x="230" y="639"/>
                    <a:pt x="224" y="644"/>
                  </a:cubicBezTo>
                  <a:cubicBezTo>
                    <a:pt x="287" y="796"/>
                    <a:pt x="292" y="802"/>
                    <a:pt x="291" y="807"/>
                  </a:cubicBezTo>
                  <a:cubicBezTo>
                    <a:pt x="298" y="844"/>
                    <a:pt x="299" y="847"/>
                    <a:pt x="297" y="849"/>
                  </a:cubicBezTo>
                  <a:cubicBezTo>
                    <a:pt x="295" y="844"/>
                    <a:pt x="294" y="840"/>
                    <a:pt x="292" y="836"/>
                  </a:cubicBezTo>
                  <a:cubicBezTo>
                    <a:pt x="285" y="809"/>
                    <a:pt x="281" y="804"/>
                    <a:pt x="278" y="799"/>
                  </a:cubicBezTo>
                  <a:cubicBezTo>
                    <a:pt x="255" y="746"/>
                    <a:pt x="249" y="747"/>
                    <a:pt x="250" y="741"/>
                  </a:cubicBezTo>
                  <a:cubicBezTo>
                    <a:pt x="223" y="694"/>
                    <a:pt x="225" y="692"/>
                    <a:pt x="223" y="689"/>
                  </a:cubicBezTo>
                  <a:cubicBezTo>
                    <a:pt x="216" y="674"/>
                    <a:pt x="215" y="671"/>
                    <a:pt x="212" y="667"/>
                  </a:cubicBezTo>
                  <a:cubicBezTo>
                    <a:pt x="201" y="644"/>
                    <a:pt x="195" y="640"/>
                    <a:pt x="198" y="638"/>
                  </a:cubicBezTo>
                  <a:cubicBezTo>
                    <a:pt x="149" y="549"/>
                    <a:pt x="156" y="559"/>
                    <a:pt x="157" y="567"/>
                  </a:cubicBezTo>
                  <a:cubicBezTo>
                    <a:pt x="160" y="580"/>
                    <a:pt x="164" y="583"/>
                    <a:pt x="165" y="586"/>
                  </a:cubicBezTo>
                  <a:cubicBezTo>
                    <a:pt x="177" y="613"/>
                    <a:pt x="172" y="614"/>
                    <a:pt x="179" y="618"/>
                  </a:cubicBezTo>
                  <a:cubicBezTo>
                    <a:pt x="187" y="642"/>
                    <a:pt x="191" y="644"/>
                    <a:pt x="192" y="647"/>
                  </a:cubicBezTo>
                  <a:cubicBezTo>
                    <a:pt x="208" y="677"/>
                    <a:pt x="206" y="681"/>
                    <a:pt x="209" y="680"/>
                  </a:cubicBezTo>
                  <a:cubicBezTo>
                    <a:pt x="229" y="715"/>
                    <a:pt x="236" y="735"/>
                    <a:pt x="245" y="754"/>
                  </a:cubicBezTo>
                  <a:cubicBezTo>
                    <a:pt x="265" y="789"/>
                    <a:pt x="268" y="793"/>
                    <a:pt x="268" y="796"/>
                  </a:cubicBezTo>
                  <a:cubicBezTo>
                    <a:pt x="284" y="831"/>
                    <a:pt x="281" y="834"/>
                    <a:pt x="283" y="837"/>
                  </a:cubicBezTo>
                  <a:cubicBezTo>
                    <a:pt x="287" y="855"/>
                    <a:pt x="283" y="857"/>
                    <a:pt x="287" y="859"/>
                  </a:cubicBezTo>
                  <a:cubicBezTo>
                    <a:pt x="285" y="886"/>
                    <a:pt x="282" y="878"/>
                    <a:pt x="285" y="870"/>
                  </a:cubicBezTo>
                  <a:cubicBezTo>
                    <a:pt x="268" y="821"/>
                    <a:pt x="270" y="819"/>
                    <a:pt x="268" y="816"/>
                  </a:cubicBezTo>
                  <a:cubicBezTo>
                    <a:pt x="259" y="786"/>
                    <a:pt x="252" y="782"/>
                    <a:pt x="251" y="779"/>
                  </a:cubicBezTo>
                  <a:cubicBezTo>
                    <a:pt x="234" y="751"/>
                    <a:pt x="238" y="749"/>
                    <a:pt x="234" y="745"/>
                  </a:cubicBezTo>
                  <a:cubicBezTo>
                    <a:pt x="205" y="692"/>
                    <a:pt x="202" y="688"/>
                    <a:pt x="199" y="684"/>
                  </a:cubicBezTo>
                  <a:cubicBezTo>
                    <a:pt x="177" y="630"/>
                    <a:pt x="166" y="611"/>
                    <a:pt x="158" y="593"/>
                  </a:cubicBezTo>
                  <a:cubicBezTo>
                    <a:pt x="147" y="546"/>
                    <a:pt x="142" y="548"/>
                    <a:pt x="140" y="540"/>
                  </a:cubicBezTo>
                  <a:cubicBezTo>
                    <a:pt x="140" y="522"/>
                    <a:pt x="138" y="522"/>
                    <a:pt x="136" y="521"/>
                  </a:cubicBezTo>
                  <a:cubicBezTo>
                    <a:pt x="130" y="496"/>
                    <a:pt x="129" y="493"/>
                    <a:pt x="131" y="490"/>
                  </a:cubicBezTo>
                  <a:cubicBezTo>
                    <a:pt x="122" y="493"/>
                    <a:pt x="128" y="497"/>
                    <a:pt x="125" y="499"/>
                  </a:cubicBezTo>
                  <a:cubicBezTo>
                    <a:pt x="131" y="527"/>
                    <a:pt x="132" y="536"/>
                    <a:pt x="136" y="545"/>
                  </a:cubicBezTo>
                  <a:cubicBezTo>
                    <a:pt x="139" y="569"/>
                    <a:pt x="140" y="574"/>
                    <a:pt x="139" y="580"/>
                  </a:cubicBezTo>
                  <a:cubicBezTo>
                    <a:pt x="160" y="639"/>
                    <a:pt x="161" y="642"/>
                    <a:pt x="159" y="645"/>
                  </a:cubicBezTo>
                  <a:cubicBezTo>
                    <a:pt x="169" y="668"/>
                    <a:pt x="176" y="672"/>
                    <a:pt x="172" y="674"/>
                  </a:cubicBezTo>
                  <a:cubicBezTo>
                    <a:pt x="200" y="724"/>
                    <a:pt x="201" y="738"/>
                    <a:pt x="214" y="755"/>
                  </a:cubicBezTo>
                  <a:cubicBezTo>
                    <a:pt x="236" y="805"/>
                    <a:pt x="246" y="814"/>
                    <a:pt x="247" y="821"/>
                  </a:cubicBezTo>
                  <a:cubicBezTo>
                    <a:pt x="268" y="868"/>
                    <a:pt x="261" y="870"/>
                    <a:pt x="266" y="874"/>
                  </a:cubicBezTo>
                  <a:cubicBezTo>
                    <a:pt x="224" y="800"/>
                    <a:pt x="220" y="795"/>
                    <a:pt x="217" y="789"/>
                  </a:cubicBezTo>
                  <a:cubicBezTo>
                    <a:pt x="185" y="740"/>
                    <a:pt x="190" y="733"/>
                    <a:pt x="185" y="736"/>
                  </a:cubicBezTo>
                  <a:cubicBezTo>
                    <a:pt x="171" y="702"/>
                    <a:pt x="168" y="697"/>
                    <a:pt x="166" y="693"/>
                  </a:cubicBezTo>
                  <a:cubicBezTo>
                    <a:pt x="134" y="606"/>
                    <a:pt x="125" y="601"/>
                    <a:pt x="129" y="597"/>
                  </a:cubicBezTo>
                  <a:cubicBezTo>
                    <a:pt x="119" y="542"/>
                    <a:pt x="118" y="540"/>
                    <a:pt x="116" y="538"/>
                  </a:cubicBezTo>
                  <a:cubicBezTo>
                    <a:pt x="111" y="539"/>
                    <a:pt x="113" y="558"/>
                    <a:pt x="117" y="576"/>
                  </a:cubicBezTo>
                  <a:cubicBezTo>
                    <a:pt x="141" y="650"/>
                    <a:pt x="140" y="667"/>
                    <a:pt x="151" y="685"/>
                  </a:cubicBezTo>
                  <a:cubicBezTo>
                    <a:pt x="194" y="767"/>
                    <a:pt x="201" y="774"/>
                    <a:pt x="207" y="789"/>
                  </a:cubicBezTo>
                  <a:cubicBezTo>
                    <a:pt x="228" y="836"/>
                    <a:pt x="240" y="840"/>
                    <a:pt x="235" y="842"/>
                  </a:cubicBezTo>
                  <a:cubicBezTo>
                    <a:pt x="251" y="882"/>
                    <a:pt x="258" y="889"/>
                    <a:pt x="255" y="894"/>
                  </a:cubicBezTo>
                  <a:cubicBezTo>
                    <a:pt x="228" y="846"/>
                    <a:pt x="227" y="844"/>
                    <a:pt x="225" y="842"/>
                  </a:cubicBezTo>
                  <a:cubicBezTo>
                    <a:pt x="212" y="821"/>
                    <a:pt x="210" y="822"/>
                    <a:pt x="209" y="820"/>
                  </a:cubicBezTo>
                  <a:cubicBezTo>
                    <a:pt x="166" y="769"/>
                    <a:pt x="157" y="757"/>
                    <a:pt x="144" y="743"/>
                  </a:cubicBezTo>
                  <a:cubicBezTo>
                    <a:pt x="123" y="700"/>
                    <a:pt x="116" y="696"/>
                    <a:pt x="115" y="693"/>
                  </a:cubicBezTo>
                  <a:cubicBezTo>
                    <a:pt x="107" y="669"/>
                    <a:pt x="105" y="663"/>
                    <a:pt x="101" y="657"/>
                  </a:cubicBezTo>
                  <a:cubicBezTo>
                    <a:pt x="96" y="630"/>
                    <a:pt x="93" y="623"/>
                    <a:pt x="91" y="615"/>
                  </a:cubicBezTo>
                  <a:cubicBezTo>
                    <a:pt x="87" y="604"/>
                    <a:pt x="82" y="608"/>
                    <a:pt x="85" y="614"/>
                  </a:cubicBezTo>
                  <a:cubicBezTo>
                    <a:pt x="95" y="654"/>
                    <a:pt x="92" y="660"/>
                    <a:pt x="95" y="666"/>
                  </a:cubicBezTo>
                  <a:cubicBezTo>
                    <a:pt x="154" y="770"/>
                    <a:pt x="155" y="771"/>
                    <a:pt x="161" y="778"/>
                  </a:cubicBezTo>
                  <a:cubicBezTo>
                    <a:pt x="204" y="829"/>
                    <a:pt x="208" y="830"/>
                    <a:pt x="211" y="836"/>
                  </a:cubicBezTo>
                  <a:cubicBezTo>
                    <a:pt x="249" y="919"/>
                    <a:pt x="255" y="928"/>
                    <a:pt x="253" y="935"/>
                  </a:cubicBezTo>
                  <a:cubicBezTo>
                    <a:pt x="253" y="956"/>
                    <a:pt x="256" y="954"/>
                    <a:pt x="252" y="951"/>
                  </a:cubicBezTo>
                  <a:cubicBezTo>
                    <a:pt x="255" y="941"/>
                    <a:pt x="249" y="937"/>
                    <a:pt x="247" y="934"/>
                  </a:cubicBezTo>
                  <a:cubicBezTo>
                    <a:pt x="223" y="877"/>
                    <a:pt x="219" y="872"/>
                    <a:pt x="216" y="866"/>
                  </a:cubicBezTo>
                  <a:cubicBezTo>
                    <a:pt x="166" y="796"/>
                    <a:pt x="160" y="792"/>
                    <a:pt x="155" y="782"/>
                  </a:cubicBezTo>
                  <a:cubicBezTo>
                    <a:pt x="107" y="716"/>
                    <a:pt x="103" y="719"/>
                    <a:pt x="103" y="714"/>
                  </a:cubicBezTo>
                  <a:cubicBezTo>
                    <a:pt x="85" y="675"/>
                    <a:pt x="83" y="673"/>
                    <a:pt x="82" y="671"/>
                  </a:cubicBezTo>
                  <a:cubicBezTo>
                    <a:pt x="79" y="658"/>
                    <a:pt x="74" y="655"/>
                    <a:pt x="76" y="653"/>
                  </a:cubicBezTo>
                  <a:cubicBezTo>
                    <a:pt x="72" y="651"/>
                    <a:pt x="73" y="653"/>
                    <a:pt x="70" y="654"/>
                  </a:cubicBezTo>
                  <a:cubicBezTo>
                    <a:pt x="78" y="674"/>
                    <a:pt x="75" y="677"/>
                    <a:pt x="80" y="682"/>
                  </a:cubicBezTo>
                  <a:cubicBezTo>
                    <a:pt x="93" y="713"/>
                    <a:pt x="99" y="721"/>
                    <a:pt x="102" y="730"/>
                  </a:cubicBezTo>
                  <a:cubicBezTo>
                    <a:pt x="168" y="818"/>
                    <a:pt x="173" y="816"/>
                    <a:pt x="176" y="821"/>
                  </a:cubicBezTo>
                  <a:cubicBezTo>
                    <a:pt x="206" y="868"/>
                    <a:pt x="208" y="871"/>
                    <a:pt x="210" y="875"/>
                  </a:cubicBezTo>
                  <a:cubicBezTo>
                    <a:pt x="237" y="926"/>
                    <a:pt x="238" y="934"/>
                    <a:pt x="240" y="942"/>
                  </a:cubicBezTo>
                  <a:cubicBezTo>
                    <a:pt x="254" y="974"/>
                    <a:pt x="251" y="976"/>
                    <a:pt x="252" y="978"/>
                  </a:cubicBezTo>
                  <a:cubicBezTo>
                    <a:pt x="244" y="978"/>
                    <a:pt x="245" y="972"/>
                    <a:pt x="245" y="965"/>
                  </a:cubicBezTo>
                  <a:cubicBezTo>
                    <a:pt x="220" y="909"/>
                    <a:pt x="215" y="897"/>
                    <a:pt x="207" y="885"/>
                  </a:cubicBezTo>
                  <a:cubicBezTo>
                    <a:pt x="195" y="866"/>
                    <a:pt x="195" y="864"/>
                    <a:pt x="193" y="865"/>
                  </a:cubicBezTo>
                  <a:cubicBezTo>
                    <a:pt x="179" y="855"/>
                    <a:pt x="185" y="844"/>
                    <a:pt x="180" y="848"/>
                  </a:cubicBezTo>
                  <a:cubicBezTo>
                    <a:pt x="148" y="807"/>
                    <a:pt x="140" y="795"/>
                    <a:pt x="131" y="783"/>
                  </a:cubicBezTo>
                  <a:cubicBezTo>
                    <a:pt x="118" y="762"/>
                    <a:pt x="110" y="755"/>
                    <a:pt x="106" y="749"/>
                  </a:cubicBezTo>
                  <a:cubicBezTo>
                    <a:pt x="80" y="696"/>
                    <a:pt x="80" y="694"/>
                    <a:pt x="80" y="692"/>
                  </a:cubicBezTo>
                  <a:cubicBezTo>
                    <a:pt x="71" y="664"/>
                    <a:pt x="69" y="658"/>
                    <a:pt x="65" y="661"/>
                  </a:cubicBezTo>
                  <a:cubicBezTo>
                    <a:pt x="71" y="688"/>
                    <a:pt x="73" y="693"/>
                    <a:pt x="76" y="697"/>
                  </a:cubicBezTo>
                  <a:cubicBezTo>
                    <a:pt x="113" y="772"/>
                    <a:pt x="120" y="781"/>
                    <a:pt x="125" y="789"/>
                  </a:cubicBezTo>
                  <a:cubicBezTo>
                    <a:pt x="135" y="803"/>
                    <a:pt x="136" y="809"/>
                    <a:pt x="140" y="813"/>
                  </a:cubicBezTo>
                  <a:cubicBezTo>
                    <a:pt x="178" y="859"/>
                    <a:pt x="181" y="858"/>
                    <a:pt x="179" y="860"/>
                  </a:cubicBezTo>
                  <a:cubicBezTo>
                    <a:pt x="193" y="881"/>
                    <a:pt x="195" y="882"/>
                    <a:pt x="198" y="889"/>
                  </a:cubicBezTo>
                  <a:cubicBezTo>
                    <a:pt x="227" y="944"/>
                    <a:pt x="231" y="952"/>
                    <a:pt x="235" y="961"/>
                  </a:cubicBezTo>
                  <a:cubicBezTo>
                    <a:pt x="244" y="999"/>
                    <a:pt x="243" y="1002"/>
                    <a:pt x="242" y="1005"/>
                  </a:cubicBezTo>
                  <a:cubicBezTo>
                    <a:pt x="238" y="996"/>
                    <a:pt x="233" y="991"/>
                    <a:pt x="234" y="988"/>
                  </a:cubicBezTo>
                  <a:cubicBezTo>
                    <a:pt x="225" y="962"/>
                    <a:pt x="224" y="959"/>
                    <a:pt x="222" y="957"/>
                  </a:cubicBezTo>
                  <a:cubicBezTo>
                    <a:pt x="210" y="930"/>
                    <a:pt x="207" y="921"/>
                    <a:pt x="204" y="912"/>
                  </a:cubicBezTo>
                  <a:cubicBezTo>
                    <a:pt x="190" y="898"/>
                    <a:pt x="190" y="892"/>
                    <a:pt x="189" y="891"/>
                  </a:cubicBezTo>
                  <a:cubicBezTo>
                    <a:pt x="171" y="869"/>
                    <a:pt x="172" y="868"/>
                    <a:pt x="171" y="866"/>
                  </a:cubicBezTo>
                  <a:cubicBezTo>
                    <a:pt x="166" y="860"/>
                    <a:pt x="165" y="861"/>
                    <a:pt x="164" y="859"/>
                  </a:cubicBezTo>
                  <a:cubicBezTo>
                    <a:pt x="156" y="850"/>
                    <a:pt x="152" y="845"/>
                    <a:pt x="148" y="841"/>
                  </a:cubicBezTo>
                  <a:cubicBezTo>
                    <a:pt x="65" y="711"/>
                    <a:pt x="53" y="694"/>
                    <a:pt x="50" y="678"/>
                  </a:cubicBezTo>
                  <a:cubicBezTo>
                    <a:pt x="50" y="701"/>
                    <a:pt x="55" y="704"/>
                    <a:pt x="53" y="706"/>
                  </a:cubicBezTo>
                  <a:cubicBezTo>
                    <a:pt x="169" y="875"/>
                    <a:pt x="172" y="884"/>
                    <a:pt x="197" y="919"/>
                  </a:cubicBezTo>
                  <a:cubicBezTo>
                    <a:pt x="218" y="976"/>
                    <a:pt x="221" y="979"/>
                    <a:pt x="224" y="983"/>
                  </a:cubicBezTo>
                  <a:cubicBezTo>
                    <a:pt x="228" y="1009"/>
                    <a:pt x="232" y="1014"/>
                    <a:pt x="228" y="1017"/>
                  </a:cubicBezTo>
                  <a:cubicBezTo>
                    <a:pt x="224" y="1004"/>
                    <a:pt x="219" y="996"/>
                    <a:pt x="221" y="990"/>
                  </a:cubicBezTo>
                  <a:cubicBezTo>
                    <a:pt x="201" y="949"/>
                    <a:pt x="198" y="938"/>
                    <a:pt x="196" y="934"/>
                  </a:cubicBezTo>
                  <a:cubicBezTo>
                    <a:pt x="166" y="892"/>
                    <a:pt x="165" y="887"/>
                    <a:pt x="163" y="885"/>
                  </a:cubicBezTo>
                  <a:cubicBezTo>
                    <a:pt x="129" y="843"/>
                    <a:pt x="120" y="840"/>
                    <a:pt x="115" y="826"/>
                  </a:cubicBezTo>
                  <a:cubicBezTo>
                    <a:pt x="95" y="810"/>
                    <a:pt x="100" y="803"/>
                    <a:pt x="95" y="801"/>
                  </a:cubicBezTo>
                  <a:cubicBezTo>
                    <a:pt x="58" y="746"/>
                    <a:pt x="61" y="750"/>
                    <a:pt x="63" y="753"/>
                  </a:cubicBezTo>
                  <a:cubicBezTo>
                    <a:pt x="73" y="778"/>
                    <a:pt x="76" y="782"/>
                    <a:pt x="79" y="786"/>
                  </a:cubicBezTo>
                  <a:cubicBezTo>
                    <a:pt x="96" y="817"/>
                    <a:pt x="95" y="817"/>
                    <a:pt x="101" y="826"/>
                  </a:cubicBezTo>
                  <a:cubicBezTo>
                    <a:pt x="112" y="844"/>
                    <a:pt x="119" y="843"/>
                    <a:pt x="118" y="851"/>
                  </a:cubicBezTo>
                  <a:cubicBezTo>
                    <a:pt x="187" y="941"/>
                    <a:pt x="193" y="948"/>
                    <a:pt x="198" y="955"/>
                  </a:cubicBezTo>
                  <a:cubicBezTo>
                    <a:pt x="206" y="972"/>
                    <a:pt x="204" y="974"/>
                    <a:pt x="206" y="976"/>
                  </a:cubicBezTo>
                  <a:cubicBezTo>
                    <a:pt x="210" y="996"/>
                    <a:pt x="210" y="999"/>
                    <a:pt x="212" y="1001"/>
                  </a:cubicBezTo>
                  <a:cubicBezTo>
                    <a:pt x="219" y="1030"/>
                    <a:pt x="221" y="1035"/>
                    <a:pt x="219" y="1038"/>
                  </a:cubicBezTo>
                  <a:cubicBezTo>
                    <a:pt x="213" y="1023"/>
                    <a:pt x="208" y="1019"/>
                    <a:pt x="207" y="1015"/>
                  </a:cubicBezTo>
                  <a:cubicBezTo>
                    <a:pt x="176" y="958"/>
                    <a:pt x="173" y="948"/>
                    <a:pt x="164" y="941"/>
                  </a:cubicBezTo>
                  <a:cubicBezTo>
                    <a:pt x="138" y="898"/>
                    <a:pt x="141" y="893"/>
                    <a:pt x="136" y="892"/>
                  </a:cubicBezTo>
                  <a:cubicBezTo>
                    <a:pt x="80" y="806"/>
                    <a:pt x="75" y="794"/>
                    <a:pt x="68" y="781"/>
                  </a:cubicBezTo>
                  <a:cubicBezTo>
                    <a:pt x="55" y="735"/>
                    <a:pt x="49" y="731"/>
                    <a:pt x="52" y="729"/>
                  </a:cubicBezTo>
                  <a:cubicBezTo>
                    <a:pt x="46" y="719"/>
                    <a:pt x="43" y="724"/>
                    <a:pt x="46" y="731"/>
                  </a:cubicBezTo>
                  <a:cubicBezTo>
                    <a:pt x="61" y="773"/>
                    <a:pt x="58" y="778"/>
                    <a:pt x="63" y="785"/>
                  </a:cubicBezTo>
                  <a:cubicBezTo>
                    <a:pt x="108" y="861"/>
                    <a:pt x="106" y="867"/>
                    <a:pt x="113" y="874"/>
                  </a:cubicBezTo>
                  <a:cubicBezTo>
                    <a:pt x="153" y="937"/>
                    <a:pt x="160" y="950"/>
                    <a:pt x="170" y="963"/>
                  </a:cubicBezTo>
                  <a:cubicBezTo>
                    <a:pt x="201" y="1018"/>
                    <a:pt x="197" y="1023"/>
                    <a:pt x="203" y="1030"/>
                  </a:cubicBezTo>
                  <a:cubicBezTo>
                    <a:pt x="212" y="1054"/>
                    <a:pt x="211" y="1060"/>
                    <a:pt x="215" y="1066"/>
                  </a:cubicBezTo>
                  <a:cubicBezTo>
                    <a:pt x="213" y="1076"/>
                    <a:pt x="211" y="1072"/>
                    <a:pt x="209" y="1068"/>
                  </a:cubicBezTo>
                  <a:cubicBezTo>
                    <a:pt x="192" y="1018"/>
                    <a:pt x="185" y="1004"/>
                    <a:pt x="179" y="986"/>
                  </a:cubicBezTo>
                  <a:cubicBezTo>
                    <a:pt x="167" y="965"/>
                    <a:pt x="163" y="959"/>
                    <a:pt x="162" y="959"/>
                  </a:cubicBezTo>
                  <a:cubicBezTo>
                    <a:pt x="150" y="943"/>
                    <a:pt x="146" y="939"/>
                    <a:pt x="143" y="936"/>
                  </a:cubicBezTo>
                  <a:cubicBezTo>
                    <a:pt x="94" y="874"/>
                    <a:pt x="79" y="852"/>
                    <a:pt x="64" y="833"/>
                  </a:cubicBezTo>
                  <a:cubicBezTo>
                    <a:pt x="39" y="757"/>
                    <a:pt x="29" y="752"/>
                    <a:pt x="35" y="749"/>
                  </a:cubicBezTo>
                  <a:cubicBezTo>
                    <a:pt x="29" y="755"/>
                    <a:pt x="31" y="759"/>
                    <a:pt x="33" y="763"/>
                  </a:cubicBezTo>
                  <a:cubicBezTo>
                    <a:pt x="44" y="793"/>
                    <a:pt x="39" y="799"/>
                    <a:pt x="45" y="807"/>
                  </a:cubicBezTo>
                  <a:cubicBezTo>
                    <a:pt x="89" y="874"/>
                    <a:pt x="113" y="915"/>
                    <a:pt x="129" y="931"/>
                  </a:cubicBezTo>
                  <a:cubicBezTo>
                    <a:pt x="153" y="967"/>
                    <a:pt x="164" y="977"/>
                    <a:pt x="170" y="987"/>
                  </a:cubicBezTo>
                  <a:cubicBezTo>
                    <a:pt x="186" y="1036"/>
                    <a:pt x="176" y="1025"/>
                    <a:pt x="171" y="1012"/>
                  </a:cubicBezTo>
                  <a:cubicBezTo>
                    <a:pt x="150" y="985"/>
                    <a:pt x="142" y="980"/>
                    <a:pt x="145" y="976"/>
                  </a:cubicBezTo>
                  <a:cubicBezTo>
                    <a:pt x="89" y="910"/>
                    <a:pt x="75" y="887"/>
                    <a:pt x="51" y="850"/>
                  </a:cubicBezTo>
                  <a:cubicBezTo>
                    <a:pt x="32" y="802"/>
                    <a:pt x="32" y="799"/>
                    <a:pt x="33" y="797"/>
                  </a:cubicBezTo>
                  <a:cubicBezTo>
                    <a:pt x="29" y="798"/>
                    <a:pt x="29" y="800"/>
                    <a:pt x="29" y="802"/>
                  </a:cubicBezTo>
                  <a:cubicBezTo>
                    <a:pt x="34" y="829"/>
                    <a:pt x="41" y="834"/>
                    <a:pt x="38" y="838"/>
                  </a:cubicBezTo>
                  <a:cubicBezTo>
                    <a:pt x="56" y="874"/>
                    <a:pt x="56" y="876"/>
                    <a:pt x="56" y="876"/>
                  </a:cubicBezTo>
                  <a:cubicBezTo>
                    <a:pt x="77" y="905"/>
                    <a:pt x="93" y="930"/>
                    <a:pt x="103" y="938"/>
                  </a:cubicBezTo>
                  <a:cubicBezTo>
                    <a:pt x="143" y="990"/>
                    <a:pt x="145" y="993"/>
                    <a:pt x="147" y="997"/>
                  </a:cubicBezTo>
                  <a:cubicBezTo>
                    <a:pt x="170" y="1023"/>
                    <a:pt x="170" y="1030"/>
                    <a:pt x="170" y="1032"/>
                  </a:cubicBezTo>
                  <a:cubicBezTo>
                    <a:pt x="192" y="1072"/>
                    <a:pt x="200" y="1081"/>
                    <a:pt x="202" y="1090"/>
                  </a:cubicBezTo>
                  <a:cubicBezTo>
                    <a:pt x="202" y="1098"/>
                    <a:pt x="196" y="1094"/>
                    <a:pt x="199" y="1092"/>
                  </a:cubicBezTo>
                  <a:cubicBezTo>
                    <a:pt x="171" y="1039"/>
                    <a:pt x="164" y="1029"/>
                    <a:pt x="160" y="1024"/>
                  </a:cubicBezTo>
                  <a:cubicBezTo>
                    <a:pt x="153" y="1014"/>
                    <a:pt x="150" y="1010"/>
                    <a:pt x="146" y="1005"/>
                  </a:cubicBezTo>
                  <a:cubicBezTo>
                    <a:pt x="40" y="864"/>
                    <a:pt x="36" y="858"/>
                    <a:pt x="31" y="852"/>
                  </a:cubicBezTo>
                  <a:cubicBezTo>
                    <a:pt x="22" y="845"/>
                    <a:pt x="25" y="854"/>
                    <a:pt x="29" y="863"/>
                  </a:cubicBezTo>
                  <a:cubicBezTo>
                    <a:pt x="50" y="911"/>
                    <a:pt x="48" y="916"/>
                    <a:pt x="54" y="922"/>
                  </a:cubicBezTo>
                  <a:cubicBezTo>
                    <a:pt x="84" y="967"/>
                    <a:pt x="81" y="972"/>
                    <a:pt x="86" y="972"/>
                  </a:cubicBezTo>
                  <a:cubicBezTo>
                    <a:pt x="97" y="985"/>
                    <a:pt x="95" y="988"/>
                    <a:pt x="95" y="988"/>
                  </a:cubicBezTo>
                  <a:cubicBezTo>
                    <a:pt x="134" y="1039"/>
                    <a:pt x="133" y="1041"/>
                    <a:pt x="134" y="1043"/>
                  </a:cubicBezTo>
                  <a:cubicBezTo>
                    <a:pt x="154" y="1066"/>
                    <a:pt x="152" y="1068"/>
                    <a:pt x="153" y="1069"/>
                  </a:cubicBezTo>
                  <a:cubicBezTo>
                    <a:pt x="163" y="1084"/>
                    <a:pt x="168" y="1094"/>
                    <a:pt x="176" y="1104"/>
                  </a:cubicBezTo>
                  <a:cubicBezTo>
                    <a:pt x="193" y="1150"/>
                    <a:pt x="191" y="1152"/>
                    <a:pt x="193" y="1155"/>
                  </a:cubicBezTo>
                  <a:cubicBezTo>
                    <a:pt x="174" y="1126"/>
                    <a:pt x="178" y="1120"/>
                    <a:pt x="173" y="1121"/>
                  </a:cubicBezTo>
                  <a:cubicBezTo>
                    <a:pt x="150" y="1085"/>
                    <a:pt x="146" y="1076"/>
                    <a:pt x="137" y="1068"/>
                  </a:cubicBezTo>
                  <a:cubicBezTo>
                    <a:pt x="122" y="1043"/>
                    <a:pt x="118" y="1038"/>
                    <a:pt x="116" y="1034"/>
                  </a:cubicBezTo>
                  <a:cubicBezTo>
                    <a:pt x="107" y="1023"/>
                    <a:pt x="105" y="1016"/>
                    <a:pt x="100" y="1009"/>
                  </a:cubicBezTo>
                  <a:cubicBezTo>
                    <a:pt x="90" y="998"/>
                    <a:pt x="92" y="997"/>
                    <a:pt x="89" y="997"/>
                  </a:cubicBezTo>
                  <a:cubicBezTo>
                    <a:pt x="85" y="986"/>
                    <a:pt x="82" y="987"/>
                    <a:pt x="82" y="987"/>
                  </a:cubicBezTo>
                  <a:cubicBezTo>
                    <a:pt x="53" y="952"/>
                    <a:pt x="52" y="942"/>
                    <a:pt x="49" y="942"/>
                  </a:cubicBezTo>
                  <a:cubicBezTo>
                    <a:pt x="31" y="899"/>
                    <a:pt x="22" y="894"/>
                    <a:pt x="26" y="890"/>
                  </a:cubicBezTo>
                  <a:cubicBezTo>
                    <a:pt x="40" y="944"/>
                    <a:pt x="46" y="951"/>
                    <a:pt x="50" y="957"/>
                  </a:cubicBezTo>
                  <a:cubicBezTo>
                    <a:pt x="55" y="964"/>
                    <a:pt x="54" y="966"/>
                    <a:pt x="55" y="967"/>
                  </a:cubicBezTo>
                  <a:cubicBezTo>
                    <a:pt x="62" y="976"/>
                    <a:pt x="63" y="974"/>
                    <a:pt x="64" y="976"/>
                  </a:cubicBezTo>
                  <a:cubicBezTo>
                    <a:pt x="71" y="991"/>
                    <a:pt x="75" y="992"/>
                    <a:pt x="75" y="992"/>
                  </a:cubicBezTo>
                  <a:cubicBezTo>
                    <a:pt x="87" y="1006"/>
                    <a:pt x="91" y="1013"/>
                    <a:pt x="94" y="1018"/>
                  </a:cubicBezTo>
                  <a:cubicBezTo>
                    <a:pt x="102" y="1029"/>
                    <a:pt x="101" y="1031"/>
                    <a:pt x="102" y="1032"/>
                  </a:cubicBezTo>
                  <a:cubicBezTo>
                    <a:pt x="136" y="1079"/>
                    <a:pt x="145" y="1091"/>
                    <a:pt x="153" y="1103"/>
                  </a:cubicBezTo>
                  <a:cubicBezTo>
                    <a:pt x="187" y="1163"/>
                    <a:pt x="182" y="1168"/>
                    <a:pt x="186" y="1173"/>
                  </a:cubicBezTo>
                  <a:cubicBezTo>
                    <a:pt x="178" y="1170"/>
                    <a:pt x="174" y="1167"/>
                    <a:pt x="173" y="1165"/>
                  </a:cubicBezTo>
                  <a:cubicBezTo>
                    <a:pt x="155" y="1142"/>
                    <a:pt x="146" y="1120"/>
                    <a:pt x="135" y="1111"/>
                  </a:cubicBezTo>
                  <a:cubicBezTo>
                    <a:pt x="110" y="1078"/>
                    <a:pt x="102" y="1080"/>
                    <a:pt x="106" y="1076"/>
                  </a:cubicBezTo>
                  <a:cubicBezTo>
                    <a:pt x="83" y="1057"/>
                    <a:pt x="75" y="1040"/>
                    <a:pt x="65" y="1032"/>
                  </a:cubicBezTo>
                  <a:cubicBezTo>
                    <a:pt x="32" y="978"/>
                    <a:pt x="31" y="976"/>
                    <a:pt x="24" y="965"/>
                  </a:cubicBezTo>
                  <a:cubicBezTo>
                    <a:pt x="9" y="949"/>
                    <a:pt x="15" y="952"/>
                    <a:pt x="15" y="957"/>
                  </a:cubicBezTo>
                  <a:cubicBezTo>
                    <a:pt x="47" y="1023"/>
                    <a:pt x="52" y="1028"/>
                    <a:pt x="57" y="1035"/>
                  </a:cubicBezTo>
                  <a:cubicBezTo>
                    <a:pt x="102" y="1083"/>
                    <a:pt x="107" y="1092"/>
                    <a:pt x="113" y="1095"/>
                  </a:cubicBezTo>
                  <a:cubicBezTo>
                    <a:pt x="149" y="1143"/>
                    <a:pt x="150" y="1151"/>
                    <a:pt x="154" y="1149"/>
                  </a:cubicBezTo>
                  <a:cubicBezTo>
                    <a:pt x="174" y="1202"/>
                    <a:pt x="185" y="1210"/>
                    <a:pt x="182" y="1215"/>
                  </a:cubicBezTo>
                  <a:cubicBezTo>
                    <a:pt x="168" y="1179"/>
                    <a:pt x="159" y="1180"/>
                    <a:pt x="162" y="1177"/>
                  </a:cubicBezTo>
                  <a:cubicBezTo>
                    <a:pt x="140" y="1153"/>
                    <a:pt x="142" y="1142"/>
                    <a:pt x="135" y="1136"/>
                  </a:cubicBezTo>
                  <a:cubicBezTo>
                    <a:pt x="98" y="1090"/>
                    <a:pt x="95" y="1086"/>
                    <a:pt x="92" y="1086"/>
                  </a:cubicBezTo>
                  <a:cubicBezTo>
                    <a:pt x="82" y="1073"/>
                    <a:pt x="82" y="1071"/>
                    <a:pt x="82" y="1069"/>
                  </a:cubicBezTo>
                  <a:cubicBezTo>
                    <a:pt x="44" y="1034"/>
                    <a:pt x="41" y="1030"/>
                    <a:pt x="39" y="1026"/>
                  </a:cubicBezTo>
                  <a:cubicBezTo>
                    <a:pt x="13" y="992"/>
                    <a:pt x="16" y="996"/>
                    <a:pt x="17" y="1000"/>
                  </a:cubicBezTo>
                  <a:cubicBezTo>
                    <a:pt x="48" y="1041"/>
                    <a:pt x="46" y="1053"/>
                    <a:pt x="55" y="1056"/>
                  </a:cubicBezTo>
                  <a:cubicBezTo>
                    <a:pt x="80" y="1083"/>
                    <a:pt x="81" y="1085"/>
                    <a:pt x="83" y="1087"/>
                  </a:cubicBezTo>
                  <a:cubicBezTo>
                    <a:pt x="89" y="1101"/>
                    <a:pt x="103" y="1099"/>
                    <a:pt x="97" y="1104"/>
                  </a:cubicBezTo>
                  <a:cubicBezTo>
                    <a:pt x="125" y="1140"/>
                    <a:pt x="131" y="1145"/>
                    <a:pt x="130" y="1149"/>
                  </a:cubicBezTo>
                  <a:cubicBezTo>
                    <a:pt x="93" y="1107"/>
                    <a:pt x="89" y="1106"/>
                    <a:pt x="86" y="1102"/>
                  </a:cubicBezTo>
                  <a:cubicBezTo>
                    <a:pt x="63" y="1079"/>
                    <a:pt x="59" y="1075"/>
                    <a:pt x="55" y="1073"/>
                  </a:cubicBezTo>
                  <a:cubicBezTo>
                    <a:pt x="0" y="1009"/>
                    <a:pt x="9" y="1016"/>
                    <a:pt x="8" y="1021"/>
                  </a:cubicBezTo>
                  <a:cubicBezTo>
                    <a:pt x="27" y="1050"/>
                    <a:pt x="29" y="1050"/>
                    <a:pt x="30" y="1052"/>
                  </a:cubicBezTo>
                  <a:cubicBezTo>
                    <a:pt x="33" y="1062"/>
                    <a:pt x="38" y="1060"/>
                    <a:pt x="41" y="1066"/>
                  </a:cubicBezTo>
                  <a:cubicBezTo>
                    <a:pt x="86" y="1110"/>
                    <a:pt x="90" y="1120"/>
                    <a:pt x="96" y="1122"/>
                  </a:cubicBezTo>
                  <a:cubicBezTo>
                    <a:pt x="118" y="1149"/>
                    <a:pt x="127" y="1163"/>
                    <a:pt x="137" y="1176"/>
                  </a:cubicBezTo>
                  <a:cubicBezTo>
                    <a:pt x="148" y="1204"/>
                    <a:pt x="162" y="1211"/>
                    <a:pt x="158" y="1215"/>
                  </a:cubicBezTo>
                  <a:cubicBezTo>
                    <a:pt x="165" y="1240"/>
                    <a:pt x="164" y="1234"/>
                    <a:pt x="163" y="1229"/>
                  </a:cubicBezTo>
                  <a:cubicBezTo>
                    <a:pt x="151" y="1205"/>
                    <a:pt x="144" y="1201"/>
                    <a:pt x="143" y="1199"/>
                  </a:cubicBezTo>
                  <a:cubicBezTo>
                    <a:pt x="118" y="1171"/>
                    <a:pt x="122" y="1166"/>
                    <a:pt x="116" y="1164"/>
                  </a:cubicBezTo>
                  <a:cubicBezTo>
                    <a:pt x="82" y="1123"/>
                    <a:pt x="68" y="1114"/>
                    <a:pt x="60" y="1107"/>
                  </a:cubicBezTo>
                  <a:cubicBezTo>
                    <a:pt x="19" y="1050"/>
                    <a:pt x="22" y="1042"/>
                    <a:pt x="13" y="1042"/>
                  </a:cubicBezTo>
                  <a:cubicBezTo>
                    <a:pt x="62" y="1117"/>
                    <a:pt x="74" y="1136"/>
                    <a:pt x="95" y="1152"/>
                  </a:cubicBezTo>
                  <a:cubicBezTo>
                    <a:pt x="135" y="1204"/>
                    <a:pt x="140" y="1211"/>
                    <a:pt x="145" y="1217"/>
                  </a:cubicBezTo>
                  <a:cubicBezTo>
                    <a:pt x="170" y="1269"/>
                    <a:pt x="166" y="1271"/>
                    <a:pt x="171" y="1274"/>
                  </a:cubicBezTo>
                  <a:cubicBezTo>
                    <a:pt x="178" y="1302"/>
                    <a:pt x="178" y="1304"/>
                    <a:pt x="177" y="1307"/>
                  </a:cubicBezTo>
                  <a:cubicBezTo>
                    <a:pt x="169" y="1297"/>
                    <a:pt x="173" y="1295"/>
                    <a:pt x="168" y="1291"/>
                  </a:cubicBezTo>
                  <a:cubicBezTo>
                    <a:pt x="133" y="1236"/>
                    <a:pt x="128" y="1228"/>
                    <a:pt x="116" y="1208"/>
                  </a:cubicBezTo>
                  <a:cubicBezTo>
                    <a:pt x="41" y="1115"/>
                    <a:pt x="40" y="1112"/>
                    <a:pt x="37" y="1109"/>
                  </a:cubicBezTo>
                  <a:cubicBezTo>
                    <a:pt x="25" y="1086"/>
                    <a:pt x="30" y="1079"/>
                    <a:pt x="24" y="1081"/>
                  </a:cubicBezTo>
                  <a:cubicBezTo>
                    <a:pt x="59" y="1159"/>
                    <a:pt x="64" y="1161"/>
                    <a:pt x="69" y="1166"/>
                  </a:cubicBezTo>
                  <a:cubicBezTo>
                    <a:pt x="116" y="1220"/>
                    <a:pt x="123" y="1241"/>
                    <a:pt x="133" y="1245"/>
                  </a:cubicBezTo>
                  <a:cubicBezTo>
                    <a:pt x="146" y="1275"/>
                    <a:pt x="149" y="1274"/>
                    <a:pt x="153" y="1283"/>
                  </a:cubicBezTo>
                  <a:cubicBezTo>
                    <a:pt x="167" y="1322"/>
                    <a:pt x="173" y="1328"/>
                    <a:pt x="172" y="1333"/>
                  </a:cubicBezTo>
                  <a:cubicBezTo>
                    <a:pt x="172" y="1344"/>
                    <a:pt x="171" y="1342"/>
                    <a:pt x="167" y="1341"/>
                  </a:cubicBezTo>
                  <a:cubicBezTo>
                    <a:pt x="163" y="1322"/>
                    <a:pt x="155" y="1318"/>
                    <a:pt x="159" y="1315"/>
                  </a:cubicBezTo>
                  <a:cubicBezTo>
                    <a:pt x="128" y="1261"/>
                    <a:pt x="129" y="1259"/>
                    <a:pt x="117" y="1247"/>
                  </a:cubicBezTo>
                  <a:cubicBezTo>
                    <a:pt x="67" y="1189"/>
                    <a:pt x="67" y="1186"/>
                    <a:pt x="62" y="1181"/>
                  </a:cubicBezTo>
                  <a:cubicBezTo>
                    <a:pt x="50" y="1165"/>
                    <a:pt x="47" y="1166"/>
                    <a:pt x="49" y="1163"/>
                  </a:cubicBezTo>
                  <a:cubicBezTo>
                    <a:pt x="12" y="1111"/>
                    <a:pt x="15" y="1107"/>
                    <a:pt x="9" y="1101"/>
                  </a:cubicBezTo>
                  <a:cubicBezTo>
                    <a:pt x="13" y="1122"/>
                    <a:pt x="19" y="1126"/>
                    <a:pt x="16" y="1128"/>
                  </a:cubicBezTo>
                  <a:cubicBezTo>
                    <a:pt x="47" y="1180"/>
                    <a:pt x="52" y="1178"/>
                    <a:pt x="54" y="1184"/>
                  </a:cubicBezTo>
                  <a:cubicBezTo>
                    <a:pt x="108" y="1249"/>
                    <a:pt x="110" y="1258"/>
                    <a:pt x="114" y="1257"/>
                  </a:cubicBezTo>
                  <a:cubicBezTo>
                    <a:pt x="108" y="1251"/>
                    <a:pt x="101" y="1249"/>
                    <a:pt x="97" y="1247"/>
                  </a:cubicBezTo>
                  <a:cubicBezTo>
                    <a:pt x="70" y="1217"/>
                    <a:pt x="67" y="1206"/>
                    <a:pt x="63" y="1203"/>
                  </a:cubicBezTo>
                  <a:cubicBezTo>
                    <a:pt x="43" y="1184"/>
                    <a:pt x="42" y="1180"/>
                    <a:pt x="40" y="1177"/>
                  </a:cubicBezTo>
                  <a:cubicBezTo>
                    <a:pt x="2" y="1139"/>
                    <a:pt x="9" y="1144"/>
                    <a:pt x="8" y="1147"/>
                  </a:cubicBezTo>
                  <a:cubicBezTo>
                    <a:pt x="31" y="1180"/>
                    <a:pt x="28" y="1183"/>
                    <a:pt x="34" y="1187"/>
                  </a:cubicBezTo>
                  <a:cubicBezTo>
                    <a:pt x="104" y="1266"/>
                    <a:pt x="106" y="1270"/>
                    <a:pt x="109" y="1273"/>
                  </a:cubicBezTo>
                  <a:cubicBezTo>
                    <a:pt x="130" y="1308"/>
                    <a:pt x="136" y="1314"/>
                    <a:pt x="138" y="1320"/>
                  </a:cubicBezTo>
                  <a:cubicBezTo>
                    <a:pt x="148" y="1353"/>
                    <a:pt x="160" y="1358"/>
                    <a:pt x="154" y="1360"/>
                  </a:cubicBezTo>
                  <a:cubicBezTo>
                    <a:pt x="143" y="1349"/>
                    <a:pt x="143" y="1342"/>
                    <a:pt x="136" y="1334"/>
                  </a:cubicBezTo>
                  <a:cubicBezTo>
                    <a:pt x="102" y="1286"/>
                    <a:pt x="93" y="1279"/>
                    <a:pt x="95" y="1275"/>
                  </a:cubicBezTo>
                  <a:cubicBezTo>
                    <a:pt x="30" y="1202"/>
                    <a:pt x="24" y="1194"/>
                    <a:pt x="18" y="1185"/>
                  </a:cubicBezTo>
                  <a:cubicBezTo>
                    <a:pt x="17" y="1202"/>
                    <a:pt x="20" y="1204"/>
                    <a:pt x="22" y="1205"/>
                  </a:cubicBezTo>
                  <a:cubicBezTo>
                    <a:pt x="28" y="1233"/>
                    <a:pt x="31" y="1245"/>
                    <a:pt x="36" y="1247"/>
                  </a:cubicBezTo>
                  <a:cubicBezTo>
                    <a:pt x="44" y="1265"/>
                    <a:pt x="42" y="1268"/>
                    <a:pt x="45" y="1267"/>
                  </a:cubicBezTo>
                  <a:cubicBezTo>
                    <a:pt x="78" y="1315"/>
                    <a:pt x="77" y="1317"/>
                    <a:pt x="84" y="1325"/>
                  </a:cubicBezTo>
                  <a:cubicBezTo>
                    <a:pt x="106" y="1353"/>
                    <a:pt x="114" y="1357"/>
                    <a:pt x="107" y="1360"/>
                  </a:cubicBezTo>
                  <a:cubicBezTo>
                    <a:pt x="74" y="1315"/>
                    <a:pt x="69" y="1314"/>
                    <a:pt x="66" y="1306"/>
                  </a:cubicBezTo>
                  <a:cubicBezTo>
                    <a:pt x="42" y="1273"/>
                    <a:pt x="39" y="1262"/>
                    <a:pt x="33" y="1256"/>
                  </a:cubicBezTo>
                  <a:cubicBezTo>
                    <a:pt x="26" y="1249"/>
                    <a:pt x="31" y="1241"/>
                    <a:pt x="27" y="1238"/>
                  </a:cubicBezTo>
                  <a:cubicBezTo>
                    <a:pt x="23" y="1255"/>
                    <a:pt x="30" y="1264"/>
                    <a:pt x="33" y="1273"/>
                  </a:cubicBezTo>
                  <a:cubicBezTo>
                    <a:pt x="72" y="1327"/>
                    <a:pt x="77" y="1337"/>
                    <a:pt x="86" y="1343"/>
                  </a:cubicBezTo>
                  <a:cubicBezTo>
                    <a:pt x="91" y="1356"/>
                    <a:pt x="95" y="1356"/>
                    <a:pt x="95" y="1356"/>
                  </a:cubicBezTo>
                  <a:cubicBezTo>
                    <a:pt x="113" y="1378"/>
                    <a:pt x="122" y="1391"/>
                    <a:pt x="131" y="1399"/>
                  </a:cubicBezTo>
                  <a:cubicBezTo>
                    <a:pt x="141" y="1414"/>
                    <a:pt x="144" y="1416"/>
                    <a:pt x="146" y="1420"/>
                  </a:cubicBezTo>
                  <a:cubicBezTo>
                    <a:pt x="142" y="1419"/>
                    <a:pt x="139" y="1422"/>
                    <a:pt x="137" y="1417"/>
                  </a:cubicBezTo>
                  <a:cubicBezTo>
                    <a:pt x="104" y="1393"/>
                    <a:pt x="99" y="1389"/>
                    <a:pt x="94" y="1389"/>
                  </a:cubicBezTo>
                  <a:cubicBezTo>
                    <a:pt x="39" y="1357"/>
                    <a:pt x="44" y="1357"/>
                    <a:pt x="47" y="1361"/>
                  </a:cubicBezTo>
                  <a:cubicBezTo>
                    <a:pt x="73" y="1381"/>
                    <a:pt x="77" y="1386"/>
                    <a:pt x="82" y="1385"/>
                  </a:cubicBezTo>
                  <a:cubicBezTo>
                    <a:pt x="123" y="1414"/>
                    <a:pt x="127" y="1423"/>
                    <a:pt x="131" y="1423"/>
                  </a:cubicBezTo>
                  <a:cubicBezTo>
                    <a:pt x="163" y="1460"/>
                    <a:pt x="167" y="1459"/>
                    <a:pt x="169" y="1462"/>
                  </a:cubicBezTo>
                  <a:cubicBezTo>
                    <a:pt x="183" y="1480"/>
                    <a:pt x="180" y="1489"/>
                    <a:pt x="185" y="1495"/>
                  </a:cubicBezTo>
                  <a:cubicBezTo>
                    <a:pt x="198" y="1470"/>
                    <a:pt x="199" y="1467"/>
                    <a:pt x="200" y="1465"/>
                  </a:cubicBezTo>
                  <a:cubicBezTo>
                    <a:pt x="239" y="1447"/>
                    <a:pt x="243" y="1445"/>
                    <a:pt x="246" y="1443"/>
                  </a:cubicBezTo>
                  <a:cubicBezTo>
                    <a:pt x="237" y="1440"/>
                    <a:pt x="233" y="1441"/>
                    <a:pt x="230" y="1441"/>
                  </a:cubicBezTo>
                  <a:cubicBezTo>
                    <a:pt x="214" y="1443"/>
                    <a:pt x="212" y="1436"/>
                    <a:pt x="217" y="1430"/>
                  </a:cubicBezTo>
                  <a:cubicBezTo>
                    <a:pt x="295" y="1389"/>
                    <a:pt x="303" y="1382"/>
                    <a:pt x="310" y="1385"/>
                  </a:cubicBezTo>
                  <a:cubicBezTo>
                    <a:pt x="381" y="1375"/>
                    <a:pt x="383" y="1379"/>
                    <a:pt x="388" y="1373"/>
                  </a:cubicBezTo>
                  <a:cubicBezTo>
                    <a:pt x="426" y="1368"/>
                    <a:pt x="430" y="1366"/>
                    <a:pt x="433" y="1365"/>
                  </a:cubicBezTo>
                  <a:cubicBezTo>
                    <a:pt x="449" y="1360"/>
                    <a:pt x="453" y="1363"/>
                    <a:pt x="457" y="1358"/>
                  </a:cubicBezTo>
                  <a:cubicBezTo>
                    <a:pt x="441" y="1356"/>
                    <a:pt x="440" y="1359"/>
                    <a:pt x="438" y="1359"/>
                  </a:cubicBezTo>
                  <a:cubicBezTo>
                    <a:pt x="426" y="1362"/>
                    <a:pt x="425" y="1358"/>
                    <a:pt x="421" y="1362"/>
                  </a:cubicBezTo>
                  <a:cubicBezTo>
                    <a:pt x="371" y="1366"/>
                    <a:pt x="364" y="1369"/>
                    <a:pt x="357" y="1369"/>
                  </a:cubicBezTo>
                  <a:cubicBezTo>
                    <a:pt x="338" y="1375"/>
                    <a:pt x="337" y="1371"/>
                    <a:pt x="335" y="1372"/>
                  </a:cubicBezTo>
                  <a:cubicBezTo>
                    <a:pt x="307" y="1376"/>
                    <a:pt x="306" y="1372"/>
                    <a:pt x="303" y="1376"/>
                  </a:cubicBezTo>
                  <a:cubicBezTo>
                    <a:pt x="270" y="1383"/>
                    <a:pt x="263" y="1389"/>
                    <a:pt x="258" y="1388"/>
                  </a:cubicBezTo>
                  <a:cubicBezTo>
                    <a:pt x="202" y="1433"/>
                    <a:pt x="200" y="1437"/>
                    <a:pt x="196" y="1441"/>
                  </a:cubicBezTo>
                  <a:cubicBezTo>
                    <a:pt x="185" y="1441"/>
                    <a:pt x="190" y="1433"/>
                    <a:pt x="197" y="1425"/>
                  </a:cubicBezTo>
                  <a:cubicBezTo>
                    <a:pt x="279" y="1366"/>
                    <a:pt x="282" y="1364"/>
                    <a:pt x="284" y="1362"/>
                  </a:cubicBezTo>
                  <a:cubicBezTo>
                    <a:pt x="315" y="1356"/>
                    <a:pt x="324" y="1356"/>
                    <a:pt x="334" y="1353"/>
                  </a:cubicBezTo>
                  <a:cubicBezTo>
                    <a:pt x="381" y="1350"/>
                    <a:pt x="385" y="1350"/>
                    <a:pt x="390" y="1350"/>
                  </a:cubicBezTo>
                  <a:cubicBezTo>
                    <a:pt x="436" y="1341"/>
                    <a:pt x="441" y="1339"/>
                    <a:pt x="446" y="1339"/>
                  </a:cubicBezTo>
                  <a:cubicBezTo>
                    <a:pt x="489" y="1324"/>
                    <a:pt x="486" y="1320"/>
                    <a:pt x="481" y="1326"/>
                  </a:cubicBezTo>
                  <a:cubicBezTo>
                    <a:pt x="445" y="1330"/>
                    <a:pt x="442" y="1333"/>
                    <a:pt x="438" y="1335"/>
                  </a:cubicBezTo>
                  <a:cubicBezTo>
                    <a:pt x="414" y="1334"/>
                    <a:pt x="409" y="1345"/>
                    <a:pt x="406" y="1338"/>
                  </a:cubicBezTo>
                  <a:cubicBezTo>
                    <a:pt x="436" y="1330"/>
                    <a:pt x="444" y="1327"/>
                    <a:pt x="451" y="1328"/>
                  </a:cubicBezTo>
                  <a:cubicBezTo>
                    <a:pt x="502" y="1292"/>
                    <a:pt x="500" y="1297"/>
                    <a:pt x="495" y="1301"/>
                  </a:cubicBezTo>
                  <a:cubicBezTo>
                    <a:pt x="463" y="1311"/>
                    <a:pt x="458" y="1319"/>
                    <a:pt x="455" y="1320"/>
                  </a:cubicBezTo>
                  <a:cubicBezTo>
                    <a:pt x="410" y="1329"/>
                    <a:pt x="405" y="1329"/>
                    <a:pt x="400" y="1333"/>
                  </a:cubicBezTo>
                  <a:cubicBezTo>
                    <a:pt x="380" y="1333"/>
                    <a:pt x="378" y="1331"/>
                    <a:pt x="376" y="1333"/>
                  </a:cubicBezTo>
                  <a:cubicBezTo>
                    <a:pt x="356" y="1334"/>
                    <a:pt x="353" y="1333"/>
                    <a:pt x="355" y="1331"/>
                  </a:cubicBezTo>
                  <a:cubicBezTo>
                    <a:pt x="400" y="1320"/>
                    <a:pt x="402" y="1322"/>
                    <a:pt x="405" y="1319"/>
                  </a:cubicBezTo>
                  <a:cubicBezTo>
                    <a:pt x="429" y="1309"/>
                    <a:pt x="438" y="1305"/>
                    <a:pt x="450" y="1297"/>
                  </a:cubicBezTo>
                  <a:cubicBezTo>
                    <a:pt x="498" y="1254"/>
                    <a:pt x="508" y="1256"/>
                    <a:pt x="503" y="1248"/>
                  </a:cubicBezTo>
                  <a:cubicBezTo>
                    <a:pt x="391" y="1316"/>
                    <a:pt x="387" y="1317"/>
                    <a:pt x="384" y="1317"/>
                  </a:cubicBezTo>
                  <a:cubicBezTo>
                    <a:pt x="365" y="1320"/>
                    <a:pt x="363" y="1321"/>
                    <a:pt x="360" y="1322"/>
                  </a:cubicBezTo>
                  <a:cubicBezTo>
                    <a:pt x="345" y="1324"/>
                    <a:pt x="344" y="1319"/>
                    <a:pt x="342" y="1323"/>
                  </a:cubicBezTo>
                  <a:cubicBezTo>
                    <a:pt x="303" y="1328"/>
                    <a:pt x="296" y="1326"/>
                    <a:pt x="290" y="1326"/>
                  </a:cubicBezTo>
                  <a:cubicBezTo>
                    <a:pt x="244" y="1332"/>
                    <a:pt x="240" y="1335"/>
                    <a:pt x="237" y="1335"/>
                  </a:cubicBezTo>
                  <a:cubicBezTo>
                    <a:pt x="200" y="1351"/>
                    <a:pt x="199" y="1362"/>
                    <a:pt x="193" y="1356"/>
                  </a:cubicBezTo>
                  <a:cubicBezTo>
                    <a:pt x="222" y="1332"/>
                    <a:pt x="227" y="1334"/>
                    <a:pt x="232" y="1328"/>
                  </a:cubicBezTo>
                  <a:cubicBezTo>
                    <a:pt x="257" y="1323"/>
                    <a:pt x="260" y="1322"/>
                    <a:pt x="262" y="1322"/>
                  </a:cubicBezTo>
                  <a:cubicBezTo>
                    <a:pt x="340" y="1309"/>
                    <a:pt x="350" y="1304"/>
                    <a:pt x="360" y="1305"/>
                  </a:cubicBezTo>
                  <a:cubicBezTo>
                    <a:pt x="414" y="1282"/>
                    <a:pt x="428" y="1278"/>
                    <a:pt x="443" y="1270"/>
                  </a:cubicBezTo>
                  <a:cubicBezTo>
                    <a:pt x="485" y="1238"/>
                    <a:pt x="488" y="1241"/>
                    <a:pt x="493" y="1236"/>
                  </a:cubicBezTo>
                  <a:cubicBezTo>
                    <a:pt x="503" y="1226"/>
                    <a:pt x="507" y="1224"/>
                    <a:pt x="512" y="1220"/>
                  </a:cubicBezTo>
                  <a:cubicBezTo>
                    <a:pt x="513" y="1206"/>
                    <a:pt x="509" y="1214"/>
                    <a:pt x="502" y="1222"/>
                  </a:cubicBezTo>
                  <a:cubicBezTo>
                    <a:pt x="460" y="1250"/>
                    <a:pt x="445" y="1261"/>
                    <a:pt x="435" y="1266"/>
                  </a:cubicBezTo>
                  <a:cubicBezTo>
                    <a:pt x="399" y="1282"/>
                    <a:pt x="395" y="1285"/>
                    <a:pt x="392" y="1284"/>
                  </a:cubicBezTo>
                  <a:cubicBezTo>
                    <a:pt x="323" y="1300"/>
                    <a:pt x="316" y="1303"/>
                    <a:pt x="308" y="1308"/>
                  </a:cubicBezTo>
                  <a:cubicBezTo>
                    <a:pt x="286" y="1307"/>
                    <a:pt x="284" y="1307"/>
                    <a:pt x="281" y="1308"/>
                  </a:cubicBezTo>
                  <a:cubicBezTo>
                    <a:pt x="265" y="1315"/>
                    <a:pt x="263" y="1313"/>
                    <a:pt x="260" y="1316"/>
                  </a:cubicBezTo>
                  <a:cubicBezTo>
                    <a:pt x="276" y="1302"/>
                    <a:pt x="278" y="1307"/>
                    <a:pt x="282" y="1305"/>
                  </a:cubicBezTo>
                  <a:cubicBezTo>
                    <a:pt x="318" y="1297"/>
                    <a:pt x="324" y="1295"/>
                    <a:pt x="330" y="1297"/>
                  </a:cubicBezTo>
                  <a:cubicBezTo>
                    <a:pt x="385" y="1284"/>
                    <a:pt x="390" y="1272"/>
                    <a:pt x="392" y="1277"/>
                  </a:cubicBezTo>
                  <a:cubicBezTo>
                    <a:pt x="458" y="1239"/>
                    <a:pt x="469" y="1229"/>
                    <a:pt x="477" y="1218"/>
                  </a:cubicBezTo>
                  <a:cubicBezTo>
                    <a:pt x="489" y="1197"/>
                    <a:pt x="479" y="1209"/>
                    <a:pt x="469" y="1221"/>
                  </a:cubicBezTo>
                  <a:cubicBezTo>
                    <a:pt x="433" y="1250"/>
                    <a:pt x="428" y="1253"/>
                    <a:pt x="424" y="1257"/>
                  </a:cubicBezTo>
                  <a:cubicBezTo>
                    <a:pt x="379" y="1272"/>
                    <a:pt x="373" y="1275"/>
                    <a:pt x="368" y="1275"/>
                  </a:cubicBezTo>
                  <a:cubicBezTo>
                    <a:pt x="317" y="1286"/>
                    <a:pt x="313" y="1290"/>
                    <a:pt x="308" y="1294"/>
                  </a:cubicBezTo>
                  <a:cubicBezTo>
                    <a:pt x="276" y="1296"/>
                    <a:pt x="268" y="1298"/>
                    <a:pt x="259" y="1301"/>
                  </a:cubicBezTo>
                  <a:cubicBezTo>
                    <a:pt x="226" y="1315"/>
                    <a:pt x="218" y="1314"/>
                    <a:pt x="210" y="1318"/>
                  </a:cubicBezTo>
                  <a:cubicBezTo>
                    <a:pt x="188" y="1324"/>
                    <a:pt x="198" y="1326"/>
                    <a:pt x="196" y="1323"/>
                  </a:cubicBezTo>
                  <a:cubicBezTo>
                    <a:pt x="245" y="1292"/>
                    <a:pt x="250" y="1296"/>
                    <a:pt x="257" y="1291"/>
                  </a:cubicBezTo>
                  <a:cubicBezTo>
                    <a:pt x="286" y="1281"/>
                    <a:pt x="297" y="1283"/>
                    <a:pt x="309" y="1278"/>
                  </a:cubicBezTo>
                  <a:cubicBezTo>
                    <a:pt x="360" y="1270"/>
                    <a:pt x="377" y="1254"/>
                    <a:pt x="392" y="1257"/>
                  </a:cubicBezTo>
                  <a:cubicBezTo>
                    <a:pt x="464" y="1216"/>
                    <a:pt x="478" y="1201"/>
                    <a:pt x="492" y="1188"/>
                  </a:cubicBezTo>
                  <a:cubicBezTo>
                    <a:pt x="510" y="1153"/>
                    <a:pt x="511" y="1156"/>
                    <a:pt x="505" y="1158"/>
                  </a:cubicBezTo>
                  <a:cubicBezTo>
                    <a:pt x="490" y="1176"/>
                    <a:pt x="487" y="1180"/>
                    <a:pt x="487" y="1184"/>
                  </a:cubicBezTo>
                  <a:cubicBezTo>
                    <a:pt x="443" y="1223"/>
                    <a:pt x="444" y="1226"/>
                    <a:pt x="442" y="1224"/>
                  </a:cubicBezTo>
                  <a:cubicBezTo>
                    <a:pt x="413" y="1237"/>
                    <a:pt x="407" y="1243"/>
                    <a:pt x="403" y="1242"/>
                  </a:cubicBezTo>
                  <a:cubicBezTo>
                    <a:pt x="325" y="1267"/>
                    <a:pt x="322" y="1265"/>
                    <a:pt x="318" y="1267"/>
                  </a:cubicBezTo>
                  <a:cubicBezTo>
                    <a:pt x="273" y="1273"/>
                    <a:pt x="263" y="1283"/>
                    <a:pt x="256" y="1279"/>
                  </a:cubicBezTo>
                  <a:cubicBezTo>
                    <a:pt x="295" y="1265"/>
                    <a:pt x="305" y="1261"/>
                    <a:pt x="314" y="1262"/>
                  </a:cubicBezTo>
                  <a:cubicBezTo>
                    <a:pt x="363" y="1241"/>
                    <a:pt x="375" y="1239"/>
                    <a:pt x="387" y="1234"/>
                  </a:cubicBezTo>
                  <a:cubicBezTo>
                    <a:pt x="479" y="1164"/>
                    <a:pt x="483" y="1161"/>
                    <a:pt x="485" y="1158"/>
                  </a:cubicBezTo>
                  <a:cubicBezTo>
                    <a:pt x="512" y="1124"/>
                    <a:pt x="513" y="1117"/>
                    <a:pt x="520" y="1111"/>
                  </a:cubicBezTo>
                  <a:cubicBezTo>
                    <a:pt x="509" y="1116"/>
                    <a:pt x="505" y="1120"/>
                    <a:pt x="502" y="1124"/>
                  </a:cubicBezTo>
                  <a:cubicBezTo>
                    <a:pt x="478" y="1160"/>
                    <a:pt x="470" y="1160"/>
                    <a:pt x="471" y="1166"/>
                  </a:cubicBezTo>
                  <a:cubicBezTo>
                    <a:pt x="431" y="1191"/>
                    <a:pt x="426" y="1200"/>
                    <a:pt x="421" y="1202"/>
                  </a:cubicBezTo>
                  <a:cubicBezTo>
                    <a:pt x="378" y="1227"/>
                    <a:pt x="371" y="1230"/>
                    <a:pt x="363" y="1234"/>
                  </a:cubicBezTo>
                  <a:cubicBezTo>
                    <a:pt x="322" y="1251"/>
                    <a:pt x="307" y="1250"/>
                    <a:pt x="290" y="1259"/>
                  </a:cubicBezTo>
                  <a:cubicBezTo>
                    <a:pt x="246" y="1271"/>
                    <a:pt x="237" y="1279"/>
                    <a:pt x="231" y="1275"/>
                  </a:cubicBezTo>
                  <a:cubicBezTo>
                    <a:pt x="290" y="1254"/>
                    <a:pt x="296" y="1241"/>
                    <a:pt x="298" y="1246"/>
                  </a:cubicBezTo>
                  <a:cubicBezTo>
                    <a:pt x="362" y="1221"/>
                    <a:pt x="377" y="1211"/>
                    <a:pt x="391" y="1204"/>
                  </a:cubicBezTo>
                  <a:cubicBezTo>
                    <a:pt x="515" y="1103"/>
                    <a:pt x="512" y="1098"/>
                    <a:pt x="518" y="1095"/>
                  </a:cubicBezTo>
                  <a:cubicBezTo>
                    <a:pt x="532" y="1075"/>
                    <a:pt x="536" y="1073"/>
                    <a:pt x="535" y="1071"/>
                  </a:cubicBezTo>
                  <a:cubicBezTo>
                    <a:pt x="539" y="1064"/>
                    <a:pt x="536" y="1067"/>
                    <a:pt x="532" y="1070"/>
                  </a:cubicBezTo>
                  <a:cubicBezTo>
                    <a:pt x="497" y="1109"/>
                    <a:pt x="495" y="1119"/>
                    <a:pt x="485" y="1121"/>
                  </a:cubicBezTo>
                  <a:cubicBezTo>
                    <a:pt x="453" y="1152"/>
                    <a:pt x="442" y="1160"/>
                    <a:pt x="431" y="1168"/>
                  </a:cubicBezTo>
                  <a:cubicBezTo>
                    <a:pt x="397" y="1193"/>
                    <a:pt x="389" y="1191"/>
                    <a:pt x="388" y="1197"/>
                  </a:cubicBezTo>
                  <a:cubicBezTo>
                    <a:pt x="367" y="1206"/>
                    <a:pt x="360" y="1215"/>
                    <a:pt x="356" y="1210"/>
                  </a:cubicBezTo>
                  <a:cubicBezTo>
                    <a:pt x="315" y="1230"/>
                    <a:pt x="305" y="1233"/>
                    <a:pt x="294" y="1240"/>
                  </a:cubicBezTo>
                  <a:cubicBezTo>
                    <a:pt x="262" y="1252"/>
                    <a:pt x="260" y="1251"/>
                    <a:pt x="257" y="1254"/>
                  </a:cubicBezTo>
                  <a:cubicBezTo>
                    <a:pt x="237" y="1263"/>
                    <a:pt x="233" y="1265"/>
                    <a:pt x="229" y="1267"/>
                  </a:cubicBezTo>
                  <a:cubicBezTo>
                    <a:pt x="218" y="1271"/>
                    <a:pt x="214" y="1278"/>
                    <a:pt x="211" y="1275"/>
                  </a:cubicBezTo>
                  <a:cubicBezTo>
                    <a:pt x="241" y="1245"/>
                    <a:pt x="262" y="1234"/>
                    <a:pt x="291" y="1222"/>
                  </a:cubicBezTo>
                  <a:cubicBezTo>
                    <a:pt x="352" y="1187"/>
                    <a:pt x="356" y="1194"/>
                    <a:pt x="360" y="1189"/>
                  </a:cubicBezTo>
                  <a:cubicBezTo>
                    <a:pt x="397" y="1173"/>
                    <a:pt x="401" y="1169"/>
                    <a:pt x="405" y="1169"/>
                  </a:cubicBezTo>
                  <a:cubicBezTo>
                    <a:pt x="461" y="1128"/>
                    <a:pt x="482" y="1115"/>
                    <a:pt x="495" y="1100"/>
                  </a:cubicBezTo>
                  <a:cubicBezTo>
                    <a:pt x="532" y="1063"/>
                    <a:pt x="536" y="1059"/>
                    <a:pt x="536" y="1055"/>
                  </a:cubicBezTo>
                  <a:cubicBezTo>
                    <a:pt x="492" y="1093"/>
                    <a:pt x="491" y="1097"/>
                    <a:pt x="486" y="1101"/>
                  </a:cubicBezTo>
                  <a:cubicBezTo>
                    <a:pt x="470" y="1111"/>
                    <a:pt x="468" y="1118"/>
                    <a:pt x="461" y="1121"/>
                  </a:cubicBezTo>
                  <a:cubicBezTo>
                    <a:pt x="441" y="1135"/>
                    <a:pt x="439" y="1138"/>
                    <a:pt x="438" y="1141"/>
                  </a:cubicBezTo>
                  <a:cubicBezTo>
                    <a:pt x="395" y="1165"/>
                    <a:pt x="389" y="1166"/>
                    <a:pt x="384" y="1167"/>
                  </a:cubicBezTo>
                  <a:cubicBezTo>
                    <a:pt x="366" y="1175"/>
                    <a:pt x="360" y="1181"/>
                    <a:pt x="354" y="1181"/>
                  </a:cubicBezTo>
                  <a:cubicBezTo>
                    <a:pt x="336" y="1190"/>
                    <a:pt x="330" y="1193"/>
                    <a:pt x="324" y="1196"/>
                  </a:cubicBezTo>
                  <a:cubicBezTo>
                    <a:pt x="289" y="1212"/>
                    <a:pt x="274" y="1219"/>
                    <a:pt x="259" y="1226"/>
                  </a:cubicBezTo>
                  <a:cubicBezTo>
                    <a:pt x="235" y="1240"/>
                    <a:pt x="227" y="1244"/>
                    <a:pt x="224" y="1249"/>
                  </a:cubicBezTo>
                  <a:cubicBezTo>
                    <a:pt x="202" y="1270"/>
                    <a:pt x="193" y="1272"/>
                    <a:pt x="192" y="1269"/>
                  </a:cubicBezTo>
                  <a:cubicBezTo>
                    <a:pt x="215" y="1249"/>
                    <a:pt x="212" y="1245"/>
                    <a:pt x="217" y="1243"/>
                  </a:cubicBezTo>
                  <a:cubicBezTo>
                    <a:pt x="243" y="1226"/>
                    <a:pt x="244" y="1223"/>
                    <a:pt x="250" y="1220"/>
                  </a:cubicBezTo>
                  <a:cubicBezTo>
                    <a:pt x="326" y="1181"/>
                    <a:pt x="340" y="1175"/>
                    <a:pt x="358" y="1169"/>
                  </a:cubicBezTo>
                  <a:cubicBezTo>
                    <a:pt x="494" y="1080"/>
                    <a:pt x="512" y="1077"/>
                    <a:pt x="512" y="1063"/>
                  </a:cubicBezTo>
                  <a:cubicBezTo>
                    <a:pt x="460" y="1106"/>
                    <a:pt x="454" y="1105"/>
                    <a:pt x="447" y="1112"/>
                  </a:cubicBezTo>
                  <a:cubicBezTo>
                    <a:pt x="401" y="1139"/>
                    <a:pt x="397" y="1141"/>
                    <a:pt x="392" y="1144"/>
                  </a:cubicBezTo>
                  <a:cubicBezTo>
                    <a:pt x="299" y="1182"/>
                    <a:pt x="278" y="1194"/>
                    <a:pt x="258" y="1204"/>
                  </a:cubicBezTo>
                  <a:cubicBezTo>
                    <a:pt x="222" y="1232"/>
                    <a:pt x="219" y="1228"/>
                    <a:pt x="215" y="1233"/>
                  </a:cubicBezTo>
                  <a:cubicBezTo>
                    <a:pt x="191" y="1248"/>
                    <a:pt x="198" y="1246"/>
                    <a:pt x="198" y="1243"/>
                  </a:cubicBezTo>
                  <a:cubicBezTo>
                    <a:pt x="210" y="1232"/>
                    <a:pt x="218" y="1227"/>
                    <a:pt x="221" y="1221"/>
                  </a:cubicBezTo>
                  <a:cubicBezTo>
                    <a:pt x="275" y="1187"/>
                    <a:pt x="293" y="1174"/>
                    <a:pt x="310" y="1167"/>
                  </a:cubicBezTo>
                  <a:cubicBezTo>
                    <a:pt x="378" y="1137"/>
                    <a:pt x="377" y="1130"/>
                    <a:pt x="382" y="1132"/>
                  </a:cubicBezTo>
                  <a:cubicBezTo>
                    <a:pt x="433" y="1103"/>
                    <a:pt x="436" y="1100"/>
                    <a:pt x="437" y="1102"/>
                  </a:cubicBezTo>
                  <a:cubicBezTo>
                    <a:pt x="461" y="1086"/>
                    <a:pt x="465" y="1087"/>
                    <a:pt x="471" y="1080"/>
                  </a:cubicBezTo>
                  <a:cubicBezTo>
                    <a:pt x="502" y="1058"/>
                    <a:pt x="506" y="1058"/>
                    <a:pt x="511" y="1054"/>
                  </a:cubicBezTo>
                  <a:cubicBezTo>
                    <a:pt x="567" y="1001"/>
                    <a:pt x="569" y="996"/>
                    <a:pt x="573" y="991"/>
                  </a:cubicBezTo>
                  <a:cubicBezTo>
                    <a:pt x="512" y="1042"/>
                    <a:pt x="492" y="1060"/>
                    <a:pt x="472" y="1069"/>
                  </a:cubicBezTo>
                  <a:cubicBezTo>
                    <a:pt x="445" y="1085"/>
                    <a:pt x="440" y="1093"/>
                    <a:pt x="436" y="1090"/>
                  </a:cubicBezTo>
                  <a:cubicBezTo>
                    <a:pt x="383" y="1123"/>
                    <a:pt x="380" y="1120"/>
                    <a:pt x="375" y="1125"/>
                  </a:cubicBezTo>
                  <a:cubicBezTo>
                    <a:pt x="301" y="1163"/>
                    <a:pt x="285" y="1166"/>
                    <a:pt x="266" y="1181"/>
                  </a:cubicBezTo>
                  <a:cubicBezTo>
                    <a:pt x="238" y="1199"/>
                    <a:pt x="226" y="1210"/>
                    <a:pt x="218" y="1211"/>
                  </a:cubicBezTo>
                  <a:cubicBezTo>
                    <a:pt x="195" y="1226"/>
                    <a:pt x="199" y="1221"/>
                    <a:pt x="198" y="1216"/>
                  </a:cubicBezTo>
                  <a:cubicBezTo>
                    <a:pt x="230" y="1183"/>
                    <a:pt x="233" y="1182"/>
                    <a:pt x="238" y="1177"/>
                  </a:cubicBezTo>
                  <a:cubicBezTo>
                    <a:pt x="319" y="1129"/>
                    <a:pt x="328" y="1123"/>
                    <a:pt x="336" y="1121"/>
                  </a:cubicBezTo>
                  <a:cubicBezTo>
                    <a:pt x="493" y="1012"/>
                    <a:pt x="511" y="1000"/>
                    <a:pt x="526" y="986"/>
                  </a:cubicBezTo>
                  <a:cubicBezTo>
                    <a:pt x="552" y="958"/>
                    <a:pt x="551" y="956"/>
                    <a:pt x="554" y="954"/>
                  </a:cubicBezTo>
                  <a:cubicBezTo>
                    <a:pt x="522" y="977"/>
                    <a:pt x="521" y="987"/>
                    <a:pt x="507" y="995"/>
                  </a:cubicBezTo>
                  <a:cubicBezTo>
                    <a:pt x="490" y="1009"/>
                    <a:pt x="487" y="1013"/>
                    <a:pt x="482" y="1018"/>
                  </a:cubicBezTo>
                  <a:cubicBezTo>
                    <a:pt x="358" y="1100"/>
                    <a:pt x="341" y="1103"/>
                    <a:pt x="333" y="1113"/>
                  </a:cubicBezTo>
                  <a:cubicBezTo>
                    <a:pt x="251" y="1161"/>
                    <a:pt x="227" y="1171"/>
                    <a:pt x="214" y="1187"/>
                  </a:cubicBezTo>
                  <a:cubicBezTo>
                    <a:pt x="211" y="1186"/>
                    <a:pt x="210" y="1183"/>
                    <a:pt x="213" y="1180"/>
                  </a:cubicBezTo>
                  <a:cubicBezTo>
                    <a:pt x="242" y="1151"/>
                    <a:pt x="248" y="1147"/>
                    <a:pt x="259" y="1137"/>
                  </a:cubicBezTo>
                  <a:cubicBezTo>
                    <a:pt x="360" y="1078"/>
                    <a:pt x="373" y="1070"/>
                    <a:pt x="393" y="1055"/>
                  </a:cubicBezTo>
                  <a:cubicBezTo>
                    <a:pt x="452" y="1010"/>
                    <a:pt x="460" y="1010"/>
                    <a:pt x="463" y="1005"/>
                  </a:cubicBezTo>
                  <a:cubicBezTo>
                    <a:pt x="524" y="947"/>
                    <a:pt x="530" y="944"/>
                    <a:pt x="532" y="940"/>
                  </a:cubicBezTo>
                  <a:cubicBezTo>
                    <a:pt x="561" y="903"/>
                    <a:pt x="566" y="896"/>
                    <a:pt x="574" y="890"/>
                  </a:cubicBezTo>
                  <a:cubicBezTo>
                    <a:pt x="547" y="899"/>
                    <a:pt x="543" y="903"/>
                    <a:pt x="537" y="907"/>
                  </a:cubicBezTo>
                  <a:cubicBezTo>
                    <a:pt x="522" y="918"/>
                    <a:pt x="523" y="921"/>
                    <a:pt x="519" y="922"/>
                  </a:cubicBezTo>
                  <a:cubicBezTo>
                    <a:pt x="491" y="945"/>
                    <a:pt x="485" y="954"/>
                    <a:pt x="474" y="962"/>
                  </a:cubicBezTo>
                  <a:cubicBezTo>
                    <a:pt x="396" y="1023"/>
                    <a:pt x="387" y="1030"/>
                    <a:pt x="378" y="1037"/>
                  </a:cubicBezTo>
                  <a:cubicBezTo>
                    <a:pt x="323" y="1067"/>
                    <a:pt x="317" y="1067"/>
                    <a:pt x="311" y="1070"/>
                  </a:cubicBezTo>
                  <a:cubicBezTo>
                    <a:pt x="262" y="1102"/>
                    <a:pt x="259" y="1103"/>
                    <a:pt x="256" y="1103"/>
                  </a:cubicBezTo>
                  <a:cubicBezTo>
                    <a:pt x="244" y="1115"/>
                    <a:pt x="236" y="1116"/>
                    <a:pt x="239" y="1120"/>
                  </a:cubicBezTo>
                  <a:cubicBezTo>
                    <a:pt x="222" y="1136"/>
                    <a:pt x="217" y="1144"/>
                    <a:pt x="214" y="1140"/>
                  </a:cubicBezTo>
                  <a:cubicBezTo>
                    <a:pt x="260" y="1090"/>
                    <a:pt x="271" y="1086"/>
                    <a:pt x="296" y="1066"/>
                  </a:cubicBezTo>
                  <a:cubicBezTo>
                    <a:pt x="418" y="989"/>
                    <a:pt x="425" y="977"/>
                    <a:pt x="430" y="979"/>
                  </a:cubicBezTo>
                  <a:cubicBezTo>
                    <a:pt x="451" y="961"/>
                    <a:pt x="456" y="956"/>
                    <a:pt x="465" y="947"/>
                  </a:cubicBezTo>
                  <a:cubicBezTo>
                    <a:pt x="540" y="892"/>
                    <a:pt x="549" y="886"/>
                    <a:pt x="560" y="878"/>
                  </a:cubicBezTo>
                  <a:cubicBezTo>
                    <a:pt x="587" y="870"/>
                    <a:pt x="592" y="858"/>
                    <a:pt x="594" y="863"/>
                  </a:cubicBezTo>
                  <a:cubicBezTo>
                    <a:pt x="625" y="848"/>
                    <a:pt x="636" y="854"/>
                    <a:pt x="633" y="845"/>
                  </a:cubicBezTo>
                  <a:cubicBezTo>
                    <a:pt x="574" y="858"/>
                    <a:pt x="566" y="857"/>
                    <a:pt x="557" y="863"/>
                  </a:cubicBezTo>
                  <a:cubicBezTo>
                    <a:pt x="523" y="876"/>
                    <a:pt x="515" y="880"/>
                    <a:pt x="508" y="884"/>
                  </a:cubicBezTo>
                  <a:cubicBezTo>
                    <a:pt x="420" y="945"/>
                    <a:pt x="411" y="951"/>
                    <a:pt x="402" y="958"/>
                  </a:cubicBezTo>
                  <a:cubicBezTo>
                    <a:pt x="299" y="1027"/>
                    <a:pt x="297" y="1029"/>
                    <a:pt x="295" y="1030"/>
                  </a:cubicBezTo>
                  <a:cubicBezTo>
                    <a:pt x="255" y="1062"/>
                    <a:pt x="252" y="1067"/>
                    <a:pt x="244" y="1072"/>
                  </a:cubicBezTo>
                  <a:cubicBezTo>
                    <a:pt x="230" y="1081"/>
                    <a:pt x="230" y="1077"/>
                    <a:pt x="232" y="1073"/>
                  </a:cubicBezTo>
                  <a:cubicBezTo>
                    <a:pt x="251" y="1057"/>
                    <a:pt x="253" y="1055"/>
                    <a:pt x="257" y="1053"/>
                  </a:cubicBezTo>
                  <a:cubicBezTo>
                    <a:pt x="293" y="1015"/>
                    <a:pt x="296" y="1017"/>
                    <a:pt x="300" y="1014"/>
                  </a:cubicBezTo>
                  <a:cubicBezTo>
                    <a:pt x="333" y="985"/>
                    <a:pt x="335" y="986"/>
                    <a:pt x="336" y="986"/>
                  </a:cubicBezTo>
                  <a:cubicBezTo>
                    <a:pt x="380" y="950"/>
                    <a:pt x="404" y="938"/>
                    <a:pt x="433" y="916"/>
                  </a:cubicBezTo>
                  <a:cubicBezTo>
                    <a:pt x="492" y="885"/>
                    <a:pt x="501" y="881"/>
                    <a:pt x="511" y="874"/>
                  </a:cubicBezTo>
                  <a:cubicBezTo>
                    <a:pt x="540" y="857"/>
                    <a:pt x="552" y="855"/>
                    <a:pt x="561" y="848"/>
                  </a:cubicBezTo>
                  <a:cubicBezTo>
                    <a:pt x="574" y="833"/>
                    <a:pt x="569" y="837"/>
                    <a:pt x="565" y="840"/>
                  </a:cubicBezTo>
                  <a:cubicBezTo>
                    <a:pt x="512" y="866"/>
                    <a:pt x="509" y="864"/>
                    <a:pt x="505" y="869"/>
                  </a:cubicBezTo>
                  <a:cubicBezTo>
                    <a:pt x="416" y="917"/>
                    <a:pt x="406" y="926"/>
                    <a:pt x="373" y="944"/>
                  </a:cubicBezTo>
                  <a:cubicBezTo>
                    <a:pt x="332" y="978"/>
                    <a:pt x="317" y="986"/>
                    <a:pt x="306" y="995"/>
                  </a:cubicBezTo>
                  <a:cubicBezTo>
                    <a:pt x="253" y="1040"/>
                    <a:pt x="256" y="1048"/>
                    <a:pt x="251" y="1045"/>
                  </a:cubicBezTo>
                  <a:cubicBezTo>
                    <a:pt x="235" y="1052"/>
                    <a:pt x="237" y="1048"/>
                    <a:pt x="241" y="1044"/>
                  </a:cubicBezTo>
                  <a:cubicBezTo>
                    <a:pt x="310" y="977"/>
                    <a:pt x="362" y="934"/>
                    <a:pt x="419" y="899"/>
                  </a:cubicBezTo>
                  <a:cubicBezTo>
                    <a:pt x="482" y="869"/>
                    <a:pt x="481" y="865"/>
                    <a:pt x="487" y="864"/>
                  </a:cubicBezTo>
                  <a:cubicBezTo>
                    <a:pt x="513" y="858"/>
                    <a:pt x="519" y="848"/>
                    <a:pt x="522" y="852"/>
                  </a:cubicBezTo>
                  <a:cubicBezTo>
                    <a:pt x="583" y="826"/>
                    <a:pt x="598" y="821"/>
                    <a:pt x="613" y="815"/>
                  </a:cubicBezTo>
                  <a:cubicBezTo>
                    <a:pt x="578" y="820"/>
                    <a:pt x="572" y="828"/>
                    <a:pt x="567" y="826"/>
                  </a:cubicBezTo>
                  <a:cubicBezTo>
                    <a:pt x="541" y="835"/>
                    <a:pt x="538" y="835"/>
                    <a:pt x="536" y="837"/>
                  </a:cubicBezTo>
                  <a:cubicBezTo>
                    <a:pt x="509" y="843"/>
                    <a:pt x="505" y="850"/>
                    <a:pt x="502" y="851"/>
                  </a:cubicBezTo>
                  <a:cubicBezTo>
                    <a:pt x="480" y="859"/>
                    <a:pt x="474" y="860"/>
                    <a:pt x="468" y="866"/>
                  </a:cubicBezTo>
                  <a:cubicBezTo>
                    <a:pt x="423" y="890"/>
                    <a:pt x="421" y="886"/>
                    <a:pt x="417" y="890"/>
                  </a:cubicBezTo>
                  <a:cubicBezTo>
                    <a:pt x="390" y="907"/>
                    <a:pt x="385" y="911"/>
                    <a:pt x="380" y="914"/>
                  </a:cubicBezTo>
                  <a:cubicBezTo>
                    <a:pt x="361" y="927"/>
                    <a:pt x="350" y="937"/>
                    <a:pt x="335" y="947"/>
                  </a:cubicBezTo>
                  <a:cubicBezTo>
                    <a:pt x="277" y="996"/>
                    <a:pt x="275" y="1001"/>
                    <a:pt x="266" y="1004"/>
                  </a:cubicBezTo>
                  <a:cubicBezTo>
                    <a:pt x="252" y="1019"/>
                    <a:pt x="249" y="1014"/>
                    <a:pt x="250" y="1013"/>
                  </a:cubicBezTo>
                  <a:cubicBezTo>
                    <a:pt x="261" y="1003"/>
                    <a:pt x="262" y="1003"/>
                    <a:pt x="262" y="1002"/>
                  </a:cubicBezTo>
                  <a:cubicBezTo>
                    <a:pt x="283" y="983"/>
                    <a:pt x="288" y="972"/>
                    <a:pt x="297" y="962"/>
                  </a:cubicBezTo>
                  <a:cubicBezTo>
                    <a:pt x="358" y="911"/>
                    <a:pt x="362" y="915"/>
                    <a:pt x="367" y="909"/>
                  </a:cubicBezTo>
                  <a:cubicBezTo>
                    <a:pt x="396" y="889"/>
                    <a:pt x="399" y="896"/>
                    <a:pt x="403" y="891"/>
                  </a:cubicBezTo>
                  <a:cubicBezTo>
                    <a:pt x="418" y="884"/>
                    <a:pt x="423" y="872"/>
                    <a:pt x="425" y="877"/>
                  </a:cubicBezTo>
                  <a:cubicBezTo>
                    <a:pt x="466" y="855"/>
                    <a:pt x="478" y="855"/>
                    <a:pt x="492" y="844"/>
                  </a:cubicBezTo>
                  <a:cubicBezTo>
                    <a:pt x="573" y="801"/>
                    <a:pt x="571" y="802"/>
                    <a:pt x="578" y="796"/>
                  </a:cubicBezTo>
                  <a:cubicBezTo>
                    <a:pt x="604" y="774"/>
                    <a:pt x="612" y="772"/>
                    <a:pt x="609" y="769"/>
                  </a:cubicBezTo>
                  <a:cubicBezTo>
                    <a:pt x="526" y="821"/>
                    <a:pt x="519" y="826"/>
                    <a:pt x="513" y="829"/>
                  </a:cubicBezTo>
                  <a:cubicBezTo>
                    <a:pt x="463" y="847"/>
                    <a:pt x="455" y="856"/>
                    <a:pt x="450" y="854"/>
                  </a:cubicBezTo>
                  <a:cubicBezTo>
                    <a:pt x="390" y="884"/>
                    <a:pt x="378" y="893"/>
                    <a:pt x="368" y="897"/>
                  </a:cubicBezTo>
                  <a:cubicBezTo>
                    <a:pt x="338" y="920"/>
                    <a:pt x="335" y="923"/>
                    <a:pt x="332" y="925"/>
                  </a:cubicBezTo>
                  <a:cubicBezTo>
                    <a:pt x="316" y="936"/>
                    <a:pt x="308" y="942"/>
                    <a:pt x="301" y="947"/>
                  </a:cubicBezTo>
                  <a:cubicBezTo>
                    <a:pt x="265" y="982"/>
                    <a:pt x="261" y="986"/>
                    <a:pt x="258" y="990"/>
                  </a:cubicBezTo>
                  <a:cubicBezTo>
                    <a:pt x="267" y="967"/>
                    <a:pt x="265" y="971"/>
                    <a:pt x="270" y="972"/>
                  </a:cubicBezTo>
                  <a:cubicBezTo>
                    <a:pt x="317" y="926"/>
                    <a:pt x="316" y="922"/>
                    <a:pt x="337" y="912"/>
                  </a:cubicBezTo>
                  <a:cubicBezTo>
                    <a:pt x="446" y="842"/>
                    <a:pt x="455" y="842"/>
                    <a:pt x="463" y="838"/>
                  </a:cubicBezTo>
                  <a:cubicBezTo>
                    <a:pt x="475" y="832"/>
                    <a:pt x="476" y="831"/>
                    <a:pt x="477" y="830"/>
                  </a:cubicBezTo>
                  <a:cubicBezTo>
                    <a:pt x="595" y="755"/>
                    <a:pt x="608" y="750"/>
                    <a:pt x="608" y="743"/>
                  </a:cubicBezTo>
                  <a:cubicBezTo>
                    <a:pt x="591" y="754"/>
                    <a:pt x="593" y="752"/>
                    <a:pt x="587" y="758"/>
                  </a:cubicBezTo>
                  <a:cubicBezTo>
                    <a:pt x="552" y="781"/>
                    <a:pt x="553" y="785"/>
                    <a:pt x="549" y="783"/>
                  </a:cubicBezTo>
                  <a:cubicBezTo>
                    <a:pt x="516" y="799"/>
                    <a:pt x="510" y="807"/>
                    <a:pt x="506" y="809"/>
                  </a:cubicBezTo>
                  <a:cubicBezTo>
                    <a:pt x="432" y="848"/>
                    <a:pt x="425" y="843"/>
                    <a:pt x="423" y="847"/>
                  </a:cubicBezTo>
                  <a:cubicBezTo>
                    <a:pt x="403" y="861"/>
                    <a:pt x="400" y="858"/>
                    <a:pt x="396" y="861"/>
                  </a:cubicBezTo>
                  <a:cubicBezTo>
                    <a:pt x="290" y="934"/>
                    <a:pt x="289" y="937"/>
                    <a:pt x="284" y="940"/>
                  </a:cubicBezTo>
                  <a:cubicBezTo>
                    <a:pt x="283" y="932"/>
                    <a:pt x="287" y="928"/>
                    <a:pt x="289" y="924"/>
                  </a:cubicBezTo>
                  <a:cubicBezTo>
                    <a:pt x="318" y="903"/>
                    <a:pt x="325" y="895"/>
                    <a:pt x="335" y="888"/>
                  </a:cubicBezTo>
                  <a:cubicBezTo>
                    <a:pt x="381" y="857"/>
                    <a:pt x="388" y="853"/>
                    <a:pt x="394" y="848"/>
                  </a:cubicBezTo>
                  <a:cubicBezTo>
                    <a:pt x="445" y="830"/>
                    <a:pt x="450" y="818"/>
                    <a:pt x="452" y="823"/>
                  </a:cubicBezTo>
                  <a:cubicBezTo>
                    <a:pt x="472" y="813"/>
                    <a:pt x="472" y="811"/>
                    <a:pt x="474" y="812"/>
                  </a:cubicBezTo>
                  <a:cubicBezTo>
                    <a:pt x="492" y="804"/>
                    <a:pt x="496" y="802"/>
                    <a:pt x="499" y="799"/>
                  </a:cubicBezTo>
                  <a:cubicBezTo>
                    <a:pt x="522" y="787"/>
                    <a:pt x="529" y="784"/>
                    <a:pt x="536" y="782"/>
                  </a:cubicBezTo>
                  <a:cubicBezTo>
                    <a:pt x="594" y="740"/>
                    <a:pt x="604" y="733"/>
                    <a:pt x="613" y="727"/>
                  </a:cubicBezTo>
                  <a:cubicBezTo>
                    <a:pt x="629" y="708"/>
                    <a:pt x="626" y="710"/>
                    <a:pt x="623" y="712"/>
                  </a:cubicBezTo>
                  <a:cubicBezTo>
                    <a:pt x="614" y="719"/>
                    <a:pt x="612" y="720"/>
                    <a:pt x="611" y="720"/>
                  </a:cubicBezTo>
                  <a:cubicBezTo>
                    <a:pt x="602" y="727"/>
                    <a:pt x="602" y="731"/>
                    <a:pt x="598" y="733"/>
                  </a:cubicBezTo>
                  <a:cubicBezTo>
                    <a:pt x="578" y="747"/>
                    <a:pt x="571" y="752"/>
                    <a:pt x="564" y="757"/>
                  </a:cubicBezTo>
                  <a:cubicBezTo>
                    <a:pt x="528" y="774"/>
                    <a:pt x="524" y="782"/>
                    <a:pt x="521" y="779"/>
                  </a:cubicBezTo>
                  <a:cubicBezTo>
                    <a:pt x="466" y="806"/>
                    <a:pt x="462" y="809"/>
                    <a:pt x="459" y="809"/>
                  </a:cubicBezTo>
                  <a:cubicBezTo>
                    <a:pt x="423" y="827"/>
                    <a:pt x="420" y="825"/>
                    <a:pt x="416" y="827"/>
                  </a:cubicBezTo>
                  <a:cubicBezTo>
                    <a:pt x="347" y="870"/>
                    <a:pt x="336" y="878"/>
                    <a:pt x="325" y="885"/>
                  </a:cubicBezTo>
                  <a:cubicBezTo>
                    <a:pt x="302" y="902"/>
                    <a:pt x="299" y="905"/>
                    <a:pt x="297" y="904"/>
                  </a:cubicBezTo>
                  <a:cubicBezTo>
                    <a:pt x="342" y="859"/>
                    <a:pt x="352" y="856"/>
                    <a:pt x="352" y="851"/>
                  </a:cubicBezTo>
                  <a:cubicBezTo>
                    <a:pt x="384" y="833"/>
                    <a:pt x="390" y="829"/>
                    <a:pt x="403" y="820"/>
                  </a:cubicBezTo>
                  <a:cubicBezTo>
                    <a:pt x="434" y="799"/>
                    <a:pt x="448" y="797"/>
                    <a:pt x="456" y="791"/>
                  </a:cubicBezTo>
                  <a:cubicBezTo>
                    <a:pt x="491" y="772"/>
                    <a:pt x="498" y="776"/>
                    <a:pt x="509" y="765"/>
                  </a:cubicBezTo>
                  <a:cubicBezTo>
                    <a:pt x="550" y="750"/>
                    <a:pt x="561" y="743"/>
                    <a:pt x="571" y="740"/>
                  </a:cubicBezTo>
                  <a:cubicBezTo>
                    <a:pt x="650" y="685"/>
                    <a:pt x="651" y="680"/>
                    <a:pt x="658" y="677"/>
                  </a:cubicBezTo>
                  <a:cubicBezTo>
                    <a:pt x="663" y="670"/>
                    <a:pt x="651" y="676"/>
                    <a:pt x="643" y="686"/>
                  </a:cubicBezTo>
                  <a:cubicBezTo>
                    <a:pt x="557" y="738"/>
                    <a:pt x="549" y="738"/>
                    <a:pt x="541" y="745"/>
                  </a:cubicBezTo>
                  <a:cubicBezTo>
                    <a:pt x="457" y="783"/>
                    <a:pt x="447" y="787"/>
                    <a:pt x="438" y="789"/>
                  </a:cubicBezTo>
                  <a:cubicBezTo>
                    <a:pt x="417" y="807"/>
                    <a:pt x="409" y="804"/>
                    <a:pt x="401" y="811"/>
                  </a:cubicBezTo>
                  <a:cubicBezTo>
                    <a:pt x="339" y="851"/>
                    <a:pt x="338" y="856"/>
                    <a:pt x="329" y="860"/>
                  </a:cubicBezTo>
                  <a:cubicBezTo>
                    <a:pt x="311" y="871"/>
                    <a:pt x="311" y="863"/>
                    <a:pt x="308" y="866"/>
                  </a:cubicBezTo>
                  <a:cubicBezTo>
                    <a:pt x="324" y="849"/>
                    <a:pt x="327" y="851"/>
                    <a:pt x="327" y="847"/>
                  </a:cubicBezTo>
                  <a:cubicBezTo>
                    <a:pt x="429" y="785"/>
                    <a:pt x="430" y="783"/>
                    <a:pt x="438" y="779"/>
                  </a:cubicBezTo>
                  <a:cubicBezTo>
                    <a:pt x="489" y="753"/>
                    <a:pt x="491" y="753"/>
                    <a:pt x="494" y="751"/>
                  </a:cubicBezTo>
                  <a:cubicBezTo>
                    <a:pt x="546" y="730"/>
                    <a:pt x="551" y="722"/>
                    <a:pt x="554" y="725"/>
                  </a:cubicBezTo>
                  <a:cubicBezTo>
                    <a:pt x="553" y="723"/>
                    <a:pt x="551" y="717"/>
                    <a:pt x="547" y="723"/>
                  </a:cubicBezTo>
                  <a:cubicBezTo>
                    <a:pt x="515" y="736"/>
                    <a:pt x="513" y="732"/>
                    <a:pt x="509" y="735"/>
                  </a:cubicBezTo>
                  <a:cubicBezTo>
                    <a:pt x="487" y="740"/>
                    <a:pt x="482" y="748"/>
                    <a:pt x="479" y="745"/>
                  </a:cubicBezTo>
                  <a:cubicBezTo>
                    <a:pt x="397" y="793"/>
                    <a:pt x="390" y="796"/>
                    <a:pt x="382" y="800"/>
                  </a:cubicBezTo>
                  <a:cubicBezTo>
                    <a:pt x="344" y="825"/>
                    <a:pt x="339" y="829"/>
                    <a:pt x="334" y="833"/>
                  </a:cubicBezTo>
                  <a:cubicBezTo>
                    <a:pt x="346" y="804"/>
                    <a:pt x="361" y="789"/>
                    <a:pt x="375" y="781"/>
                  </a:cubicBezTo>
                  <a:cubicBezTo>
                    <a:pt x="397" y="767"/>
                    <a:pt x="400" y="765"/>
                    <a:pt x="404" y="763"/>
                  </a:cubicBezTo>
                  <a:cubicBezTo>
                    <a:pt x="478" y="727"/>
                    <a:pt x="484" y="727"/>
                    <a:pt x="492" y="721"/>
                  </a:cubicBezTo>
                  <a:cubicBezTo>
                    <a:pt x="514" y="719"/>
                    <a:pt x="521" y="711"/>
                    <a:pt x="527" y="713"/>
                  </a:cubicBezTo>
                  <a:cubicBezTo>
                    <a:pt x="573" y="696"/>
                    <a:pt x="580" y="692"/>
                    <a:pt x="587" y="689"/>
                  </a:cubicBezTo>
                  <a:cubicBezTo>
                    <a:pt x="627" y="664"/>
                    <a:pt x="637" y="667"/>
                    <a:pt x="634" y="660"/>
                  </a:cubicBezTo>
                  <a:cubicBezTo>
                    <a:pt x="534" y="701"/>
                    <a:pt x="528" y="701"/>
                    <a:pt x="521" y="705"/>
                  </a:cubicBezTo>
                  <a:cubicBezTo>
                    <a:pt x="490" y="707"/>
                    <a:pt x="495" y="713"/>
                    <a:pt x="501" y="707"/>
                  </a:cubicBezTo>
                  <a:cubicBezTo>
                    <a:pt x="543" y="697"/>
                    <a:pt x="550" y="686"/>
                    <a:pt x="556" y="687"/>
                  </a:cubicBezTo>
                  <a:cubicBezTo>
                    <a:pt x="578" y="682"/>
                    <a:pt x="584" y="677"/>
                    <a:pt x="590" y="677"/>
                  </a:cubicBezTo>
                  <a:cubicBezTo>
                    <a:pt x="643" y="648"/>
                    <a:pt x="657" y="643"/>
                    <a:pt x="673" y="629"/>
                  </a:cubicBezTo>
                  <a:cubicBezTo>
                    <a:pt x="647" y="645"/>
                    <a:pt x="643" y="645"/>
                    <a:pt x="641" y="645"/>
                  </a:cubicBezTo>
                  <a:cubicBezTo>
                    <a:pt x="611" y="659"/>
                    <a:pt x="604" y="666"/>
                    <a:pt x="597" y="667"/>
                  </a:cubicBezTo>
                  <a:cubicBezTo>
                    <a:pt x="556" y="675"/>
                    <a:pt x="551" y="687"/>
                    <a:pt x="549" y="682"/>
                  </a:cubicBezTo>
                  <a:cubicBezTo>
                    <a:pt x="516" y="695"/>
                    <a:pt x="514" y="691"/>
                    <a:pt x="510" y="696"/>
                  </a:cubicBezTo>
                  <a:cubicBezTo>
                    <a:pt x="487" y="704"/>
                    <a:pt x="483" y="706"/>
                    <a:pt x="480" y="705"/>
                  </a:cubicBezTo>
                  <a:cubicBezTo>
                    <a:pt x="454" y="716"/>
                    <a:pt x="446" y="720"/>
                    <a:pt x="441" y="723"/>
                  </a:cubicBezTo>
                  <a:cubicBezTo>
                    <a:pt x="430" y="731"/>
                    <a:pt x="427" y="727"/>
                    <a:pt x="423" y="731"/>
                  </a:cubicBezTo>
                  <a:cubicBezTo>
                    <a:pt x="386" y="755"/>
                    <a:pt x="382" y="753"/>
                    <a:pt x="377" y="757"/>
                  </a:cubicBezTo>
                  <a:cubicBezTo>
                    <a:pt x="347" y="769"/>
                    <a:pt x="358" y="764"/>
                    <a:pt x="366" y="758"/>
                  </a:cubicBezTo>
                  <a:cubicBezTo>
                    <a:pt x="409" y="728"/>
                    <a:pt x="417" y="725"/>
                    <a:pt x="425" y="718"/>
                  </a:cubicBezTo>
                  <a:cubicBezTo>
                    <a:pt x="571" y="656"/>
                    <a:pt x="601" y="640"/>
                    <a:pt x="630" y="626"/>
                  </a:cubicBezTo>
                  <a:cubicBezTo>
                    <a:pt x="661" y="605"/>
                    <a:pt x="663" y="601"/>
                    <a:pt x="664" y="599"/>
                  </a:cubicBezTo>
                  <a:cubicBezTo>
                    <a:pt x="642" y="607"/>
                    <a:pt x="637" y="615"/>
                    <a:pt x="632" y="617"/>
                  </a:cubicBezTo>
                  <a:cubicBezTo>
                    <a:pt x="575" y="644"/>
                    <a:pt x="557" y="653"/>
                    <a:pt x="540" y="659"/>
                  </a:cubicBezTo>
                  <a:cubicBezTo>
                    <a:pt x="479" y="687"/>
                    <a:pt x="471" y="684"/>
                    <a:pt x="462" y="691"/>
                  </a:cubicBezTo>
                  <a:cubicBezTo>
                    <a:pt x="418" y="713"/>
                    <a:pt x="415" y="715"/>
                    <a:pt x="412" y="717"/>
                  </a:cubicBezTo>
                  <a:cubicBezTo>
                    <a:pt x="381" y="734"/>
                    <a:pt x="377" y="737"/>
                    <a:pt x="373" y="740"/>
                  </a:cubicBezTo>
                  <a:cubicBezTo>
                    <a:pt x="385" y="720"/>
                    <a:pt x="404" y="707"/>
                    <a:pt x="421" y="696"/>
                  </a:cubicBezTo>
                  <a:cubicBezTo>
                    <a:pt x="473" y="672"/>
                    <a:pt x="478" y="677"/>
                    <a:pt x="484" y="670"/>
                  </a:cubicBezTo>
                  <a:cubicBezTo>
                    <a:pt x="519" y="657"/>
                    <a:pt x="524" y="659"/>
                    <a:pt x="529" y="654"/>
                  </a:cubicBezTo>
                  <a:cubicBezTo>
                    <a:pt x="603" y="622"/>
                    <a:pt x="611" y="619"/>
                    <a:pt x="619" y="615"/>
                  </a:cubicBezTo>
                  <a:cubicBezTo>
                    <a:pt x="667" y="570"/>
                    <a:pt x="677" y="568"/>
                    <a:pt x="675" y="564"/>
                  </a:cubicBezTo>
                  <a:cubicBezTo>
                    <a:pt x="719" y="542"/>
                    <a:pt x="725" y="539"/>
                    <a:pt x="730" y="537"/>
                  </a:cubicBezTo>
                  <a:cubicBezTo>
                    <a:pt x="742" y="527"/>
                    <a:pt x="737" y="530"/>
                    <a:pt x="732" y="533"/>
                  </a:cubicBezTo>
                  <a:cubicBezTo>
                    <a:pt x="706" y="538"/>
                    <a:pt x="703" y="542"/>
                    <a:pt x="700" y="544"/>
                  </a:cubicBezTo>
                  <a:cubicBezTo>
                    <a:pt x="637" y="575"/>
                    <a:pt x="629" y="578"/>
                    <a:pt x="622" y="585"/>
                  </a:cubicBezTo>
                  <a:cubicBezTo>
                    <a:pt x="557" y="616"/>
                    <a:pt x="550" y="611"/>
                    <a:pt x="543" y="615"/>
                  </a:cubicBezTo>
                  <a:cubicBezTo>
                    <a:pt x="514" y="623"/>
                    <a:pt x="507" y="625"/>
                    <a:pt x="499" y="630"/>
                  </a:cubicBezTo>
                  <a:cubicBezTo>
                    <a:pt x="469" y="641"/>
                    <a:pt x="463" y="637"/>
                    <a:pt x="455" y="644"/>
                  </a:cubicBezTo>
                  <a:cubicBezTo>
                    <a:pt x="432" y="653"/>
                    <a:pt x="426" y="659"/>
                    <a:pt x="422" y="658"/>
                  </a:cubicBezTo>
                  <a:cubicBezTo>
                    <a:pt x="410" y="660"/>
                    <a:pt x="410" y="653"/>
                    <a:pt x="416" y="648"/>
                  </a:cubicBezTo>
                  <a:cubicBezTo>
                    <a:pt x="439" y="640"/>
                    <a:pt x="445" y="628"/>
                    <a:pt x="447" y="633"/>
                  </a:cubicBezTo>
                  <a:cubicBezTo>
                    <a:pt x="502" y="611"/>
                    <a:pt x="513" y="606"/>
                    <a:pt x="523" y="605"/>
                  </a:cubicBezTo>
                  <a:cubicBezTo>
                    <a:pt x="597" y="583"/>
                    <a:pt x="606" y="581"/>
                    <a:pt x="615" y="576"/>
                  </a:cubicBezTo>
                  <a:cubicBezTo>
                    <a:pt x="655" y="561"/>
                    <a:pt x="660" y="548"/>
                    <a:pt x="663" y="553"/>
                  </a:cubicBezTo>
                  <a:cubicBezTo>
                    <a:pt x="715" y="530"/>
                    <a:pt x="721" y="528"/>
                    <a:pt x="727" y="527"/>
                  </a:cubicBezTo>
                  <a:cubicBezTo>
                    <a:pt x="736" y="512"/>
                    <a:pt x="727" y="524"/>
                    <a:pt x="720" y="520"/>
                  </a:cubicBezTo>
                  <a:cubicBezTo>
                    <a:pt x="677" y="533"/>
                    <a:pt x="673" y="536"/>
                    <a:pt x="668" y="537"/>
                  </a:cubicBezTo>
                  <a:cubicBezTo>
                    <a:pt x="603" y="571"/>
                    <a:pt x="600" y="575"/>
                    <a:pt x="598" y="573"/>
                  </a:cubicBezTo>
                  <a:cubicBezTo>
                    <a:pt x="555" y="592"/>
                    <a:pt x="552" y="588"/>
                    <a:pt x="549" y="589"/>
                  </a:cubicBezTo>
                  <a:cubicBezTo>
                    <a:pt x="507" y="600"/>
                    <a:pt x="504" y="601"/>
                    <a:pt x="501" y="601"/>
                  </a:cubicBezTo>
                  <a:cubicBezTo>
                    <a:pt x="462" y="618"/>
                    <a:pt x="456" y="620"/>
                    <a:pt x="449" y="622"/>
                  </a:cubicBezTo>
                  <a:cubicBezTo>
                    <a:pt x="427" y="627"/>
                    <a:pt x="429" y="624"/>
                    <a:pt x="432" y="622"/>
                  </a:cubicBezTo>
                  <a:cubicBezTo>
                    <a:pt x="464" y="601"/>
                    <a:pt x="476" y="596"/>
                    <a:pt x="488" y="594"/>
                  </a:cubicBezTo>
                  <a:cubicBezTo>
                    <a:pt x="519" y="583"/>
                    <a:pt x="522" y="582"/>
                    <a:pt x="525" y="584"/>
                  </a:cubicBezTo>
                  <a:cubicBezTo>
                    <a:pt x="550" y="574"/>
                    <a:pt x="557" y="572"/>
                    <a:pt x="563" y="571"/>
                  </a:cubicBezTo>
                  <a:cubicBezTo>
                    <a:pt x="588" y="560"/>
                    <a:pt x="594" y="562"/>
                    <a:pt x="600" y="559"/>
                  </a:cubicBezTo>
                  <a:cubicBezTo>
                    <a:pt x="645" y="537"/>
                    <a:pt x="651" y="541"/>
                    <a:pt x="657" y="535"/>
                  </a:cubicBezTo>
                  <a:cubicBezTo>
                    <a:pt x="670" y="528"/>
                    <a:pt x="672" y="530"/>
                    <a:pt x="671" y="528"/>
                  </a:cubicBezTo>
                  <a:cubicBezTo>
                    <a:pt x="707" y="510"/>
                    <a:pt x="711" y="502"/>
                    <a:pt x="714" y="502"/>
                  </a:cubicBezTo>
                  <a:cubicBezTo>
                    <a:pt x="729" y="486"/>
                    <a:pt x="743" y="485"/>
                    <a:pt x="736" y="481"/>
                  </a:cubicBezTo>
                  <a:cubicBezTo>
                    <a:pt x="686" y="515"/>
                    <a:pt x="684" y="515"/>
                    <a:pt x="682" y="515"/>
                  </a:cubicBezTo>
                  <a:cubicBezTo>
                    <a:pt x="660" y="525"/>
                    <a:pt x="654" y="529"/>
                    <a:pt x="648" y="532"/>
                  </a:cubicBezTo>
                  <a:cubicBezTo>
                    <a:pt x="622" y="542"/>
                    <a:pt x="616" y="542"/>
                    <a:pt x="609" y="548"/>
                  </a:cubicBezTo>
                  <a:cubicBezTo>
                    <a:pt x="569" y="562"/>
                    <a:pt x="566" y="558"/>
                    <a:pt x="563" y="561"/>
                  </a:cubicBezTo>
                  <a:cubicBezTo>
                    <a:pt x="541" y="567"/>
                    <a:pt x="537" y="572"/>
                    <a:pt x="535" y="570"/>
                  </a:cubicBezTo>
                  <a:cubicBezTo>
                    <a:pt x="474" y="591"/>
                    <a:pt x="469" y="587"/>
                    <a:pt x="462" y="592"/>
                  </a:cubicBezTo>
                  <a:cubicBezTo>
                    <a:pt x="459" y="582"/>
                    <a:pt x="465" y="573"/>
                    <a:pt x="468" y="576"/>
                  </a:cubicBezTo>
                  <a:cubicBezTo>
                    <a:pt x="497" y="562"/>
                    <a:pt x="501" y="567"/>
                    <a:pt x="506" y="564"/>
                  </a:cubicBezTo>
                  <a:cubicBezTo>
                    <a:pt x="546" y="554"/>
                    <a:pt x="550" y="555"/>
                    <a:pt x="555" y="550"/>
                  </a:cubicBezTo>
                  <a:cubicBezTo>
                    <a:pt x="621" y="530"/>
                    <a:pt x="639" y="521"/>
                    <a:pt x="656" y="514"/>
                  </a:cubicBezTo>
                  <a:cubicBezTo>
                    <a:pt x="724" y="468"/>
                    <a:pt x="727" y="472"/>
                    <a:pt x="731" y="467"/>
                  </a:cubicBezTo>
                  <a:cubicBezTo>
                    <a:pt x="698" y="479"/>
                    <a:pt x="675" y="497"/>
                    <a:pt x="653" y="506"/>
                  </a:cubicBezTo>
                  <a:cubicBezTo>
                    <a:pt x="569" y="540"/>
                    <a:pt x="564" y="539"/>
                    <a:pt x="557" y="543"/>
                  </a:cubicBezTo>
                  <a:cubicBezTo>
                    <a:pt x="520" y="547"/>
                    <a:pt x="515" y="554"/>
                    <a:pt x="512" y="552"/>
                  </a:cubicBezTo>
                  <a:cubicBezTo>
                    <a:pt x="473" y="562"/>
                    <a:pt x="469" y="568"/>
                    <a:pt x="466" y="563"/>
                  </a:cubicBezTo>
                  <a:cubicBezTo>
                    <a:pt x="498" y="545"/>
                    <a:pt x="497" y="541"/>
                    <a:pt x="502" y="539"/>
                  </a:cubicBezTo>
                  <a:cubicBezTo>
                    <a:pt x="563" y="520"/>
                    <a:pt x="573" y="516"/>
                    <a:pt x="581" y="519"/>
                  </a:cubicBezTo>
                  <a:cubicBezTo>
                    <a:pt x="612" y="506"/>
                    <a:pt x="616" y="505"/>
                    <a:pt x="619" y="506"/>
                  </a:cubicBezTo>
                  <a:cubicBezTo>
                    <a:pt x="736" y="443"/>
                    <a:pt x="752" y="427"/>
                    <a:pt x="767" y="422"/>
                  </a:cubicBezTo>
                  <a:cubicBezTo>
                    <a:pt x="792" y="398"/>
                    <a:pt x="801" y="398"/>
                    <a:pt x="799" y="388"/>
                  </a:cubicBezTo>
                  <a:cubicBezTo>
                    <a:pt x="779" y="406"/>
                    <a:pt x="773" y="410"/>
                    <a:pt x="771" y="411"/>
                  </a:cubicBezTo>
                  <a:cubicBezTo>
                    <a:pt x="764" y="417"/>
                    <a:pt x="760" y="419"/>
                    <a:pt x="757" y="421"/>
                  </a:cubicBezTo>
                  <a:cubicBezTo>
                    <a:pt x="698" y="461"/>
                    <a:pt x="694" y="459"/>
                    <a:pt x="692" y="461"/>
                  </a:cubicBezTo>
                  <a:cubicBezTo>
                    <a:pt x="645" y="481"/>
                    <a:pt x="642" y="485"/>
                    <a:pt x="639" y="487"/>
                  </a:cubicBezTo>
                  <a:cubicBezTo>
                    <a:pt x="607" y="499"/>
                    <a:pt x="602" y="499"/>
                    <a:pt x="597" y="503"/>
                  </a:cubicBezTo>
                  <a:cubicBezTo>
                    <a:pt x="580" y="505"/>
                    <a:pt x="572" y="510"/>
                    <a:pt x="564" y="509"/>
                  </a:cubicBezTo>
                  <a:cubicBezTo>
                    <a:pt x="507" y="529"/>
                    <a:pt x="504" y="529"/>
                    <a:pt x="501" y="530"/>
                  </a:cubicBezTo>
                  <a:cubicBezTo>
                    <a:pt x="511" y="516"/>
                    <a:pt x="516" y="516"/>
                    <a:pt x="521" y="510"/>
                  </a:cubicBezTo>
                  <a:cubicBezTo>
                    <a:pt x="560" y="498"/>
                    <a:pt x="569" y="498"/>
                    <a:pt x="580" y="493"/>
                  </a:cubicBezTo>
                  <a:cubicBezTo>
                    <a:pt x="646" y="472"/>
                    <a:pt x="652" y="467"/>
                    <a:pt x="658" y="468"/>
                  </a:cubicBezTo>
                  <a:cubicBezTo>
                    <a:pt x="762" y="408"/>
                    <a:pt x="771" y="401"/>
                    <a:pt x="780" y="395"/>
                  </a:cubicBezTo>
                  <a:cubicBezTo>
                    <a:pt x="794" y="385"/>
                    <a:pt x="799" y="381"/>
                    <a:pt x="804" y="378"/>
                  </a:cubicBezTo>
                  <a:cubicBezTo>
                    <a:pt x="816" y="362"/>
                    <a:pt x="807" y="368"/>
                    <a:pt x="799" y="374"/>
                  </a:cubicBezTo>
                  <a:cubicBezTo>
                    <a:pt x="785" y="381"/>
                    <a:pt x="780" y="387"/>
                    <a:pt x="777" y="392"/>
                  </a:cubicBezTo>
                  <a:cubicBezTo>
                    <a:pt x="741" y="412"/>
                    <a:pt x="732" y="416"/>
                    <a:pt x="722" y="424"/>
                  </a:cubicBezTo>
                  <a:cubicBezTo>
                    <a:pt x="700" y="442"/>
                    <a:pt x="692" y="439"/>
                    <a:pt x="689" y="441"/>
                  </a:cubicBezTo>
                  <a:cubicBezTo>
                    <a:pt x="614" y="471"/>
                    <a:pt x="613" y="473"/>
                    <a:pt x="607" y="476"/>
                  </a:cubicBezTo>
                  <a:cubicBezTo>
                    <a:pt x="566" y="485"/>
                    <a:pt x="556" y="494"/>
                    <a:pt x="549" y="491"/>
                  </a:cubicBezTo>
                  <a:cubicBezTo>
                    <a:pt x="513" y="502"/>
                    <a:pt x="508" y="511"/>
                    <a:pt x="505" y="508"/>
                  </a:cubicBezTo>
                  <a:cubicBezTo>
                    <a:pt x="524" y="490"/>
                    <a:pt x="526" y="487"/>
                    <a:pt x="528" y="486"/>
                  </a:cubicBezTo>
                  <a:cubicBezTo>
                    <a:pt x="546" y="478"/>
                    <a:pt x="555" y="473"/>
                    <a:pt x="564" y="467"/>
                  </a:cubicBezTo>
                  <a:cubicBezTo>
                    <a:pt x="585" y="466"/>
                    <a:pt x="592" y="460"/>
                    <a:pt x="598" y="460"/>
                  </a:cubicBezTo>
                  <a:cubicBezTo>
                    <a:pt x="650" y="440"/>
                    <a:pt x="653" y="444"/>
                    <a:pt x="657" y="440"/>
                  </a:cubicBezTo>
                  <a:cubicBezTo>
                    <a:pt x="729" y="408"/>
                    <a:pt x="743" y="399"/>
                    <a:pt x="758" y="389"/>
                  </a:cubicBezTo>
                  <a:cubicBezTo>
                    <a:pt x="794" y="357"/>
                    <a:pt x="790" y="359"/>
                    <a:pt x="778" y="369"/>
                  </a:cubicBezTo>
                  <a:cubicBezTo>
                    <a:pt x="742" y="393"/>
                    <a:pt x="737" y="396"/>
                    <a:pt x="732" y="400"/>
                  </a:cubicBezTo>
                  <a:cubicBezTo>
                    <a:pt x="693" y="417"/>
                    <a:pt x="690" y="418"/>
                    <a:pt x="687" y="420"/>
                  </a:cubicBezTo>
                  <a:cubicBezTo>
                    <a:pt x="629" y="438"/>
                    <a:pt x="622" y="447"/>
                    <a:pt x="618" y="443"/>
                  </a:cubicBezTo>
                  <a:cubicBezTo>
                    <a:pt x="587" y="455"/>
                    <a:pt x="575" y="459"/>
                    <a:pt x="564" y="457"/>
                  </a:cubicBezTo>
                  <a:cubicBezTo>
                    <a:pt x="544" y="467"/>
                    <a:pt x="539" y="470"/>
                    <a:pt x="534" y="470"/>
                  </a:cubicBezTo>
                  <a:cubicBezTo>
                    <a:pt x="590" y="434"/>
                    <a:pt x="594" y="439"/>
                    <a:pt x="599" y="435"/>
                  </a:cubicBezTo>
                  <a:cubicBezTo>
                    <a:pt x="658" y="416"/>
                    <a:pt x="669" y="411"/>
                    <a:pt x="679" y="409"/>
                  </a:cubicBezTo>
                  <a:cubicBezTo>
                    <a:pt x="766" y="359"/>
                    <a:pt x="770" y="356"/>
                    <a:pt x="786" y="346"/>
                  </a:cubicBezTo>
                  <a:cubicBezTo>
                    <a:pt x="788" y="337"/>
                    <a:pt x="773" y="348"/>
                    <a:pt x="758" y="359"/>
                  </a:cubicBezTo>
                  <a:cubicBezTo>
                    <a:pt x="666" y="405"/>
                    <a:pt x="659" y="405"/>
                    <a:pt x="650" y="410"/>
                  </a:cubicBezTo>
                  <a:cubicBezTo>
                    <a:pt x="579" y="427"/>
                    <a:pt x="571" y="435"/>
                    <a:pt x="566" y="429"/>
                  </a:cubicBezTo>
                  <a:cubicBezTo>
                    <a:pt x="586" y="418"/>
                    <a:pt x="591" y="422"/>
                    <a:pt x="597" y="419"/>
                  </a:cubicBezTo>
                  <a:cubicBezTo>
                    <a:pt x="623" y="411"/>
                    <a:pt x="627" y="405"/>
                    <a:pt x="629" y="408"/>
                  </a:cubicBezTo>
                  <a:cubicBezTo>
                    <a:pt x="674" y="391"/>
                    <a:pt x="674" y="383"/>
                    <a:pt x="679" y="385"/>
                  </a:cubicBezTo>
                  <a:cubicBezTo>
                    <a:pt x="709" y="372"/>
                    <a:pt x="714" y="369"/>
                    <a:pt x="719" y="365"/>
                  </a:cubicBezTo>
                  <a:cubicBezTo>
                    <a:pt x="790" y="326"/>
                    <a:pt x="800" y="319"/>
                    <a:pt x="808" y="316"/>
                  </a:cubicBezTo>
                  <a:cubicBezTo>
                    <a:pt x="851" y="294"/>
                    <a:pt x="848" y="291"/>
                    <a:pt x="852" y="289"/>
                  </a:cubicBezTo>
                  <a:cubicBezTo>
                    <a:pt x="847" y="287"/>
                    <a:pt x="848" y="290"/>
                    <a:pt x="845" y="292"/>
                  </a:cubicBezTo>
                  <a:cubicBezTo>
                    <a:pt x="796" y="312"/>
                    <a:pt x="785" y="320"/>
                    <a:pt x="775" y="325"/>
                  </a:cubicBezTo>
                  <a:cubicBezTo>
                    <a:pt x="686" y="371"/>
                    <a:pt x="681" y="378"/>
                    <a:pt x="677" y="376"/>
                  </a:cubicBezTo>
                  <a:cubicBezTo>
                    <a:pt x="647" y="386"/>
                    <a:pt x="644" y="390"/>
                    <a:pt x="642" y="391"/>
                  </a:cubicBezTo>
                  <a:cubicBezTo>
                    <a:pt x="602" y="407"/>
                    <a:pt x="598" y="406"/>
                    <a:pt x="593" y="409"/>
                  </a:cubicBezTo>
                  <a:cubicBezTo>
                    <a:pt x="585" y="406"/>
                    <a:pt x="586" y="411"/>
                    <a:pt x="589" y="407"/>
                  </a:cubicBezTo>
                  <a:cubicBezTo>
                    <a:pt x="637" y="379"/>
                    <a:pt x="661" y="368"/>
                    <a:pt x="684" y="361"/>
                  </a:cubicBezTo>
                  <a:cubicBezTo>
                    <a:pt x="714" y="348"/>
                    <a:pt x="717" y="344"/>
                    <a:pt x="720" y="343"/>
                  </a:cubicBezTo>
                  <a:cubicBezTo>
                    <a:pt x="761" y="318"/>
                    <a:pt x="780" y="313"/>
                    <a:pt x="794" y="303"/>
                  </a:cubicBezTo>
                  <a:cubicBezTo>
                    <a:pt x="837" y="288"/>
                    <a:pt x="847" y="283"/>
                    <a:pt x="845" y="279"/>
                  </a:cubicBezTo>
                  <a:cubicBezTo>
                    <a:pt x="748" y="324"/>
                    <a:pt x="743" y="322"/>
                    <a:pt x="738" y="327"/>
                  </a:cubicBezTo>
                  <a:cubicBezTo>
                    <a:pt x="712" y="340"/>
                    <a:pt x="702" y="341"/>
                    <a:pt x="692" y="348"/>
                  </a:cubicBezTo>
                  <a:cubicBezTo>
                    <a:pt x="671" y="360"/>
                    <a:pt x="667" y="355"/>
                    <a:pt x="661" y="360"/>
                  </a:cubicBezTo>
                  <a:cubicBezTo>
                    <a:pt x="628" y="371"/>
                    <a:pt x="625" y="375"/>
                    <a:pt x="623" y="373"/>
                  </a:cubicBezTo>
                  <a:cubicBezTo>
                    <a:pt x="602" y="380"/>
                    <a:pt x="603" y="375"/>
                    <a:pt x="608" y="379"/>
                  </a:cubicBezTo>
                  <a:cubicBezTo>
                    <a:pt x="635" y="363"/>
                    <a:pt x="640" y="358"/>
                    <a:pt x="645" y="355"/>
                  </a:cubicBezTo>
                  <a:cubicBezTo>
                    <a:pt x="690" y="337"/>
                    <a:pt x="695" y="339"/>
                    <a:pt x="702" y="336"/>
                  </a:cubicBezTo>
                  <a:cubicBezTo>
                    <a:pt x="778" y="299"/>
                    <a:pt x="789" y="291"/>
                    <a:pt x="800" y="284"/>
                  </a:cubicBezTo>
                  <a:cubicBezTo>
                    <a:pt x="823" y="265"/>
                    <a:pt x="817" y="270"/>
                    <a:pt x="810" y="275"/>
                  </a:cubicBezTo>
                  <a:cubicBezTo>
                    <a:pt x="745" y="308"/>
                    <a:pt x="744" y="312"/>
                    <a:pt x="735" y="317"/>
                  </a:cubicBezTo>
                  <a:cubicBezTo>
                    <a:pt x="706" y="325"/>
                    <a:pt x="698" y="329"/>
                    <a:pt x="692" y="328"/>
                  </a:cubicBezTo>
                  <a:cubicBezTo>
                    <a:pt x="631" y="353"/>
                    <a:pt x="625" y="359"/>
                    <a:pt x="621" y="355"/>
                  </a:cubicBezTo>
                  <a:cubicBezTo>
                    <a:pt x="645" y="341"/>
                    <a:pt x="649" y="339"/>
                    <a:pt x="654" y="336"/>
                  </a:cubicBezTo>
                  <a:cubicBezTo>
                    <a:pt x="697" y="321"/>
                    <a:pt x="705" y="316"/>
                    <a:pt x="713" y="313"/>
                  </a:cubicBezTo>
                  <a:cubicBezTo>
                    <a:pt x="745" y="297"/>
                    <a:pt x="753" y="295"/>
                    <a:pt x="761" y="291"/>
                  </a:cubicBezTo>
                  <a:cubicBezTo>
                    <a:pt x="803" y="262"/>
                    <a:pt x="807" y="264"/>
                    <a:pt x="806" y="261"/>
                  </a:cubicBezTo>
                  <a:cubicBezTo>
                    <a:pt x="839" y="233"/>
                    <a:pt x="843" y="230"/>
                    <a:pt x="847" y="226"/>
                  </a:cubicBezTo>
                  <a:cubicBezTo>
                    <a:pt x="796" y="261"/>
                    <a:pt x="788" y="266"/>
                    <a:pt x="779" y="272"/>
                  </a:cubicBezTo>
                  <a:cubicBezTo>
                    <a:pt x="668" y="319"/>
                    <a:pt x="661" y="325"/>
                    <a:pt x="655" y="325"/>
                  </a:cubicBezTo>
                  <a:cubicBezTo>
                    <a:pt x="643" y="332"/>
                    <a:pt x="643" y="326"/>
                    <a:pt x="646" y="322"/>
                  </a:cubicBezTo>
                  <a:cubicBezTo>
                    <a:pt x="668" y="316"/>
                    <a:pt x="674" y="313"/>
                    <a:pt x="679" y="313"/>
                  </a:cubicBezTo>
                  <a:cubicBezTo>
                    <a:pt x="789" y="253"/>
                    <a:pt x="800" y="245"/>
                    <a:pt x="811" y="238"/>
                  </a:cubicBezTo>
                  <a:cubicBezTo>
                    <a:pt x="830" y="217"/>
                    <a:pt x="839" y="215"/>
                    <a:pt x="836" y="212"/>
                  </a:cubicBezTo>
                  <a:cubicBezTo>
                    <a:pt x="826" y="221"/>
                    <a:pt x="818" y="219"/>
                    <a:pt x="815" y="227"/>
                  </a:cubicBezTo>
                  <a:cubicBezTo>
                    <a:pt x="759" y="262"/>
                    <a:pt x="739" y="275"/>
                    <a:pt x="719" y="284"/>
                  </a:cubicBezTo>
                  <a:cubicBezTo>
                    <a:pt x="673" y="305"/>
                    <a:pt x="671" y="306"/>
                    <a:pt x="668" y="306"/>
                  </a:cubicBezTo>
                  <a:cubicBezTo>
                    <a:pt x="711" y="282"/>
                    <a:pt x="719" y="273"/>
                    <a:pt x="727" y="271"/>
                  </a:cubicBezTo>
                  <a:cubicBezTo>
                    <a:pt x="797" y="226"/>
                    <a:pt x="805" y="220"/>
                    <a:pt x="813" y="214"/>
                  </a:cubicBezTo>
                  <a:cubicBezTo>
                    <a:pt x="850" y="175"/>
                    <a:pt x="861" y="172"/>
                    <a:pt x="859" y="168"/>
                  </a:cubicBezTo>
                  <a:close/>
                  <a:moveTo>
                    <a:pt x="743" y="232"/>
                  </a:moveTo>
                  <a:cubicBezTo>
                    <a:pt x="748" y="239"/>
                    <a:pt x="733" y="238"/>
                    <a:pt x="728" y="246"/>
                  </a:cubicBezTo>
                  <a:cubicBezTo>
                    <a:pt x="725" y="238"/>
                    <a:pt x="737" y="240"/>
                    <a:pt x="743" y="232"/>
                  </a:cubicBezTo>
                  <a:close/>
                  <a:moveTo>
                    <a:pt x="723" y="245"/>
                  </a:moveTo>
                  <a:cubicBezTo>
                    <a:pt x="723" y="251"/>
                    <a:pt x="713" y="252"/>
                    <a:pt x="710" y="254"/>
                  </a:cubicBezTo>
                  <a:cubicBezTo>
                    <a:pt x="709" y="248"/>
                    <a:pt x="719" y="247"/>
                    <a:pt x="723" y="245"/>
                  </a:cubicBezTo>
                  <a:close/>
                  <a:moveTo>
                    <a:pt x="265" y="659"/>
                  </a:moveTo>
                  <a:cubicBezTo>
                    <a:pt x="262" y="656"/>
                    <a:pt x="263" y="654"/>
                    <a:pt x="262" y="651"/>
                  </a:cubicBezTo>
                  <a:cubicBezTo>
                    <a:pt x="260" y="649"/>
                    <a:pt x="256" y="646"/>
                    <a:pt x="259" y="644"/>
                  </a:cubicBezTo>
                  <a:cubicBezTo>
                    <a:pt x="256" y="643"/>
                    <a:pt x="254" y="641"/>
                    <a:pt x="252" y="638"/>
                  </a:cubicBezTo>
                  <a:cubicBezTo>
                    <a:pt x="252" y="636"/>
                    <a:pt x="252" y="634"/>
                    <a:pt x="250" y="635"/>
                  </a:cubicBezTo>
                  <a:cubicBezTo>
                    <a:pt x="248" y="631"/>
                    <a:pt x="248" y="627"/>
                    <a:pt x="243" y="623"/>
                  </a:cubicBezTo>
                  <a:cubicBezTo>
                    <a:pt x="245" y="617"/>
                    <a:pt x="243" y="617"/>
                    <a:pt x="239" y="613"/>
                  </a:cubicBezTo>
                  <a:cubicBezTo>
                    <a:pt x="241" y="610"/>
                    <a:pt x="236" y="605"/>
                    <a:pt x="236" y="601"/>
                  </a:cubicBezTo>
                  <a:cubicBezTo>
                    <a:pt x="231" y="592"/>
                    <a:pt x="230" y="592"/>
                    <a:pt x="223" y="581"/>
                  </a:cubicBezTo>
                  <a:cubicBezTo>
                    <a:pt x="215" y="572"/>
                    <a:pt x="216" y="564"/>
                    <a:pt x="207" y="555"/>
                  </a:cubicBezTo>
                  <a:cubicBezTo>
                    <a:pt x="203" y="545"/>
                    <a:pt x="204" y="543"/>
                    <a:pt x="195" y="532"/>
                  </a:cubicBezTo>
                  <a:cubicBezTo>
                    <a:pt x="199" y="528"/>
                    <a:pt x="191" y="523"/>
                    <a:pt x="193" y="519"/>
                  </a:cubicBezTo>
                  <a:cubicBezTo>
                    <a:pt x="188" y="514"/>
                    <a:pt x="192" y="510"/>
                    <a:pt x="188" y="505"/>
                  </a:cubicBezTo>
                  <a:cubicBezTo>
                    <a:pt x="187" y="496"/>
                    <a:pt x="184" y="487"/>
                    <a:pt x="181" y="478"/>
                  </a:cubicBezTo>
                  <a:cubicBezTo>
                    <a:pt x="189" y="478"/>
                    <a:pt x="185" y="488"/>
                    <a:pt x="189" y="492"/>
                  </a:cubicBezTo>
                  <a:cubicBezTo>
                    <a:pt x="191" y="498"/>
                    <a:pt x="194" y="504"/>
                    <a:pt x="193" y="509"/>
                  </a:cubicBezTo>
                  <a:cubicBezTo>
                    <a:pt x="200" y="517"/>
                    <a:pt x="199" y="523"/>
                    <a:pt x="207" y="531"/>
                  </a:cubicBezTo>
                  <a:cubicBezTo>
                    <a:pt x="210" y="535"/>
                    <a:pt x="208" y="538"/>
                    <a:pt x="209" y="541"/>
                  </a:cubicBezTo>
                  <a:cubicBezTo>
                    <a:pt x="213" y="542"/>
                    <a:pt x="214" y="546"/>
                    <a:pt x="213" y="549"/>
                  </a:cubicBezTo>
                  <a:cubicBezTo>
                    <a:pt x="220" y="554"/>
                    <a:pt x="218" y="557"/>
                    <a:pt x="224" y="565"/>
                  </a:cubicBezTo>
                  <a:cubicBezTo>
                    <a:pt x="227" y="574"/>
                    <a:pt x="233" y="584"/>
                    <a:pt x="237" y="593"/>
                  </a:cubicBezTo>
                  <a:cubicBezTo>
                    <a:pt x="239" y="596"/>
                    <a:pt x="241" y="598"/>
                    <a:pt x="243" y="601"/>
                  </a:cubicBezTo>
                  <a:cubicBezTo>
                    <a:pt x="243" y="603"/>
                    <a:pt x="243" y="605"/>
                    <a:pt x="245" y="604"/>
                  </a:cubicBezTo>
                  <a:cubicBezTo>
                    <a:pt x="246" y="609"/>
                    <a:pt x="245" y="613"/>
                    <a:pt x="250" y="618"/>
                  </a:cubicBezTo>
                  <a:cubicBezTo>
                    <a:pt x="253" y="627"/>
                    <a:pt x="261" y="637"/>
                    <a:pt x="263" y="646"/>
                  </a:cubicBezTo>
                  <a:cubicBezTo>
                    <a:pt x="271" y="655"/>
                    <a:pt x="270" y="664"/>
                    <a:pt x="275" y="673"/>
                  </a:cubicBezTo>
                  <a:cubicBezTo>
                    <a:pt x="268" y="673"/>
                    <a:pt x="271" y="663"/>
                    <a:pt x="265" y="659"/>
                  </a:cubicBezTo>
                  <a:close/>
                  <a:moveTo>
                    <a:pt x="279" y="685"/>
                  </a:moveTo>
                  <a:cubicBezTo>
                    <a:pt x="279" y="692"/>
                    <a:pt x="278" y="682"/>
                    <a:pt x="274" y="679"/>
                  </a:cubicBezTo>
                  <a:cubicBezTo>
                    <a:pt x="273" y="676"/>
                    <a:pt x="276" y="678"/>
                    <a:pt x="277" y="679"/>
                  </a:cubicBezTo>
                  <a:cubicBezTo>
                    <a:pt x="278" y="681"/>
                    <a:pt x="279" y="683"/>
                    <a:pt x="281" y="684"/>
                  </a:cubicBezTo>
                  <a:cubicBezTo>
                    <a:pt x="280" y="685"/>
                    <a:pt x="280" y="685"/>
                    <a:pt x="279" y="685"/>
                  </a:cubicBezTo>
                  <a:close/>
                  <a:moveTo>
                    <a:pt x="166" y="634"/>
                  </a:moveTo>
                  <a:cubicBezTo>
                    <a:pt x="162" y="637"/>
                    <a:pt x="166" y="630"/>
                    <a:pt x="161" y="628"/>
                  </a:cubicBezTo>
                  <a:cubicBezTo>
                    <a:pt x="168" y="628"/>
                    <a:pt x="168" y="638"/>
                    <a:pt x="172" y="642"/>
                  </a:cubicBezTo>
                  <a:cubicBezTo>
                    <a:pt x="168" y="645"/>
                    <a:pt x="166" y="636"/>
                    <a:pt x="166" y="634"/>
                  </a:cubicBezTo>
                  <a:close/>
                  <a:moveTo>
                    <a:pt x="192" y="691"/>
                  </a:moveTo>
                  <a:cubicBezTo>
                    <a:pt x="192" y="690"/>
                    <a:pt x="191" y="690"/>
                    <a:pt x="190" y="691"/>
                  </a:cubicBezTo>
                  <a:cubicBezTo>
                    <a:pt x="187" y="685"/>
                    <a:pt x="184" y="679"/>
                    <a:pt x="184" y="673"/>
                  </a:cubicBezTo>
                  <a:cubicBezTo>
                    <a:pt x="190" y="669"/>
                    <a:pt x="184" y="681"/>
                    <a:pt x="189" y="677"/>
                  </a:cubicBezTo>
                  <a:cubicBezTo>
                    <a:pt x="189" y="682"/>
                    <a:pt x="193" y="688"/>
                    <a:pt x="194" y="693"/>
                  </a:cubicBezTo>
                  <a:cubicBezTo>
                    <a:pt x="195" y="695"/>
                    <a:pt x="196" y="696"/>
                    <a:pt x="197" y="698"/>
                  </a:cubicBezTo>
                  <a:cubicBezTo>
                    <a:pt x="200" y="705"/>
                    <a:pt x="188" y="693"/>
                    <a:pt x="192" y="691"/>
                  </a:cubicBezTo>
                  <a:close/>
                  <a:moveTo>
                    <a:pt x="259" y="828"/>
                  </a:moveTo>
                  <a:cubicBezTo>
                    <a:pt x="258" y="824"/>
                    <a:pt x="255" y="820"/>
                    <a:pt x="256" y="817"/>
                  </a:cubicBezTo>
                  <a:cubicBezTo>
                    <a:pt x="247" y="810"/>
                    <a:pt x="247" y="797"/>
                    <a:pt x="241" y="789"/>
                  </a:cubicBezTo>
                  <a:cubicBezTo>
                    <a:pt x="233" y="777"/>
                    <a:pt x="228" y="766"/>
                    <a:pt x="224" y="755"/>
                  </a:cubicBezTo>
                  <a:cubicBezTo>
                    <a:pt x="220" y="751"/>
                    <a:pt x="217" y="746"/>
                    <a:pt x="214" y="742"/>
                  </a:cubicBezTo>
                  <a:cubicBezTo>
                    <a:pt x="212" y="737"/>
                    <a:pt x="211" y="732"/>
                    <a:pt x="208" y="727"/>
                  </a:cubicBezTo>
                  <a:cubicBezTo>
                    <a:pt x="206" y="724"/>
                    <a:pt x="208" y="722"/>
                    <a:pt x="205" y="719"/>
                  </a:cubicBezTo>
                  <a:cubicBezTo>
                    <a:pt x="202" y="720"/>
                    <a:pt x="204" y="715"/>
                    <a:pt x="201" y="717"/>
                  </a:cubicBezTo>
                  <a:cubicBezTo>
                    <a:pt x="203" y="712"/>
                    <a:pt x="194" y="705"/>
                    <a:pt x="199" y="701"/>
                  </a:cubicBezTo>
                  <a:cubicBezTo>
                    <a:pt x="207" y="710"/>
                    <a:pt x="207" y="720"/>
                    <a:pt x="217" y="725"/>
                  </a:cubicBezTo>
                  <a:cubicBezTo>
                    <a:pt x="214" y="728"/>
                    <a:pt x="222" y="733"/>
                    <a:pt x="220" y="736"/>
                  </a:cubicBezTo>
                  <a:cubicBezTo>
                    <a:pt x="220" y="739"/>
                    <a:pt x="227" y="743"/>
                    <a:pt x="224" y="745"/>
                  </a:cubicBezTo>
                  <a:cubicBezTo>
                    <a:pt x="228" y="751"/>
                    <a:pt x="231" y="757"/>
                    <a:pt x="232" y="763"/>
                  </a:cubicBezTo>
                  <a:cubicBezTo>
                    <a:pt x="242" y="777"/>
                    <a:pt x="242" y="783"/>
                    <a:pt x="252" y="798"/>
                  </a:cubicBezTo>
                  <a:cubicBezTo>
                    <a:pt x="255" y="807"/>
                    <a:pt x="256" y="808"/>
                    <a:pt x="261" y="817"/>
                  </a:cubicBezTo>
                  <a:cubicBezTo>
                    <a:pt x="258" y="822"/>
                    <a:pt x="264" y="829"/>
                    <a:pt x="265" y="836"/>
                  </a:cubicBezTo>
                  <a:cubicBezTo>
                    <a:pt x="259" y="838"/>
                    <a:pt x="262" y="830"/>
                    <a:pt x="259" y="828"/>
                  </a:cubicBezTo>
                  <a:close/>
                  <a:moveTo>
                    <a:pt x="195" y="1053"/>
                  </a:moveTo>
                  <a:cubicBezTo>
                    <a:pt x="187" y="1053"/>
                    <a:pt x="194" y="1042"/>
                    <a:pt x="195" y="1053"/>
                  </a:cubicBezTo>
                  <a:close/>
                  <a:moveTo>
                    <a:pt x="139" y="1162"/>
                  </a:moveTo>
                  <a:cubicBezTo>
                    <a:pt x="139" y="1162"/>
                    <a:pt x="135" y="1161"/>
                    <a:pt x="135" y="1160"/>
                  </a:cubicBezTo>
                  <a:cubicBezTo>
                    <a:pt x="135" y="1160"/>
                    <a:pt x="137" y="1159"/>
                    <a:pt x="137" y="1159"/>
                  </a:cubicBezTo>
                  <a:cubicBezTo>
                    <a:pt x="135" y="1156"/>
                    <a:pt x="134" y="1152"/>
                    <a:pt x="136" y="1155"/>
                  </a:cubicBezTo>
                  <a:cubicBezTo>
                    <a:pt x="138" y="1157"/>
                    <a:pt x="136" y="1158"/>
                    <a:pt x="137" y="1159"/>
                  </a:cubicBezTo>
                  <a:cubicBezTo>
                    <a:pt x="137" y="1159"/>
                    <a:pt x="146" y="1164"/>
                    <a:pt x="139" y="1162"/>
                  </a:cubicBezTo>
                  <a:close/>
                  <a:moveTo>
                    <a:pt x="157" y="1194"/>
                  </a:moveTo>
                  <a:cubicBezTo>
                    <a:pt x="156" y="1188"/>
                    <a:pt x="151" y="1181"/>
                    <a:pt x="146" y="1175"/>
                  </a:cubicBezTo>
                  <a:cubicBezTo>
                    <a:pt x="148" y="1173"/>
                    <a:pt x="150" y="1179"/>
                    <a:pt x="153" y="1177"/>
                  </a:cubicBezTo>
                  <a:cubicBezTo>
                    <a:pt x="149" y="1182"/>
                    <a:pt x="165" y="1190"/>
                    <a:pt x="157" y="1194"/>
                  </a:cubicBezTo>
                  <a:close/>
                  <a:moveTo>
                    <a:pt x="160" y="1194"/>
                  </a:moveTo>
                  <a:cubicBezTo>
                    <a:pt x="165" y="1194"/>
                    <a:pt x="164" y="1204"/>
                    <a:pt x="167" y="1208"/>
                  </a:cubicBezTo>
                  <a:cubicBezTo>
                    <a:pt x="161" y="1208"/>
                    <a:pt x="161" y="1198"/>
                    <a:pt x="160" y="1194"/>
                  </a:cubicBezTo>
                  <a:close/>
                  <a:moveTo>
                    <a:pt x="120" y="1272"/>
                  </a:moveTo>
                  <a:cubicBezTo>
                    <a:pt x="122" y="1271"/>
                    <a:pt x="129" y="1274"/>
                    <a:pt x="125" y="1275"/>
                  </a:cubicBezTo>
                  <a:cubicBezTo>
                    <a:pt x="136" y="1289"/>
                    <a:pt x="127" y="1283"/>
                    <a:pt x="120" y="1272"/>
                  </a:cubicBezTo>
                  <a:close/>
                  <a:moveTo>
                    <a:pt x="25" y="1215"/>
                  </a:moveTo>
                  <a:cubicBezTo>
                    <a:pt x="26" y="1214"/>
                    <a:pt x="27" y="1214"/>
                    <a:pt x="28" y="1213"/>
                  </a:cubicBezTo>
                  <a:cubicBezTo>
                    <a:pt x="29" y="1214"/>
                    <a:pt x="31" y="1216"/>
                    <a:pt x="32" y="1218"/>
                  </a:cubicBezTo>
                  <a:cubicBezTo>
                    <a:pt x="31" y="1218"/>
                    <a:pt x="30" y="1219"/>
                    <a:pt x="29" y="1220"/>
                  </a:cubicBezTo>
                  <a:cubicBezTo>
                    <a:pt x="27" y="1218"/>
                    <a:pt x="26" y="1217"/>
                    <a:pt x="25" y="1215"/>
                  </a:cubicBezTo>
                  <a:close/>
                  <a:moveTo>
                    <a:pt x="121" y="1375"/>
                  </a:moveTo>
                  <a:cubicBezTo>
                    <a:pt x="117" y="1370"/>
                    <a:pt x="114" y="1365"/>
                    <a:pt x="110" y="1360"/>
                  </a:cubicBezTo>
                  <a:cubicBezTo>
                    <a:pt x="113" y="1358"/>
                    <a:pt x="116" y="1360"/>
                    <a:pt x="118" y="1364"/>
                  </a:cubicBezTo>
                  <a:cubicBezTo>
                    <a:pt x="122" y="1365"/>
                    <a:pt x="127" y="1372"/>
                    <a:pt x="121" y="1375"/>
                  </a:cubicBezTo>
                  <a:close/>
                  <a:moveTo>
                    <a:pt x="156" y="1400"/>
                  </a:moveTo>
                  <a:cubicBezTo>
                    <a:pt x="154" y="1401"/>
                    <a:pt x="156" y="1399"/>
                    <a:pt x="154" y="1397"/>
                  </a:cubicBezTo>
                  <a:cubicBezTo>
                    <a:pt x="129" y="1364"/>
                    <a:pt x="125" y="1355"/>
                    <a:pt x="120" y="1353"/>
                  </a:cubicBezTo>
                  <a:cubicBezTo>
                    <a:pt x="103" y="1335"/>
                    <a:pt x="105" y="1329"/>
                    <a:pt x="98" y="1330"/>
                  </a:cubicBezTo>
                  <a:cubicBezTo>
                    <a:pt x="80" y="1305"/>
                    <a:pt x="82" y="1304"/>
                    <a:pt x="82" y="1304"/>
                  </a:cubicBezTo>
                  <a:cubicBezTo>
                    <a:pt x="72" y="1293"/>
                    <a:pt x="73" y="1290"/>
                    <a:pt x="72" y="1290"/>
                  </a:cubicBezTo>
                  <a:cubicBezTo>
                    <a:pt x="60" y="1278"/>
                    <a:pt x="63" y="1277"/>
                    <a:pt x="61" y="1275"/>
                  </a:cubicBezTo>
                  <a:cubicBezTo>
                    <a:pt x="44" y="1247"/>
                    <a:pt x="37" y="1241"/>
                    <a:pt x="37" y="1236"/>
                  </a:cubicBezTo>
                  <a:cubicBezTo>
                    <a:pt x="33" y="1223"/>
                    <a:pt x="41" y="1230"/>
                    <a:pt x="45" y="1233"/>
                  </a:cubicBezTo>
                  <a:cubicBezTo>
                    <a:pt x="83" y="1280"/>
                    <a:pt x="94" y="1291"/>
                    <a:pt x="101" y="1303"/>
                  </a:cubicBezTo>
                  <a:cubicBezTo>
                    <a:pt x="106" y="1310"/>
                    <a:pt x="104" y="1311"/>
                    <a:pt x="105" y="1312"/>
                  </a:cubicBezTo>
                  <a:cubicBezTo>
                    <a:pt x="117" y="1329"/>
                    <a:pt x="118" y="1327"/>
                    <a:pt x="119" y="1329"/>
                  </a:cubicBezTo>
                  <a:cubicBezTo>
                    <a:pt x="159" y="1413"/>
                    <a:pt x="159" y="1403"/>
                    <a:pt x="156" y="1400"/>
                  </a:cubicBezTo>
                  <a:close/>
                  <a:moveTo>
                    <a:pt x="217" y="1325"/>
                  </a:moveTo>
                  <a:cubicBezTo>
                    <a:pt x="220" y="1327"/>
                    <a:pt x="210" y="1334"/>
                    <a:pt x="210" y="1328"/>
                  </a:cubicBezTo>
                  <a:cubicBezTo>
                    <a:pt x="212" y="1325"/>
                    <a:pt x="214" y="1327"/>
                    <a:pt x="217" y="1325"/>
                  </a:cubicBezTo>
                  <a:close/>
                  <a:moveTo>
                    <a:pt x="182" y="1218"/>
                  </a:moveTo>
                  <a:cubicBezTo>
                    <a:pt x="188" y="1216"/>
                    <a:pt x="184" y="1224"/>
                    <a:pt x="189" y="1227"/>
                  </a:cubicBezTo>
                  <a:cubicBezTo>
                    <a:pt x="183" y="1229"/>
                    <a:pt x="184" y="1220"/>
                    <a:pt x="182" y="1218"/>
                  </a:cubicBezTo>
                  <a:close/>
                  <a:moveTo>
                    <a:pt x="339" y="1330"/>
                  </a:moveTo>
                  <a:cubicBezTo>
                    <a:pt x="343" y="1334"/>
                    <a:pt x="348" y="1326"/>
                    <a:pt x="351" y="1333"/>
                  </a:cubicBezTo>
                  <a:cubicBezTo>
                    <a:pt x="345" y="1334"/>
                    <a:pt x="340" y="1333"/>
                    <a:pt x="334" y="1333"/>
                  </a:cubicBezTo>
                  <a:cubicBezTo>
                    <a:pt x="333" y="1331"/>
                    <a:pt x="337" y="1333"/>
                    <a:pt x="339" y="1330"/>
                  </a:cubicBezTo>
                  <a:close/>
                  <a:moveTo>
                    <a:pt x="334" y="1341"/>
                  </a:moveTo>
                  <a:cubicBezTo>
                    <a:pt x="336" y="1340"/>
                    <a:pt x="338" y="1342"/>
                    <a:pt x="340" y="1342"/>
                  </a:cubicBezTo>
                  <a:cubicBezTo>
                    <a:pt x="342" y="1341"/>
                    <a:pt x="344" y="1342"/>
                    <a:pt x="346" y="1340"/>
                  </a:cubicBezTo>
                  <a:cubicBezTo>
                    <a:pt x="357" y="1342"/>
                    <a:pt x="367" y="1347"/>
                    <a:pt x="379" y="1338"/>
                  </a:cubicBezTo>
                  <a:cubicBezTo>
                    <a:pt x="387" y="1341"/>
                    <a:pt x="395" y="1339"/>
                    <a:pt x="403" y="1338"/>
                  </a:cubicBezTo>
                  <a:cubicBezTo>
                    <a:pt x="406" y="1343"/>
                    <a:pt x="399" y="1338"/>
                    <a:pt x="397" y="1342"/>
                  </a:cubicBezTo>
                  <a:cubicBezTo>
                    <a:pt x="395" y="1339"/>
                    <a:pt x="391" y="1345"/>
                    <a:pt x="389" y="1341"/>
                  </a:cubicBezTo>
                  <a:cubicBezTo>
                    <a:pt x="383" y="1345"/>
                    <a:pt x="378" y="1341"/>
                    <a:pt x="372" y="1345"/>
                  </a:cubicBezTo>
                  <a:cubicBezTo>
                    <a:pt x="367" y="1342"/>
                    <a:pt x="362" y="1346"/>
                    <a:pt x="357" y="1344"/>
                  </a:cubicBezTo>
                  <a:cubicBezTo>
                    <a:pt x="352" y="1342"/>
                    <a:pt x="346" y="1348"/>
                    <a:pt x="341" y="1343"/>
                  </a:cubicBezTo>
                  <a:cubicBezTo>
                    <a:pt x="335" y="1345"/>
                    <a:pt x="329" y="1350"/>
                    <a:pt x="324" y="1343"/>
                  </a:cubicBezTo>
                  <a:cubicBezTo>
                    <a:pt x="328" y="1342"/>
                    <a:pt x="330" y="1346"/>
                    <a:pt x="334" y="1341"/>
                  </a:cubicBezTo>
                  <a:close/>
                  <a:moveTo>
                    <a:pt x="321" y="1343"/>
                  </a:moveTo>
                  <a:cubicBezTo>
                    <a:pt x="321" y="1351"/>
                    <a:pt x="310" y="1347"/>
                    <a:pt x="306" y="1349"/>
                  </a:cubicBezTo>
                  <a:cubicBezTo>
                    <a:pt x="300" y="1351"/>
                    <a:pt x="295" y="1352"/>
                    <a:pt x="290" y="1353"/>
                  </a:cubicBezTo>
                  <a:cubicBezTo>
                    <a:pt x="284" y="1355"/>
                    <a:pt x="278" y="1355"/>
                    <a:pt x="272" y="1359"/>
                  </a:cubicBezTo>
                  <a:cubicBezTo>
                    <a:pt x="267" y="1360"/>
                    <a:pt x="265" y="1364"/>
                    <a:pt x="258" y="1364"/>
                  </a:cubicBezTo>
                  <a:cubicBezTo>
                    <a:pt x="249" y="1371"/>
                    <a:pt x="241" y="1374"/>
                    <a:pt x="233" y="1377"/>
                  </a:cubicBezTo>
                  <a:cubicBezTo>
                    <a:pt x="216" y="1388"/>
                    <a:pt x="203" y="1400"/>
                    <a:pt x="192" y="1412"/>
                  </a:cubicBezTo>
                  <a:cubicBezTo>
                    <a:pt x="191" y="1414"/>
                    <a:pt x="190" y="1415"/>
                    <a:pt x="191" y="1417"/>
                  </a:cubicBezTo>
                  <a:cubicBezTo>
                    <a:pt x="188" y="1420"/>
                    <a:pt x="186" y="1418"/>
                    <a:pt x="188" y="1417"/>
                  </a:cubicBezTo>
                  <a:cubicBezTo>
                    <a:pt x="190" y="1412"/>
                    <a:pt x="191" y="1406"/>
                    <a:pt x="196" y="1401"/>
                  </a:cubicBezTo>
                  <a:cubicBezTo>
                    <a:pt x="197" y="1396"/>
                    <a:pt x="204" y="1391"/>
                    <a:pt x="205" y="1385"/>
                  </a:cubicBezTo>
                  <a:cubicBezTo>
                    <a:pt x="211" y="1384"/>
                    <a:pt x="216" y="1375"/>
                    <a:pt x="225" y="1370"/>
                  </a:cubicBezTo>
                  <a:cubicBezTo>
                    <a:pt x="235" y="1364"/>
                    <a:pt x="236" y="1365"/>
                    <a:pt x="246" y="1358"/>
                  </a:cubicBezTo>
                  <a:cubicBezTo>
                    <a:pt x="248" y="1361"/>
                    <a:pt x="252" y="1355"/>
                    <a:pt x="255" y="1356"/>
                  </a:cubicBezTo>
                  <a:cubicBezTo>
                    <a:pt x="258" y="1356"/>
                    <a:pt x="261" y="1355"/>
                    <a:pt x="264" y="1352"/>
                  </a:cubicBezTo>
                  <a:cubicBezTo>
                    <a:pt x="267" y="1356"/>
                    <a:pt x="272" y="1352"/>
                    <a:pt x="275" y="1354"/>
                  </a:cubicBezTo>
                  <a:cubicBezTo>
                    <a:pt x="291" y="1345"/>
                    <a:pt x="306" y="1348"/>
                    <a:pt x="321" y="1343"/>
                  </a:cubicBezTo>
                  <a:close/>
                  <a:moveTo>
                    <a:pt x="193" y="1379"/>
                  </a:moveTo>
                  <a:cubicBezTo>
                    <a:pt x="192" y="1377"/>
                    <a:pt x="196" y="1374"/>
                    <a:pt x="198" y="1376"/>
                  </a:cubicBezTo>
                  <a:cubicBezTo>
                    <a:pt x="198" y="1371"/>
                    <a:pt x="203" y="1367"/>
                    <a:pt x="205" y="1363"/>
                  </a:cubicBezTo>
                  <a:cubicBezTo>
                    <a:pt x="211" y="1359"/>
                    <a:pt x="216" y="1355"/>
                    <a:pt x="221" y="1351"/>
                  </a:cubicBezTo>
                  <a:cubicBezTo>
                    <a:pt x="230" y="1347"/>
                    <a:pt x="237" y="1348"/>
                    <a:pt x="246" y="1341"/>
                  </a:cubicBezTo>
                  <a:cubicBezTo>
                    <a:pt x="251" y="1345"/>
                    <a:pt x="256" y="1336"/>
                    <a:pt x="262" y="1339"/>
                  </a:cubicBezTo>
                  <a:cubicBezTo>
                    <a:pt x="267" y="1334"/>
                    <a:pt x="271" y="1340"/>
                    <a:pt x="277" y="1336"/>
                  </a:cubicBezTo>
                  <a:cubicBezTo>
                    <a:pt x="286" y="1336"/>
                    <a:pt x="296" y="1336"/>
                    <a:pt x="305" y="1335"/>
                  </a:cubicBezTo>
                  <a:cubicBezTo>
                    <a:pt x="306" y="1338"/>
                    <a:pt x="303" y="1337"/>
                    <a:pt x="301" y="1338"/>
                  </a:cubicBezTo>
                  <a:cubicBezTo>
                    <a:pt x="298" y="1342"/>
                    <a:pt x="296" y="1337"/>
                    <a:pt x="293" y="1338"/>
                  </a:cubicBezTo>
                  <a:cubicBezTo>
                    <a:pt x="291" y="1341"/>
                    <a:pt x="290" y="1339"/>
                    <a:pt x="287" y="1340"/>
                  </a:cubicBezTo>
                  <a:cubicBezTo>
                    <a:pt x="284" y="1339"/>
                    <a:pt x="280" y="1341"/>
                    <a:pt x="275" y="1344"/>
                  </a:cubicBezTo>
                  <a:cubicBezTo>
                    <a:pt x="268" y="1341"/>
                    <a:pt x="260" y="1348"/>
                    <a:pt x="252" y="1346"/>
                  </a:cubicBezTo>
                  <a:cubicBezTo>
                    <a:pt x="250" y="1348"/>
                    <a:pt x="248" y="1349"/>
                    <a:pt x="246" y="1348"/>
                  </a:cubicBezTo>
                  <a:cubicBezTo>
                    <a:pt x="236" y="1354"/>
                    <a:pt x="235" y="1357"/>
                    <a:pt x="226" y="1357"/>
                  </a:cubicBezTo>
                  <a:cubicBezTo>
                    <a:pt x="224" y="1364"/>
                    <a:pt x="216" y="1364"/>
                    <a:pt x="214" y="1368"/>
                  </a:cubicBezTo>
                  <a:cubicBezTo>
                    <a:pt x="207" y="1371"/>
                    <a:pt x="208" y="1375"/>
                    <a:pt x="200" y="1376"/>
                  </a:cubicBezTo>
                  <a:cubicBezTo>
                    <a:pt x="199" y="1380"/>
                    <a:pt x="194" y="1384"/>
                    <a:pt x="191" y="1387"/>
                  </a:cubicBezTo>
                  <a:cubicBezTo>
                    <a:pt x="188" y="1384"/>
                    <a:pt x="189" y="1381"/>
                    <a:pt x="193" y="1379"/>
                  </a:cubicBezTo>
                  <a:close/>
                  <a:moveTo>
                    <a:pt x="199" y="1139"/>
                  </a:moveTo>
                  <a:cubicBezTo>
                    <a:pt x="195" y="1136"/>
                    <a:pt x="199" y="1133"/>
                    <a:pt x="194" y="1130"/>
                  </a:cubicBezTo>
                  <a:cubicBezTo>
                    <a:pt x="196" y="1124"/>
                    <a:pt x="191" y="1118"/>
                    <a:pt x="192" y="1112"/>
                  </a:cubicBezTo>
                  <a:cubicBezTo>
                    <a:pt x="172" y="1082"/>
                    <a:pt x="156" y="1052"/>
                    <a:pt x="135" y="1027"/>
                  </a:cubicBezTo>
                  <a:cubicBezTo>
                    <a:pt x="131" y="1022"/>
                    <a:pt x="125" y="1019"/>
                    <a:pt x="121" y="1011"/>
                  </a:cubicBezTo>
                  <a:cubicBezTo>
                    <a:pt x="118" y="1006"/>
                    <a:pt x="120" y="1008"/>
                    <a:pt x="116" y="1004"/>
                  </a:cubicBezTo>
                  <a:cubicBezTo>
                    <a:pt x="114" y="1002"/>
                    <a:pt x="115" y="999"/>
                    <a:pt x="113" y="997"/>
                  </a:cubicBezTo>
                  <a:cubicBezTo>
                    <a:pt x="111" y="993"/>
                    <a:pt x="107" y="991"/>
                    <a:pt x="105" y="988"/>
                  </a:cubicBezTo>
                  <a:cubicBezTo>
                    <a:pt x="105" y="989"/>
                    <a:pt x="106" y="986"/>
                    <a:pt x="105" y="985"/>
                  </a:cubicBezTo>
                  <a:cubicBezTo>
                    <a:pt x="105" y="985"/>
                    <a:pt x="99" y="984"/>
                    <a:pt x="100" y="982"/>
                  </a:cubicBezTo>
                  <a:cubicBezTo>
                    <a:pt x="102" y="976"/>
                    <a:pt x="85" y="961"/>
                    <a:pt x="80" y="952"/>
                  </a:cubicBezTo>
                  <a:cubicBezTo>
                    <a:pt x="80" y="951"/>
                    <a:pt x="78" y="949"/>
                    <a:pt x="78" y="948"/>
                  </a:cubicBezTo>
                  <a:cubicBezTo>
                    <a:pt x="79" y="945"/>
                    <a:pt x="77" y="947"/>
                    <a:pt x="75" y="943"/>
                  </a:cubicBezTo>
                  <a:cubicBezTo>
                    <a:pt x="75" y="943"/>
                    <a:pt x="76" y="942"/>
                    <a:pt x="75" y="941"/>
                  </a:cubicBezTo>
                  <a:cubicBezTo>
                    <a:pt x="70" y="932"/>
                    <a:pt x="58" y="920"/>
                    <a:pt x="53" y="907"/>
                  </a:cubicBezTo>
                  <a:cubicBezTo>
                    <a:pt x="58" y="904"/>
                    <a:pt x="61" y="910"/>
                    <a:pt x="64" y="915"/>
                  </a:cubicBezTo>
                  <a:cubicBezTo>
                    <a:pt x="65" y="919"/>
                    <a:pt x="73" y="924"/>
                    <a:pt x="70" y="927"/>
                  </a:cubicBezTo>
                  <a:cubicBezTo>
                    <a:pt x="77" y="930"/>
                    <a:pt x="83" y="943"/>
                    <a:pt x="90" y="947"/>
                  </a:cubicBezTo>
                  <a:cubicBezTo>
                    <a:pt x="93" y="952"/>
                    <a:pt x="96" y="956"/>
                    <a:pt x="99" y="960"/>
                  </a:cubicBezTo>
                  <a:cubicBezTo>
                    <a:pt x="97" y="963"/>
                    <a:pt x="100" y="962"/>
                    <a:pt x="101" y="963"/>
                  </a:cubicBezTo>
                  <a:cubicBezTo>
                    <a:pt x="101" y="966"/>
                    <a:pt x="102" y="968"/>
                    <a:pt x="104" y="967"/>
                  </a:cubicBezTo>
                  <a:cubicBezTo>
                    <a:pt x="107" y="969"/>
                    <a:pt x="109" y="979"/>
                    <a:pt x="114" y="977"/>
                  </a:cubicBezTo>
                  <a:cubicBezTo>
                    <a:pt x="113" y="980"/>
                    <a:pt x="116" y="984"/>
                    <a:pt x="119" y="985"/>
                  </a:cubicBezTo>
                  <a:cubicBezTo>
                    <a:pt x="124" y="994"/>
                    <a:pt x="128" y="995"/>
                    <a:pt x="134" y="1006"/>
                  </a:cubicBezTo>
                  <a:cubicBezTo>
                    <a:pt x="140" y="1014"/>
                    <a:pt x="146" y="1022"/>
                    <a:pt x="152" y="1030"/>
                  </a:cubicBezTo>
                  <a:cubicBezTo>
                    <a:pt x="154" y="1034"/>
                    <a:pt x="156" y="1034"/>
                    <a:pt x="158" y="1035"/>
                  </a:cubicBezTo>
                  <a:cubicBezTo>
                    <a:pt x="159" y="1040"/>
                    <a:pt x="167" y="1051"/>
                    <a:pt x="174" y="1061"/>
                  </a:cubicBezTo>
                  <a:cubicBezTo>
                    <a:pt x="180" y="1075"/>
                    <a:pt x="188" y="1090"/>
                    <a:pt x="193" y="1104"/>
                  </a:cubicBezTo>
                  <a:cubicBezTo>
                    <a:pt x="196" y="1111"/>
                    <a:pt x="198" y="1118"/>
                    <a:pt x="198" y="1125"/>
                  </a:cubicBezTo>
                  <a:cubicBezTo>
                    <a:pt x="203" y="1132"/>
                    <a:pt x="203" y="1139"/>
                    <a:pt x="203" y="1145"/>
                  </a:cubicBezTo>
                  <a:cubicBezTo>
                    <a:pt x="199" y="1148"/>
                    <a:pt x="199" y="1140"/>
                    <a:pt x="199" y="1139"/>
                  </a:cubicBezTo>
                  <a:close/>
                  <a:moveTo>
                    <a:pt x="228" y="1142"/>
                  </a:moveTo>
                  <a:cubicBezTo>
                    <a:pt x="236" y="1134"/>
                    <a:pt x="246" y="1126"/>
                    <a:pt x="252" y="1118"/>
                  </a:cubicBezTo>
                  <a:cubicBezTo>
                    <a:pt x="300" y="1093"/>
                    <a:pt x="301" y="1085"/>
                    <a:pt x="309" y="1081"/>
                  </a:cubicBezTo>
                  <a:cubicBezTo>
                    <a:pt x="462" y="985"/>
                    <a:pt x="471" y="976"/>
                    <a:pt x="485" y="967"/>
                  </a:cubicBezTo>
                  <a:cubicBezTo>
                    <a:pt x="503" y="945"/>
                    <a:pt x="507" y="947"/>
                    <a:pt x="510" y="941"/>
                  </a:cubicBezTo>
                  <a:cubicBezTo>
                    <a:pt x="557" y="905"/>
                    <a:pt x="553" y="907"/>
                    <a:pt x="551" y="909"/>
                  </a:cubicBezTo>
                  <a:cubicBezTo>
                    <a:pt x="517" y="950"/>
                    <a:pt x="499" y="964"/>
                    <a:pt x="486" y="978"/>
                  </a:cubicBezTo>
                  <a:cubicBezTo>
                    <a:pt x="437" y="1016"/>
                    <a:pt x="427" y="1019"/>
                    <a:pt x="415" y="1030"/>
                  </a:cubicBezTo>
                  <a:cubicBezTo>
                    <a:pt x="412" y="1032"/>
                    <a:pt x="412" y="1035"/>
                    <a:pt x="411" y="1035"/>
                  </a:cubicBezTo>
                  <a:cubicBezTo>
                    <a:pt x="371" y="1063"/>
                    <a:pt x="358" y="1069"/>
                    <a:pt x="346" y="1077"/>
                  </a:cubicBezTo>
                  <a:cubicBezTo>
                    <a:pt x="251" y="1133"/>
                    <a:pt x="244" y="1138"/>
                    <a:pt x="238" y="1142"/>
                  </a:cubicBezTo>
                  <a:cubicBezTo>
                    <a:pt x="217" y="1159"/>
                    <a:pt x="213" y="1164"/>
                    <a:pt x="208" y="1169"/>
                  </a:cubicBezTo>
                  <a:close/>
                  <a:moveTo>
                    <a:pt x="223" y="1067"/>
                  </a:moveTo>
                  <a:cubicBezTo>
                    <a:pt x="223" y="1065"/>
                    <a:pt x="223" y="1063"/>
                    <a:pt x="221" y="1061"/>
                  </a:cubicBezTo>
                  <a:cubicBezTo>
                    <a:pt x="226" y="1059"/>
                    <a:pt x="229" y="1064"/>
                    <a:pt x="223" y="1067"/>
                  </a:cubicBezTo>
                  <a:close/>
                  <a:moveTo>
                    <a:pt x="232" y="1100"/>
                  </a:moveTo>
                  <a:cubicBezTo>
                    <a:pt x="230" y="1094"/>
                    <a:pt x="242" y="1090"/>
                    <a:pt x="243" y="1085"/>
                  </a:cubicBezTo>
                  <a:cubicBezTo>
                    <a:pt x="362" y="999"/>
                    <a:pt x="360" y="990"/>
                    <a:pt x="366" y="989"/>
                  </a:cubicBezTo>
                  <a:cubicBezTo>
                    <a:pt x="390" y="969"/>
                    <a:pt x="398" y="972"/>
                    <a:pt x="400" y="969"/>
                  </a:cubicBezTo>
                  <a:cubicBezTo>
                    <a:pt x="434" y="942"/>
                    <a:pt x="438" y="946"/>
                    <a:pt x="443" y="940"/>
                  </a:cubicBezTo>
                  <a:cubicBezTo>
                    <a:pt x="503" y="895"/>
                    <a:pt x="520" y="886"/>
                    <a:pt x="537" y="875"/>
                  </a:cubicBezTo>
                  <a:cubicBezTo>
                    <a:pt x="594" y="856"/>
                    <a:pt x="595" y="858"/>
                    <a:pt x="592" y="860"/>
                  </a:cubicBezTo>
                  <a:cubicBezTo>
                    <a:pt x="575" y="865"/>
                    <a:pt x="573" y="867"/>
                    <a:pt x="571" y="865"/>
                  </a:cubicBezTo>
                  <a:cubicBezTo>
                    <a:pt x="463" y="940"/>
                    <a:pt x="448" y="949"/>
                    <a:pt x="432" y="965"/>
                  </a:cubicBezTo>
                  <a:cubicBezTo>
                    <a:pt x="322" y="1042"/>
                    <a:pt x="316" y="1041"/>
                    <a:pt x="309" y="1047"/>
                  </a:cubicBezTo>
                  <a:cubicBezTo>
                    <a:pt x="287" y="1062"/>
                    <a:pt x="287" y="1060"/>
                    <a:pt x="285" y="1062"/>
                  </a:cubicBezTo>
                  <a:cubicBezTo>
                    <a:pt x="261" y="1080"/>
                    <a:pt x="257" y="1087"/>
                    <a:pt x="255" y="1084"/>
                  </a:cubicBezTo>
                  <a:close/>
                  <a:moveTo>
                    <a:pt x="231" y="1037"/>
                  </a:moveTo>
                  <a:cubicBezTo>
                    <a:pt x="230" y="1036"/>
                    <a:pt x="229" y="1035"/>
                    <a:pt x="228" y="1034"/>
                  </a:cubicBezTo>
                  <a:cubicBezTo>
                    <a:pt x="230" y="1033"/>
                    <a:pt x="231" y="1032"/>
                    <a:pt x="232" y="1032"/>
                  </a:cubicBezTo>
                  <a:cubicBezTo>
                    <a:pt x="232" y="1033"/>
                    <a:pt x="233" y="1034"/>
                    <a:pt x="234" y="1035"/>
                  </a:cubicBezTo>
                  <a:cubicBezTo>
                    <a:pt x="233" y="1036"/>
                    <a:pt x="232" y="1036"/>
                    <a:pt x="231" y="1037"/>
                  </a:cubicBezTo>
                  <a:close/>
                  <a:moveTo>
                    <a:pt x="269" y="855"/>
                  </a:moveTo>
                  <a:cubicBezTo>
                    <a:pt x="270" y="855"/>
                    <a:pt x="267" y="849"/>
                    <a:pt x="267" y="849"/>
                  </a:cubicBezTo>
                  <a:cubicBezTo>
                    <a:pt x="269" y="847"/>
                    <a:pt x="275" y="856"/>
                    <a:pt x="269" y="855"/>
                  </a:cubicBezTo>
                  <a:close/>
                  <a:moveTo>
                    <a:pt x="301" y="886"/>
                  </a:moveTo>
                  <a:cubicBezTo>
                    <a:pt x="298" y="882"/>
                    <a:pt x="298" y="880"/>
                    <a:pt x="302" y="877"/>
                  </a:cubicBezTo>
                  <a:cubicBezTo>
                    <a:pt x="305" y="881"/>
                    <a:pt x="305" y="884"/>
                    <a:pt x="301" y="886"/>
                  </a:cubicBezTo>
                  <a:close/>
                  <a:moveTo>
                    <a:pt x="301" y="817"/>
                  </a:moveTo>
                  <a:cubicBezTo>
                    <a:pt x="301" y="815"/>
                    <a:pt x="302" y="814"/>
                    <a:pt x="301" y="812"/>
                  </a:cubicBezTo>
                  <a:cubicBezTo>
                    <a:pt x="300" y="808"/>
                    <a:pt x="305" y="812"/>
                    <a:pt x="303" y="813"/>
                  </a:cubicBezTo>
                  <a:cubicBezTo>
                    <a:pt x="305" y="816"/>
                    <a:pt x="303" y="818"/>
                    <a:pt x="306" y="821"/>
                  </a:cubicBezTo>
                  <a:cubicBezTo>
                    <a:pt x="305" y="825"/>
                    <a:pt x="306" y="829"/>
                    <a:pt x="308" y="834"/>
                  </a:cubicBezTo>
                  <a:cubicBezTo>
                    <a:pt x="300" y="833"/>
                    <a:pt x="306" y="822"/>
                    <a:pt x="301" y="817"/>
                  </a:cubicBezTo>
                  <a:close/>
                  <a:moveTo>
                    <a:pt x="481" y="717"/>
                  </a:moveTo>
                  <a:cubicBezTo>
                    <a:pt x="482" y="721"/>
                    <a:pt x="472" y="722"/>
                    <a:pt x="468" y="723"/>
                  </a:cubicBezTo>
                  <a:cubicBezTo>
                    <a:pt x="467" y="719"/>
                    <a:pt x="478" y="718"/>
                    <a:pt x="481" y="717"/>
                  </a:cubicBezTo>
                  <a:close/>
                  <a:moveTo>
                    <a:pt x="463" y="722"/>
                  </a:moveTo>
                  <a:cubicBezTo>
                    <a:pt x="465" y="726"/>
                    <a:pt x="456" y="728"/>
                    <a:pt x="455" y="728"/>
                  </a:cubicBezTo>
                  <a:cubicBezTo>
                    <a:pt x="452" y="724"/>
                    <a:pt x="461" y="722"/>
                    <a:pt x="463" y="722"/>
                  </a:cubicBezTo>
                  <a:close/>
                  <a:moveTo>
                    <a:pt x="356" y="782"/>
                  </a:moveTo>
                  <a:cubicBezTo>
                    <a:pt x="358" y="781"/>
                    <a:pt x="359" y="780"/>
                    <a:pt x="361" y="778"/>
                  </a:cubicBezTo>
                  <a:cubicBezTo>
                    <a:pt x="368" y="777"/>
                    <a:pt x="358" y="783"/>
                    <a:pt x="356" y="785"/>
                  </a:cubicBezTo>
                  <a:cubicBezTo>
                    <a:pt x="353" y="786"/>
                    <a:pt x="354" y="783"/>
                    <a:pt x="356" y="782"/>
                  </a:cubicBezTo>
                  <a:close/>
                  <a:moveTo>
                    <a:pt x="393" y="618"/>
                  </a:moveTo>
                  <a:cubicBezTo>
                    <a:pt x="387" y="621"/>
                    <a:pt x="392" y="614"/>
                    <a:pt x="388" y="612"/>
                  </a:cubicBezTo>
                  <a:cubicBezTo>
                    <a:pt x="392" y="609"/>
                    <a:pt x="392" y="617"/>
                    <a:pt x="393" y="618"/>
                  </a:cubicBezTo>
                  <a:close/>
                  <a:moveTo>
                    <a:pt x="407" y="682"/>
                  </a:moveTo>
                  <a:cubicBezTo>
                    <a:pt x="410" y="678"/>
                    <a:pt x="412" y="674"/>
                    <a:pt x="418" y="671"/>
                  </a:cubicBezTo>
                  <a:cubicBezTo>
                    <a:pt x="450" y="660"/>
                    <a:pt x="454" y="654"/>
                    <a:pt x="457" y="653"/>
                  </a:cubicBezTo>
                  <a:cubicBezTo>
                    <a:pt x="483" y="644"/>
                    <a:pt x="490" y="641"/>
                    <a:pt x="496" y="639"/>
                  </a:cubicBezTo>
                  <a:cubicBezTo>
                    <a:pt x="536" y="628"/>
                    <a:pt x="539" y="625"/>
                    <a:pt x="543" y="625"/>
                  </a:cubicBezTo>
                  <a:cubicBezTo>
                    <a:pt x="574" y="618"/>
                    <a:pt x="580" y="613"/>
                    <a:pt x="586" y="614"/>
                  </a:cubicBezTo>
                  <a:cubicBezTo>
                    <a:pt x="673" y="563"/>
                    <a:pt x="672" y="564"/>
                    <a:pt x="671" y="565"/>
                  </a:cubicBezTo>
                  <a:cubicBezTo>
                    <a:pt x="622" y="601"/>
                    <a:pt x="616" y="610"/>
                    <a:pt x="597" y="618"/>
                  </a:cubicBezTo>
                  <a:cubicBezTo>
                    <a:pt x="544" y="639"/>
                    <a:pt x="541" y="643"/>
                    <a:pt x="537" y="644"/>
                  </a:cubicBezTo>
                  <a:cubicBezTo>
                    <a:pt x="519" y="649"/>
                    <a:pt x="512" y="654"/>
                    <a:pt x="505" y="655"/>
                  </a:cubicBezTo>
                  <a:cubicBezTo>
                    <a:pt x="445" y="679"/>
                    <a:pt x="427" y="685"/>
                    <a:pt x="408" y="693"/>
                  </a:cubicBezTo>
                  <a:cubicBezTo>
                    <a:pt x="383" y="709"/>
                    <a:pt x="384" y="706"/>
                    <a:pt x="383" y="704"/>
                  </a:cubicBezTo>
                  <a:cubicBezTo>
                    <a:pt x="397" y="688"/>
                    <a:pt x="401" y="686"/>
                    <a:pt x="403" y="684"/>
                  </a:cubicBezTo>
                  <a:close/>
                  <a:moveTo>
                    <a:pt x="532" y="454"/>
                  </a:moveTo>
                  <a:cubicBezTo>
                    <a:pt x="532" y="450"/>
                    <a:pt x="531" y="447"/>
                    <a:pt x="535" y="444"/>
                  </a:cubicBezTo>
                  <a:cubicBezTo>
                    <a:pt x="538" y="448"/>
                    <a:pt x="536" y="451"/>
                    <a:pt x="532" y="454"/>
                  </a:cubicBezTo>
                  <a:close/>
                  <a:moveTo>
                    <a:pt x="627" y="333"/>
                  </a:moveTo>
                  <a:cubicBezTo>
                    <a:pt x="626" y="331"/>
                    <a:pt x="628" y="329"/>
                    <a:pt x="627" y="326"/>
                  </a:cubicBezTo>
                  <a:cubicBezTo>
                    <a:pt x="631" y="324"/>
                    <a:pt x="631" y="332"/>
                    <a:pt x="627" y="333"/>
                  </a:cubicBezTo>
                  <a:close/>
                  <a:moveTo>
                    <a:pt x="722" y="53"/>
                  </a:moveTo>
                  <a:cubicBezTo>
                    <a:pt x="723" y="56"/>
                    <a:pt x="721" y="59"/>
                    <a:pt x="718" y="61"/>
                  </a:cubicBezTo>
                  <a:cubicBezTo>
                    <a:pt x="713" y="58"/>
                    <a:pt x="719" y="56"/>
                    <a:pt x="722" y="53"/>
                  </a:cubicBezTo>
                  <a:close/>
                  <a:moveTo>
                    <a:pt x="670" y="251"/>
                  </a:moveTo>
                  <a:cubicBezTo>
                    <a:pt x="668" y="255"/>
                    <a:pt x="668" y="260"/>
                    <a:pt x="668" y="264"/>
                  </a:cubicBezTo>
                  <a:cubicBezTo>
                    <a:pt x="664" y="281"/>
                    <a:pt x="657" y="284"/>
                    <a:pt x="658" y="289"/>
                  </a:cubicBezTo>
                  <a:cubicBezTo>
                    <a:pt x="652" y="296"/>
                    <a:pt x="652" y="292"/>
                    <a:pt x="653" y="288"/>
                  </a:cubicBezTo>
                  <a:cubicBezTo>
                    <a:pt x="661" y="245"/>
                    <a:pt x="661" y="237"/>
                    <a:pt x="665" y="230"/>
                  </a:cubicBezTo>
                  <a:cubicBezTo>
                    <a:pt x="666" y="215"/>
                    <a:pt x="662" y="210"/>
                    <a:pt x="666" y="207"/>
                  </a:cubicBezTo>
                  <a:cubicBezTo>
                    <a:pt x="670" y="171"/>
                    <a:pt x="675" y="168"/>
                    <a:pt x="674" y="164"/>
                  </a:cubicBezTo>
                  <a:cubicBezTo>
                    <a:pt x="679" y="136"/>
                    <a:pt x="684" y="129"/>
                    <a:pt x="685" y="122"/>
                  </a:cubicBezTo>
                  <a:cubicBezTo>
                    <a:pt x="704" y="89"/>
                    <a:pt x="704" y="75"/>
                    <a:pt x="716" y="63"/>
                  </a:cubicBezTo>
                  <a:cubicBezTo>
                    <a:pt x="709" y="86"/>
                    <a:pt x="708" y="91"/>
                    <a:pt x="704" y="96"/>
                  </a:cubicBezTo>
                  <a:cubicBezTo>
                    <a:pt x="684" y="166"/>
                    <a:pt x="687" y="171"/>
                    <a:pt x="684" y="174"/>
                  </a:cubicBezTo>
                  <a:cubicBezTo>
                    <a:pt x="678" y="204"/>
                    <a:pt x="677" y="208"/>
                    <a:pt x="678" y="213"/>
                  </a:cubicBezTo>
                  <a:cubicBezTo>
                    <a:pt x="672" y="242"/>
                    <a:pt x="669" y="246"/>
                    <a:pt x="670" y="251"/>
                  </a:cubicBezTo>
                  <a:close/>
                </a:path>
              </a:pathLst>
            </a:custGeom>
            <a:solidFill>
              <a:srgbClr val="D1CEBC">
                <a:alpha val="49803"/>
              </a:srgbClr>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cxnSp>
        <p:nvCxnSpPr>
          <p:cNvPr id="157" name="Google Shape;157;p26"/>
          <p:cNvCxnSpPr/>
          <p:nvPr/>
        </p:nvCxnSpPr>
        <p:spPr>
          <a:xfrm>
            <a:off x="2200230" y="1631880"/>
            <a:ext cx="6577740" cy="270"/>
          </a:xfrm>
          <a:prstGeom prst="straightConnector1">
            <a:avLst/>
          </a:prstGeom>
          <a:noFill/>
          <a:ln w="38150" cap="flat" cmpd="sng">
            <a:solidFill>
              <a:srgbClr val="79A8A4"/>
            </a:solidFill>
            <a:prstDash val="solid"/>
            <a:round/>
            <a:headEnd type="none" w="sm" len="sm"/>
            <a:tailEnd type="none" w="sm" len="sm"/>
          </a:ln>
        </p:spPr>
      </p:cxnSp>
      <p:sp>
        <p:nvSpPr>
          <p:cNvPr id="158" name="Google Shape;158;p26"/>
          <p:cNvSpPr txBox="1">
            <a:spLocks noGrp="1"/>
          </p:cNvSpPr>
          <p:nvPr>
            <p:ph type="title"/>
          </p:nvPr>
        </p:nvSpPr>
        <p:spPr>
          <a:xfrm>
            <a:off x="2200230" y="426330"/>
            <a:ext cx="6577740" cy="117018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b="0" i="0" u="none" strike="noStrike" cap="none"/>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59" name="Google Shape;159;p26"/>
          <p:cNvSpPr txBox="1">
            <a:spLocks noGrp="1"/>
          </p:cNvSpPr>
          <p:nvPr>
            <p:ph type="body" idx="1"/>
          </p:nvPr>
        </p:nvSpPr>
        <p:spPr>
          <a:xfrm>
            <a:off x="2200230" y="1828710"/>
            <a:ext cx="6577740" cy="2738340"/>
          </a:xfrm>
          <a:prstGeom prst="rect">
            <a:avLst/>
          </a:prstGeom>
          <a:noFill/>
          <a:ln>
            <a:noFill/>
          </a:ln>
        </p:spPr>
        <p:txBody>
          <a:bodyPr spcFirstLastPara="1" wrap="square" lIns="68575" tIns="34275" rIns="68575" bIns="34275" anchor="t" anchorCtr="0">
            <a:noAutofit/>
          </a:bodyPr>
          <a:lstStyle>
            <a:lvl1pPr marL="457200" marR="0" lvl="0" indent="-228600" algn="l" rtl="0">
              <a:spcBef>
                <a:spcPts val="0"/>
              </a:spcBef>
              <a:spcAft>
                <a:spcPts val="0"/>
              </a:spcAft>
              <a:buSzPts val="1100"/>
              <a:buNone/>
              <a:defRPr sz="1400" b="0" i="0" u="none" strike="noStrike" cap="none"/>
            </a:lvl1pPr>
            <a:lvl2pPr marL="914400" marR="0" lvl="1" indent="-228600" algn="l" rtl="0">
              <a:spcBef>
                <a:spcPts val="0"/>
              </a:spcBef>
              <a:spcAft>
                <a:spcPts val="0"/>
              </a:spcAft>
              <a:buSzPts val="1100"/>
              <a:buNone/>
              <a:defRPr sz="1400" b="0" i="0" u="none" strike="noStrike" cap="none"/>
            </a:lvl2pPr>
            <a:lvl3pPr marL="1371600" marR="0" lvl="2" indent="-228600" algn="l" rtl="0">
              <a:spcBef>
                <a:spcPts val="0"/>
              </a:spcBef>
              <a:spcAft>
                <a:spcPts val="0"/>
              </a:spcAft>
              <a:buSzPts val="1100"/>
              <a:buNone/>
              <a:defRPr sz="1400" b="0" i="0" u="none" strike="noStrike" cap="none"/>
            </a:lvl3pPr>
            <a:lvl4pPr marL="1828800" marR="0" lvl="3" indent="-228600" algn="l" rtl="0">
              <a:spcBef>
                <a:spcPts val="0"/>
              </a:spcBef>
              <a:spcAft>
                <a:spcPts val="0"/>
              </a:spcAft>
              <a:buSzPts val="1100"/>
              <a:buNone/>
              <a:defRPr sz="1400" b="0" i="0" u="none" strike="noStrike" cap="none"/>
            </a:lvl4pPr>
            <a:lvl5pPr marL="2286000" marR="0" lvl="4" indent="-228600" algn="l" rtl="0">
              <a:spcBef>
                <a:spcPts val="0"/>
              </a:spcBef>
              <a:spcAft>
                <a:spcPts val="0"/>
              </a:spcAft>
              <a:buSzPts val="1100"/>
              <a:buNone/>
              <a:defRPr sz="1400" b="0" i="0" u="none" strike="noStrike" cap="none"/>
            </a:lvl5pPr>
            <a:lvl6pPr marL="2743200" marR="0" lvl="5" indent="-228600" algn="l" rtl="0">
              <a:spcBef>
                <a:spcPts val="0"/>
              </a:spcBef>
              <a:spcAft>
                <a:spcPts val="0"/>
              </a:spcAft>
              <a:buSzPts val="1100"/>
              <a:buNone/>
              <a:defRPr sz="1400" b="0" i="0" u="none" strike="noStrike" cap="none"/>
            </a:lvl6pPr>
            <a:lvl7pPr marL="3200400" marR="0" lvl="6" indent="-228600" algn="l" rtl="0">
              <a:spcBef>
                <a:spcPts val="0"/>
              </a:spcBef>
              <a:spcAft>
                <a:spcPts val="0"/>
              </a:spcAft>
              <a:buSzPts val="1100"/>
              <a:buNone/>
              <a:defRPr sz="1400" b="0" i="0" u="none" strike="noStrike" cap="none"/>
            </a:lvl7pPr>
            <a:lvl8pPr marL="3657600" marR="0" lvl="7" indent="-228600" algn="l" rtl="0">
              <a:spcBef>
                <a:spcPts val="0"/>
              </a:spcBef>
              <a:spcAft>
                <a:spcPts val="0"/>
              </a:spcAft>
              <a:buSzPts val="1100"/>
              <a:buNone/>
              <a:defRPr sz="1400" b="0" i="0" u="none" strike="noStrike" cap="none"/>
            </a:lvl8pPr>
            <a:lvl9pPr marL="4114800" marR="0" lvl="8" indent="-228600" algn="l" rtl="0">
              <a:spcBef>
                <a:spcPts val="0"/>
              </a:spcBef>
              <a:spcAft>
                <a:spcPts val="0"/>
              </a:spcAft>
              <a:buSzPts val="1100"/>
              <a:buNone/>
              <a:defRPr sz="1400" b="0" i="0" u="none" strike="noStrike" cap="none"/>
            </a:lvl9pPr>
          </a:lstStyle>
          <a:p>
            <a:endParaRPr/>
          </a:p>
        </p:txBody>
      </p:sp>
      <p:sp>
        <p:nvSpPr>
          <p:cNvPr id="160" name="Google Shape;160;p26"/>
          <p:cNvSpPr txBox="1">
            <a:spLocks noGrp="1"/>
          </p:cNvSpPr>
          <p:nvPr>
            <p:ph type="dt" idx="10"/>
          </p:nvPr>
        </p:nvSpPr>
        <p:spPr>
          <a:xfrm>
            <a:off x="6720840" y="4722570"/>
            <a:ext cx="2057130" cy="273510"/>
          </a:xfrm>
          <a:prstGeom prst="rect">
            <a:avLst/>
          </a:prstGeom>
          <a:noFill/>
          <a:ln>
            <a:noFill/>
          </a:ln>
        </p:spPr>
        <p:txBody>
          <a:bodyPr spcFirstLastPara="1" wrap="square" lIns="68575" tIns="34275" rIns="68575" bIns="34275" anchor="ctr" anchorCtr="0">
            <a:noAutofit/>
          </a:bodyPr>
          <a:lstStyle>
            <a:lvl1pPr marR="0" lvl="0" algn="r" rtl="0">
              <a:lnSpc>
                <a:spcPct val="100000"/>
              </a:lnSpc>
              <a:spcBef>
                <a:spcPts val="0"/>
              </a:spcBef>
              <a:spcAft>
                <a:spcPts val="0"/>
              </a:spcAft>
              <a:buClr>
                <a:srgbClr val="474B57"/>
              </a:buClr>
              <a:buSzPts val="900"/>
              <a:buFont typeface="Century Schoolbook"/>
              <a:buNone/>
              <a:defRPr sz="900" b="0" i="0" u="none" strike="noStrike" cap="none">
                <a:solidFill>
                  <a:srgbClr val="474B57"/>
                </a:solidFill>
                <a:latin typeface="Century Schoolbook"/>
                <a:ea typeface="Century Schoolbook"/>
                <a:cs typeface="Century Schoolbook"/>
                <a:sym typeface="Century Schoolbook"/>
              </a:defRPr>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61" name="Google Shape;161;p26"/>
          <p:cNvSpPr txBox="1">
            <a:spLocks noGrp="1"/>
          </p:cNvSpPr>
          <p:nvPr>
            <p:ph type="ftr" idx="11"/>
          </p:nvPr>
        </p:nvSpPr>
        <p:spPr>
          <a:xfrm>
            <a:off x="2200230" y="4722570"/>
            <a:ext cx="4250340" cy="27351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Font typeface="Times New Roman"/>
              <a:buNone/>
              <a:defRPr sz="1100" b="0" i="0" u="none" strike="noStrike" cap="none">
                <a:latin typeface="Times New Roman"/>
                <a:ea typeface="Times New Roman"/>
                <a:cs typeface="Times New Roman"/>
                <a:sym typeface="Times New Roman"/>
              </a:defRPr>
            </a:lvl1pPr>
            <a:lvl2pPr marR="0" lvl="1" algn="l" rtl="0">
              <a:spcBef>
                <a:spcPts val="0"/>
              </a:spcBef>
              <a:spcAft>
                <a:spcPts val="0"/>
              </a:spcAft>
              <a:buSzPts val="1100"/>
              <a:buNone/>
              <a:defRPr sz="1400" b="0" i="0" u="none" strike="noStrike" cap="none"/>
            </a:lvl2pPr>
            <a:lvl3pPr marR="0" lvl="2" algn="l" rtl="0">
              <a:spcBef>
                <a:spcPts val="0"/>
              </a:spcBef>
              <a:spcAft>
                <a:spcPts val="0"/>
              </a:spcAft>
              <a:buSzPts val="1100"/>
              <a:buNone/>
              <a:defRPr sz="1400" b="0" i="0" u="none" strike="noStrike" cap="none"/>
            </a:lvl3pPr>
            <a:lvl4pPr marR="0" lvl="3" algn="l" rtl="0">
              <a:spcBef>
                <a:spcPts val="0"/>
              </a:spcBef>
              <a:spcAft>
                <a:spcPts val="0"/>
              </a:spcAft>
              <a:buSzPts val="1100"/>
              <a:buNone/>
              <a:defRPr sz="1400" b="0" i="0" u="none" strike="noStrike" cap="none"/>
            </a:lvl4pPr>
            <a:lvl5pPr marR="0" lvl="4" algn="l" rtl="0">
              <a:spcBef>
                <a:spcPts val="0"/>
              </a:spcBef>
              <a:spcAft>
                <a:spcPts val="0"/>
              </a:spcAft>
              <a:buSzPts val="1100"/>
              <a:buNone/>
              <a:defRPr sz="1400" b="0" i="0" u="none" strike="noStrike" cap="none"/>
            </a:lvl5pPr>
            <a:lvl6pPr marR="0" lvl="5" algn="l" rtl="0">
              <a:spcBef>
                <a:spcPts val="0"/>
              </a:spcBef>
              <a:spcAft>
                <a:spcPts val="0"/>
              </a:spcAft>
              <a:buSzPts val="1100"/>
              <a:buNone/>
              <a:defRPr sz="1400" b="0" i="0" u="none" strike="noStrike" cap="none"/>
            </a:lvl6pPr>
            <a:lvl7pPr marR="0" lvl="6" algn="l" rtl="0">
              <a:spcBef>
                <a:spcPts val="0"/>
              </a:spcBef>
              <a:spcAft>
                <a:spcPts val="0"/>
              </a:spcAft>
              <a:buSzPts val="1100"/>
              <a:buNone/>
              <a:defRPr sz="1400" b="0" i="0" u="none" strike="noStrike" cap="none"/>
            </a:lvl7pPr>
            <a:lvl8pPr marR="0" lvl="7" algn="l" rtl="0">
              <a:spcBef>
                <a:spcPts val="0"/>
              </a:spcBef>
              <a:spcAft>
                <a:spcPts val="0"/>
              </a:spcAft>
              <a:buSzPts val="1100"/>
              <a:buNone/>
              <a:defRPr sz="1400" b="0" i="0" u="none" strike="noStrike" cap="none"/>
            </a:lvl8pPr>
            <a:lvl9pPr marR="0" lvl="8" algn="l" rtl="0">
              <a:spcBef>
                <a:spcPts val="0"/>
              </a:spcBef>
              <a:spcAft>
                <a:spcPts val="0"/>
              </a:spcAft>
              <a:buSzPts val="1100"/>
              <a:buNone/>
              <a:defRPr sz="1400" b="0" i="0" u="none" strike="noStrike" cap="none"/>
            </a:lvl9pPr>
          </a:lstStyle>
          <a:p>
            <a:endParaRPr/>
          </a:p>
        </p:txBody>
      </p:sp>
      <p:sp>
        <p:nvSpPr>
          <p:cNvPr id="162" name="Google Shape;162;p26"/>
          <p:cNvSpPr txBox="1">
            <a:spLocks noGrp="1"/>
          </p:cNvSpPr>
          <p:nvPr>
            <p:ph type="sldNum" idx="12"/>
          </p:nvPr>
        </p:nvSpPr>
        <p:spPr>
          <a:xfrm>
            <a:off x="384750" y="542430"/>
            <a:ext cx="1412910" cy="453060"/>
          </a:xfrm>
          <a:prstGeom prst="rect">
            <a:avLst/>
          </a:prstGeom>
          <a:noFill/>
          <a:ln>
            <a:noFill/>
          </a:ln>
        </p:spPr>
        <p:txBody>
          <a:bodyPr spcFirstLastPara="1" wrap="square" lIns="68575" tIns="34275" rIns="68575" bIns="34275" anchor="b" anchorCtr="0">
            <a:noAutofit/>
          </a:bodyPr>
          <a:lstStyle>
            <a:lvl1pPr marL="0" marR="0" lvl="0" indent="0" algn="r" rtl="0">
              <a:lnSpc>
                <a:spcPct val="100000"/>
              </a:lnSpc>
              <a:spcBef>
                <a:spcPts val="0"/>
              </a:spcBef>
              <a:buClr>
                <a:srgbClr val="474B57"/>
              </a:buClr>
              <a:buSzPts val="3300"/>
              <a:buFont typeface="Century Schoolbook"/>
              <a:buNone/>
              <a:defRPr sz="3300" b="0" i="0" u="none" strike="noStrike" cap="none">
                <a:solidFill>
                  <a:srgbClr val="474B57"/>
                </a:solidFill>
                <a:latin typeface="Century Schoolbook"/>
                <a:ea typeface="Century Schoolbook"/>
                <a:cs typeface="Century Schoolbook"/>
                <a:sym typeface="Century Schoolbook"/>
              </a:defRPr>
            </a:lvl1pPr>
            <a:lvl2pPr marL="0" marR="0" lvl="1" indent="0" algn="r" rtl="0">
              <a:lnSpc>
                <a:spcPct val="100000"/>
              </a:lnSpc>
              <a:spcBef>
                <a:spcPts val="0"/>
              </a:spcBef>
              <a:buClr>
                <a:srgbClr val="474B57"/>
              </a:buClr>
              <a:buSzPts val="3300"/>
              <a:buFont typeface="Century Schoolbook"/>
              <a:buNone/>
              <a:defRPr sz="3300" b="0" i="0" u="none" strike="noStrike" cap="none">
                <a:solidFill>
                  <a:srgbClr val="474B57"/>
                </a:solidFill>
                <a:latin typeface="Century Schoolbook"/>
                <a:ea typeface="Century Schoolbook"/>
                <a:cs typeface="Century Schoolbook"/>
                <a:sym typeface="Century Schoolbook"/>
              </a:defRPr>
            </a:lvl2pPr>
            <a:lvl3pPr marL="0" marR="0" lvl="2" indent="0" algn="r" rtl="0">
              <a:lnSpc>
                <a:spcPct val="100000"/>
              </a:lnSpc>
              <a:spcBef>
                <a:spcPts val="0"/>
              </a:spcBef>
              <a:buClr>
                <a:srgbClr val="474B57"/>
              </a:buClr>
              <a:buSzPts val="3300"/>
              <a:buFont typeface="Century Schoolbook"/>
              <a:buNone/>
              <a:defRPr sz="3300" b="0" i="0" u="none" strike="noStrike" cap="none">
                <a:solidFill>
                  <a:srgbClr val="474B57"/>
                </a:solidFill>
                <a:latin typeface="Century Schoolbook"/>
                <a:ea typeface="Century Schoolbook"/>
                <a:cs typeface="Century Schoolbook"/>
                <a:sym typeface="Century Schoolbook"/>
              </a:defRPr>
            </a:lvl3pPr>
            <a:lvl4pPr marL="0" marR="0" lvl="3" indent="0" algn="r" rtl="0">
              <a:lnSpc>
                <a:spcPct val="100000"/>
              </a:lnSpc>
              <a:spcBef>
                <a:spcPts val="0"/>
              </a:spcBef>
              <a:buClr>
                <a:srgbClr val="474B57"/>
              </a:buClr>
              <a:buSzPts val="3300"/>
              <a:buFont typeface="Century Schoolbook"/>
              <a:buNone/>
              <a:defRPr sz="3300" b="0" i="0" u="none" strike="noStrike" cap="none">
                <a:solidFill>
                  <a:srgbClr val="474B57"/>
                </a:solidFill>
                <a:latin typeface="Century Schoolbook"/>
                <a:ea typeface="Century Schoolbook"/>
                <a:cs typeface="Century Schoolbook"/>
                <a:sym typeface="Century Schoolbook"/>
              </a:defRPr>
            </a:lvl4pPr>
            <a:lvl5pPr marL="0" marR="0" lvl="4" indent="0" algn="r" rtl="0">
              <a:lnSpc>
                <a:spcPct val="100000"/>
              </a:lnSpc>
              <a:spcBef>
                <a:spcPts val="0"/>
              </a:spcBef>
              <a:buClr>
                <a:srgbClr val="474B57"/>
              </a:buClr>
              <a:buSzPts val="3300"/>
              <a:buFont typeface="Century Schoolbook"/>
              <a:buNone/>
              <a:defRPr sz="3300" b="0" i="0" u="none" strike="noStrike" cap="none">
                <a:solidFill>
                  <a:srgbClr val="474B57"/>
                </a:solidFill>
                <a:latin typeface="Century Schoolbook"/>
                <a:ea typeface="Century Schoolbook"/>
                <a:cs typeface="Century Schoolbook"/>
                <a:sym typeface="Century Schoolbook"/>
              </a:defRPr>
            </a:lvl5pPr>
            <a:lvl6pPr marL="0" marR="0" lvl="5" indent="0" algn="r" rtl="0">
              <a:lnSpc>
                <a:spcPct val="100000"/>
              </a:lnSpc>
              <a:spcBef>
                <a:spcPts val="0"/>
              </a:spcBef>
              <a:buClr>
                <a:srgbClr val="474B57"/>
              </a:buClr>
              <a:buSzPts val="3300"/>
              <a:buFont typeface="Century Schoolbook"/>
              <a:buNone/>
              <a:defRPr sz="3300" b="0" i="0" u="none" strike="noStrike" cap="none">
                <a:solidFill>
                  <a:srgbClr val="474B57"/>
                </a:solidFill>
                <a:latin typeface="Century Schoolbook"/>
                <a:ea typeface="Century Schoolbook"/>
                <a:cs typeface="Century Schoolbook"/>
                <a:sym typeface="Century Schoolbook"/>
              </a:defRPr>
            </a:lvl6pPr>
            <a:lvl7pPr marL="0" marR="0" lvl="6" indent="0" algn="r" rtl="0">
              <a:lnSpc>
                <a:spcPct val="100000"/>
              </a:lnSpc>
              <a:spcBef>
                <a:spcPts val="0"/>
              </a:spcBef>
              <a:buClr>
                <a:srgbClr val="474B57"/>
              </a:buClr>
              <a:buSzPts val="3300"/>
              <a:buFont typeface="Century Schoolbook"/>
              <a:buNone/>
              <a:defRPr sz="3300" b="0" i="0" u="none" strike="noStrike" cap="none">
                <a:solidFill>
                  <a:srgbClr val="474B57"/>
                </a:solidFill>
                <a:latin typeface="Century Schoolbook"/>
                <a:ea typeface="Century Schoolbook"/>
                <a:cs typeface="Century Schoolbook"/>
                <a:sym typeface="Century Schoolbook"/>
              </a:defRPr>
            </a:lvl7pPr>
            <a:lvl8pPr marL="0" marR="0" lvl="7" indent="0" algn="r" rtl="0">
              <a:lnSpc>
                <a:spcPct val="100000"/>
              </a:lnSpc>
              <a:spcBef>
                <a:spcPts val="0"/>
              </a:spcBef>
              <a:buClr>
                <a:srgbClr val="474B57"/>
              </a:buClr>
              <a:buSzPts val="3300"/>
              <a:buFont typeface="Century Schoolbook"/>
              <a:buNone/>
              <a:defRPr sz="3300" b="0" i="0" u="none" strike="noStrike" cap="none">
                <a:solidFill>
                  <a:srgbClr val="474B57"/>
                </a:solidFill>
                <a:latin typeface="Century Schoolbook"/>
                <a:ea typeface="Century Schoolbook"/>
                <a:cs typeface="Century Schoolbook"/>
                <a:sym typeface="Century Schoolbook"/>
              </a:defRPr>
            </a:lvl8pPr>
            <a:lvl9pPr marL="0" marR="0" lvl="8" indent="0" algn="r" rtl="0">
              <a:lnSpc>
                <a:spcPct val="100000"/>
              </a:lnSpc>
              <a:spcBef>
                <a:spcPts val="0"/>
              </a:spcBef>
              <a:buClr>
                <a:srgbClr val="474B57"/>
              </a:buClr>
              <a:buSzPts val="3300"/>
              <a:buFont typeface="Century Schoolbook"/>
              <a:buNone/>
              <a:defRPr sz="3300" b="0" i="0" u="none" strike="noStrike" cap="none">
                <a:solidFill>
                  <a:srgbClr val="474B57"/>
                </a:solidFill>
                <a:latin typeface="Century Schoolbook"/>
                <a:ea typeface="Century Schoolbook"/>
                <a:cs typeface="Century Schoolbook"/>
                <a:sym typeface="Century Schoolbook"/>
              </a:defRPr>
            </a:lvl9pPr>
          </a:lstStyle>
          <a:p>
            <a:pPr marL="0" lvl="0" indent="0" algn="r" rtl="0">
              <a:spcBef>
                <a:spcPts val="0"/>
              </a:spcBef>
              <a:spcAft>
                <a:spcPts val="0"/>
              </a:spcAft>
              <a:buNone/>
            </a:pPr>
            <a:fld id="{00000000-1234-1234-1234-123412341234}" type="slidenum">
              <a:rPr lang="en"/>
              <a:t>‹#›</a:t>
            </a:fld>
            <a:endParaRPr>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71"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6"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3.xml"/><Relationship Id="rId6" Type="http://schemas.openxmlformats.org/officeDocument/2006/relationships/hyperlink" Target="https://smallpotatoes.paulbloom.net/p/psychology-is-ok" TargetMode="External"/><Relationship Id="rId5" Type="http://schemas.openxmlformats.org/officeDocument/2006/relationships/hyperlink" Target="https://bigthink.com/neuropsych/is-psychology-good-for-anything/" TargetMode="Externa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doi.org/10.1038/s44271-023-00003-2" TargetMode="External"/><Relationship Id="rId2" Type="http://schemas.openxmlformats.org/officeDocument/2006/relationships/notesSlide" Target="../notesSlides/notesSlide58.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EFCF7"/>
        </a:solidFill>
        <a:effectLst/>
      </p:bgPr>
    </p:bg>
    <p:spTree>
      <p:nvGrpSpPr>
        <p:cNvPr id="1" name="Shape 262"/>
        <p:cNvGrpSpPr/>
        <p:nvPr/>
      </p:nvGrpSpPr>
      <p:grpSpPr>
        <a:xfrm>
          <a:off x="0" y="0"/>
          <a:ext cx="0" cy="0"/>
          <a:chOff x="0" y="0"/>
          <a:chExt cx="0" cy="0"/>
        </a:xfrm>
      </p:grpSpPr>
      <p:sp>
        <p:nvSpPr>
          <p:cNvPr id="263" name="Google Shape;263;p40"/>
          <p:cNvSpPr/>
          <p:nvPr/>
        </p:nvSpPr>
        <p:spPr>
          <a:xfrm>
            <a:off x="270" y="0"/>
            <a:ext cx="9143820" cy="5143230"/>
          </a:xfrm>
          <a:prstGeom prst="rect">
            <a:avLst/>
          </a:prstGeom>
          <a:solidFill>
            <a:srgbClr val="FEFCF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4" name="Google Shape;264;p40"/>
          <p:cNvSpPr/>
          <p:nvPr/>
        </p:nvSpPr>
        <p:spPr>
          <a:xfrm>
            <a:off x="3006100" y="4494900"/>
            <a:ext cx="4899000" cy="4329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2400"/>
              <a:buFont typeface="Century Schoolbook"/>
              <a:buNone/>
            </a:pPr>
            <a:endParaRPr sz="2400" b="0" i="0" u="none" strike="noStrike" cap="none">
              <a:latin typeface="Arial"/>
              <a:ea typeface="Arial"/>
              <a:cs typeface="Arial"/>
              <a:sym typeface="Arial"/>
            </a:endParaRPr>
          </a:p>
        </p:txBody>
      </p:sp>
      <p:sp>
        <p:nvSpPr>
          <p:cNvPr id="265" name="Google Shape;265;p40"/>
          <p:cNvSpPr txBox="1"/>
          <p:nvPr/>
        </p:nvSpPr>
        <p:spPr>
          <a:xfrm>
            <a:off x="63525" y="599075"/>
            <a:ext cx="8880000" cy="3140168"/>
          </a:xfrm>
          <a:prstGeom prst="rect">
            <a:avLst/>
          </a:prstGeom>
          <a:noFill/>
          <a:ln>
            <a:noFill/>
          </a:ln>
        </p:spPr>
        <p:txBody>
          <a:bodyPr spcFirstLastPara="1" wrap="square" lIns="68575" tIns="34275" rIns="68575" bIns="34275" anchor="ctr" anchorCtr="0">
            <a:normAutofit/>
          </a:bodyPr>
          <a:lstStyle/>
          <a:p>
            <a:pPr marL="0" marR="0" lvl="0" indent="0" algn="l" rtl="0">
              <a:lnSpc>
                <a:spcPct val="130000"/>
              </a:lnSpc>
              <a:spcBef>
                <a:spcPts val="0"/>
              </a:spcBef>
              <a:spcAft>
                <a:spcPts val="0"/>
              </a:spcAft>
              <a:buClr>
                <a:srgbClr val="121316"/>
              </a:buClr>
              <a:buSzPts val="1800"/>
              <a:buFont typeface="Century Schoolbook"/>
              <a:buNone/>
            </a:pPr>
            <a:endParaRPr sz="3700" i="1" u="none" strike="noStrike" cap="none" dirty="0">
              <a:solidFill>
                <a:srgbClr val="121316"/>
              </a:solidFill>
              <a:latin typeface="Century Schoolbook"/>
              <a:ea typeface="Century Schoolbook"/>
              <a:cs typeface="Century Schoolbook"/>
              <a:sym typeface="Century Schoolbook"/>
            </a:endParaRPr>
          </a:p>
          <a:p>
            <a:pPr marL="0" marR="0" lvl="0" indent="0" algn="ctr" rtl="0">
              <a:lnSpc>
                <a:spcPct val="130000"/>
              </a:lnSpc>
              <a:spcBef>
                <a:spcPts val="0"/>
              </a:spcBef>
              <a:spcAft>
                <a:spcPts val="0"/>
              </a:spcAft>
              <a:buClr>
                <a:srgbClr val="121316"/>
              </a:buClr>
              <a:buSzPts val="1800"/>
              <a:buFont typeface="Century Schoolbook"/>
              <a:buNone/>
            </a:pPr>
            <a:r>
              <a:rPr lang="en" sz="3700" i="1" dirty="0">
                <a:solidFill>
                  <a:srgbClr val="121316"/>
                </a:solidFill>
                <a:latin typeface="Century Schoolbook"/>
                <a:ea typeface="Century Schoolbook"/>
                <a:cs typeface="Century Schoolbook"/>
                <a:sym typeface="Century Schoolbook"/>
              </a:rPr>
              <a:t>An Introduction to Open Science or “From Replication Crisis to Credibility Revolution”</a:t>
            </a:r>
            <a:endParaRPr sz="3700" i="1" dirty="0">
              <a:solidFill>
                <a:srgbClr val="121316"/>
              </a:solidFill>
              <a:latin typeface="Century Schoolbook"/>
              <a:ea typeface="Century Schoolbook"/>
              <a:cs typeface="Century Schoolbook"/>
              <a:sym typeface="Century Schoolbook"/>
            </a:endParaRPr>
          </a:p>
        </p:txBody>
      </p:sp>
      <p:sp>
        <p:nvSpPr>
          <p:cNvPr id="2" name="Google Shape;273;p41">
            <a:extLst>
              <a:ext uri="{FF2B5EF4-FFF2-40B4-BE49-F238E27FC236}">
                <a16:creationId xmlns:a16="http://schemas.microsoft.com/office/drawing/2014/main" id="{3E40568C-E58F-0ADB-E8DB-38BCAE1308D9}"/>
              </a:ext>
            </a:extLst>
          </p:cNvPr>
          <p:cNvSpPr txBox="1">
            <a:spLocks/>
          </p:cNvSpPr>
          <p:nvPr/>
        </p:nvSpPr>
        <p:spPr>
          <a:xfrm>
            <a:off x="538843" y="4033157"/>
            <a:ext cx="8239127" cy="832242"/>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marL="0" indent="0" algn="ctr">
              <a:lnSpc>
                <a:spcPct val="111000"/>
              </a:lnSpc>
              <a:buSzPts val="1500"/>
            </a:pPr>
            <a:r>
              <a:rPr lang="en-GB" sz="1500" i="1" dirty="0">
                <a:latin typeface="Century Schoolbook"/>
                <a:ea typeface="Century Schoolbook"/>
                <a:cs typeface="Century Schoolbook"/>
                <a:sym typeface="Century Schoolbook"/>
              </a:rPr>
              <a:t>Max Korbmacher, PhD</a:t>
            </a:r>
          </a:p>
          <a:p>
            <a:pPr marL="0" indent="0" algn="ctr">
              <a:lnSpc>
                <a:spcPct val="111000"/>
              </a:lnSpc>
              <a:buSzPts val="1500"/>
            </a:pPr>
            <a:r>
              <a:rPr lang="en-GB" sz="1500" i="1" dirty="0" err="1">
                <a:latin typeface="Century Schoolbook"/>
                <a:ea typeface="Century Schoolbook"/>
                <a:cs typeface="Century Schoolbook"/>
                <a:sym typeface="Century Schoolbook"/>
              </a:rPr>
              <a:t>Max.Korbmacher@gmail.com</a:t>
            </a:r>
            <a:endParaRPr lang="en-GB" sz="1500" i="1" dirty="0">
              <a:latin typeface="Century Schoolbook"/>
              <a:ea typeface="Century Schoolbook"/>
              <a:cs typeface="Century Schoolbook"/>
              <a:sym typeface="Century Schoolboo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6"/>
          <p:cNvSpPr txBox="1">
            <a:spLocks noGrp="1"/>
          </p:cNvSpPr>
          <p:nvPr>
            <p:ph type="body" idx="4294967295"/>
          </p:nvPr>
        </p:nvSpPr>
        <p:spPr>
          <a:xfrm>
            <a:off x="2207805" y="1596480"/>
            <a:ext cx="6577800" cy="3268500"/>
          </a:xfrm>
          <a:prstGeom prst="rect">
            <a:avLst/>
          </a:prstGeom>
          <a:noFill/>
          <a:ln>
            <a:noFill/>
          </a:ln>
        </p:spPr>
        <p:txBody>
          <a:bodyPr spcFirstLastPara="1" wrap="square" lIns="68575" tIns="34275" rIns="68575" bIns="34275" anchor="t" anchorCtr="0">
            <a:normAutofit/>
          </a:bodyPr>
          <a:lstStyle/>
          <a:p>
            <a:pPr marL="0" marR="0" lvl="0" indent="0" algn="ctr" rtl="0">
              <a:lnSpc>
                <a:spcPct val="111000"/>
              </a:lnSpc>
              <a:spcBef>
                <a:spcPts val="0"/>
              </a:spcBef>
              <a:spcAft>
                <a:spcPts val="0"/>
              </a:spcAft>
              <a:buSzPts val="1500"/>
              <a:buFont typeface="Arial"/>
              <a:buNone/>
            </a:pPr>
            <a:endParaRPr sz="1500" b="0" i="0" u="none" strike="noStrike" cap="none">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558380"/>
              </a:buClr>
              <a:buSzPts val="1500"/>
              <a:buFont typeface="Century Schoolbook"/>
              <a:buNone/>
            </a:pPr>
            <a:r>
              <a:rPr lang="en" sz="1500" b="1">
                <a:solidFill>
                  <a:srgbClr val="558380"/>
                </a:solidFill>
                <a:latin typeface="Century Schoolbook"/>
                <a:ea typeface="Century Schoolbook"/>
                <a:cs typeface="Century Schoolbook"/>
                <a:sym typeface="Century Schoolbook"/>
              </a:rPr>
              <a:t>Background</a:t>
            </a:r>
            <a:endParaRPr sz="1500" b="0" i="0" u="none" strike="noStrike" cap="none">
              <a:solidFill>
                <a:srgbClr val="474B57"/>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Century Schoolbook"/>
              <a:buNone/>
            </a:pPr>
            <a:r>
              <a:rPr lang="en" sz="1500" b="0" i="0" u="none" strike="noStrike" cap="none">
                <a:solidFill>
                  <a:srgbClr val="000000"/>
                </a:solidFill>
                <a:latin typeface="Century Schoolbook"/>
                <a:ea typeface="Century Schoolbook"/>
                <a:cs typeface="Century Schoolbook"/>
                <a:sym typeface="Century Schoolbook"/>
              </a:rPr>
              <a:t>____________</a:t>
            </a:r>
            <a:endParaRPr sz="1500" b="0" i="0" u="none" strike="noStrike" cap="none">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SzPts val="1500"/>
              <a:buFont typeface="Arial"/>
              <a:buNone/>
            </a:pPr>
            <a:endParaRPr sz="1500" b="0" i="0" u="none" strike="noStrike" cap="none">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000000"/>
              </a:buClr>
              <a:buSzPts val="1500"/>
              <a:buFont typeface="Century Schoolbook"/>
              <a:buNone/>
            </a:pPr>
            <a:r>
              <a:rPr lang="en" sz="1500" i="1">
                <a:latin typeface="Century Schoolbook"/>
                <a:ea typeface="Century Schoolbook"/>
                <a:cs typeface="Century Schoolbook"/>
                <a:sym typeface="Century Schoolbook"/>
              </a:rPr>
              <a:t>So, how to know what we know?</a:t>
            </a:r>
            <a:endParaRPr sz="1500" i="1">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ts val="1500"/>
              <a:buFont typeface="Century Schoolbook"/>
              <a:buNone/>
            </a:pPr>
            <a:endParaRPr sz="1500" i="1">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ts val="1500"/>
              <a:buFont typeface="Century Schoolbook"/>
              <a:buNone/>
            </a:pPr>
            <a:r>
              <a:rPr lang="en" sz="1500" i="1">
                <a:latin typeface="Century Schoolbook"/>
                <a:ea typeface="Century Schoolbook"/>
                <a:cs typeface="Century Schoolbook"/>
                <a:sym typeface="Century Schoolbook"/>
              </a:rPr>
              <a:t>One attempt: replications.</a:t>
            </a:r>
            <a:endParaRPr sz="1500" i="1">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ts val="1500"/>
              <a:buFont typeface="Century Schoolbook"/>
              <a:buNone/>
            </a:pPr>
            <a:r>
              <a:rPr lang="en" sz="1500">
                <a:latin typeface="Century Schoolbook"/>
                <a:ea typeface="Century Schoolbook"/>
                <a:cs typeface="Century Schoolbook"/>
                <a:sym typeface="Century Schoolbook"/>
              </a:rPr>
              <a:t>The most prominent example comes from psychology: A 100-study replication study showed low rates of subjectively labelled replicability (39%) and effect sizes among these half the original.</a:t>
            </a:r>
            <a:r>
              <a:rPr lang="en" sz="1500" i="1">
                <a:latin typeface="Century Schoolbook"/>
                <a:ea typeface="Century Schoolbook"/>
                <a:cs typeface="Century Schoolbook"/>
                <a:sym typeface="Century Schoolbook"/>
              </a:rPr>
              <a:t>  </a:t>
            </a:r>
            <a:endParaRPr sz="1500" i="1">
              <a:latin typeface="Century Schoolbook"/>
              <a:ea typeface="Century Schoolbook"/>
              <a:cs typeface="Century Schoolbook"/>
              <a:sym typeface="Century Schoolbook"/>
            </a:endParaRPr>
          </a:p>
        </p:txBody>
      </p:sp>
      <p:sp>
        <p:nvSpPr>
          <p:cNvPr id="2" name="Google Shape;272;p41">
            <a:extLst>
              <a:ext uri="{FF2B5EF4-FFF2-40B4-BE49-F238E27FC236}">
                <a16:creationId xmlns:a16="http://schemas.microsoft.com/office/drawing/2014/main" id="{B9834A7B-2C5F-6A47-DE97-4B73436DF6D4}"/>
              </a:ext>
            </a:extLst>
          </p:cNvPr>
          <p:cNvSpPr txBox="1">
            <a:spLocks/>
          </p:cNvSpPr>
          <p:nvPr/>
        </p:nvSpPr>
        <p:spPr>
          <a:xfrm>
            <a:off x="2200230" y="721980"/>
            <a:ext cx="6577740" cy="87453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lgn="ctr">
              <a:lnSpc>
                <a:spcPct val="99000"/>
              </a:lnSpc>
              <a:buClr>
                <a:srgbClr val="474B57"/>
              </a:buClr>
              <a:buSzPts val="3600"/>
              <a:buFont typeface="Century Schoolbook"/>
              <a:buNone/>
            </a:pPr>
            <a:r>
              <a:rPr lang="en-GB" sz="2850" dirty="0">
                <a:solidFill>
                  <a:srgbClr val="474B57"/>
                </a:solidFill>
                <a:latin typeface="Century Schoolbook"/>
                <a:ea typeface="Century Schoolbook"/>
                <a:cs typeface="Century Schoolbook"/>
                <a:sym typeface="Century Schoolbook"/>
              </a:rPr>
              <a:t>A Replication Crisis?</a:t>
            </a:r>
            <a:endParaRPr lang="en-GB" sz="28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7"/>
          <p:cNvSpPr txBox="1">
            <a:spLocks noGrp="1"/>
          </p:cNvSpPr>
          <p:nvPr>
            <p:ph type="body" idx="4294967295"/>
          </p:nvPr>
        </p:nvSpPr>
        <p:spPr>
          <a:xfrm>
            <a:off x="2207805" y="1596480"/>
            <a:ext cx="6577800" cy="3268500"/>
          </a:xfrm>
          <a:prstGeom prst="rect">
            <a:avLst/>
          </a:prstGeom>
          <a:noFill/>
          <a:ln>
            <a:noFill/>
          </a:ln>
        </p:spPr>
        <p:txBody>
          <a:bodyPr spcFirstLastPara="1" wrap="square" lIns="68575" tIns="34275" rIns="68575" bIns="34275" anchor="t" anchorCtr="0">
            <a:normAutofit fontScale="92500" lnSpcReduction="20000"/>
          </a:bodyPr>
          <a:lstStyle/>
          <a:p>
            <a:pPr marL="0" marR="0" lvl="0" indent="0" algn="ctr" rtl="0">
              <a:lnSpc>
                <a:spcPct val="111000"/>
              </a:lnSpc>
              <a:spcBef>
                <a:spcPts val="0"/>
              </a:spcBef>
              <a:spcAft>
                <a:spcPts val="0"/>
              </a:spcAft>
              <a:buSzPct val="100000"/>
              <a:buFont typeface="Arial"/>
              <a:buNone/>
            </a:pP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558380"/>
              </a:buClr>
              <a:buSzPct val="100000"/>
              <a:buFont typeface="Century Schoolbook"/>
              <a:buNone/>
            </a:pPr>
            <a:r>
              <a:rPr lang="en" sz="1500" b="1" dirty="0">
                <a:solidFill>
                  <a:srgbClr val="558380"/>
                </a:solidFill>
                <a:latin typeface="Century Schoolbook"/>
                <a:ea typeface="Century Schoolbook"/>
                <a:cs typeface="Century Schoolbook"/>
                <a:sym typeface="Century Schoolbook"/>
              </a:rPr>
              <a:t>Background</a:t>
            </a:r>
            <a:endParaRPr sz="1500" b="0" i="0" u="none" strike="noStrike" cap="none" dirty="0">
              <a:solidFill>
                <a:srgbClr val="474B57"/>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100000"/>
              <a:buFont typeface="Century Schoolbook"/>
              <a:buNone/>
            </a:pPr>
            <a:r>
              <a:rPr lang="en" sz="1500" b="0" i="0" u="none" strike="noStrike" cap="none" dirty="0">
                <a:solidFill>
                  <a:srgbClr val="000000"/>
                </a:solidFill>
                <a:latin typeface="Century Schoolbook"/>
                <a:ea typeface="Century Schoolbook"/>
                <a:cs typeface="Century Schoolbook"/>
                <a:sym typeface="Century Schoolbook"/>
              </a:rPr>
              <a:t>____________</a:t>
            </a: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000000"/>
              </a:buClr>
              <a:buSzPct val="100000"/>
              <a:buFont typeface="Century Schoolbook"/>
              <a:buNone/>
            </a:pPr>
            <a:r>
              <a:rPr lang="en" sz="1500" i="1" dirty="0">
                <a:latin typeface="Century Schoolbook"/>
                <a:ea typeface="Century Schoolbook"/>
                <a:cs typeface="Century Schoolbook"/>
                <a:sym typeface="Century Schoolbook"/>
              </a:rPr>
              <a:t>Replication vs reproduction</a:t>
            </a:r>
            <a:endParaRPr sz="1500" i="1" dirty="0">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ct val="100000"/>
              <a:buFont typeface="Century Schoolbook"/>
              <a:buNone/>
            </a:pPr>
            <a:endParaRPr sz="1500" i="1" dirty="0">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ct val="100000"/>
              <a:buFont typeface="Century Schoolbook"/>
              <a:buNone/>
            </a:pPr>
            <a:r>
              <a:rPr lang="en" sz="1500" dirty="0">
                <a:latin typeface="Century Schoolbook"/>
                <a:ea typeface="Century Schoolbook"/>
                <a:cs typeface="Century Schoolbook"/>
                <a:sym typeface="Century Schoolbook"/>
              </a:rPr>
              <a:t>Replicatio</a:t>
            </a:r>
            <a:r>
              <a:rPr lang="en" sz="1600" dirty="0">
                <a:solidFill>
                  <a:schemeClr val="dk1"/>
                </a:solidFill>
                <a:highlight>
                  <a:srgbClr val="FEFDF6"/>
                </a:highlight>
                <a:latin typeface="Century Schoolbook"/>
                <a:ea typeface="Century Schoolbook"/>
                <a:cs typeface="Century Schoolbook"/>
                <a:sym typeface="Century Schoolbook"/>
              </a:rPr>
              <a:t>n = repeating the experiment or study to obtain new, independent data with the goal of reaching the same or similar conclusions.</a:t>
            </a:r>
            <a:endParaRPr sz="1500" dirty="0">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ct val="100000"/>
              <a:buFont typeface="Century Schoolbook"/>
              <a:buNone/>
            </a:pPr>
            <a:r>
              <a:rPr lang="en" sz="1500" dirty="0">
                <a:latin typeface="Century Schoolbook"/>
                <a:ea typeface="Century Schoolbook"/>
                <a:cs typeface="Century Schoolbook"/>
                <a:sym typeface="Century Schoolbook"/>
              </a:rPr>
              <a:t>Reproduction (computational reproducibility) = </a:t>
            </a:r>
            <a:r>
              <a:rPr lang="en" sz="1600" dirty="0">
                <a:solidFill>
                  <a:schemeClr val="dk1"/>
                </a:solidFill>
                <a:highlight>
                  <a:srgbClr val="FEFDF6"/>
                </a:highlight>
                <a:latin typeface="Century Schoolbook"/>
                <a:ea typeface="Century Schoolbook"/>
                <a:cs typeface="Century Schoolbook"/>
                <a:sym typeface="Century Schoolbook"/>
              </a:rPr>
              <a:t>Ability to recreate the same results as the original study (including tables, figures, and quantitative findings), using the same input data, computational methods, and conditions of analysis.</a:t>
            </a:r>
          </a:p>
          <a:p>
            <a:pPr marL="0" marR="0" lvl="0" indent="0" algn="ctr" rtl="0">
              <a:lnSpc>
                <a:spcPct val="111000"/>
              </a:lnSpc>
              <a:spcBef>
                <a:spcPts val="700"/>
              </a:spcBef>
              <a:spcAft>
                <a:spcPts val="0"/>
              </a:spcAft>
              <a:buClr>
                <a:srgbClr val="000000"/>
              </a:buClr>
              <a:buSzPct val="100000"/>
              <a:buFont typeface="Century Schoolbook"/>
              <a:buNone/>
            </a:pPr>
            <a:r>
              <a:rPr lang="en" sz="1600" dirty="0">
                <a:solidFill>
                  <a:schemeClr val="dk1"/>
                </a:solidFill>
                <a:highlight>
                  <a:srgbClr val="FEFDF6"/>
                </a:highlight>
                <a:latin typeface="Century Schoolbook"/>
                <a:ea typeface="Century Schoolbook"/>
                <a:cs typeface="Century Schoolbook"/>
                <a:sym typeface="Century Schoolbook"/>
              </a:rPr>
              <a:t>(Parsons et al., 2021)</a:t>
            </a:r>
            <a:endParaRPr sz="1600" dirty="0">
              <a:solidFill>
                <a:schemeClr val="dk1"/>
              </a:solidFill>
              <a:highlight>
                <a:srgbClr val="FEFDF6"/>
              </a:highlight>
              <a:latin typeface="Century Schoolbook"/>
              <a:ea typeface="Century Schoolbook"/>
              <a:cs typeface="Century Schoolbook"/>
              <a:sym typeface="Century Schoolbook"/>
            </a:endParaRPr>
          </a:p>
        </p:txBody>
      </p:sp>
      <p:sp>
        <p:nvSpPr>
          <p:cNvPr id="2" name="Google Shape;272;p41">
            <a:extLst>
              <a:ext uri="{FF2B5EF4-FFF2-40B4-BE49-F238E27FC236}">
                <a16:creationId xmlns:a16="http://schemas.microsoft.com/office/drawing/2014/main" id="{A74AA96C-3DD8-402A-92B2-5EB77219D862}"/>
              </a:ext>
            </a:extLst>
          </p:cNvPr>
          <p:cNvSpPr txBox="1">
            <a:spLocks/>
          </p:cNvSpPr>
          <p:nvPr/>
        </p:nvSpPr>
        <p:spPr>
          <a:xfrm>
            <a:off x="2200230" y="721980"/>
            <a:ext cx="6577740" cy="87453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lgn="ctr">
              <a:lnSpc>
                <a:spcPct val="99000"/>
              </a:lnSpc>
              <a:buClr>
                <a:srgbClr val="474B57"/>
              </a:buClr>
              <a:buSzPts val="3600"/>
              <a:buFont typeface="Century Schoolbook"/>
              <a:buNone/>
            </a:pPr>
            <a:r>
              <a:rPr lang="en-GB" sz="2850" dirty="0">
                <a:solidFill>
                  <a:srgbClr val="474B57"/>
                </a:solidFill>
                <a:latin typeface="Century Schoolbook"/>
                <a:ea typeface="Century Schoolbook"/>
                <a:cs typeface="Century Schoolbook"/>
                <a:sym typeface="Century Schoolbook"/>
              </a:rPr>
              <a:t>A Replication Crisis?</a:t>
            </a:r>
            <a:endParaRPr lang="en-GB" sz="28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8"/>
          <p:cNvSpPr txBox="1">
            <a:spLocks noGrp="1"/>
          </p:cNvSpPr>
          <p:nvPr>
            <p:ph type="body" idx="4294967295"/>
          </p:nvPr>
        </p:nvSpPr>
        <p:spPr>
          <a:xfrm>
            <a:off x="2207805" y="1596480"/>
            <a:ext cx="6577800" cy="3268500"/>
          </a:xfrm>
          <a:prstGeom prst="rect">
            <a:avLst/>
          </a:prstGeom>
          <a:noFill/>
          <a:ln>
            <a:noFill/>
          </a:ln>
        </p:spPr>
        <p:txBody>
          <a:bodyPr spcFirstLastPara="1" wrap="square" lIns="68575" tIns="34275" rIns="68575" bIns="34275" anchor="t" anchorCtr="0">
            <a:normAutofit/>
          </a:bodyPr>
          <a:lstStyle/>
          <a:p>
            <a:pPr marL="0" marR="0" lvl="0" indent="0" algn="ctr" rtl="0">
              <a:lnSpc>
                <a:spcPct val="111000"/>
              </a:lnSpc>
              <a:spcBef>
                <a:spcPts val="0"/>
              </a:spcBef>
              <a:spcAft>
                <a:spcPts val="0"/>
              </a:spcAft>
              <a:buSzPts val="1500"/>
              <a:buFont typeface="Arial"/>
              <a:buNone/>
            </a:pPr>
            <a:endParaRPr sz="1500" b="0" i="0" u="none" strike="noStrike" cap="none">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558380"/>
              </a:buClr>
              <a:buSzPts val="1500"/>
              <a:buFont typeface="Century Schoolbook"/>
              <a:buNone/>
            </a:pPr>
            <a:r>
              <a:rPr lang="en" sz="1500" b="1">
                <a:solidFill>
                  <a:srgbClr val="558380"/>
                </a:solidFill>
                <a:latin typeface="Century Schoolbook"/>
                <a:ea typeface="Century Schoolbook"/>
                <a:cs typeface="Century Schoolbook"/>
                <a:sym typeface="Century Schoolbook"/>
              </a:rPr>
              <a:t>Background</a:t>
            </a:r>
            <a:endParaRPr sz="1500" b="0" i="0" u="none" strike="noStrike" cap="none">
              <a:solidFill>
                <a:srgbClr val="474B57"/>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Century Schoolbook"/>
              <a:buNone/>
            </a:pPr>
            <a:r>
              <a:rPr lang="en" sz="1500" b="0" i="0" u="none" strike="noStrike" cap="none">
                <a:solidFill>
                  <a:srgbClr val="000000"/>
                </a:solidFill>
                <a:latin typeface="Century Schoolbook"/>
                <a:ea typeface="Century Schoolbook"/>
                <a:cs typeface="Century Schoolbook"/>
                <a:sym typeface="Century Schoolbook"/>
              </a:rPr>
              <a:t>____________</a:t>
            </a:r>
            <a:endParaRPr sz="1500" b="0" i="0" u="none" strike="noStrike" cap="none">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SzPts val="1500"/>
              <a:buFont typeface="Arial"/>
              <a:buNone/>
            </a:pPr>
            <a:endParaRPr sz="1500" b="0" i="0" u="none" strike="noStrike" cap="none">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000000"/>
              </a:buClr>
              <a:buSzPts val="1500"/>
              <a:buFont typeface="Century Schoolbook"/>
              <a:buNone/>
            </a:pPr>
            <a:r>
              <a:rPr lang="en" sz="1500" i="1">
                <a:latin typeface="Century Schoolbook"/>
                <a:ea typeface="Century Schoolbook"/>
                <a:cs typeface="Century Schoolbook"/>
                <a:sym typeface="Century Schoolbook"/>
              </a:rPr>
              <a:t>Replication problems can be found in many fields. </a:t>
            </a:r>
            <a:endParaRPr sz="1500" i="1">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ts val="1500"/>
              <a:buFont typeface="Century Schoolbook"/>
              <a:buNone/>
            </a:pPr>
            <a:endParaRPr sz="1500" i="1">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ts val="1500"/>
              <a:buFont typeface="Century Schoolbook"/>
              <a:buNone/>
            </a:pPr>
            <a:r>
              <a:rPr lang="en" sz="1500" i="1">
                <a:latin typeface="Century Schoolbook"/>
                <a:ea typeface="Century Schoolbook"/>
                <a:cs typeface="Century Schoolbook"/>
                <a:sym typeface="Century Schoolbook"/>
              </a:rPr>
              <a:t>E.g. psychology, cancer biology or economics</a:t>
            </a:r>
            <a:endParaRPr sz="1500" i="1">
              <a:latin typeface="Century Schoolbook"/>
              <a:ea typeface="Century Schoolbook"/>
              <a:cs typeface="Century Schoolbook"/>
              <a:sym typeface="Century Schoolbook"/>
            </a:endParaRPr>
          </a:p>
        </p:txBody>
      </p:sp>
      <p:sp>
        <p:nvSpPr>
          <p:cNvPr id="331" name="Google Shape;331;p48"/>
          <p:cNvSpPr txBox="1">
            <a:spLocks noGrp="1"/>
          </p:cNvSpPr>
          <p:nvPr>
            <p:ph type="title" idx="4294967295"/>
          </p:nvPr>
        </p:nvSpPr>
        <p:spPr>
          <a:xfrm>
            <a:off x="2207805" y="721980"/>
            <a:ext cx="6570135" cy="874500"/>
          </a:xfrm>
          <a:prstGeom prst="rect">
            <a:avLst/>
          </a:prstGeom>
          <a:noFill/>
          <a:ln>
            <a:noFill/>
          </a:ln>
        </p:spPr>
        <p:txBody>
          <a:bodyPr spcFirstLastPara="1" wrap="square" lIns="68575" tIns="34275" rIns="68575" bIns="34275" anchor="t" anchorCtr="0">
            <a:normAutofit/>
          </a:bodyPr>
          <a:lstStyle/>
          <a:p>
            <a:pPr marL="0" marR="0" lvl="0" indent="0" algn="ctr" rtl="0">
              <a:lnSpc>
                <a:spcPct val="99000"/>
              </a:lnSpc>
              <a:spcBef>
                <a:spcPts val="0"/>
              </a:spcBef>
              <a:spcAft>
                <a:spcPts val="0"/>
              </a:spcAft>
              <a:buClr>
                <a:srgbClr val="474B57"/>
              </a:buClr>
              <a:buSzPts val="3600"/>
              <a:buFont typeface="Century Schoolbook"/>
              <a:buNone/>
            </a:pPr>
            <a:r>
              <a:rPr lang="en" sz="2650" b="0" i="0" u="none" strike="noStrike" cap="none" dirty="0">
                <a:solidFill>
                  <a:srgbClr val="474B57"/>
                </a:solidFill>
                <a:latin typeface="Century Schoolbook"/>
                <a:ea typeface="Century Schoolbook"/>
                <a:cs typeface="Century Schoolbook"/>
                <a:sym typeface="Century Schoolbook"/>
              </a:rPr>
              <a:t>Learning from the Replication Crisis</a:t>
            </a:r>
            <a:endParaRPr sz="2650" b="0" i="0" u="none" strike="noStrike" cap="none" dirty="0">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9"/>
          <p:cNvSpPr txBox="1">
            <a:spLocks noGrp="1"/>
          </p:cNvSpPr>
          <p:nvPr>
            <p:ph type="body" idx="4294967295"/>
          </p:nvPr>
        </p:nvSpPr>
        <p:spPr>
          <a:xfrm>
            <a:off x="2207805" y="1596480"/>
            <a:ext cx="6577800" cy="3268500"/>
          </a:xfrm>
          <a:prstGeom prst="rect">
            <a:avLst/>
          </a:prstGeom>
          <a:noFill/>
          <a:ln>
            <a:noFill/>
          </a:ln>
        </p:spPr>
        <p:txBody>
          <a:bodyPr spcFirstLastPara="1" wrap="square" lIns="68575" tIns="34275" rIns="68575" bIns="34275" anchor="t" anchorCtr="0">
            <a:normAutofit fontScale="92500" lnSpcReduction="20000"/>
          </a:bodyPr>
          <a:lstStyle/>
          <a:p>
            <a:pPr marL="0" marR="0" lvl="0" indent="0" algn="ctr" rtl="0">
              <a:lnSpc>
                <a:spcPct val="111000"/>
              </a:lnSpc>
              <a:spcBef>
                <a:spcPts val="0"/>
              </a:spcBef>
              <a:spcAft>
                <a:spcPts val="0"/>
              </a:spcAft>
              <a:buSzPct val="100000"/>
              <a:buFont typeface="Arial"/>
              <a:buNone/>
            </a:pP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558380"/>
              </a:buClr>
              <a:buSzPct val="100000"/>
              <a:buFont typeface="Century Schoolbook"/>
              <a:buNone/>
            </a:pPr>
            <a:r>
              <a:rPr lang="en" sz="1500" b="1" dirty="0">
                <a:solidFill>
                  <a:srgbClr val="558380"/>
                </a:solidFill>
                <a:latin typeface="Century Schoolbook"/>
                <a:ea typeface="Century Schoolbook"/>
                <a:cs typeface="Century Schoolbook"/>
                <a:sym typeface="Century Schoolbook"/>
              </a:rPr>
              <a:t>Background</a:t>
            </a:r>
            <a:endParaRPr sz="1500" b="0" i="0" u="none" strike="noStrike" cap="none" dirty="0">
              <a:solidFill>
                <a:srgbClr val="474B57"/>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ct val="100000"/>
              <a:buFont typeface="Century Schoolbook"/>
              <a:buNone/>
            </a:pPr>
            <a:r>
              <a:rPr lang="en" sz="1500" b="0" i="0" u="none" strike="noStrike" cap="none" dirty="0">
                <a:solidFill>
                  <a:srgbClr val="000000"/>
                </a:solidFill>
                <a:latin typeface="Century Schoolbook"/>
                <a:ea typeface="Century Schoolbook"/>
                <a:cs typeface="Century Schoolbook"/>
                <a:sym typeface="Century Schoolbook"/>
              </a:rPr>
              <a:t>____________</a:t>
            </a: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SzPct val="100000"/>
              <a:buFont typeface="Arial"/>
              <a:buNone/>
            </a:pP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000000"/>
              </a:buClr>
              <a:buSzPct val="100000"/>
              <a:buFont typeface="Century Schoolbook"/>
              <a:buNone/>
            </a:pPr>
            <a:r>
              <a:rPr lang="en" sz="1500" i="1" dirty="0">
                <a:latin typeface="Century Schoolbook"/>
                <a:ea typeface="Century Schoolbook"/>
                <a:cs typeface="Century Schoolbook"/>
                <a:sym typeface="Century Schoolbook"/>
              </a:rPr>
              <a:t>Examples of subjectively labelled replication rates:</a:t>
            </a:r>
            <a:endParaRPr sz="1500" i="1" dirty="0">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ct val="100000"/>
              <a:buFont typeface="Century Schoolbook"/>
              <a:buNone/>
            </a:pPr>
            <a:r>
              <a:rPr lang="en" sz="1500" i="1" dirty="0">
                <a:latin typeface="Century Schoolbook"/>
                <a:ea typeface="Century Schoolbook"/>
                <a:cs typeface="Century Schoolbook"/>
                <a:sym typeface="Century Schoolbook"/>
              </a:rPr>
              <a:t> </a:t>
            </a:r>
            <a:endParaRPr sz="1500" i="1" dirty="0">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Clr>
                <a:srgbClr val="000000"/>
              </a:buClr>
              <a:buSzPct val="100000"/>
              <a:buFont typeface="Century Schoolbook"/>
              <a:buNone/>
            </a:pPr>
            <a:r>
              <a:rPr lang="en" sz="1500" i="1" dirty="0">
                <a:latin typeface="Century Schoolbook"/>
                <a:ea typeface="Century Schoolbook"/>
                <a:cs typeface="Century Schoolbook"/>
                <a:sym typeface="Century Schoolbook"/>
              </a:rPr>
              <a:t>Psychology: </a:t>
            </a:r>
            <a:r>
              <a:rPr lang="en" sz="1500" dirty="0">
                <a:latin typeface="Century Schoolbook"/>
                <a:ea typeface="Century Schoolbook"/>
                <a:cs typeface="Century Schoolbook"/>
                <a:sym typeface="Century Schoolbook"/>
              </a:rPr>
              <a:t>64% successfully replications, with effect sizes being 32% smaller than the original effects (</a:t>
            </a:r>
            <a:r>
              <a:rPr lang="en" sz="1500" dirty="0" err="1">
                <a:latin typeface="Century Schoolbook"/>
                <a:ea typeface="Century Schoolbook"/>
                <a:cs typeface="Century Schoolbook"/>
                <a:sym typeface="Century Schoolbook"/>
              </a:rPr>
              <a:t>Nosek</a:t>
            </a:r>
            <a:r>
              <a:rPr lang="en" sz="1500" dirty="0">
                <a:latin typeface="Century Schoolbook"/>
                <a:ea typeface="Century Schoolbook"/>
                <a:cs typeface="Century Schoolbook"/>
                <a:sym typeface="Century Schoolbook"/>
              </a:rPr>
              <a:t> et al., 2022); but estimates of replicability using machine learning appear lower (41%; </a:t>
            </a:r>
            <a:r>
              <a:rPr lang="en" sz="1500" dirty="0" err="1">
                <a:latin typeface="Century Schoolbook"/>
                <a:ea typeface="Century Schoolbook"/>
                <a:cs typeface="Century Schoolbook"/>
                <a:sym typeface="Century Schoolbook"/>
              </a:rPr>
              <a:t>Youyou</a:t>
            </a:r>
            <a:r>
              <a:rPr lang="en" sz="1500" dirty="0">
                <a:latin typeface="Century Schoolbook"/>
                <a:ea typeface="Century Schoolbook"/>
                <a:cs typeface="Century Schoolbook"/>
                <a:sym typeface="Century Schoolbook"/>
              </a:rPr>
              <a:t> et al., 2023)</a:t>
            </a:r>
            <a:endParaRPr sz="1500" dirty="0">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Clr>
                <a:srgbClr val="000000"/>
              </a:buClr>
              <a:buSzPct val="100000"/>
              <a:buFont typeface="Century Schoolbook"/>
              <a:buNone/>
            </a:pPr>
            <a:r>
              <a:rPr lang="en" sz="1500" i="1" dirty="0">
                <a:latin typeface="Century Schoolbook"/>
                <a:ea typeface="Century Schoolbook"/>
                <a:cs typeface="Century Schoolbook"/>
                <a:sym typeface="Century Schoolbook"/>
              </a:rPr>
              <a:t>Cancer biology:</a:t>
            </a:r>
            <a:r>
              <a:rPr lang="en" sz="1500" dirty="0">
                <a:latin typeface="Century Schoolbook"/>
                <a:ea typeface="Century Schoolbook"/>
                <a:cs typeface="Century Schoolbook"/>
                <a:sym typeface="Century Schoolbook"/>
              </a:rPr>
              <a:t> 47% </a:t>
            </a:r>
            <a:r>
              <a:rPr lang="en" sz="1500" dirty="0">
                <a:solidFill>
                  <a:schemeClr val="dk1"/>
                </a:solidFill>
                <a:latin typeface="Century Schoolbook"/>
                <a:ea typeface="Century Schoolbook"/>
                <a:cs typeface="Century Schoolbook"/>
                <a:sym typeface="Century Schoolbook"/>
              </a:rPr>
              <a:t>successfully replications, 92% of the effects were smaller than original effects (Errington et al., 2021)</a:t>
            </a:r>
            <a:endParaRPr sz="1500" dirty="0">
              <a:solidFill>
                <a:schemeClr val="dk1"/>
              </a:solidFill>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Clr>
                <a:srgbClr val="000000"/>
              </a:buClr>
              <a:buSzPct val="100000"/>
              <a:buFont typeface="Century Schoolbook"/>
              <a:buNone/>
            </a:pPr>
            <a:r>
              <a:rPr lang="en" sz="1500" i="1" dirty="0">
                <a:solidFill>
                  <a:schemeClr val="dk1"/>
                </a:solidFill>
                <a:latin typeface="Century Schoolbook"/>
                <a:ea typeface="Century Schoolbook"/>
                <a:cs typeface="Century Schoolbook"/>
                <a:sym typeface="Century Schoolbook"/>
              </a:rPr>
              <a:t>Economics</a:t>
            </a:r>
            <a:r>
              <a:rPr lang="en" sz="1500" dirty="0">
                <a:solidFill>
                  <a:schemeClr val="dk1"/>
                </a:solidFill>
                <a:latin typeface="Century Schoolbook"/>
                <a:ea typeface="Century Schoolbook"/>
                <a:cs typeface="Century Schoolbook"/>
                <a:sym typeface="Century Schoolbook"/>
              </a:rPr>
              <a:t>: 61% successfully replications, 34% effect size shrinkage (Camerer et al., 2016)</a:t>
            </a:r>
            <a:endParaRPr sz="1500" dirty="0">
              <a:solidFill>
                <a:schemeClr val="dk1"/>
              </a:solidFill>
              <a:latin typeface="Century Schoolbook"/>
              <a:ea typeface="Century Schoolbook"/>
              <a:cs typeface="Century Schoolbook"/>
              <a:sym typeface="Century Schoolbook"/>
            </a:endParaRPr>
          </a:p>
        </p:txBody>
      </p:sp>
      <p:sp>
        <p:nvSpPr>
          <p:cNvPr id="2" name="Google Shape;331;p48">
            <a:extLst>
              <a:ext uri="{FF2B5EF4-FFF2-40B4-BE49-F238E27FC236}">
                <a16:creationId xmlns:a16="http://schemas.microsoft.com/office/drawing/2014/main" id="{78E5AF32-675A-13CE-6F2B-31E0611F99A3}"/>
              </a:ext>
            </a:extLst>
          </p:cNvPr>
          <p:cNvSpPr txBox="1">
            <a:spLocks/>
          </p:cNvSpPr>
          <p:nvPr/>
        </p:nvSpPr>
        <p:spPr>
          <a:xfrm>
            <a:off x="2207805" y="721980"/>
            <a:ext cx="6570135" cy="8745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lgn="ctr">
              <a:lnSpc>
                <a:spcPct val="99000"/>
              </a:lnSpc>
              <a:buClr>
                <a:srgbClr val="474B57"/>
              </a:buClr>
              <a:buSzPts val="3600"/>
              <a:buFont typeface="Century Schoolbook"/>
              <a:buNone/>
            </a:pPr>
            <a:r>
              <a:rPr lang="en-GB" sz="2650">
                <a:solidFill>
                  <a:srgbClr val="474B57"/>
                </a:solidFill>
                <a:latin typeface="Century Schoolbook"/>
                <a:ea typeface="Century Schoolbook"/>
                <a:cs typeface="Century Schoolbook"/>
                <a:sym typeface="Century Schoolbook"/>
              </a:rPr>
              <a:t>Learning from the Replication Crisis</a:t>
            </a:r>
            <a:endParaRPr lang="en-GB" sz="26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0"/>
          <p:cNvSpPr txBox="1">
            <a:spLocks noGrp="1"/>
          </p:cNvSpPr>
          <p:nvPr>
            <p:ph type="body" idx="4294967295"/>
          </p:nvPr>
        </p:nvSpPr>
        <p:spPr>
          <a:xfrm>
            <a:off x="2207800" y="1596474"/>
            <a:ext cx="6577800" cy="648000"/>
          </a:xfrm>
          <a:prstGeom prst="rect">
            <a:avLst/>
          </a:prstGeom>
          <a:noFill/>
          <a:ln>
            <a:noFill/>
          </a:ln>
        </p:spPr>
        <p:txBody>
          <a:bodyPr spcFirstLastPara="1" wrap="square" lIns="68575" tIns="34275" rIns="68575" bIns="34275" anchor="t" anchorCtr="0">
            <a:normAutofit fontScale="92500" lnSpcReduction="20000"/>
          </a:bodyPr>
          <a:lstStyle/>
          <a:p>
            <a:pPr marL="0" marR="0" lvl="0" indent="0" algn="l" rtl="0">
              <a:lnSpc>
                <a:spcPct val="111000"/>
              </a:lnSpc>
              <a:spcBef>
                <a:spcPts val="700"/>
              </a:spcBef>
              <a:spcAft>
                <a:spcPts val="0"/>
              </a:spcAft>
              <a:buClr>
                <a:srgbClr val="558380"/>
              </a:buClr>
              <a:buSzPts val="1500"/>
              <a:buFont typeface="Century Schoolbook"/>
              <a:buNone/>
            </a:pPr>
            <a:endParaRPr sz="1500" i="1" dirty="0">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Clr>
                <a:srgbClr val="558380"/>
              </a:buClr>
              <a:buSzPts val="1500"/>
              <a:buFont typeface="Century Schoolbook"/>
              <a:buNone/>
            </a:pPr>
            <a:r>
              <a:rPr lang="en" sz="1500" i="1" dirty="0">
                <a:latin typeface="Century Schoolbook"/>
                <a:ea typeface="Century Schoolbook"/>
                <a:cs typeface="Century Schoolbook"/>
                <a:sym typeface="Century Schoolbook"/>
              </a:rPr>
              <a:t>However, only a small percentage of all studies are replication studies:</a:t>
            </a:r>
            <a:endParaRPr sz="1500" dirty="0">
              <a:latin typeface="Century Schoolbook"/>
              <a:ea typeface="Century Schoolbook"/>
              <a:cs typeface="Century Schoolbook"/>
              <a:sym typeface="Century Schoolbook"/>
            </a:endParaRPr>
          </a:p>
        </p:txBody>
      </p:sp>
      <p:graphicFrame>
        <p:nvGraphicFramePr>
          <p:cNvPr id="348" name="Google Shape;348;p50"/>
          <p:cNvGraphicFramePr/>
          <p:nvPr>
            <p:extLst>
              <p:ext uri="{D42A27DB-BD31-4B8C-83A1-F6EECF244321}">
                <p14:modId xmlns:p14="http://schemas.microsoft.com/office/powerpoint/2010/main" val="951609770"/>
              </p:ext>
            </p:extLst>
          </p:nvPr>
        </p:nvGraphicFramePr>
        <p:xfrm>
          <a:off x="2161500" y="2419620"/>
          <a:ext cx="6936200" cy="2681921"/>
        </p:xfrm>
        <a:graphic>
          <a:graphicData uri="http://schemas.openxmlformats.org/drawingml/2006/table">
            <a:tbl>
              <a:tblPr>
                <a:noFill/>
                <a:tableStyleId>{C1347511-E3E9-4207-B1ED-34B16DDF7915}</a:tableStyleId>
              </a:tblPr>
              <a:tblGrid>
                <a:gridCol w="3400164">
                  <a:extLst>
                    <a:ext uri="{9D8B030D-6E8A-4147-A177-3AD203B41FA5}">
                      <a16:colId xmlns:a16="http://schemas.microsoft.com/office/drawing/2014/main" val="20000"/>
                    </a:ext>
                  </a:extLst>
                </a:gridCol>
                <a:gridCol w="3536036">
                  <a:extLst>
                    <a:ext uri="{9D8B030D-6E8A-4147-A177-3AD203B41FA5}">
                      <a16:colId xmlns:a16="http://schemas.microsoft.com/office/drawing/2014/main" val="20001"/>
                    </a:ext>
                  </a:extLst>
                </a:gridCol>
              </a:tblGrid>
              <a:tr h="548684">
                <a:tc>
                  <a:txBody>
                    <a:bodyPr/>
                    <a:lstStyle/>
                    <a:p>
                      <a:pPr marL="0" lvl="0" indent="0" algn="l" rtl="0">
                        <a:lnSpc>
                          <a:spcPct val="115000"/>
                        </a:lnSpc>
                        <a:spcBef>
                          <a:spcPts val="0"/>
                        </a:spcBef>
                        <a:spcAft>
                          <a:spcPts val="0"/>
                        </a:spcAft>
                        <a:buNone/>
                      </a:pPr>
                      <a:r>
                        <a:rPr lang="en" sz="1100">
                          <a:latin typeface="Century Schoolbook"/>
                          <a:ea typeface="Century Schoolbook"/>
                          <a:cs typeface="Century Schoolbook"/>
                          <a:sym typeface="Century Schoolbook"/>
                        </a:rPr>
                        <a:t>Clarke et al. (2023): </a:t>
                      </a:r>
                      <a:r>
                        <a:rPr lang="en" sz="1100" b="1">
                          <a:latin typeface="Century Schoolbook"/>
                          <a:ea typeface="Century Schoolbook"/>
                          <a:cs typeface="Century Schoolbook"/>
                          <a:sym typeface="Century Schoolbook"/>
                        </a:rPr>
                        <a:t>0.2%</a:t>
                      </a:r>
                      <a:r>
                        <a:rPr lang="en" sz="1100">
                          <a:latin typeface="Century Schoolbook"/>
                          <a:ea typeface="Century Schoolbook"/>
                          <a:cs typeface="Century Schoolbook"/>
                          <a:sym typeface="Century Schoolbook"/>
                        </a:rPr>
                        <a:t> </a:t>
                      </a:r>
                      <a:r>
                        <a:rPr lang="en" sz="1100" b="1">
                          <a:latin typeface="Century Schoolbook"/>
                          <a:ea typeface="Century Schoolbook"/>
                          <a:cs typeface="Century Schoolbook"/>
                          <a:sym typeface="Century Schoolbook"/>
                        </a:rPr>
                        <a:t>Psychology </a:t>
                      </a:r>
                      <a:r>
                        <a:rPr lang="en" sz="1100">
                          <a:latin typeface="Century Schoolbook"/>
                          <a:ea typeface="Century Schoolbook"/>
                          <a:cs typeface="Century Schoolbook"/>
                          <a:sym typeface="Century Schoolbook"/>
                        </a:rPr>
                        <a:t>(169 out of 84,834)</a:t>
                      </a:r>
                      <a:endParaRPr sz="1100">
                        <a:latin typeface="Century Schoolbook"/>
                        <a:ea typeface="Century Schoolbook"/>
                        <a:cs typeface="Century Schoolbook"/>
                        <a:sym typeface="Century Schoolbook"/>
                      </a:endParaRPr>
                    </a:p>
                  </a:txBody>
                  <a:tcPr marL="91425" marR="91425" marT="91425" marB="91425"/>
                </a:tc>
                <a:tc>
                  <a:txBody>
                    <a:bodyPr/>
                    <a:lstStyle/>
                    <a:p>
                      <a:pPr marL="0" lvl="0" indent="0" algn="l" rtl="0">
                        <a:lnSpc>
                          <a:spcPct val="115000"/>
                        </a:lnSpc>
                        <a:spcBef>
                          <a:spcPts val="0"/>
                        </a:spcBef>
                        <a:spcAft>
                          <a:spcPts val="0"/>
                        </a:spcAft>
                        <a:buNone/>
                      </a:pPr>
                      <a:r>
                        <a:rPr lang="en" sz="1100">
                          <a:latin typeface="Century Schoolbook"/>
                          <a:ea typeface="Century Schoolbook"/>
                          <a:cs typeface="Century Schoolbook"/>
                          <a:sym typeface="Century Schoolbook"/>
                        </a:rPr>
                        <a:t>Marsden et al. (2018): </a:t>
                      </a:r>
                      <a:r>
                        <a:rPr lang="en" sz="1100" b="1">
                          <a:latin typeface="Century Schoolbook"/>
                          <a:ea typeface="Century Schoolbook"/>
                          <a:cs typeface="Century Schoolbook"/>
                          <a:sym typeface="Century Schoolbook"/>
                        </a:rPr>
                        <a:t>0% Language</a:t>
                      </a:r>
                      <a:endParaRPr sz="1100" b="1">
                        <a:latin typeface="Century Schoolbook"/>
                        <a:ea typeface="Century Schoolbook"/>
                        <a:cs typeface="Century Schoolbook"/>
                        <a:sym typeface="Century Schoolbook"/>
                      </a:endParaRPr>
                    </a:p>
                  </a:txBody>
                  <a:tcPr marL="91425" marR="91425" marT="91425" marB="91425"/>
                </a:tc>
                <a:extLst>
                  <a:ext uri="{0D108BD9-81ED-4DB2-BD59-A6C34878D82A}">
                    <a16:rowId xmlns:a16="http://schemas.microsoft.com/office/drawing/2014/main" val="10000"/>
                  </a:ext>
                </a:extLst>
              </a:tr>
              <a:tr h="363324">
                <a:tc>
                  <a:txBody>
                    <a:bodyPr/>
                    <a:lstStyle/>
                    <a:p>
                      <a:pPr marL="0" lvl="0" indent="0" algn="l" rtl="0">
                        <a:lnSpc>
                          <a:spcPct val="115000"/>
                        </a:lnSpc>
                        <a:spcBef>
                          <a:spcPts val="0"/>
                        </a:spcBef>
                        <a:spcAft>
                          <a:spcPts val="0"/>
                        </a:spcAft>
                        <a:buNone/>
                      </a:pPr>
                      <a:r>
                        <a:rPr lang="en" sz="1100" dirty="0" err="1">
                          <a:latin typeface="Century Schoolbook"/>
                          <a:ea typeface="Century Schoolbook"/>
                          <a:cs typeface="Century Schoolbook"/>
                          <a:sym typeface="Century Schoolbook"/>
                        </a:rPr>
                        <a:t>Ankel</a:t>
                      </a:r>
                      <a:r>
                        <a:rPr lang="en" sz="1100" dirty="0">
                          <a:latin typeface="Century Schoolbook"/>
                          <a:ea typeface="Century Schoolbook"/>
                          <a:cs typeface="Century Schoolbook"/>
                          <a:sym typeface="Century Schoolbook"/>
                        </a:rPr>
                        <a:t>-Peters et al. (2023):</a:t>
                      </a:r>
                      <a:r>
                        <a:rPr lang="en" sz="1100" b="1" dirty="0">
                          <a:latin typeface="Century Schoolbook"/>
                          <a:ea typeface="Century Schoolbook"/>
                          <a:cs typeface="Century Schoolbook"/>
                          <a:sym typeface="Century Schoolbook"/>
                        </a:rPr>
                        <a:t>1% Economics</a:t>
                      </a:r>
                      <a:endParaRPr sz="1100" b="1" dirty="0">
                        <a:latin typeface="Century Schoolbook"/>
                        <a:ea typeface="Century Schoolbook"/>
                        <a:cs typeface="Century Schoolbook"/>
                        <a:sym typeface="Century Schoolbook"/>
                      </a:endParaRPr>
                    </a:p>
                  </a:txBody>
                  <a:tcPr marL="91425" marR="91425" marT="91425" marB="91425"/>
                </a:tc>
                <a:tc>
                  <a:txBody>
                    <a:bodyPr/>
                    <a:lstStyle/>
                    <a:p>
                      <a:pPr marL="0" lvl="0" indent="0" algn="l" rtl="0">
                        <a:lnSpc>
                          <a:spcPct val="115000"/>
                        </a:lnSpc>
                        <a:spcBef>
                          <a:spcPts val="0"/>
                        </a:spcBef>
                        <a:spcAft>
                          <a:spcPts val="0"/>
                        </a:spcAft>
                        <a:buNone/>
                      </a:pPr>
                      <a:r>
                        <a:rPr lang="en" sz="1100">
                          <a:latin typeface="Century Schoolbook"/>
                          <a:ea typeface="Century Schoolbook"/>
                          <a:cs typeface="Century Schoolbook"/>
                          <a:sym typeface="Century Schoolbook"/>
                        </a:rPr>
                        <a:t>Makel et al. (2016): </a:t>
                      </a:r>
                      <a:r>
                        <a:rPr lang="en" sz="1100" b="1">
                          <a:latin typeface="Century Schoolbook"/>
                          <a:ea typeface="Century Schoolbook"/>
                          <a:cs typeface="Century Schoolbook"/>
                          <a:sym typeface="Century Schoolbook"/>
                        </a:rPr>
                        <a:t>0.5% Special Education</a:t>
                      </a:r>
                      <a:endParaRPr sz="1100" b="1">
                        <a:latin typeface="Century Schoolbook"/>
                        <a:ea typeface="Century Schoolbook"/>
                        <a:cs typeface="Century Schoolbook"/>
                        <a:sym typeface="Century Schoolbook"/>
                      </a:endParaRPr>
                    </a:p>
                  </a:txBody>
                  <a:tcPr marL="91425" marR="91425" marT="91425" marB="91425"/>
                </a:tc>
                <a:extLst>
                  <a:ext uri="{0D108BD9-81ED-4DB2-BD59-A6C34878D82A}">
                    <a16:rowId xmlns:a16="http://schemas.microsoft.com/office/drawing/2014/main" val="10001"/>
                  </a:ext>
                </a:extLst>
              </a:tr>
              <a:tr h="363324">
                <a:tc>
                  <a:txBody>
                    <a:bodyPr/>
                    <a:lstStyle/>
                    <a:p>
                      <a:pPr marL="0" lvl="0" indent="0" algn="l" rtl="0">
                        <a:lnSpc>
                          <a:spcPct val="115000"/>
                        </a:lnSpc>
                        <a:spcBef>
                          <a:spcPts val="0"/>
                        </a:spcBef>
                        <a:spcAft>
                          <a:spcPts val="0"/>
                        </a:spcAft>
                        <a:buNone/>
                      </a:pPr>
                      <a:r>
                        <a:rPr lang="en" sz="1100">
                          <a:latin typeface="Century Schoolbook"/>
                          <a:ea typeface="Century Schoolbook"/>
                          <a:cs typeface="Century Schoolbook"/>
                          <a:sym typeface="Century Schoolbook"/>
                        </a:rPr>
                        <a:t>Kobrock &amp; Roettger (2022): </a:t>
                      </a:r>
                      <a:r>
                        <a:rPr lang="en" sz="1100" b="1">
                          <a:latin typeface="Century Schoolbook"/>
                          <a:ea typeface="Century Schoolbook"/>
                          <a:cs typeface="Century Schoolbook"/>
                          <a:sym typeface="Century Schoolbook"/>
                        </a:rPr>
                        <a:t>0.06% Linguistics</a:t>
                      </a:r>
                      <a:endParaRPr sz="1100" b="1">
                        <a:latin typeface="Century Schoolbook"/>
                        <a:ea typeface="Century Schoolbook"/>
                        <a:cs typeface="Century Schoolbook"/>
                        <a:sym typeface="Century Schoolbook"/>
                      </a:endParaRPr>
                    </a:p>
                  </a:txBody>
                  <a:tcPr marL="91425" marR="91425" marT="91425" marB="91425"/>
                </a:tc>
                <a:tc>
                  <a:txBody>
                    <a:bodyPr/>
                    <a:lstStyle/>
                    <a:p>
                      <a:pPr marL="0" lvl="0" indent="0" algn="l" rtl="0">
                        <a:lnSpc>
                          <a:spcPct val="115000"/>
                        </a:lnSpc>
                        <a:spcBef>
                          <a:spcPts val="0"/>
                        </a:spcBef>
                        <a:spcAft>
                          <a:spcPts val="0"/>
                        </a:spcAft>
                        <a:buNone/>
                      </a:pPr>
                      <a:r>
                        <a:rPr lang="en" sz="1100">
                          <a:latin typeface="Century Schoolbook"/>
                          <a:ea typeface="Century Schoolbook"/>
                          <a:cs typeface="Century Schoolbook"/>
                          <a:sym typeface="Century Schoolbook"/>
                        </a:rPr>
                        <a:t>McNeeley &amp; Warner (2015): </a:t>
                      </a:r>
                      <a:r>
                        <a:rPr lang="en" sz="1100" b="1">
                          <a:latin typeface="Century Schoolbook"/>
                          <a:ea typeface="Century Schoolbook"/>
                          <a:cs typeface="Century Schoolbook"/>
                          <a:sym typeface="Century Schoolbook"/>
                        </a:rPr>
                        <a:t>2% Criminology</a:t>
                      </a:r>
                      <a:endParaRPr sz="1100" b="1">
                        <a:latin typeface="Century Schoolbook"/>
                        <a:ea typeface="Century Schoolbook"/>
                        <a:cs typeface="Century Schoolbook"/>
                        <a:sym typeface="Century Schoolbook"/>
                      </a:endParaRPr>
                    </a:p>
                  </a:txBody>
                  <a:tcPr marL="91425" marR="91425" marT="91425" marB="91425"/>
                </a:tc>
                <a:extLst>
                  <a:ext uri="{0D108BD9-81ED-4DB2-BD59-A6C34878D82A}">
                    <a16:rowId xmlns:a16="http://schemas.microsoft.com/office/drawing/2014/main" val="10002"/>
                  </a:ext>
                </a:extLst>
              </a:tr>
              <a:tr h="548684">
                <a:tc>
                  <a:txBody>
                    <a:bodyPr/>
                    <a:lstStyle/>
                    <a:p>
                      <a:pPr marL="0" lvl="0" indent="0" algn="l" rtl="0">
                        <a:lnSpc>
                          <a:spcPct val="115000"/>
                        </a:lnSpc>
                        <a:spcBef>
                          <a:spcPts val="0"/>
                        </a:spcBef>
                        <a:spcAft>
                          <a:spcPts val="0"/>
                        </a:spcAft>
                        <a:buNone/>
                      </a:pPr>
                      <a:r>
                        <a:rPr lang="en" sz="1100">
                          <a:latin typeface="Century Schoolbook"/>
                          <a:ea typeface="Century Schoolbook"/>
                          <a:cs typeface="Century Schoolbook"/>
                          <a:sym typeface="Century Schoolbook"/>
                        </a:rPr>
                        <a:t>Hardwicke et al. (2021): </a:t>
                      </a:r>
                      <a:r>
                        <a:rPr lang="en" sz="1100" b="1">
                          <a:latin typeface="Century Schoolbook"/>
                          <a:ea typeface="Century Schoolbook"/>
                          <a:cs typeface="Century Schoolbook"/>
                          <a:sym typeface="Century Schoolbook"/>
                        </a:rPr>
                        <a:t>5% Psychology, 1% Social Sciences</a:t>
                      </a:r>
                      <a:endParaRPr sz="1100" b="1">
                        <a:latin typeface="Century Schoolbook"/>
                        <a:ea typeface="Century Schoolbook"/>
                        <a:cs typeface="Century Schoolbook"/>
                        <a:sym typeface="Century Schoolbook"/>
                      </a:endParaRPr>
                    </a:p>
                  </a:txBody>
                  <a:tcPr marL="91425" marR="91425" marT="91425" marB="91425"/>
                </a:tc>
                <a:tc>
                  <a:txBody>
                    <a:bodyPr/>
                    <a:lstStyle/>
                    <a:p>
                      <a:pPr marL="0" lvl="0" indent="0" algn="l" rtl="0">
                        <a:lnSpc>
                          <a:spcPct val="115000"/>
                        </a:lnSpc>
                        <a:spcBef>
                          <a:spcPts val="0"/>
                        </a:spcBef>
                        <a:spcAft>
                          <a:spcPts val="0"/>
                        </a:spcAft>
                        <a:buNone/>
                      </a:pPr>
                      <a:r>
                        <a:rPr lang="en" sz="1100">
                          <a:latin typeface="Century Schoolbook"/>
                          <a:ea typeface="Century Schoolbook"/>
                          <a:cs typeface="Century Schoolbook"/>
                          <a:sym typeface="Century Schoolbook"/>
                        </a:rPr>
                        <a:t>Makel et al. (2014):</a:t>
                      </a:r>
                      <a:r>
                        <a:rPr lang="en" sz="1100" b="1">
                          <a:latin typeface="Century Schoolbook"/>
                          <a:ea typeface="Century Schoolbook"/>
                          <a:cs typeface="Century Schoolbook"/>
                          <a:sym typeface="Century Schoolbook"/>
                        </a:rPr>
                        <a:t> 0.13% Education</a:t>
                      </a:r>
                      <a:endParaRPr sz="1100" b="1">
                        <a:latin typeface="Century Schoolbook"/>
                        <a:ea typeface="Century Schoolbook"/>
                        <a:cs typeface="Century Schoolbook"/>
                        <a:sym typeface="Century Schoolbook"/>
                      </a:endParaRPr>
                    </a:p>
                  </a:txBody>
                  <a:tcPr marL="91425" marR="91425" marT="91425" marB="91425"/>
                </a:tc>
                <a:extLst>
                  <a:ext uri="{0D108BD9-81ED-4DB2-BD59-A6C34878D82A}">
                    <a16:rowId xmlns:a16="http://schemas.microsoft.com/office/drawing/2014/main" val="10003"/>
                  </a:ext>
                </a:extLst>
              </a:tr>
              <a:tr h="363324">
                <a:tc>
                  <a:txBody>
                    <a:bodyPr/>
                    <a:lstStyle/>
                    <a:p>
                      <a:pPr marL="0" lvl="0" indent="0" algn="l" rtl="0">
                        <a:lnSpc>
                          <a:spcPct val="115000"/>
                        </a:lnSpc>
                        <a:spcBef>
                          <a:spcPts val="0"/>
                        </a:spcBef>
                        <a:spcAft>
                          <a:spcPts val="0"/>
                        </a:spcAft>
                        <a:buNone/>
                      </a:pPr>
                      <a:r>
                        <a:rPr lang="en" sz="1100">
                          <a:latin typeface="Century Schoolbook"/>
                          <a:ea typeface="Century Schoolbook"/>
                          <a:cs typeface="Century Schoolbook"/>
                          <a:sym typeface="Century Schoolbook"/>
                        </a:rPr>
                        <a:t>Kelly (2019): </a:t>
                      </a:r>
                      <a:r>
                        <a:rPr lang="en" sz="1100" b="1">
                          <a:latin typeface="Century Schoolbook"/>
                          <a:ea typeface="Century Schoolbook"/>
                          <a:cs typeface="Century Schoolbook"/>
                          <a:sym typeface="Century Schoolbook"/>
                        </a:rPr>
                        <a:t>0.023% Ecology</a:t>
                      </a:r>
                      <a:endParaRPr sz="1100" b="1">
                        <a:latin typeface="Century Schoolbook"/>
                        <a:ea typeface="Century Schoolbook"/>
                        <a:cs typeface="Century Schoolbook"/>
                        <a:sym typeface="Century Schoolbook"/>
                      </a:endParaRPr>
                    </a:p>
                  </a:txBody>
                  <a:tcPr marL="91425" marR="91425" marT="91425" marB="91425"/>
                </a:tc>
                <a:tc>
                  <a:txBody>
                    <a:bodyPr/>
                    <a:lstStyle/>
                    <a:p>
                      <a:pPr marL="0" lvl="0" indent="0" algn="l" rtl="0">
                        <a:lnSpc>
                          <a:spcPct val="115000"/>
                        </a:lnSpc>
                        <a:spcBef>
                          <a:spcPts val="0"/>
                        </a:spcBef>
                        <a:spcAft>
                          <a:spcPts val="0"/>
                        </a:spcAft>
                        <a:buNone/>
                      </a:pPr>
                      <a:r>
                        <a:rPr lang="en" sz="1100">
                          <a:solidFill>
                            <a:schemeClr val="dk1"/>
                          </a:solidFill>
                          <a:latin typeface="Century Schoolbook"/>
                          <a:ea typeface="Century Schoolbook"/>
                          <a:cs typeface="Century Schoolbook"/>
                          <a:sym typeface="Century Schoolbook"/>
                        </a:rPr>
                        <a:t>Makel et al. (2012): </a:t>
                      </a:r>
                      <a:r>
                        <a:rPr lang="en" sz="1100" b="1">
                          <a:solidFill>
                            <a:schemeClr val="dk1"/>
                          </a:solidFill>
                          <a:latin typeface="Century Schoolbook"/>
                          <a:ea typeface="Century Schoolbook"/>
                          <a:cs typeface="Century Schoolbook"/>
                          <a:sym typeface="Century Schoolbook"/>
                        </a:rPr>
                        <a:t>0.1% Psychology</a:t>
                      </a:r>
                      <a:endParaRPr sz="1100" b="1">
                        <a:latin typeface="Century Schoolbook"/>
                        <a:ea typeface="Century Schoolbook"/>
                        <a:cs typeface="Century Schoolbook"/>
                        <a:sym typeface="Century Schoolbook"/>
                      </a:endParaRPr>
                    </a:p>
                  </a:txBody>
                  <a:tcPr marL="91425" marR="91425" marT="91425" marB="91425"/>
                </a:tc>
                <a:extLst>
                  <a:ext uri="{0D108BD9-81ED-4DB2-BD59-A6C34878D82A}">
                    <a16:rowId xmlns:a16="http://schemas.microsoft.com/office/drawing/2014/main" val="10004"/>
                  </a:ext>
                </a:extLst>
              </a:tr>
              <a:tr h="490855">
                <a:tc>
                  <a:txBody>
                    <a:bodyPr/>
                    <a:lstStyle/>
                    <a:p>
                      <a:pPr marL="0" lvl="0" indent="0" algn="l" rtl="0">
                        <a:lnSpc>
                          <a:spcPct val="115000"/>
                        </a:lnSpc>
                        <a:spcBef>
                          <a:spcPts val="0"/>
                        </a:spcBef>
                        <a:spcAft>
                          <a:spcPts val="0"/>
                        </a:spcAft>
                        <a:buNone/>
                      </a:pPr>
                      <a:r>
                        <a:rPr lang="en" sz="1100" dirty="0">
                          <a:latin typeface="Century Schoolbook"/>
                          <a:ea typeface="Century Schoolbook"/>
                          <a:cs typeface="Century Schoolbook"/>
                          <a:sym typeface="Century Schoolbook"/>
                        </a:rPr>
                        <a:t>Mueller-Langer et al. (2019): </a:t>
                      </a:r>
                      <a:r>
                        <a:rPr lang="en" sz="1100" b="1" dirty="0">
                          <a:latin typeface="Century Schoolbook"/>
                          <a:ea typeface="Century Schoolbook"/>
                          <a:cs typeface="Century Schoolbook"/>
                          <a:sym typeface="Century Schoolbook"/>
                        </a:rPr>
                        <a:t>0.1% Economics</a:t>
                      </a:r>
                      <a:endParaRPr sz="1100" b="1" dirty="0">
                        <a:latin typeface="Century Schoolbook"/>
                        <a:ea typeface="Century Schoolbook"/>
                        <a:cs typeface="Century Schoolbook"/>
                        <a:sym typeface="Century Schoolbook"/>
                      </a:endParaRPr>
                    </a:p>
                  </a:txBody>
                  <a:tcPr marL="91425" marR="91425" marT="91425" marB="91425"/>
                </a:tc>
                <a:tc>
                  <a:txBody>
                    <a:bodyPr/>
                    <a:lstStyle/>
                    <a:p>
                      <a:pPr marL="0" lvl="0" indent="0" algn="l" rtl="0">
                        <a:lnSpc>
                          <a:spcPct val="115000"/>
                        </a:lnSpc>
                        <a:spcBef>
                          <a:spcPts val="0"/>
                        </a:spcBef>
                        <a:spcAft>
                          <a:spcPts val="0"/>
                        </a:spcAft>
                        <a:buNone/>
                      </a:pPr>
                      <a:r>
                        <a:rPr lang="en" sz="1100" dirty="0">
                          <a:latin typeface="Century Schoolbook"/>
                          <a:ea typeface="Century Schoolbook"/>
                          <a:cs typeface="Century Schoolbook"/>
                          <a:sym typeface="Century Schoolbook"/>
                        </a:rPr>
                        <a:t>Kelly (2006): </a:t>
                      </a:r>
                      <a:r>
                        <a:rPr lang="en" sz="1100" b="1" dirty="0">
                          <a:latin typeface="Century Schoolbook"/>
                          <a:ea typeface="Century Schoolbook"/>
                          <a:cs typeface="Century Schoolbook"/>
                          <a:sym typeface="Century Schoolbook"/>
                        </a:rPr>
                        <a:t>0-34% Biology</a:t>
                      </a:r>
                      <a:endParaRPr sz="1100" b="1" dirty="0">
                        <a:latin typeface="Century Schoolbook"/>
                        <a:ea typeface="Century Schoolbook"/>
                        <a:cs typeface="Century Schoolbook"/>
                        <a:sym typeface="Century Schoolbook"/>
                      </a:endParaRPr>
                    </a:p>
                  </a:txBody>
                  <a:tcPr marL="91425" marR="91425" marT="91425" marB="91425"/>
                </a:tc>
                <a:extLst>
                  <a:ext uri="{0D108BD9-81ED-4DB2-BD59-A6C34878D82A}">
                    <a16:rowId xmlns:a16="http://schemas.microsoft.com/office/drawing/2014/main" val="10005"/>
                  </a:ext>
                </a:extLst>
              </a:tr>
            </a:tbl>
          </a:graphicData>
        </a:graphic>
      </p:graphicFrame>
      <p:sp>
        <p:nvSpPr>
          <p:cNvPr id="2" name="Google Shape;331;p48">
            <a:extLst>
              <a:ext uri="{FF2B5EF4-FFF2-40B4-BE49-F238E27FC236}">
                <a16:creationId xmlns:a16="http://schemas.microsoft.com/office/drawing/2014/main" id="{C7672D45-998D-2DCF-846A-8EFFEFA55AC2}"/>
              </a:ext>
            </a:extLst>
          </p:cNvPr>
          <p:cNvSpPr txBox="1">
            <a:spLocks/>
          </p:cNvSpPr>
          <p:nvPr/>
        </p:nvSpPr>
        <p:spPr>
          <a:xfrm>
            <a:off x="2207805" y="721980"/>
            <a:ext cx="6570135" cy="8745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lgn="ctr">
              <a:lnSpc>
                <a:spcPct val="99000"/>
              </a:lnSpc>
              <a:buClr>
                <a:srgbClr val="474B57"/>
              </a:buClr>
              <a:buSzPts val="3600"/>
              <a:buFont typeface="Century Schoolbook"/>
              <a:buNone/>
            </a:pPr>
            <a:r>
              <a:rPr lang="en-GB" sz="2650">
                <a:solidFill>
                  <a:srgbClr val="474B57"/>
                </a:solidFill>
                <a:latin typeface="Century Schoolbook"/>
                <a:ea typeface="Century Schoolbook"/>
                <a:cs typeface="Century Schoolbook"/>
                <a:sym typeface="Century Schoolbook"/>
              </a:rPr>
              <a:t>Learning from the Replication Crisis</a:t>
            </a:r>
            <a:endParaRPr lang="en-GB" sz="265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6" name="Google Shape;356;p51"/>
          <p:cNvSpPr txBox="1">
            <a:spLocks noGrp="1"/>
          </p:cNvSpPr>
          <p:nvPr>
            <p:ph type="body" idx="4294967295"/>
          </p:nvPr>
        </p:nvSpPr>
        <p:spPr>
          <a:xfrm>
            <a:off x="2200230" y="1596780"/>
            <a:ext cx="6577800" cy="3268500"/>
          </a:xfrm>
          <a:prstGeom prst="rect">
            <a:avLst/>
          </a:prstGeom>
          <a:noFill/>
          <a:ln>
            <a:noFill/>
          </a:ln>
        </p:spPr>
        <p:txBody>
          <a:bodyPr spcFirstLastPara="1" wrap="square" lIns="68575" tIns="34275" rIns="68575" bIns="34275" anchor="t" anchorCtr="0">
            <a:normAutofit/>
          </a:bodyPr>
          <a:lstStyle/>
          <a:p>
            <a:pPr marL="0" marR="0" lvl="0" indent="0" algn="ctr" rtl="0">
              <a:lnSpc>
                <a:spcPct val="111000"/>
              </a:lnSpc>
              <a:spcBef>
                <a:spcPts val="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558380"/>
              </a:buClr>
              <a:buSzPts val="1500"/>
              <a:buFont typeface="Century Schoolbook"/>
              <a:buNone/>
            </a:pPr>
            <a:r>
              <a:rPr lang="en" sz="1500" b="1" i="0" u="none" strike="noStrike" cap="none" dirty="0">
                <a:solidFill>
                  <a:srgbClr val="558380"/>
                </a:solidFill>
                <a:latin typeface="Century Schoolbook"/>
                <a:ea typeface="Century Schoolbook"/>
                <a:cs typeface="Century Schoolbook"/>
                <a:sym typeface="Century Schoolbook"/>
              </a:rPr>
              <a:t>The Problem</a:t>
            </a:r>
            <a:endParaRPr sz="1500" b="0" i="0" u="none" strike="noStrike" cap="none" dirty="0">
              <a:solidFill>
                <a:srgbClr val="474B57"/>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Century Schoolbook"/>
              <a:buNone/>
            </a:pPr>
            <a:r>
              <a:rPr lang="en" sz="1500" b="0" i="0" u="none" strike="noStrike" cap="none" dirty="0">
                <a:solidFill>
                  <a:srgbClr val="000000"/>
                </a:solidFill>
                <a:latin typeface="Century Schoolbook"/>
                <a:ea typeface="Century Schoolbook"/>
                <a:cs typeface="Century Schoolbook"/>
                <a:sym typeface="Century Schoolbook"/>
              </a:rPr>
              <a:t>____________</a:t>
            </a: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000000"/>
              </a:buClr>
              <a:buSzPts val="1500"/>
              <a:buFont typeface="Century Schoolbook"/>
              <a:buNone/>
            </a:pPr>
            <a:r>
              <a:rPr lang="en" sz="1500" b="0" i="1" u="none" strike="noStrike" cap="none" dirty="0">
                <a:solidFill>
                  <a:srgbClr val="000000"/>
                </a:solidFill>
                <a:latin typeface="Century Schoolbook"/>
                <a:ea typeface="Century Schoolbook"/>
                <a:cs typeface="Century Schoolbook"/>
                <a:sym typeface="Century Schoolbook"/>
              </a:rPr>
              <a:t>Literature assessing the Replication Crisis has </a:t>
            </a:r>
            <a:r>
              <a:rPr lang="en" sz="1500" b="0" i="1" u="none" strike="noStrike" cap="none" dirty="0" err="1">
                <a:solidFill>
                  <a:srgbClr val="000000"/>
                </a:solidFill>
                <a:latin typeface="Century Schoolbook"/>
                <a:ea typeface="Century Schoolbook"/>
                <a:cs typeface="Century Schoolbook"/>
                <a:sym typeface="Century Schoolbook"/>
              </a:rPr>
              <a:t>focussed</a:t>
            </a:r>
            <a:r>
              <a:rPr lang="en" sz="1500" b="0" i="1" u="none" strike="noStrike" cap="none" dirty="0">
                <a:solidFill>
                  <a:srgbClr val="000000"/>
                </a:solidFill>
                <a:latin typeface="Century Schoolbook"/>
                <a:ea typeface="Century Schoolbook"/>
                <a:cs typeface="Century Schoolbook"/>
                <a:sym typeface="Century Schoolbook"/>
              </a:rPr>
              <a:t> on identifying what’s wrong (e.g., </a:t>
            </a:r>
            <a:r>
              <a:rPr lang="en" sz="1500" i="1" dirty="0">
                <a:latin typeface="Century Schoolbook"/>
                <a:ea typeface="Century Schoolbook"/>
                <a:cs typeface="Century Schoolbook"/>
                <a:sym typeface="Century Schoolbook"/>
              </a:rPr>
              <a:t>questionable</a:t>
            </a:r>
            <a:r>
              <a:rPr lang="en" sz="1500" b="0" i="1" u="none" strike="noStrike" cap="none" dirty="0">
                <a:solidFill>
                  <a:srgbClr val="000000"/>
                </a:solidFill>
                <a:latin typeface="Century Schoolbook"/>
                <a:ea typeface="Century Schoolbook"/>
                <a:cs typeface="Century Schoolbook"/>
                <a:sym typeface="Century Schoolbook"/>
              </a:rPr>
              <a:t> research practices and unhealthy structures).</a:t>
            </a:r>
            <a:endParaRPr sz="1500" i="1" dirty="0">
              <a:latin typeface="Century Schoolbook"/>
              <a:ea typeface="Century Schoolbook"/>
              <a:cs typeface="Century Schoolbook"/>
              <a:sym typeface="Century Schoolbook"/>
            </a:endParaRPr>
          </a:p>
        </p:txBody>
      </p:sp>
      <p:sp>
        <p:nvSpPr>
          <p:cNvPr id="2" name="Google Shape;331;p48">
            <a:extLst>
              <a:ext uri="{FF2B5EF4-FFF2-40B4-BE49-F238E27FC236}">
                <a16:creationId xmlns:a16="http://schemas.microsoft.com/office/drawing/2014/main" id="{6385AAAB-9CCC-0AD9-92B2-58AC2A6A759D}"/>
              </a:ext>
            </a:extLst>
          </p:cNvPr>
          <p:cNvSpPr txBox="1">
            <a:spLocks/>
          </p:cNvSpPr>
          <p:nvPr/>
        </p:nvSpPr>
        <p:spPr>
          <a:xfrm>
            <a:off x="2207805" y="721980"/>
            <a:ext cx="6570135" cy="8745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lgn="ctr">
              <a:lnSpc>
                <a:spcPct val="99000"/>
              </a:lnSpc>
              <a:buClr>
                <a:srgbClr val="474B57"/>
              </a:buClr>
              <a:buSzPts val="3600"/>
              <a:buFont typeface="Century Schoolbook"/>
              <a:buNone/>
            </a:pPr>
            <a:r>
              <a:rPr lang="en-GB" sz="2650">
                <a:solidFill>
                  <a:srgbClr val="474B57"/>
                </a:solidFill>
                <a:latin typeface="Century Schoolbook"/>
                <a:ea typeface="Century Schoolbook"/>
                <a:cs typeface="Century Schoolbook"/>
                <a:sym typeface="Century Schoolbook"/>
              </a:rPr>
              <a:t>Learning from the Replication Crisis</a:t>
            </a:r>
            <a:endParaRPr lang="en-GB" sz="26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6" name="Google Shape;356;p51"/>
          <p:cNvSpPr txBox="1">
            <a:spLocks noGrp="1"/>
          </p:cNvSpPr>
          <p:nvPr>
            <p:ph type="body" idx="4294967295"/>
          </p:nvPr>
        </p:nvSpPr>
        <p:spPr>
          <a:xfrm>
            <a:off x="2200230" y="1596780"/>
            <a:ext cx="6577800" cy="3268500"/>
          </a:xfrm>
          <a:prstGeom prst="rect">
            <a:avLst/>
          </a:prstGeom>
          <a:noFill/>
          <a:ln>
            <a:noFill/>
          </a:ln>
        </p:spPr>
        <p:txBody>
          <a:bodyPr spcFirstLastPara="1" wrap="square" lIns="68575" tIns="34275" rIns="68575" bIns="34275" anchor="t" anchorCtr="0">
            <a:normAutofit lnSpcReduction="10000"/>
          </a:bodyPr>
          <a:lstStyle/>
          <a:p>
            <a:pPr marL="0" marR="0" lvl="0" indent="0" algn="ctr" rtl="0">
              <a:lnSpc>
                <a:spcPct val="111000"/>
              </a:lnSpc>
              <a:spcBef>
                <a:spcPts val="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558380"/>
              </a:buClr>
              <a:buSzPts val="1500"/>
              <a:buFont typeface="Century Schoolbook"/>
              <a:buNone/>
            </a:pPr>
            <a:r>
              <a:rPr lang="en" sz="1500" b="1" i="0" u="none" strike="noStrike" cap="none" dirty="0">
                <a:solidFill>
                  <a:srgbClr val="558380"/>
                </a:solidFill>
                <a:latin typeface="Century Schoolbook"/>
                <a:ea typeface="Century Schoolbook"/>
                <a:cs typeface="Century Schoolbook"/>
                <a:sym typeface="Century Schoolbook"/>
              </a:rPr>
              <a:t>The Problem</a:t>
            </a:r>
            <a:endParaRPr sz="1500" b="0" i="0" u="none" strike="noStrike" cap="none" dirty="0">
              <a:solidFill>
                <a:srgbClr val="474B57"/>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Century Schoolbook"/>
              <a:buNone/>
            </a:pPr>
            <a:r>
              <a:rPr lang="en" sz="1500" b="0" i="0" u="none" strike="noStrike" cap="none" dirty="0">
                <a:solidFill>
                  <a:srgbClr val="000000"/>
                </a:solidFill>
                <a:latin typeface="Century Schoolbook"/>
                <a:ea typeface="Century Schoolbook"/>
                <a:cs typeface="Century Schoolbook"/>
                <a:sym typeface="Century Schoolbook"/>
              </a:rPr>
              <a:t>____________</a:t>
            </a: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000000"/>
              </a:buClr>
              <a:buSzPts val="1500"/>
              <a:buFont typeface="Century Schoolbook"/>
              <a:buNone/>
            </a:pPr>
            <a:r>
              <a:rPr lang="en" sz="1500" b="0" i="1" u="none" strike="noStrike" cap="none" dirty="0">
                <a:solidFill>
                  <a:srgbClr val="000000"/>
                </a:solidFill>
                <a:latin typeface="Century Schoolbook"/>
                <a:ea typeface="Century Schoolbook"/>
                <a:cs typeface="Century Schoolbook"/>
                <a:sym typeface="Century Schoolbook"/>
              </a:rPr>
              <a:t>Literature assessing the Replication Crisis has </a:t>
            </a:r>
            <a:r>
              <a:rPr lang="en" sz="1500" b="0" i="1" u="none" strike="noStrike" cap="none" dirty="0" err="1">
                <a:solidFill>
                  <a:srgbClr val="000000"/>
                </a:solidFill>
                <a:latin typeface="Century Schoolbook"/>
                <a:ea typeface="Century Schoolbook"/>
                <a:cs typeface="Century Schoolbook"/>
                <a:sym typeface="Century Schoolbook"/>
              </a:rPr>
              <a:t>focussed</a:t>
            </a:r>
            <a:r>
              <a:rPr lang="en" sz="1500" b="0" i="1" u="none" strike="noStrike" cap="none" dirty="0">
                <a:solidFill>
                  <a:srgbClr val="000000"/>
                </a:solidFill>
                <a:latin typeface="Century Schoolbook"/>
                <a:ea typeface="Century Schoolbook"/>
                <a:cs typeface="Century Schoolbook"/>
                <a:sym typeface="Century Schoolbook"/>
              </a:rPr>
              <a:t> on identifying what’s wrong (e.g., </a:t>
            </a:r>
            <a:r>
              <a:rPr lang="en" sz="1500" i="1" dirty="0">
                <a:latin typeface="Century Schoolbook"/>
                <a:ea typeface="Century Schoolbook"/>
                <a:cs typeface="Century Schoolbook"/>
                <a:sym typeface="Century Schoolbook"/>
              </a:rPr>
              <a:t>questionable</a:t>
            </a:r>
            <a:r>
              <a:rPr lang="en" sz="1500" b="0" i="1" u="none" strike="noStrike" cap="none" dirty="0">
                <a:solidFill>
                  <a:srgbClr val="000000"/>
                </a:solidFill>
                <a:latin typeface="Century Schoolbook"/>
                <a:ea typeface="Century Schoolbook"/>
                <a:cs typeface="Century Schoolbook"/>
                <a:sym typeface="Century Schoolbook"/>
              </a:rPr>
              <a:t> research practices and unhealthy structures). This is where the </a:t>
            </a:r>
            <a:r>
              <a:rPr lang="en" sz="1500" i="1" dirty="0">
                <a:latin typeface="Century Schoolbook"/>
                <a:ea typeface="Century Schoolbook"/>
                <a:cs typeface="Century Schoolbook"/>
                <a:sym typeface="Century Schoolbook"/>
              </a:rPr>
              <a:t>discussion</a:t>
            </a:r>
            <a:r>
              <a:rPr lang="en" sz="1500" b="0" i="1" u="none" strike="noStrike" cap="none" dirty="0">
                <a:solidFill>
                  <a:srgbClr val="000000"/>
                </a:solidFill>
                <a:latin typeface="Century Schoolbook"/>
                <a:ea typeface="Century Schoolbook"/>
                <a:cs typeface="Century Schoolbook"/>
                <a:sym typeface="Century Schoolbook"/>
              </a:rPr>
              <a:t> often stops.</a:t>
            </a:r>
            <a:endParaRPr sz="1500" b="0" i="1" u="none" strike="noStrike" cap="none" dirty="0">
              <a:solidFill>
                <a:srgbClr val="000000"/>
              </a:solidFill>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ts val="1500"/>
              <a:buFont typeface="Century Schoolbook"/>
              <a:buNone/>
            </a:pPr>
            <a:endParaRPr sz="1500" i="1" dirty="0">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ts val="1500"/>
              <a:buFont typeface="Century Schoolbook"/>
              <a:buNone/>
            </a:pPr>
            <a:r>
              <a:rPr lang="en" sz="1500" b="0" i="1" u="none" strike="noStrike" cap="none" dirty="0">
                <a:solidFill>
                  <a:srgbClr val="000000"/>
                </a:solidFill>
                <a:latin typeface="Century Schoolbook"/>
                <a:ea typeface="Century Schoolbook"/>
                <a:cs typeface="Century Schoolbook"/>
                <a:sym typeface="Century Schoolbook"/>
              </a:rPr>
              <a:t>Yet, there is much opportunity in learning from mistakes and improving. To move forward, </a:t>
            </a:r>
            <a:r>
              <a:rPr lang="en" sz="1500" b="1" i="1" u="none" strike="noStrike" cap="none" dirty="0">
                <a:solidFill>
                  <a:srgbClr val="000000"/>
                </a:solidFill>
                <a:latin typeface="Century Schoolbook"/>
                <a:ea typeface="Century Schoolbook"/>
                <a:cs typeface="Century Schoolbook"/>
                <a:sym typeface="Century Schoolbook"/>
              </a:rPr>
              <a:t>positive change needs to be acknowledged, encouraged, and buil</a:t>
            </a:r>
            <a:r>
              <a:rPr lang="en" sz="1500" b="1" i="1" dirty="0">
                <a:latin typeface="Century Schoolbook"/>
                <a:ea typeface="Century Schoolbook"/>
                <a:cs typeface="Century Schoolbook"/>
                <a:sym typeface="Century Schoolbook"/>
              </a:rPr>
              <a:t>t</a:t>
            </a:r>
            <a:r>
              <a:rPr lang="en" sz="1500" b="1" i="1" u="none" strike="noStrike" cap="none" dirty="0">
                <a:solidFill>
                  <a:srgbClr val="000000"/>
                </a:solidFill>
                <a:latin typeface="Century Schoolbook"/>
                <a:ea typeface="Century Schoolbook"/>
                <a:cs typeface="Century Schoolbook"/>
                <a:sym typeface="Century Schoolbook"/>
              </a:rPr>
              <a:t> upon</a:t>
            </a:r>
            <a:r>
              <a:rPr lang="en" sz="1500" b="0" i="1" u="none" strike="noStrike" cap="none" dirty="0">
                <a:solidFill>
                  <a:srgbClr val="000000"/>
                </a:solidFill>
                <a:latin typeface="Century Schoolbook"/>
                <a:ea typeface="Century Schoolbook"/>
                <a:cs typeface="Century Schoolbook"/>
                <a:sym typeface="Century Schoolbook"/>
              </a:rPr>
              <a:t>.</a:t>
            </a:r>
            <a:endParaRPr sz="1500" b="0" i="0" u="none" strike="noStrike" cap="none" dirty="0">
              <a:solidFill>
                <a:srgbClr val="474B57"/>
              </a:solidFill>
              <a:latin typeface="Calibri"/>
              <a:ea typeface="Calibri"/>
              <a:cs typeface="Calibri"/>
              <a:sym typeface="Calibri"/>
            </a:endParaRPr>
          </a:p>
        </p:txBody>
      </p:sp>
      <p:sp>
        <p:nvSpPr>
          <p:cNvPr id="2" name="Google Shape;331;p48">
            <a:extLst>
              <a:ext uri="{FF2B5EF4-FFF2-40B4-BE49-F238E27FC236}">
                <a16:creationId xmlns:a16="http://schemas.microsoft.com/office/drawing/2014/main" id="{6385AAAB-9CCC-0AD9-92B2-58AC2A6A759D}"/>
              </a:ext>
            </a:extLst>
          </p:cNvPr>
          <p:cNvSpPr txBox="1">
            <a:spLocks/>
          </p:cNvSpPr>
          <p:nvPr/>
        </p:nvSpPr>
        <p:spPr>
          <a:xfrm>
            <a:off x="2207805" y="721980"/>
            <a:ext cx="6570135" cy="8745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lgn="ctr">
              <a:lnSpc>
                <a:spcPct val="99000"/>
              </a:lnSpc>
              <a:buClr>
                <a:srgbClr val="474B57"/>
              </a:buClr>
              <a:buSzPts val="3600"/>
              <a:buFont typeface="Century Schoolbook"/>
              <a:buNone/>
            </a:pPr>
            <a:r>
              <a:rPr lang="en-GB" sz="2650">
                <a:solidFill>
                  <a:srgbClr val="474B57"/>
                </a:solidFill>
                <a:latin typeface="Century Schoolbook"/>
                <a:ea typeface="Century Schoolbook"/>
                <a:cs typeface="Century Schoolbook"/>
                <a:sym typeface="Century Schoolbook"/>
              </a:rPr>
              <a:t>Learning from the Replication Crisis</a:t>
            </a:r>
            <a:endParaRPr lang="en-GB" sz="2650" dirty="0"/>
          </a:p>
        </p:txBody>
      </p:sp>
    </p:spTree>
    <p:extLst>
      <p:ext uri="{BB962C8B-B14F-4D97-AF65-F5344CB8AC3E}">
        <p14:creationId xmlns:p14="http://schemas.microsoft.com/office/powerpoint/2010/main" val="3923565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4" name="Google Shape;364;p52"/>
          <p:cNvSpPr txBox="1">
            <a:spLocks noGrp="1"/>
          </p:cNvSpPr>
          <p:nvPr>
            <p:ph type="body" idx="4294967295"/>
          </p:nvPr>
        </p:nvSpPr>
        <p:spPr>
          <a:xfrm>
            <a:off x="2207805" y="1596510"/>
            <a:ext cx="6577800" cy="3268500"/>
          </a:xfrm>
          <a:prstGeom prst="rect">
            <a:avLst/>
          </a:prstGeom>
          <a:noFill/>
          <a:ln>
            <a:noFill/>
          </a:ln>
        </p:spPr>
        <p:txBody>
          <a:bodyPr spcFirstLastPara="1" wrap="square" lIns="68575" tIns="34275" rIns="68575" bIns="34275" anchor="t" anchorCtr="0">
            <a:normAutofit/>
          </a:bodyPr>
          <a:lstStyle/>
          <a:p>
            <a:pPr marL="0" marR="0" lvl="0" indent="0" algn="ctr" rtl="0">
              <a:lnSpc>
                <a:spcPct val="111000"/>
              </a:lnSpc>
              <a:spcBef>
                <a:spcPts val="0"/>
              </a:spcBef>
              <a:spcAft>
                <a:spcPts val="0"/>
              </a:spcAft>
              <a:buSzPts val="1500"/>
              <a:buFont typeface="Arial"/>
              <a:buNone/>
            </a:pPr>
            <a:endParaRPr sz="1500" b="0" i="1"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000000"/>
              </a:buClr>
              <a:buSzPts val="1500"/>
              <a:buFont typeface="Century Schoolbook"/>
              <a:buNone/>
            </a:pPr>
            <a:r>
              <a:rPr lang="en" sz="1500" b="0" i="1" u="none" strike="noStrike" cap="none" dirty="0">
                <a:solidFill>
                  <a:srgbClr val="000000"/>
                </a:solidFill>
                <a:latin typeface="Century Schoolbook"/>
                <a:ea typeface="Century Schoolbook"/>
                <a:cs typeface="Century Schoolbook"/>
                <a:sym typeface="Century Schoolbook"/>
              </a:rPr>
              <a:t>The most cited studies in the context of the </a:t>
            </a:r>
            <a:r>
              <a:rPr lang="en" sz="1500" i="1" dirty="0">
                <a:latin typeface="Century Schoolbook"/>
                <a:ea typeface="Century Schoolbook"/>
                <a:cs typeface="Century Schoolbook"/>
                <a:sym typeface="Century Schoolbook"/>
              </a:rPr>
              <a:t>Replication</a:t>
            </a:r>
            <a:r>
              <a:rPr lang="en" sz="1500" b="0" i="1" u="none" strike="noStrike" cap="none" dirty="0">
                <a:solidFill>
                  <a:srgbClr val="000000"/>
                </a:solidFill>
                <a:latin typeface="Century Schoolbook"/>
                <a:ea typeface="Century Schoolbook"/>
                <a:cs typeface="Century Schoolbook"/>
                <a:sym typeface="Century Schoolbook"/>
              </a:rPr>
              <a:t> Crisis outline the problem. The next logical step is to move towards solving the problem / crisis.</a:t>
            </a:r>
            <a:endParaRPr sz="1500" b="0" i="1" u="none" strike="noStrike" cap="none" dirty="0">
              <a:solidFill>
                <a:srgbClr val="474B57"/>
              </a:solidFill>
              <a:latin typeface="Calibri"/>
              <a:ea typeface="Calibri"/>
              <a:cs typeface="Calibri"/>
              <a:sym typeface="Calibri"/>
            </a:endParaRPr>
          </a:p>
        </p:txBody>
      </p:sp>
      <p:pic>
        <p:nvPicPr>
          <p:cNvPr id="365" name="Google Shape;365;p52"/>
          <p:cNvPicPr preferRelativeResize="0"/>
          <p:nvPr/>
        </p:nvPicPr>
        <p:blipFill>
          <a:blip r:embed="rId3">
            <a:alphaModFix/>
          </a:blip>
          <a:stretch>
            <a:fillRect/>
          </a:stretch>
        </p:blipFill>
        <p:spPr>
          <a:xfrm>
            <a:off x="76475" y="3097899"/>
            <a:ext cx="4495513" cy="974935"/>
          </a:xfrm>
          <a:prstGeom prst="rect">
            <a:avLst/>
          </a:prstGeom>
          <a:noFill/>
          <a:ln>
            <a:noFill/>
          </a:ln>
        </p:spPr>
      </p:pic>
      <p:pic>
        <p:nvPicPr>
          <p:cNvPr id="366" name="Google Shape;366;p52"/>
          <p:cNvPicPr preferRelativeResize="0"/>
          <p:nvPr/>
        </p:nvPicPr>
        <p:blipFill>
          <a:blip r:embed="rId4">
            <a:alphaModFix/>
          </a:blip>
          <a:stretch>
            <a:fillRect/>
          </a:stretch>
        </p:blipFill>
        <p:spPr>
          <a:xfrm>
            <a:off x="4464390" y="2752200"/>
            <a:ext cx="4679609" cy="957101"/>
          </a:xfrm>
          <a:prstGeom prst="rect">
            <a:avLst/>
          </a:prstGeom>
          <a:noFill/>
          <a:ln>
            <a:noFill/>
          </a:ln>
        </p:spPr>
      </p:pic>
      <p:pic>
        <p:nvPicPr>
          <p:cNvPr id="367" name="Google Shape;367;p52"/>
          <p:cNvPicPr preferRelativeResize="0"/>
          <p:nvPr/>
        </p:nvPicPr>
        <p:blipFill>
          <a:blip r:embed="rId5">
            <a:alphaModFix/>
          </a:blip>
          <a:stretch>
            <a:fillRect/>
          </a:stretch>
        </p:blipFill>
        <p:spPr>
          <a:xfrm>
            <a:off x="3792544" y="3962682"/>
            <a:ext cx="4715240" cy="1135442"/>
          </a:xfrm>
          <a:prstGeom prst="rect">
            <a:avLst/>
          </a:prstGeom>
          <a:noFill/>
          <a:ln>
            <a:noFill/>
          </a:ln>
        </p:spPr>
      </p:pic>
      <p:sp>
        <p:nvSpPr>
          <p:cNvPr id="2" name="Google Shape;331;p48">
            <a:extLst>
              <a:ext uri="{FF2B5EF4-FFF2-40B4-BE49-F238E27FC236}">
                <a16:creationId xmlns:a16="http://schemas.microsoft.com/office/drawing/2014/main" id="{E06097F7-4F1A-D345-9B1D-D1AD0D4739C7}"/>
              </a:ext>
            </a:extLst>
          </p:cNvPr>
          <p:cNvSpPr txBox="1">
            <a:spLocks/>
          </p:cNvSpPr>
          <p:nvPr/>
        </p:nvSpPr>
        <p:spPr>
          <a:xfrm>
            <a:off x="2207805" y="721980"/>
            <a:ext cx="6570135" cy="87450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lgn="ctr">
              <a:lnSpc>
                <a:spcPct val="99000"/>
              </a:lnSpc>
              <a:buClr>
                <a:srgbClr val="474B57"/>
              </a:buClr>
              <a:buSzPts val="3600"/>
              <a:buFont typeface="Century Schoolbook"/>
              <a:buNone/>
            </a:pPr>
            <a:r>
              <a:rPr lang="en-GB" sz="2650">
                <a:solidFill>
                  <a:srgbClr val="474B57"/>
                </a:solidFill>
                <a:latin typeface="Century Schoolbook"/>
                <a:ea typeface="Century Schoolbook"/>
                <a:cs typeface="Century Schoolbook"/>
                <a:sym typeface="Century Schoolbook"/>
              </a:rPr>
              <a:t>Learning from the Replication Crisis</a:t>
            </a:r>
            <a:endParaRPr lang="en-GB" sz="26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3"/>
          <p:cNvSpPr txBox="1">
            <a:spLocks noGrp="1"/>
          </p:cNvSpPr>
          <p:nvPr>
            <p:ph type="title" idx="4294967295"/>
          </p:nvPr>
        </p:nvSpPr>
        <p:spPr>
          <a:xfrm>
            <a:off x="2200230" y="721980"/>
            <a:ext cx="6577740" cy="874530"/>
          </a:xfrm>
          <a:prstGeom prst="rect">
            <a:avLst/>
          </a:prstGeom>
          <a:noFill/>
          <a:ln>
            <a:noFill/>
          </a:ln>
        </p:spPr>
        <p:txBody>
          <a:bodyPr spcFirstLastPara="1" wrap="square" lIns="68575" tIns="34275" rIns="68575" bIns="34275" anchor="t" anchorCtr="0">
            <a:normAutofit/>
          </a:bodyPr>
          <a:lstStyle/>
          <a:p>
            <a:pPr marL="0" marR="0" lvl="0" indent="0" algn="ctr" rtl="0">
              <a:lnSpc>
                <a:spcPct val="99000"/>
              </a:lnSpc>
              <a:spcBef>
                <a:spcPts val="0"/>
              </a:spcBef>
              <a:spcAft>
                <a:spcPts val="0"/>
              </a:spcAft>
              <a:buClr>
                <a:srgbClr val="474B57"/>
              </a:buClr>
              <a:buSzPts val="3600"/>
              <a:buFont typeface="Century Schoolbook"/>
              <a:buNone/>
            </a:pPr>
            <a:r>
              <a:rPr lang="en" sz="3600" b="0" i="0" u="none" strike="noStrike" cap="none" dirty="0">
                <a:solidFill>
                  <a:srgbClr val="474B57"/>
                </a:solidFill>
                <a:latin typeface="Century Schoolbook"/>
                <a:ea typeface="Century Schoolbook"/>
                <a:cs typeface="Century Schoolbook"/>
                <a:sym typeface="Century Schoolbook"/>
              </a:rPr>
              <a:t>Credibility Revolution</a:t>
            </a:r>
            <a:endParaRPr sz="3600" b="0" i="0" u="none" strike="noStrike" cap="none" dirty="0">
              <a:solidFill>
                <a:srgbClr val="000000"/>
              </a:solidFill>
              <a:latin typeface="Arial"/>
              <a:ea typeface="Arial"/>
              <a:cs typeface="Arial"/>
              <a:sym typeface="Arial"/>
            </a:endParaRPr>
          </a:p>
        </p:txBody>
      </p:sp>
      <p:sp>
        <p:nvSpPr>
          <p:cNvPr id="375" name="Google Shape;375;p53"/>
          <p:cNvSpPr txBox="1">
            <a:spLocks noGrp="1"/>
          </p:cNvSpPr>
          <p:nvPr>
            <p:ph type="body" idx="4294967295"/>
          </p:nvPr>
        </p:nvSpPr>
        <p:spPr>
          <a:xfrm>
            <a:off x="2200230" y="1596510"/>
            <a:ext cx="6577740" cy="326862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marR="0" lvl="0" indent="0" algn="l" rtl="0">
              <a:lnSpc>
                <a:spcPct val="111000"/>
              </a:lnSpc>
              <a:spcBef>
                <a:spcPts val="700"/>
              </a:spcBef>
              <a:spcAft>
                <a:spcPts val="0"/>
              </a:spcAft>
              <a:buClr>
                <a:srgbClr val="000000"/>
              </a:buClr>
              <a:buSzPts val="1500"/>
              <a:buFont typeface="Century Schoolbook"/>
              <a:buNone/>
            </a:pPr>
            <a:r>
              <a:rPr lang="en" sz="1500" b="0" i="0" u="none" strike="noStrike" cap="none" dirty="0">
                <a:solidFill>
                  <a:srgbClr val="000000"/>
                </a:solidFill>
                <a:latin typeface="Century Schoolbook"/>
                <a:ea typeface="Century Schoolbook"/>
                <a:cs typeface="Century Schoolbook"/>
                <a:sym typeface="Century Schoolbook"/>
              </a:rPr>
              <a:t>Keeping the opportunity for change in mind, </a:t>
            </a:r>
            <a:r>
              <a:rPr lang="en" sz="1500" b="0" i="0" u="none" strike="noStrike" cap="none" dirty="0" err="1">
                <a:solidFill>
                  <a:srgbClr val="000000"/>
                </a:solidFill>
                <a:latin typeface="Century Schoolbook"/>
                <a:ea typeface="Century Schoolbook"/>
                <a:cs typeface="Century Schoolbook"/>
                <a:sym typeface="Century Schoolbook"/>
              </a:rPr>
              <a:t>Simine</a:t>
            </a:r>
            <a:r>
              <a:rPr lang="en" sz="1500" b="0" i="0" u="none" strike="noStrike" cap="none" dirty="0">
                <a:solidFill>
                  <a:srgbClr val="000000"/>
                </a:solidFill>
                <a:latin typeface="Century Schoolbook"/>
                <a:ea typeface="Century Schoolbook"/>
                <a:cs typeface="Century Schoolbook"/>
                <a:sym typeface="Century Schoolbook"/>
              </a:rPr>
              <a:t> </a:t>
            </a:r>
            <a:r>
              <a:rPr lang="en" sz="1500" b="0" i="0" u="none" strike="noStrike" cap="none" dirty="0" err="1">
                <a:solidFill>
                  <a:srgbClr val="000000"/>
                </a:solidFill>
                <a:latin typeface="Century Schoolbook"/>
                <a:ea typeface="Century Schoolbook"/>
                <a:cs typeface="Century Schoolbook"/>
                <a:sym typeface="Century Schoolbook"/>
              </a:rPr>
              <a:t>Vazire</a:t>
            </a:r>
            <a:r>
              <a:rPr lang="en" sz="1500" b="0" i="0" u="none" strike="noStrike" cap="none" dirty="0">
                <a:solidFill>
                  <a:srgbClr val="000000"/>
                </a:solidFill>
                <a:latin typeface="Century Schoolbook"/>
                <a:ea typeface="Century Schoolbook"/>
                <a:cs typeface="Century Schoolbook"/>
                <a:sym typeface="Century Schoolbook"/>
              </a:rPr>
              <a:t> coined the term </a:t>
            </a:r>
            <a:r>
              <a:rPr lang="en" sz="1500" b="1" i="0" u="none" strike="noStrike" cap="none" dirty="0">
                <a:solidFill>
                  <a:srgbClr val="000000"/>
                </a:solidFill>
                <a:latin typeface="Century Schoolbook"/>
                <a:ea typeface="Century Schoolbook"/>
                <a:cs typeface="Century Schoolbook"/>
                <a:sym typeface="Century Schoolbook"/>
              </a:rPr>
              <a:t>Credibility Revolution</a:t>
            </a:r>
            <a:r>
              <a:rPr lang="en" sz="1500" b="0" i="0" u="none" strike="noStrike" cap="none" dirty="0">
                <a:solidFill>
                  <a:srgbClr val="000000"/>
                </a:solidFill>
                <a:latin typeface="Century Schoolbook"/>
                <a:ea typeface="Century Schoolbook"/>
                <a:cs typeface="Century Schoolbook"/>
                <a:sym typeface="Century Schoolbook"/>
              </a:rPr>
              <a:t> instead.</a:t>
            </a:r>
            <a:endParaRPr sz="1500" b="0" i="0" u="none" strike="noStrike" cap="none" dirty="0">
              <a:solidFill>
                <a:srgbClr val="474B57"/>
              </a:solidFill>
              <a:latin typeface="Calibri"/>
              <a:ea typeface="Calibri"/>
              <a:cs typeface="Calibri"/>
              <a:sym typeface="Calibri"/>
            </a:endParaRPr>
          </a:p>
          <a:p>
            <a:pPr marL="0" marR="0" lvl="0" indent="0" algn="l" rtl="0">
              <a:lnSpc>
                <a:spcPct val="111000"/>
              </a:lnSpc>
              <a:spcBef>
                <a:spcPts val="700"/>
              </a:spcBef>
              <a:spcAft>
                <a:spcPts val="0"/>
              </a:spcAft>
              <a:buClr>
                <a:srgbClr val="000000"/>
              </a:buClr>
              <a:buSzPts val="1500"/>
              <a:buFont typeface="Century Schoolbook"/>
              <a:buNone/>
            </a:pPr>
            <a:r>
              <a:rPr lang="en" sz="1500" b="0" i="0" u="none" strike="noStrike" cap="none" dirty="0">
                <a:solidFill>
                  <a:srgbClr val="000000"/>
                </a:solidFill>
                <a:latin typeface="Century Schoolbook"/>
                <a:ea typeface="Century Schoolbook"/>
                <a:cs typeface="Century Schoolbook"/>
                <a:sym typeface="Century Schoolbook"/>
              </a:rPr>
              <a:t>Key characteristics of the Credibility Revolution: </a:t>
            </a:r>
            <a:endParaRPr sz="1500" b="0" i="0" u="none" strike="noStrike" cap="none" dirty="0">
              <a:solidFill>
                <a:srgbClr val="474B57"/>
              </a:solidFill>
              <a:latin typeface="Calibri"/>
              <a:ea typeface="Calibri"/>
              <a:cs typeface="Calibri"/>
              <a:sym typeface="Calibri"/>
            </a:endParaRPr>
          </a:p>
          <a:p>
            <a:pPr marL="165100" marR="0" lvl="0" indent="-171450" algn="l" rtl="0">
              <a:lnSpc>
                <a:spcPct val="111000"/>
              </a:lnSpc>
              <a:spcBef>
                <a:spcPts val="700"/>
              </a:spcBef>
              <a:spcAft>
                <a:spcPts val="0"/>
              </a:spcAft>
              <a:buClr>
                <a:srgbClr val="000000"/>
              </a:buClr>
              <a:buSzPts val="700"/>
              <a:buFont typeface="Noto Sans Symbols"/>
              <a:buChar char="●"/>
            </a:pPr>
            <a:r>
              <a:rPr lang="en" sz="1500" b="0" i="0" u="none" strike="noStrike" cap="none" dirty="0">
                <a:solidFill>
                  <a:srgbClr val="000000"/>
                </a:solidFill>
                <a:latin typeface="Century Schoolbook"/>
                <a:ea typeface="Century Schoolbook"/>
                <a:cs typeface="Century Schoolbook"/>
                <a:sym typeface="Century Schoolbook"/>
              </a:rPr>
              <a:t>greater emphasis on </a:t>
            </a:r>
            <a:r>
              <a:rPr lang="en" sz="1500" b="0" i="1" u="none" strike="noStrike" cap="none" dirty="0">
                <a:solidFill>
                  <a:srgbClr val="000000"/>
                </a:solidFill>
                <a:latin typeface="Century Schoolbook"/>
                <a:ea typeface="Century Schoolbook"/>
                <a:cs typeface="Century Schoolbook"/>
                <a:sym typeface="Century Schoolbook"/>
              </a:rPr>
              <a:t>transparency and openness</a:t>
            </a:r>
            <a:endParaRPr sz="1500" b="0" i="0" u="none" strike="noStrike" cap="none" dirty="0">
              <a:solidFill>
                <a:srgbClr val="474B57"/>
              </a:solidFill>
              <a:latin typeface="Calibri"/>
              <a:ea typeface="Calibri"/>
              <a:cs typeface="Calibri"/>
              <a:sym typeface="Calibri"/>
            </a:endParaRPr>
          </a:p>
          <a:p>
            <a:pPr marL="165100" marR="0" lvl="0" indent="-171450" algn="l" rtl="0">
              <a:lnSpc>
                <a:spcPct val="111000"/>
              </a:lnSpc>
              <a:spcBef>
                <a:spcPts val="700"/>
              </a:spcBef>
              <a:spcAft>
                <a:spcPts val="0"/>
              </a:spcAft>
              <a:buClr>
                <a:srgbClr val="000000"/>
              </a:buClr>
              <a:buSzPts val="700"/>
              <a:buFont typeface="Noto Sans Symbols"/>
              <a:buChar char="●"/>
            </a:pPr>
            <a:r>
              <a:rPr lang="en" sz="1500" b="0" i="0" u="none" strike="noStrike" cap="none" dirty="0">
                <a:solidFill>
                  <a:srgbClr val="000000"/>
                </a:solidFill>
                <a:latin typeface="Century Schoolbook"/>
                <a:ea typeface="Century Schoolbook"/>
                <a:cs typeface="Century Schoolbook"/>
                <a:sym typeface="Century Schoolbook"/>
              </a:rPr>
              <a:t>a move toward </a:t>
            </a:r>
            <a:r>
              <a:rPr lang="en" sz="1500" b="0" i="1" u="none" strike="noStrike" cap="none" dirty="0">
                <a:solidFill>
                  <a:srgbClr val="000000"/>
                </a:solidFill>
                <a:latin typeface="Century Schoolbook"/>
                <a:ea typeface="Century Schoolbook"/>
                <a:cs typeface="Century Schoolbook"/>
                <a:sym typeface="Century Schoolbook"/>
              </a:rPr>
              <a:t>preregistration </a:t>
            </a:r>
            <a:r>
              <a:rPr lang="en" sz="1500" b="0" i="0" u="none" strike="noStrike" cap="none" dirty="0">
                <a:solidFill>
                  <a:srgbClr val="000000"/>
                </a:solidFill>
                <a:latin typeface="Century Schoolbook"/>
                <a:ea typeface="Century Schoolbook"/>
                <a:cs typeface="Century Schoolbook"/>
                <a:sym typeface="Century Schoolbook"/>
              </a:rPr>
              <a:t>of research</a:t>
            </a:r>
            <a:endParaRPr sz="1500" b="0" i="0" u="none" strike="noStrike" cap="none" dirty="0">
              <a:solidFill>
                <a:srgbClr val="474B57"/>
              </a:solidFill>
              <a:latin typeface="Calibri"/>
              <a:ea typeface="Calibri"/>
              <a:cs typeface="Calibri"/>
              <a:sym typeface="Calibri"/>
            </a:endParaRPr>
          </a:p>
          <a:p>
            <a:pPr marL="165100" marR="0" lvl="0" indent="-171450" algn="l" rtl="0">
              <a:lnSpc>
                <a:spcPct val="111000"/>
              </a:lnSpc>
              <a:spcBef>
                <a:spcPts val="700"/>
              </a:spcBef>
              <a:spcAft>
                <a:spcPts val="0"/>
              </a:spcAft>
              <a:buClr>
                <a:srgbClr val="000000"/>
              </a:buClr>
              <a:buSzPts val="700"/>
              <a:buFont typeface="Noto Sans Symbols"/>
              <a:buChar char="●"/>
            </a:pPr>
            <a:r>
              <a:rPr lang="en" sz="1500" b="0" i="0" u="none" strike="noStrike" cap="none" dirty="0">
                <a:solidFill>
                  <a:srgbClr val="000000"/>
                </a:solidFill>
                <a:latin typeface="Century Schoolbook"/>
                <a:ea typeface="Century Schoolbook"/>
                <a:cs typeface="Century Schoolbook"/>
                <a:sym typeface="Century Schoolbook"/>
              </a:rPr>
              <a:t>more </a:t>
            </a:r>
            <a:r>
              <a:rPr lang="en" sz="1500" b="0" i="1" u="none" strike="noStrike" cap="none" dirty="0">
                <a:solidFill>
                  <a:srgbClr val="000000"/>
                </a:solidFill>
                <a:latin typeface="Century Schoolbook"/>
                <a:ea typeface="Century Schoolbook"/>
                <a:cs typeface="Century Schoolbook"/>
                <a:sym typeface="Century Schoolbook"/>
              </a:rPr>
              <a:t>direct-replication studies</a:t>
            </a:r>
            <a:endParaRPr sz="1500" b="0" i="0" u="none" strike="noStrike" cap="none" dirty="0">
              <a:solidFill>
                <a:srgbClr val="474B57"/>
              </a:solidFill>
              <a:latin typeface="Calibri"/>
              <a:ea typeface="Calibri"/>
              <a:cs typeface="Calibri"/>
              <a:sym typeface="Calibri"/>
            </a:endParaRPr>
          </a:p>
          <a:p>
            <a:pPr marL="165100" marR="0" lvl="0" indent="-171450" algn="l" rtl="0">
              <a:lnSpc>
                <a:spcPct val="111000"/>
              </a:lnSpc>
              <a:spcBef>
                <a:spcPts val="700"/>
              </a:spcBef>
              <a:spcAft>
                <a:spcPts val="0"/>
              </a:spcAft>
              <a:buClr>
                <a:srgbClr val="000000"/>
              </a:buClr>
              <a:buSzPts val="700"/>
              <a:buFont typeface="Noto Sans Symbols"/>
              <a:buChar char="●"/>
            </a:pPr>
            <a:r>
              <a:rPr lang="en" sz="1500" b="0" i="1" u="none" strike="noStrike" cap="none" dirty="0">
                <a:solidFill>
                  <a:srgbClr val="000000"/>
                </a:solidFill>
                <a:latin typeface="Century Schoolbook"/>
                <a:ea typeface="Century Schoolbook"/>
                <a:cs typeface="Century Schoolbook"/>
                <a:sym typeface="Century Schoolbook"/>
              </a:rPr>
              <a:t>higher standards</a:t>
            </a:r>
            <a:r>
              <a:rPr lang="en" sz="1500" b="0" i="0" u="none" strike="noStrike" cap="none" dirty="0">
                <a:solidFill>
                  <a:srgbClr val="000000"/>
                </a:solidFill>
                <a:latin typeface="Century Schoolbook"/>
                <a:ea typeface="Century Schoolbook"/>
                <a:cs typeface="Century Schoolbook"/>
                <a:sym typeface="Century Schoolbook"/>
              </a:rPr>
              <a:t> for the quality and quantity of </a:t>
            </a:r>
            <a:r>
              <a:rPr lang="en" sz="1500" b="0" i="1" u="none" strike="noStrike" cap="none" dirty="0">
                <a:solidFill>
                  <a:srgbClr val="000000"/>
                </a:solidFill>
                <a:latin typeface="Century Schoolbook"/>
                <a:ea typeface="Century Schoolbook"/>
                <a:cs typeface="Century Schoolbook"/>
                <a:sym typeface="Century Schoolbook"/>
              </a:rPr>
              <a:t>evidence </a:t>
            </a:r>
            <a:r>
              <a:rPr lang="en" sz="1500" b="0" i="0" u="none" strike="noStrike" cap="none" dirty="0">
                <a:solidFill>
                  <a:srgbClr val="000000"/>
                </a:solidFill>
                <a:latin typeface="Century Schoolbook"/>
                <a:ea typeface="Century Schoolbook"/>
                <a:cs typeface="Century Schoolbook"/>
                <a:sym typeface="Century Schoolbook"/>
              </a:rPr>
              <a:t>needed to make strong scientific claims </a:t>
            </a:r>
            <a:endParaRPr sz="1500" b="0" i="0" u="none" strike="noStrike" cap="none" dirty="0">
              <a:solidFill>
                <a:srgbClr val="474B57"/>
              </a:solidFill>
              <a:latin typeface="Calibri"/>
              <a:ea typeface="Calibri"/>
              <a:cs typeface="Calibri"/>
              <a:sym typeface="Calibri"/>
            </a:endParaRPr>
          </a:p>
        </p:txBody>
      </p:sp>
      <p:sp>
        <p:nvSpPr>
          <p:cNvPr id="376" name="Google Shape;376;p53"/>
          <p:cNvSpPr/>
          <p:nvPr/>
        </p:nvSpPr>
        <p:spPr>
          <a:xfrm>
            <a:off x="7020000" y="4744440"/>
            <a:ext cx="2025000" cy="38691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1100"/>
              <a:buFont typeface="Century Schoolbook"/>
              <a:buNone/>
            </a:pPr>
            <a:r>
              <a:rPr lang="en" sz="1100" b="0" i="0" u="none" strike="noStrike" cap="none">
                <a:solidFill>
                  <a:srgbClr val="000000"/>
                </a:solidFill>
                <a:latin typeface="Century Schoolbook"/>
                <a:ea typeface="Century Schoolbook"/>
                <a:cs typeface="Century Schoolbook"/>
                <a:sym typeface="Century Schoolbook"/>
              </a:rPr>
              <a:t>Vazire (2018). </a:t>
            </a:r>
            <a:r>
              <a:rPr lang="en" sz="1100" b="0" i="1" u="none" strike="noStrike" cap="none">
                <a:solidFill>
                  <a:srgbClr val="000000"/>
                </a:solidFill>
                <a:latin typeface="Century Schoolbook"/>
                <a:ea typeface="Century Schoolbook"/>
                <a:cs typeface="Century Schoolbook"/>
                <a:sym typeface="Century Schoolbook"/>
              </a:rPr>
              <a:t>Perspectives on Psychological Science.</a:t>
            </a:r>
            <a:endParaRPr sz="1100" b="0" i="0" u="none" strike="noStrike" cap="none">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3"/>
          <p:cNvSpPr txBox="1">
            <a:spLocks noGrp="1"/>
          </p:cNvSpPr>
          <p:nvPr>
            <p:ph type="title" idx="4294967295"/>
          </p:nvPr>
        </p:nvSpPr>
        <p:spPr>
          <a:xfrm>
            <a:off x="2200230" y="721980"/>
            <a:ext cx="6577740" cy="874530"/>
          </a:xfrm>
          <a:prstGeom prst="rect">
            <a:avLst/>
          </a:prstGeom>
          <a:noFill/>
          <a:ln>
            <a:noFill/>
          </a:ln>
        </p:spPr>
        <p:txBody>
          <a:bodyPr spcFirstLastPara="1" wrap="square" lIns="68575" tIns="34275" rIns="68575" bIns="34275" anchor="t" anchorCtr="0">
            <a:normAutofit/>
          </a:bodyPr>
          <a:lstStyle/>
          <a:p>
            <a:pPr marL="0" marR="0" lvl="0" indent="0" algn="ctr" rtl="0">
              <a:lnSpc>
                <a:spcPct val="99000"/>
              </a:lnSpc>
              <a:spcBef>
                <a:spcPts val="0"/>
              </a:spcBef>
              <a:spcAft>
                <a:spcPts val="0"/>
              </a:spcAft>
              <a:buClr>
                <a:srgbClr val="474B57"/>
              </a:buClr>
              <a:buSzPts val="3600"/>
              <a:buFont typeface="Century Schoolbook"/>
              <a:buNone/>
            </a:pPr>
            <a:r>
              <a:rPr lang="en" sz="3600" b="0" i="0" u="none" strike="noStrike" cap="none" dirty="0">
                <a:solidFill>
                  <a:srgbClr val="474B57"/>
                </a:solidFill>
                <a:latin typeface="Century Schoolbook"/>
                <a:ea typeface="Century Schoolbook"/>
                <a:cs typeface="Century Schoolbook"/>
                <a:sym typeface="Century Schoolbook"/>
              </a:rPr>
              <a:t>Discussion I</a:t>
            </a:r>
            <a:endParaRPr sz="3600" b="0" i="0" u="none" strike="noStrike" cap="none" dirty="0">
              <a:solidFill>
                <a:srgbClr val="000000"/>
              </a:solidFill>
              <a:latin typeface="Arial"/>
              <a:ea typeface="Arial"/>
              <a:cs typeface="Arial"/>
              <a:sym typeface="Arial"/>
            </a:endParaRPr>
          </a:p>
        </p:txBody>
      </p:sp>
      <p:sp>
        <p:nvSpPr>
          <p:cNvPr id="375" name="Google Shape;375;p53"/>
          <p:cNvSpPr txBox="1">
            <a:spLocks noGrp="1"/>
          </p:cNvSpPr>
          <p:nvPr>
            <p:ph type="body" idx="4294967295"/>
          </p:nvPr>
        </p:nvSpPr>
        <p:spPr>
          <a:xfrm>
            <a:off x="2200230" y="1596510"/>
            <a:ext cx="6577740" cy="326862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SzPts val="1500"/>
              <a:buFont typeface="Arial"/>
              <a:buNone/>
            </a:pPr>
            <a:endParaRPr lang="en-GB" sz="1500" b="0" i="1" u="none" strike="noStrike" cap="none" dirty="0">
              <a:solidFill>
                <a:srgbClr val="474B57"/>
              </a:solidFill>
              <a:latin typeface="Calibri"/>
              <a:ea typeface="Calibri"/>
              <a:cs typeface="Calibri"/>
              <a:sym typeface="Calibri"/>
            </a:endParaRPr>
          </a:p>
          <a:p>
            <a:pPr marL="0" marR="0" lvl="0" indent="0" algn="l" rtl="0">
              <a:lnSpc>
                <a:spcPct val="111000"/>
              </a:lnSpc>
              <a:spcBef>
                <a:spcPts val="700"/>
              </a:spcBef>
              <a:spcAft>
                <a:spcPts val="0"/>
              </a:spcAft>
              <a:buClr>
                <a:srgbClr val="000000"/>
              </a:buClr>
              <a:buSzPts val="1500"/>
              <a:buFont typeface="Century Schoolbook"/>
              <a:buNone/>
            </a:pPr>
            <a:r>
              <a:rPr lang="en-GB" sz="1500" b="0" i="1" u="none" strike="noStrike" cap="none" dirty="0">
                <a:solidFill>
                  <a:srgbClr val="000000"/>
                </a:solidFill>
                <a:latin typeface="Century Schoolbook"/>
                <a:ea typeface="Century Schoolbook"/>
                <a:cs typeface="Century Schoolbook"/>
                <a:sym typeface="Century Schoolbook"/>
              </a:rPr>
              <a:t>Discussion points:</a:t>
            </a:r>
          </a:p>
          <a:p>
            <a:pPr marL="285750" marR="0" lvl="0" indent="-285750" algn="l" rtl="0">
              <a:lnSpc>
                <a:spcPct val="111000"/>
              </a:lnSpc>
              <a:spcBef>
                <a:spcPts val="700"/>
              </a:spcBef>
              <a:spcAft>
                <a:spcPts val="0"/>
              </a:spcAft>
              <a:buClr>
                <a:srgbClr val="000000"/>
              </a:buClr>
              <a:buSzPts val="1500"/>
              <a:buFont typeface="Arial" panose="020B0604020202020204" pitchFamily="34" charset="0"/>
              <a:buChar char="•"/>
            </a:pPr>
            <a:r>
              <a:rPr lang="en-GB" sz="1500" i="1" dirty="0">
                <a:latin typeface="Century Schoolbook"/>
                <a:ea typeface="Calibri"/>
                <a:cs typeface="Calibri"/>
                <a:sym typeface="Century Schoolbook"/>
              </a:rPr>
              <a:t>How would you describe your own field based on this first part of the lecture?</a:t>
            </a:r>
          </a:p>
          <a:p>
            <a:pPr marL="285750" marR="0" lvl="0" indent="-285750" algn="l" rtl="0">
              <a:lnSpc>
                <a:spcPct val="111000"/>
              </a:lnSpc>
              <a:spcBef>
                <a:spcPts val="700"/>
              </a:spcBef>
              <a:spcAft>
                <a:spcPts val="0"/>
              </a:spcAft>
              <a:buClr>
                <a:srgbClr val="000000"/>
              </a:buClr>
              <a:buSzPts val="1500"/>
              <a:buFont typeface="Arial" panose="020B0604020202020204" pitchFamily="34" charset="0"/>
              <a:buChar char="•"/>
            </a:pPr>
            <a:r>
              <a:rPr lang="en-GB" sz="1500" i="1" dirty="0">
                <a:latin typeface="Century Schoolbook"/>
                <a:ea typeface="Calibri"/>
                <a:cs typeface="Calibri"/>
                <a:sym typeface="Century Schoolbook"/>
              </a:rPr>
              <a:t>Do you think there might be a problem with questionable research practices?</a:t>
            </a:r>
          </a:p>
          <a:p>
            <a:pPr marL="285750" marR="0" lvl="0" indent="-285750" algn="l" rtl="0">
              <a:lnSpc>
                <a:spcPct val="111000"/>
              </a:lnSpc>
              <a:spcBef>
                <a:spcPts val="700"/>
              </a:spcBef>
              <a:spcAft>
                <a:spcPts val="0"/>
              </a:spcAft>
              <a:buClr>
                <a:srgbClr val="000000"/>
              </a:buClr>
              <a:buSzPts val="1500"/>
              <a:buFont typeface="Arial" panose="020B0604020202020204" pitchFamily="34" charset="0"/>
              <a:buChar char="•"/>
            </a:pPr>
            <a:r>
              <a:rPr lang="en-GB" sz="1500" i="1" dirty="0">
                <a:latin typeface="Century Schoolbook"/>
                <a:ea typeface="Calibri"/>
                <a:cs typeface="Calibri"/>
                <a:sym typeface="Century Schoolbook"/>
              </a:rPr>
              <a:t>Are there any solutions you are aware of?</a:t>
            </a:r>
          </a:p>
          <a:p>
            <a:pPr marL="285750" marR="0" lvl="0" indent="-285750" algn="l" rtl="0">
              <a:lnSpc>
                <a:spcPct val="111000"/>
              </a:lnSpc>
              <a:spcBef>
                <a:spcPts val="700"/>
              </a:spcBef>
              <a:spcAft>
                <a:spcPts val="0"/>
              </a:spcAft>
              <a:buClr>
                <a:srgbClr val="000000"/>
              </a:buClr>
              <a:buSzPts val="1500"/>
              <a:buFont typeface="Arial" panose="020B0604020202020204" pitchFamily="34" charset="0"/>
              <a:buChar char="•"/>
            </a:pPr>
            <a:r>
              <a:rPr lang="en-GB" sz="1500" i="1" dirty="0">
                <a:latin typeface="Century Schoolbook"/>
                <a:ea typeface="Calibri"/>
                <a:cs typeface="Calibri"/>
                <a:sym typeface="Century Schoolbook"/>
              </a:rPr>
              <a:t>How could the credibility revolution look in your field?</a:t>
            </a:r>
          </a:p>
        </p:txBody>
      </p:sp>
    </p:spTree>
    <p:extLst>
      <p:ext uri="{BB962C8B-B14F-4D97-AF65-F5344CB8AC3E}">
        <p14:creationId xmlns:p14="http://schemas.microsoft.com/office/powerpoint/2010/main" val="295564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EFCF7"/>
        </a:solidFill>
        <a:effectLst/>
      </p:bgPr>
    </p:bg>
    <p:spTree>
      <p:nvGrpSpPr>
        <p:cNvPr id="1" name="Shape 262"/>
        <p:cNvGrpSpPr/>
        <p:nvPr/>
      </p:nvGrpSpPr>
      <p:grpSpPr>
        <a:xfrm>
          <a:off x="0" y="0"/>
          <a:ext cx="0" cy="0"/>
          <a:chOff x="0" y="0"/>
          <a:chExt cx="0" cy="0"/>
        </a:xfrm>
      </p:grpSpPr>
      <p:sp>
        <p:nvSpPr>
          <p:cNvPr id="263" name="Google Shape;263;p40"/>
          <p:cNvSpPr/>
          <p:nvPr/>
        </p:nvSpPr>
        <p:spPr>
          <a:xfrm>
            <a:off x="270" y="0"/>
            <a:ext cx="9143820" cy="5143230"/>
          </a:xfrm>
          <a:prstGeom prst="rect">
            <a:avLst/>
          </a:prstGeom>
          <a:solidFill>
            <a:srgbClr val="FEFCF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4" name="Google Shape;264;p40"/>
          <p:cNvSpPr/>
          <p:nvPr/>
        </p:nvSpPr>
        <p:spPr>
          <a:xfrm>
            <a:off x="3006100" y="4494900"/>
            <a:ext cx="4899000" cy="4329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2400"/>
              <a:buFont typeface="Century Schoolbook"/>
              <a:buNone/>
            </a:pPr>
            <a:endParaRPr sz="2400" b="0" i="0" u="none" strike="noStrike" cap="none">
              <a:latin typeface="Arial"/>
              <a:ea typeface="Arial"/>
              <a:cs typeface="Arial"/>
              <a:sym typeface="Arial"/>
            </a:endParaRPr>
          </a:p>
        </p:txBody>
      </p:sp>
      <p:sp>
        <p:nvSpPr>
          <p:cNvPr id="2" name="Google Shape;273;p41">
            <a:extLst>
              <a:ext uri="{FF2B5EF4-FFF2-40B4-BE49-F238E27FC236}">
                <a16:creationId xmlns:a16="http://schemas.microsoft.com/office/drawing/2014/main" id="{3E40568C-E58F-0ADB-E8DB-38BCAE1308D9}"/>
              </a:ext>
            </a:extLst>
          </p:cNvPr>
          <p:cNvSpPr txBox="1">
            <a:spLocks/>
          </p:cNvSpPr>
          <p:nvPr/>
        </p:nvSpPr>
        <p:spPr>
          <a:xfrm>
            <a:off x="0" y="4991300"/>
            <a:ext cx="9144000" cy="21543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marL="0" indent="0" algn="ctr">
              <a:lnSpc>
                <a:spcPct val="111000"/>
              </a:lnSpc>
              <a:buSzPts val="1500"/>
            </a:pPr>
            <a:r>
              <a:rPr lang="en-GB" sz="900" i="1" dirty="0" err="1">
                <a:latin typeface="Century Schoolbook"/>
                <a:ea typeface="Century Schoolbook"/>
                <a:cs typeface="Century Schoolbook"/>
                <a:sym typeface="Century Schoolbook"/>
              </a:rPr>
              <a:t>rawpixel.com</a:t>
            </a:r>
            <a:endParaRPr lang="en-GB" sz="900" i="1" dirty="0">
              <a:latin typeface="Century Schoolbook"/>
              <a:ea typeface="Century Schoolbook"/>
              <a:cs typeface="Century Schoolbook"/>
              <a:sym typeface="Century Schoolbook"/>
            </a:endParaRPr>
          </a:p>
        </p:txBody>
      </p:sp>
      <p:pic>
        <p:nvPicPr>
          <p:cNvPr id="1028" name="Picture 4" descr="mountain road Cairngorms National Park | Free Photo - rawpixel">
            <a:extLst>
              <a:ext uri="{FF2B5EF4-FFF2-40B4-BE49-F238E27FC236}">
                <a16:creationId xmlns:a16="http://schemas.microsoft.com/office/drawing/2014/main" id="{FC4DCA3B-093A-5B7E-6F7A-E94B14B3A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3868" y="76200"/>
            <a:ext cx="7396264" cy="492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8358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372"/>
        <p:cNvGrpSpPr/>
        <p:nvPr/>
      </p:nvGrpSpPr>
      <p:grpSpPr>
        <a:xfrm>
          <a:off x="0" y="0"/>
          <a:ext cx="0" cy="0"/>
          <a:chOff x="0" y="0"/>
          <a:chExt cx="0" cy="0"/>
        </a:xfrm>
      </p:grpSpPr>
      <p:sp>
        <p:nvSpPr>
          <p:cNvPr id="373" name="Google Shape;373;p53"/>
          <p:cNvSpPr txBox="1">
            <a:spLocks noGrp="1"/>
          </p:cNvSpPr>
          <p:nvPr>
            <p:ph type="title" idx="4294967295"/>
          </p:nvPr>
        </p:nvSpPr>
        <p:spPr>
          <a:xfrm>
            <a:off x="2200230" y="721980"/>
            <a:ext cx="6577740" cy="874530"/>
          </a:xfrm>
          <a:prstGeom prst="rect">
            <a:avLst/>
          </a:prstGeom>
          <a:noFill/>
          <a:ln>
            <a:noFill/>
          </a:ln>
        </p:spPr>
        <p:txBody>
          <a:bodyPr spcFirstLastPara="1" wrap="square" lIns="68575" tIns="34275" rIns="68575" bIns="34275" anchor="t" anchorCtr="0">
            <a:normAutofit/>
          </a:bodyPr>
          <a:lstStyle/>
          <a:p>
            <a:pPr marL="0" marR="0" lvl="0" indent="0" algn="ctr" rtl="0">
              <a:lnSpc>
                <a:spcPct val="99000"/>
              </a:lnSpc>
              <a:spcBef>
                <a:spcPts val="0"/>
              </a:spcBef>
              <a:spcAft>
                <a:spcPts val="0"/>
              </a:spcAft>
              <a:buClr>
                <a:srgbClr val="474B57"/>
              </a:buClr>
              <a:buSzPts val="3600"/>
              <a:buFont typeface="Century Schoolbook"/>
              <a:buNone/>
            </a:pPr>
            <a:endParaRPr sz="3600" b="0" i="0" u="none" strike="noStrike" cap="none" dirty="0">
              <a:solidFill>
                <a:srgbClr val="000000"/>
              </a:solidFill>
              <a:latin typeface="Arial"/>
              <a:ea typeface="Arial"/>
              <a:cs typeface="Arial"/>
              <a:sym typeface="Arial"/>
            </a:endParaRPr>
          </a:p>
        </p:txBody>
      </p:sp>
      <p:sp>
        <p:nvSpPr>
          <p:cNvPr id="375" name="Google Shape;375;p53"/>
          <p:cNvSpPr txBox="1">
            <a:spLocks noGrp="1"/>
          </p:cNvSpPr>
          <p:nvPr>
            <p:ph type="body" idx="4294967295"/>
          </p:nvPr>
        </p:nvSpPr>
        <p:spPr>
          <a:xfrm>
            <a:off x="2200230" y="1596510"/>
            <a:ext cx="6577740" cy="326862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SzPts val="1500"/>
              <a:buFont typeface="Arial"/>
              <a:buNone/>
            </a:pPr>
            <a:endParaRPr lang="en-GB" sz="1500" i="1" dirty="0">
              <a:latin typeface="Century Schoolbook"/>
              <a:ea typeface="Calibri"/>
              <a:cs typeface="Calibri"/>
              <a:sym typeface="Century Schoolbook"/>
            </a:endParaRPr>
          </a:p>
        </p:txBody>
      </p:sp>
    </p:spTree>
    <p:extLst>
      <p:ext uri="{BB962C8B-B14F-4D97-AF65-F5344CB8AC3E}">
        <p14:creationId xmlns:p14="http://schemas.microsoft.com/office/powerpoint/2010/main" val="2028910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372"/>
        <p:cNvGrpSpPr/>
        <p:nvPr/>
      </p:nvGrpSpPr>
      <p:grpSpPr>
        <a:xfrm>
          <a:off x="0" y="0"/>
          <a:ext cx="0" cy="0"/>
          <a:chOff x="0" y="0"/>
          <a:chExt cx="0" cy="0"/>
        </a:xfrm>
      </p:grpSpPr>
      <p:sp>
        <p:nvSpPr>
          <p:cNvPr id="373" name="Google Shape;373;p53"/>
          <p:cNvSpPr txBox="1">
            <a:spLocks noGrp="1"/>
          </p:cNvSpPr>
          <p:nvPr>
            <p:ph type="title" idx="4294967295"/>
          </p:nvPr>
        </p:nvSpPr>
        <p:spPr>
          <a:xfrm>
            <a:off x="2200230" y="721980"/>
            <a:ext cx="6577740" cy="874530"/>
          </a:xfrm>
          <a:prstGeom prst="rect">
            <a:avLst/>
          </a:prstGeom>
          <a:noFill/>
          <a:ln>
            <a:noFill/>
          </a:ln>
        </p:spPr>
        <p:txBody>
          <a:bodyPr spcFirstLastPara="1" wrap="square" lIns="68575" tIns="34275" rIns="68575" bIns="34275" anchor="t" anchorCtr="0">
            <a:normAutofit/>
          </a:bodyPr>
          <a:lstStyle/>
          <a:p>
            <a:pPr marL="0" marR="0" lvl="0" indent="0" algn="ctr" rtl="0">
              <a:lnSpc>
                <a:spcPct val="99000"/>
              </a:lnSpc>
              <a:spcBef>
                <a:spcPts val="0"/>
              </a:spcBef>
              <a:spcAft>
                <a:spcPts val="0"/>
              </a:spcAft>
              <a:buClr>
                <a:srgbClr val="474B57"/>
              </a:buClr>
              <a:buSzPts val="3600"/>
              <a:buFont typeface="Century Schoolbook"/>
              <a:buNone/>
            </a:pPr>
            <a:endParaRPr sz="3600" b="0" i="0" u="none" strike="noStrike" cap="none" dirty="0">
              <a:solidFill>
                <a:srgbClr val="000000"/>
              </a:solidFill>
              <a:latin typeface="Arial"/>
              <a:ea typeface="Arial"/>
              <a:cs typeface="Arial"/>
              <a:sym typeface="Arial"/>
            </a:endParaRPr>
          </a:p>
        </p:txBody>
      </p:sp>
      <p:sp>
        <p:nvSpPr>
          <p:cNvPr id="375" name="Google Shape;375;p53"/>
          <p:cNvSpPr txBox="1">
            <a:spLocks noGrp="1"/>
          </p:cNvSpPr>
          <p:nvPr>
            <p:ph type="body" idx="4294967295"/>
          </p:nvPr>
        </p:nvSpPr>
        <p:spPr>
          <a:xfrm>
            <a:off x="2200230" y="1596510"/>
            <a:ext cx="6577740" cy="326862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SzPts val="1500"/>
              <a:buFont typeface="Arial"/>
              <a:buNone/>
            </a:pPr>
            <a:endParaRPr lang="en-GB" sz="1500" i="1" dirty="0">
              <a:latin typeface="Century Schoolbook"/>
              <a:ea typeface="Calibri"/>
              <a:cs typeface="Calibri"/>
              <a:sym typeface="Century Schoolbook"/>
            </a:endParaRPr>
          </a:p>
        </p:txBody>
      </p:sp>
    </p:spTree>
    <p:extLst>
      <p:ext uri="{BB962C8B-B14F-4D97-AF65-F5344CB8AC3E}">
        <p14:creationId xmlns:p14="http://schemas.microsoft.com/office/powerpoint/2010/main" val="1871685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p:nvPr/>
        </p:nvSpPr>
        <p:spPr>
          <a:xfrm>
            <a:off x="270" y="0"/>
            <a:ext cx="9143820" cy="5143230"/>
          </a:xfrm>
          <a:prstGeom prst="rect">
            <a:avLst/>
          </a:prstGeom>
          <a:solidFill>
            <a:srgbClr val="FEFCF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4" name="Google Shape;264;p40"/>
          <p:cNvSpPr/>
          <p:nvPr/>
        </p:nvSpPr>
        <p:spPr>
          <a:xfrm>
            <a:off x="3006100" y="4494900"/>
            <a:ext cx="4899000" cy="4329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2400"/>
              <a:buFont typeface="Century Schoolbook"/>
              <a:buNone/>
            </a:pPr>
            <a:endParaRPr sz="2400" b="0" i="0" u="none" strike="noStrike" cap="none">
              <a:latin typeface="Arial"/>
              <a:ea typeface="Arial"/>
              <a:cs typeface="Arial"/>
              <a:sym typeface="Arial"/>
            </a:endParaRPr>
          </a:p>
        </p:txBody>
      </p:sp>
      <p:sp>
        <p:nvSpPr>
          <p:cNvPr id="265" name="Google Shape;265;p40"/>
          <p:cNvSpPr txBox="1"/>
          <p:nvPr/>
        </p:nvSpPr>
        <p:spPr>
          <a:xfrm>
            <a:off x="63525" y="599075"/>
            <a:ext cx="8880000" cy="3140168"/>
          </a:xfrm>
          <a:prstGeom prst="rect">
            <a:avLst/>
          </a:prstGeom>
          <a:noFill/>
          <a:ln>
            <a:noFill/>
          </a:ln>
        </p:spPr>
        <p:txBody>
          <a:bodyPr spcFirstLastPara="1" wrap="square" lIns="68575" tIns="34275" rIns="68575" bIns="34275" anchor="ctr" anchorCtr="0">
            <a:normAutofit/>
          </a:bodyPr>
          <a:lstStyle/>
          <a:p>
            <a:pPr marL="0" marR="0" lvl="0" indent="0" algn="l" rtl="0">
              <a:lnSpc>
                <a:spcPct val="130000"/>
              </a:lnSpc>
              <a:spcBef>
                <a:spcPts val="0"/>
              </a:spcBef>
              <a:spcAft>
                <a:spcPts val="0"/>
              </a:spcAft>
              <a:buClr>
                <a:srgbClr val="121316"/>
              </a:buClr>
              <a:buSzPts val="1800"/>
              <a:buFont typeface="Century Schoolbook"/>
              <a:buNone/>
            </a:pPr>
            <a:endParaRPr sz="3700" i="1" u="none" strike="noStrike" cap="none" dirty="0">
              <a:solidFill>
                <a:srgbClr val="121316"/>
              </a:solidFill>
              <a:latin typeface="Century Schoolbook"/>
              <a:ea typeface="Century Schoolbook"/>
              <a:cs typeface="Century Schoolbook"/>
              <a:sym typeface="Century Schoolbook"/>
            </a:endParaRPr>
          </a:p>
          <a:p>
            <a:pPr marL="0" marR="0" lvl="0" indent="0" algn="ctr" rtl="0">
              <a:lnSpc>
                <a:spcPct val="130000"/>
              </a:lnSpc>
              <a:spcBef>
                <a:spcPts val="0"/>
              </a:spcBef>
              <a:spcAft>
                <a:spcPts val="0"/>
              </a:spcAft>
              <a:buClr>
                <a:srgbClr val="121316"/>
              </a:buClr>
              <a:buSzPts val="1800"/>
              <a:buFont typeface="Century Schoolbook"/>
              <a:buNone/>
            </a:pPr>
            <a:r>
              <a:rPr lang="en" sz="3700" i="1" dirty="0">
                <a:solidFill>
                  <a:srgbClr val="121316"/>
                </a:solidFill>
                <a:latin typeface="Century Schoolbook"/>
                <a:ea typeface="Century Schoolbook"/>
                <a:cs typeface="Century Schoolbook"/>
                <a:sym typeface="Century Schoolbook"/>
              </a:rPr>
              <a:t>An Introduction to Open Science or “From Replication Crisis to Credibility Revolution” part II</a:t>
            </a:r>
            <a:endParaRPr sz="3700" i="1" dirty="0">
              <a:solidFill>
                <a:srgbClr val="121316"/>
              </a:solidFill>
              <a:latin typeface="Century Schoolbook"/>
              <a:ea typeface="Century Schoolbook"/>
              <a:cs typeface="Century Schoolbook"/>
              <a:sym typeface="Century Schoolbook"/>
            </a:endParaRPr>
          </a:p>
        </p:txBody>
      </p:sp>
      <p:sp>
        <p:nvSpPr>
          <p:cNvPr id="2" name="Google Shape;273;p41">
            <a:extLst>
              <a:ext uri="{FF2B5EF4-FFF2-40B4-BE49-F238E27FC236}">
                <a16:creationId xmlns:a16="http://schemas.microsoft.com/office/drawing/2014/main" id="{3E40568C-E58F-0ADB-E8DB-38BCAE1308D9}"/>
              </a:ext>
            </a:extLst>
          </p:cNvPr>
          <p:cNvSpPr txBox="1">
            <a:spLocks/>
          </p:cNvSpPr>
          <p:nvPr/>
        </p:nvSpPr>
        <p:spPr>
          <a:xfrm>
            <a:off x="538843" y="4033157"/>
            <a:ext cx="8239127" cy="832242"/>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marL="0" indent="0" algn="ctr">
              <a:lnSpc>
                <a:spcPct val="111000"/>
              </a:lnSpc>
              <a:buSzPts val="1500"/>
            </a:pPr>
            <a:r>
              <a:rPr lang="en-GB" sz="1500" i="1" dirty="0">
                <a:latin typeface="Century Schoolbook"/>
                <a:ea typeface="Century Schoolbook"/>
                <a:cs typeface="Century Schoolbook"/>
                <a:sym typeface="Century Schoolbook"/>
              </a:rPr>
              <a:t>Max Korbmacher, PhD</a:t>
            </a:r>
          </a:p>
          <a:p>
            <a:pPr marL="0" indent="0" algn="ctr">
              <a:lnSpc>
                <a:spcPct val="111000"/>
              </a:lnSpc>
              <a:buSzPts val="1500"/>
            </a:pPr>
            <a:r>
              <a:rPr lang="en-GB" sz="1500" i="1" dirty="0" err="1">
                <a:latin typeface="Century Schoolbook"/>
                <a:ea typeface="Century Schoolbook"/>
                <a:cs typeface="Century Schoolbook"/>
                <a:sym typeface="Century Schoolbook"/>
              </a:rPr>
              <a:t>Max.Korbmacher@gmail.com</a:t>
            </a:r>
            <a:endParaRPr lang="en-GB" sz="1500" i="1" dirty="0">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3381366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4" name="Google Shape;384;p54"/>
          <p:cNvSpPr txBox="1">
            <a:spLocks noGrp="1"/>
          </p:cNvSpPr>
          <p:nvPr>
            <p:ph type="body" idx="4294967295"/>
          </p:nvPr>
        </p:nvSpPr>
        <p:spPr>
          <a:xfrm>
            <a:off x="2200230" y="1596510"/>
            <a:ext cx="6577740" cy="326862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SzPts val="1500"/>
              <a:buFont typeface="Arial"/>
              <a:buNone/>
            </a:pPr>
            <a:endParaRPr sz="1500" b="0" i="1" u="none" strike="noStrike" cap="none" dirty="0">
              <a:solidFill>
                <a:srgbClr val="474B57"/>
              </a:solidFill>
              <a:latin typeface="Calibri"/>
              <a:ea typeface="Calibri"/>
              <a:cs typeface="Calibri"/>
              <a:sym typeface="Calibri"/>
            </a:endParaRPr>
          </a:p>
          <a:p>
            <a:pPr marL="0" marR="0" lvl="0" indent="0" algn="l" rtl="0">
              <a:lnSpc>
                <a:spcPct val="111000"/>
              </a:lnSpc>
              <a:spcBef>
                <a:spcPts val="700"/>
              </a:spcBef>
              <a:spcAft>
                <a:spcPts val="0"/>
              </a:spcAft>
              <a:buSzPts val="1500"/>
              <a:buFont typeface="Arial"/>
              <a:buNone/>
            </a:pPr>
            <a:endParaRPr sz="1500" b="0" i="1" u="none" strike="noStrike" cap="none" dirty="0">
              <a:solidFill>
                <a:srgbClr val="474B57"/>
              </a:solidFill>
              <a:latin typeface="Calibri"/>
              <a:ea typeface="Calibri"/>
              <a:cs typeface="Calibri"/>
              <a:sym typeface="Calibri"/>
            </a:endParaRPr>
          </a:p>
          <a:p>
            <a:pPr marL="0" marR="0" lvl="0" indent="0" algn="l" rtl="0">
              <a:lnSpc>
                <a:spcPct val="111000"/>
              </a:lnSpc>
              <a:spcBef>
                <a:spcPts val="700"/>
              </a:spcBef>
              <a:spcAft>
                <a:spcPts val="0"/>
              </a:spcAft>
              <a:buSzPts val="1500"/>
              <a:buFont typeface="Arial"/>
              <a:buNone/>
            </a:pPr>
            <a:endParaRPr sz="1500" b="0" i="1" u="none" strike="noStrike" cap="none" dirty="0">
              <a:solidFill>
                <a:srgbClr val="474B57"/>
              </a:solidFill>
              <a:latin typeface="Calibri"/>
              <a:ea typeface="Calibri"/>
              <a:cs typeface="Calibri"/>
              <a:sym typeface="Calibri"/>
            </a:endParaRPr>
          </a:p>
          <a:p>
            <a:pPr marL="0" marR="0" lvl="0" indent="0" algn="l" rtl="0">
              <a:lnSpc>
                <a:spcPct val="111000"/>
              </a:lnSpc>
              <a:spcBef>
                <a:spcPts val="700"/>
              </a:spcBef>
              <a:spcAft>
                <a:spcPts val="0"/>
              </a:spcAft>
              <a:buClr>
                <a:srgbClr val="000000"/>
              </a:buClr>
              <a:buSzPts val="1500"/>
              <a:buFont typeface="Century Schoolbook"/>
              <a:buNone/>
            </a:pPr>
            <a:r>
              <a:rPr lang="en" sz="1500" b="0" i="1" u="none" strike="noStrike" cap="none" dirty="0">
                <a:solidFill>
                  <a:srgbClr val="000000"/>
                </a:solidFill>
                <a:latin typeface="Century Schoolbook"/>
                <a:ea typeface="Century Schoolbook"/>
                <a:cs typeface="Century Schoolbook"/>
                <a:sym typeface="Century Schoolbook"/>
              </a:rPr>
              <a:t>During the discussion, we might have concluded that change is already happening.</a:t>
            </a:r>
          </a:p>
          <a:p>
            <a:pPr marL="0" marR="0" lvl="0" indent="0" algn="l" rtl="0">
              <a:lnSpc>
                <a:spcPct val="111000"/>
              </a:lnSpc>
              <a:spcBef>
                <a:spcPts val="700"/>
              </a:spcBef>
              <a:spcAft>
                <a:spcPts val="0"/>
              </a:spcAft>
              <a:buClr>
                <a:srgbClr val="000000"/>
              </a:buClr>
              <a:buSzPts val="1500"/>
              <a:buFont typeface="Century Schoolbook"/>
              <a:buNone/>
            </a:pPr>
            <a:r>
              <a:rPr lang="en" sz="1500" b="0" i="1" u="none" strike="noStrike" cap="none" dirty="0">
                <a:solidFill>
                  <a:srgbClr val="000000"/>
                </a:solidFill>
                <a:latin typeface="Century Schoolbook"/>
                <a:ea typeface="Century Schoolbook"/>
                <a:cs typeface="Century Schoolbook"/>
                <a:sym typeface="Century Schoolbook"/>
              </a:rPr>
              <a:t>A resource structuring and presenting the developments has just been lacking.</a:t>
            </a:r>
            <a:endParaRPr sz="1500" b="0" i="1" u="none" strike="noStrike" cap="none" dirty="0">
              <a:solidFill>
                <a:srgbClr val="474B57"/>
              </a:solidFill>
              <a:latin typeface="Calibri"/>
              <a:ea typeface="Calibri"/>
              <a:cs typeface="Calibri"/>
              <a:sym typeface="Calibri"/>
            </a:endParaRPr>
          </a:p>
        </p:txBody>
      </p:sp>
      <p:sp>
        <p:nvSpPr>
          <p:cNvPr id="2" name="Google Shape;373;p53">
            <a:extLst>
              <a:ext uri="{FF2B5EF4-FFF2-40B4-BE49-F238E27FC236}">
                <a16:creationId xmlns:a16="http://schemas.microsoft.com/office/drawing/2014/main" id="{5D329A3C-93DB-8818-8D65-E3AE6F8E165D}"/>
              </a:ext>
            </a:extLst>
          </p:cNvPr>
          <p:cNvSpPr txBox="1">
            <a:spLocks/>
          </p:cNvSpPr>
          <p:nvPr/>
        </p:nvSpPr>
        <p:spPr>
          <a:xfrm>
            <a:off x="2200230" y="721980"/>
            <a:ext cx="6577740" cy="874530"/>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lgn="ctr">
              <a:lnSpc>
                <a:spcPct val="99000"/>
              </a:lnSpc>
              <a:buClr>
                <a:srgbClr val="474B57"/>
              </a:buClr>
              <a:buSzPts val="3600"/>
              <a:buFont typeface="Century Schoolbook"/>
              <a:buNone/>
            </a:pPr>
            <a:r>
              <a:rPr lang="en-GB" sz="3600">
                <a:solidFill>
                  <a:srgbClr val="474B57"/>
                </a:solidFill>
                <a:latin typeface="Century Schoolbook"/>
                <a:ea typeface="Century Schoolbook"/>
                <a:cs typeface="Century Schoolbook"/>
                <a:sym typeface="Century Schoolbook"/>
              </a:rPr>
              <a:t>Credibility Revolution</a:t>
            </a:r>
            <a:endParaRPr lang="en-GB" sz="36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5"/>
          <p:cNvSpPr txBox="1">
            <a:spLocks noGrp="1"/>
          </p:cNvSpPr>
          <p:nvPr>
            <p:ph type="title" idx="4294967295"/>
          </p:nvPr>
        </p:nvSpPr>
        <p:spPr>
          <a:xfrm>
            <a:off x="2905740" y="721980"/>
            <a:ext cx="5872230" cy="87453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Organising Change</a:t>
            </a:r>
            <a:endParaRPr sz="3600" b="0" i="0" u="none" strike="noStrike" cap="none">
              <a:solidFill>
                <a:srgbClr val="000000"/>
              </a:solidFill>
              <a:latin typeface="Arial"/>
              <a:ea typeface="Arial"/>
              <a:cs typeface="Arial"/>
              <a:sym typeface="Arial"/>
            </a:endParaRPr>
          </a:p>
        </p:txBody>
      </p:sp>
      <p:pic>
        <p:nvPicPr>
          <p:cNvPr id="391" name="Google Shape;391;p55"/>
          <p:cNvPicPr preferRelativeResize="0"/>
          <p:nvPr/>
        </p:nvPicPr>
        <p:blipFill rotWithShape="1">
          <a:blip r:embed="rId3">
            <a:alphaModFix/>
          </a:blip>
          <a:srcRect/>
          <a:stretch/>
        </p:blipFill>
        <p:spPr>
          <a:xfrm>
            <a:off x="2207790" y="785160"/>
            <a:ext cx="511650" cy="517320"/>
          </a:xfrm>
          <a:prstGeom prst="rect">
            <a:avLst/>
          </a:prstGeom>
          <a:noFill/>
          <a:ln>
            <a:noFill/>
          </a:ln>
        </p:spPr>
      </p:pic>
      <p:sp>
        <p:nvSpPr>
          <p:cNvPr id="392" name="Google Shape;392;p55"/>
          <p:cNvSpPr/>
          <p:nvPr/>
        </p:nvSpPr>
        <p:spPr>
          <a:xfrm>
            <a:off x="7020000" y="4744440"/>
            <a:ext cx="2025000" cy="38691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1100"/>
              <a:buFont typeface="Century Schoolbook"/>
              <a:buNone/>
            </a:pPr>
            <a:r>
              <a:rPr lang="en" sz="1100" b="0" i="0" u="none" strike="noStrike" cap="none">
                <a:solidFill>
                  <a:srgbClr val="000000"/>
                </a:solidFill>
                <a:latin typeface="Century Schoolbook"/>
                <a:ea typeface="Century Schoolbook"/>
                <a:cs typeface="Century Schoolbook"/>
                <a:sym typeface="Century Schoolbook"/>
              </a:rPr>
              <a:t>Korbmacher et al. (2023). </a:t>
            </a:r>
            <a:r>
              <a:rPr lang="en" sz="1100" b="0" i="1" u="none" strike="noStrike" cap="none">
                <a:solidFill>
                  <a:srgbClr val="000000"/>
                </a:solidFill>
                <a:latin typeface="Century Schoolbook"/>
                <a:ea typeface="Century Schoolbook"/>
                <a:cs typeface="Century Schoolbook"/>
                <a:sym typeface="Century Schoolbook"/>
              </a:rPr>
              <a:t>Communications Psychology</a:t>
            </a:r>
            <a:endParaRPr sz="1100" b="0" i="0" u="none" strike="noStrike" cap="none">
              <a:latin typeface="Arial"/>
              <a:ea typeface="Arial"/>
              <a:cs typeface="Arial"/>
              <a:sym typeface="Arial"/>
            </a:endParaRPr>
          </a:p>
        </p:txBody>
      </p:sp>
      <p:pic>
        <p:nvPicPr>
          <p:cNvPr id="393" name="Google Shape;393;p55"/>
          <p:cNvPicPr preferRelativeResize="0"/>
          <p:nvPr/>
        </p:nvPicPr>
        <p:blipFill rotWithShape="1">
          <a:blip r:embed="rId4">
            <a:alphaModFix/>
          </a:blip>
          <a:srcRect/>
          <a:stretch/>
        </p:blipFill>
        <p:spPr>
          <a:xfrm>
            <a:off x="2970000" y="1725300"/>
            <a:ext cx="3375000" cy="3365820"/>
          </a:xfrm>
          <a:prstGeom prst="rect">
            <a:avLst/>
          </a:prstGeom>
          <a:noFill/>
          <a:ln>
            <a:noFill/>
          </a:ln>
        </p:spPr>
      </p:pic>
      <p:sp>
        <p:nvSpPr>
          <p:cNvPr id="394" name="Google Shape;394;p55"/>
          <p:cNvSpPr txBox="1">
            <a:spLocks noGrp="1"/>
          </p:cNvSpPr>
          <p:nvPr>
            <p:ph type="body" idx="4294967295"/>
          </p:nvPr>
        </p:nvSpPr>
        <p:spPr>
          <a:xfrm>
            <a:off x="6480000" y="2295000"/>
            <a:ext cx="2297970" cy="257013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SzPts val="1500"/>
              <a:buFont typeface="Arial"/>
              <a:buNone/>
            </a:pPr>
            <a:endParaRPr sz="1500" b="0" i="0" u="none" strike="noStrike" cap="none">
              <a:solidFill>
                <a:srgbClr val="474B57"/>
              </a:solidFill>
              <a:latin typeface="Calibri"/>
              <a:ea typeface="Calibri"/>
              <a:cs typeface="Calibri"/>
              <a:sym typeface="Calibri"/>
            </a:endParaRPr>
          </a:p>
          <a:p>
            <a:pPr marL="0" marR="0" lvl="0" indent="0" algn="l" rtl="0">
              <a:lnSpc>
                <a:spcPct val="111000"/>
              </a:lnSpc>
              <a:spcBef>
                <a:spcPts val="700"/>
              </a:spcBef>
              <a:spcAft>
                <a:spcPts val="0"/>
              </a:spcAft>
              <a:buClr>
                <a:srgbClr val="000000"/>
              </a:buClr>
              <a:buSzPts val="1500"/>
              <a:buFont typeface="Century Schoolbook"/>
              <a:buNone/>
            </a:pPr>
            <a:r>
              <a:rPr lang="en" sz="1500" b="0" i="0" u="none" strike="noStrike" cap="none">
                <a:solidFill>
                  <a:srgbClr val="000000"/>
                </a:solidFill>
                <a:latin typeface="Century Schoolbook"/>
                <a:ea typeface="Century Schoolbook"/>
                <a:cs typeface="Century Schoolbook"/>
                <a:sym typeface="Century Schoolbook"/>
              </a:rPr>
              <a:t>Structural, procedural and community-level change as a consequence of the replication crisis.</a:t>
            </a:r>
            <a:endParaRPr sz="1500" b="0" i="0" u="none" strike="noStrike" cap="none">
              <a:solidFill>
                <a:srgbClr val="474B57"/>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56"/>
          <p:cNvSpPr txBox="1">
            <a:spLocks noGrp="1"/>
          </p:cNvSpPr>
          <p:nvPr>
            <p:ph type="title" idx="4294967295"/>
          </p:nvPr>
        </p:nvSpPr>
        <p:spPr>
          <a:xfrm>
            <a:off x="2905740" y="721980"/>
            <a:ext cx="5872230" cy="87453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Structural Change</a:t>
            </a:r>
            <a:endParaRPr sz="3600" b="0" i="0" u="none" strike="noStrike" cap="none">
              <a:solidFill>
                <a:srgbClr val="000000"/>
              </a:solidFill>
              <a:latin typeface="Arial"/>
              <a:ea typeface="Arial"/>
              <a:cs typeface="Arial"/>
              <a:sym typeface="Arial"/>
            </a:endParaRPr>
          </a:p>
        </p:txBody>
      </p:sp>
      <p:pic>
        <p:nvPicPr>
          <p:cNvPr id="401" name="Google Shape;401;p56"/>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402" name="Google Shape;402;p56"/>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403" name="Google Shape;403;p56"/>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Clr>
                <a:srgbClr val="000000"/>
              </a:buClr>
              <a:buSzPts val="1500"/>
              <a:buFont typeface="Century Schoolbook"/>
              <a:buNone/>
            </a:pPr>
            <a:r>
              <a:rPr lang="en" sz="1500" b="1" i="0" u="none" strike="noStrike" cap="none">
                <a:solidFill>
                  <a:srgbClr val="000000"/>
                </a:solidFill>
                <a:latin typeface="Century Schoolbook"/>
                <a:ea typeface="Century Schoolbook"/>
                <a:cs typeface="Century Schoolbook"/>
                <a:sym typeface="Century Schoolbook"/>
              </a:rPr>
              <a:t>Curriculum changes</a:t>
            </a:r>
            <a:endParaRPr sz="1500" b="0" i="0" u="none" strike="noStrike" cap="none">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000000"/>
              </a:buClr>
              <a:buSzPts val="700"/>
              <a:buFont typeface="Arial"/>
              <a:buChar char="●"/>
            </a:pPr>
            <a:r>
              <a:rPr lang="en" sz="1500" b="0" i="0" u="none" strike="noStrike" cap="none">
                <a:solidFill>
                  <a:srgbClr val="000000"/>
                </a:solidFill>
                <a:latin typeface="Century Schoolbook"/>
                <a:ea typeface="Century Schoolbook"/>
                <a:cs typeface="Century Schoolbook"/>
                <a:sym typeface="Century Schoolbook"/>
              </a:rPr>
              <a:t>Implementing Open Science </a:t>
            </a:r>
            <a:r>
              <a:rPr lang="en" sz="1500">
                <a:latin typeface="Century Schoolbook"/>
                <a:ea typeface="Century Schoolbook"/>
                <a:cs typeface="Century Schoolbook"/>
                <a:sym typeface="Century Schoolbook"/>
              </a:rPr>
              <a:t>p</a:t>
            </a:r>
            <a:r>
              <a:rPr lang="en" sz="1500" b="0" i="0" u="none" strike="noStrike" cap="none">
                <a:solidFill>
                  <a:srgbClr val="000000"/>
                </a:solidFill>
                <a:latin typeface="Century Schoolbook"/>
                <a:ea typeface="Century Schoolbook"/>
                <a:cs typeface="Century Schoolbook"/>
                <a:sym typeface="Century Schoolbook"/>
              </a:rPr>
              <a:t>ractices in the curriculum</a:t>
            </a:r>
            <a:endParaRPr sz="1500" b="0" i="1" u="none" strike="noStrike" cap="none">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000000"/>
              </a:buClr>
              <a:buSzPts val="700"/>
              <a:buFont typeface="Arial"/>
              <a:buChar char="●"/>
            </a:pPr>
            <a:r>
              <a:rPr lang="en" sz="1500" b="0" i="0" u="none" strike="noStrike" cap="none">
                <a:solidFill>
                  <a:srgbClr val="000000"/>
                </a:solidFill>
                <a:latin typeface="Century Schoolbook"/>
                <a:ea typeface="Century Schoolbook"/>
                <a:cs typeface="Century Schoolbook"/>
                <a:sym typeface="Century Schoolbook"/>
              </a:rPr>
              <a:t>Replication studies as theses</a:t>
            </a:r>
            <a:endParaRPr sz="1500" b="0" i="1" u="none" strike="noStrike" cap="none">
              <a:solidFill>
                <a:srgbClr val="474B57"/>
              </a:solidFill>
              <a:latin typeface="Calibri"/>
              <a:ea typeface="Calibri"/>
              <a:cs typeface="Calibri"/>
              <a:sym typeface="Calibri"/>
            </a:endParaRPr>
          </a:p>
        </p:txBody>
      </p:sp>
      <p:cxnSp>
        <p:nvCxnSpPr>
          <p:cNvPr id="404" name="Google Shape;404;p56"/>
          <p:cNvCxnSpPr/>
          <p:nvPr/>
        </p:nvCxnSpPr>
        <p:spPr>
          <a:xfrm>
            <a:off x="2127870" y="357156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57"/>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Structural Change</a:t>
            </a:r>
            <a:endParaRPr sz="3600" b="0" i="0" u="none" strike="noStrike" cap="none">
              <a:solidFill>
                <a:srgbClr val="000000"/>
              </a:solidFill>
              <a:latin typeface="Arial"/>
              <a:ea typeface="Arial"/>
              <a:cs typeface="Arial"/>
              <a:sym typeface="Arial"/>
            </a:endParaRPr>
          </a:p>
        </p:txBody>
      </p:sp>
      <p:pic>
        <p:nvPicPr>
          <p:cNvPr id="411" name="Google Shape;411;p57"/>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412" name="Google Shape;412;p57"/>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413" name="Google Shape;413;p57"/>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Clr>
                <a:srgbClr val="000000"/>
              </a:buClr>
              <a:buSzPts val="1500"/>
              <a:buFont typeface="Century Schoolbook"/>
              <a:buNone/>
            </a:pPr>
            <a:r>
              <a:rPr lang="en" sz="1500" b="1" i="0" u="none" strike="noStrike" cap="none">
                <a:solidFill>
                  <a:srgbClr val="000000"/>
                </a:solidFill>
                <a:latin typeface="Century Schoolbook"/>
                <a:ea typeface="Century Schoolbook"/>
                <a:cs typeface="Century Schoolbook"/>
                <a:sym typeface="Century Schoolbook"/>
              </a:rPr>
              <a:t>Curriculum changes</a:t>
            </a:r>
            <a:endParaRPr sz="1500" b="0" i="0" u="none" strike="noStrike" cap="none">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000000"/>
              </a:buClr>
              <a:buSzPts val="700"/>
              <a:buFont typeface="Arial"/>
              <a:buChar char="●"/>
            </a:pPr>
            <a:r>
              <a:rPr lang="en" sz="1500" b="0" i="0" u="none" strike="noStrike" cap="none">
                <a:solidFill>
                  <a:srgbClr val="000000"/>
                </a:solidFill>
                <a:latin typeface="Century Schoolbook"/>
                <a:ea typeface="Century Schoolbook"/>
                <a:cs typeface="Century Schoolbook"/>
                <a:sym typeface="Century Schoolbook"/>
              </a:rPr>
              <a:t>Implementing Open Science </a:t>
            </a:r>
            <a:r>
              <a:rPr lang="en" sz="1500">
                <a:latin typeface="Century Schoolbook"/>
                <a:ea typeface="Century Schoolbook"/>
                <a:cs typeface="Century Schoolbook"/>
                <a:sym typeface="Century Schoolbook"/>
              </a:rPr>
              <a:t>p</a:t>
            </a:r>
            <a:r>
              <a:rPr lang="en" sz="1500" b="0" i="0" u="none" strike="noStrike" cap="none">
                <a:solidFill>
                  <a:srgbClr val="000000"/>
                </a:solidFill>
                <a:latin typeface="Century Schoolbook"/>
                <a:ea typeface="Century Schoolbook"/>
                <a:cs typeface="Century Schoolbook"/>
                <a:sym typeface="Century Schoolbook"/>
              </a:rPr>
              <a:t>ractices in the curriculum</a:t>
            </a:r>
            <a:endParaRPr sz="1500" b="0" i="0" u="none" strike="noStrike" cap="none">
              <a:solidFill>
                <a:srgbClr val="474B57"/>
              </a:solidFill>
              <a:latin typeface="Calibri"/>
              <a:ea typeface="Calibri"/>
              <a:cs typeface="Calibri"/>
              <a:sym typeface="Calibri"/>
            </a:endParaRPr>
          </a:p>
          <a:p>
            <a:pPr marL="647700" marR="0" lvl="1" indent="-234950" algn="l" rtl="0">
              <a:lnSpc>
                <a:spcPct val="111000"/>
              </a:lnSpc>
              <a:spcBef>
                <a:spcPts val="900"/>
              </a:spcBef>
              <a:spcAft>
                <a:spcPts val="0"/>
              </a:spcAft>
              <a:buClr>
                <a:srgbClr val="000000"/>
              </a:buClr>
              <a:buSzPts val="1100"/>
              <a:buFont typeface="Noto Sans Symbols"/>
              <a:buChar char="−"/>
            </a:pPr>
            <a:r>
              <a:rPr lang="en" sz="1500" b="0" i="0" u="none" strike="noStrike" cap="none">
                <a:solidFill>
                  <a:srgbClr val="000000"/>
                </a:solidFill>
                <a:latin typeface="Century Schoolbook"/>
                <a:ea typeface="Century Schoolbook"/>
                <a:cs typeface="Century Schoolbook"/>
                <a:sym typeface="Century Schoolbook"/>
              </a:rPr>
              <a:t>Creating norms of Open Science usage (instead of exceptions)</a:t>
            </a:r>
            <a:endParaRPr sz="1500" b="0" i="1" u="none" strike="noStrike" cap="none">
              <a:solidFill>
                <a:srgbClr val="474B57"/>
              </a:solidFill>
              <a:latin typeface="Calibri"/>
              <a:ea typeface="Calibri"/>
              <a:cs typeface="Calibri"/>
              <a:sym typeface="Calibri"/>
            </a:endParaRPr>
          </a:p>
          <a:p>
            <a:pPr marL="647700" marR="0" lvl="1" indent="-234950" algn="l" rtl="0">
              <a:lnSpc>
                <a:spcPct val="111000"/>
              </a:lnSpc>
              <a:spcBef>
                <a:spcPts val="900"/>
              </a:spcBef>
              <a:spcAft>
                <a:spcPts val="0"/>
              </a:spcAft>
              <a:buClr>
                <a:srgbClr val="000000"/>
              </a:buClr>
              <a:buSzPts val="1100"/>
              <a:buFont typeface="Noto Sans Symbols"/>
              <a:buChar char="−"/>
            </a:pPr>
            <a:r>
              <a:rPr lang="en" sz="1500" b="0" i="0" u="none" strike="noStrike" cap="none">
                <a:solidFill>
                  <a:srgbClr val="000000"/>
                </a:solidFill>
                <a:latin typeface="Century Schoolbook"/>
                <a:ea typeface="Century Schoolbook"/>
                <a:cs typeface="Century Schoolbook"/>
                <a:sym typeface="Century Schoolbook"/>
              </a:rPr>
              <a:t>Large collection of open source teaching and learning materials</a:t>
            </a:r>
            <a:endParaRPr sz="1500" b="0" i="1" u="none" strike="noStrike" cap="none">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B7B7B7"/>
              </a:buClr>
              <a:buSzPts val="700"/>
              <a:buFont typeface="Arial"/>
              <a:buChar char="●"/>
            </a:pPr>
            <a:r>
              <a:rPr lang="en" sz="1500" b="0" i="0" u="none" strike="noStrike" cap="none">
                <a:solidFill>
                  <a:srgbClr val="B7B7B7"/>
                </a:solidFill>
                <a:latin typeface="Century Schoolbook"/>
                <a:ea typeface="Century Schoolbook"/>
                <a:cs typeface="Century Schoolbook"/>
                <a:sym typeface="Century Schoolbook"/>
              </a:rPr>
              <a:t>Replication studies as theses</a:t>
            </a:r>
            <a:endParaRPr sz="1500" b="0" i="0" u="none" strike="noStrike" cap="none">
              <a:solidFill>
                <a:srgbClr val="B7B7B7"/>
              </a:solidFill>
              <a:latin typeface="Calibri"/>
              <a:ea typeface="Calibri"/>
              <a:cs typeface="Calibri"/>
              <a:sym typeface="Calibri"/>
            </a:endParaRPr>
          </a:p>
          <a:p>
            <a:pPr marL="647700" marR="0" lvl="1" indent="-234950" algn="l" rtl="0">
              <a:lnSpc>
                <a:spcPct val="111000"/>
              </a:lnSpc>
              <a:spcBef>
                <a:spcPts val="900"/>
              </a:spcBef>
              <a:spcAft>
                <a:spcPts val="0"/>
              </a:spcAft>
              <a:buClr>
                <a:srgbClr val="B7B7B7"/>
              </a:buClr>
              <a:buSzPts val="1100"/>
              <a:buFont typeface="Noto Sans Symbols"/>
              <a:buChar char="−"/>
            </a:pPr>
            <a:r>
              <a:rPr lang="en" sz="1500" b="0" i="0" u="none" strike="noStrike" cap="none">
                <a:solidFill>
                  <a:srgbClr val="B7B7B7"/>
                </a:solidFill>
                <a:latin typeface="Century Schoolbook"/>
                <a:ea typeface="Century Schoolbook"/>
                <a:cs typeface="Century Schoolbook"/>
                <a:sym typeface="Century Schoolbook"/>
              </a:rPr>
              <a:t>As part of large-scale collaborations</a:t>
            </a:r>
            <a:endParaRPr sz="1500" b="0" i="1" u="none" strike="noStrike" cap="none">
              <a:solidFill>
                <a:srgbClr val="B7B7B7"/>
              </a:solidFill>
              <a:latin typeface="Calibri"/>
              <a:ea typeface="Calibri"/>
              <a:cs typeface="Calibri"/>
              <a:sym typeface="Calibri"/>
            </a:endParaRPr>
          </a:p>
          <a:p>
            <a:pPr marL="647700" marR="0" lvl="1" indent="-234950" algn="l" rtl="0">
              <a:lnSpc>
                <a:spcPct val="111000"/>
              </a:lnSpc>
              <a:spcBef>
                <a:spcPts val="900"/>
              </a:spcBef>
              <a:spcAft>
                <a:spcPts val="0"/>
              </a:spcAft>
              <a:buClr>
                <a:srgbClr val="B7B7B7"/>
              </a:buClr>
              <a:buSzPts val="1100"/>
              <a:buFont typeface="Noto Sans Symbols"/>
              <a:buChar char="−"/>
            </a:pPr>
            <a:r>
              <a:rPr lang="en" sz="1500" b="0" i="0" u="none" strike="noStrike" cap="none">
                <a:solidFill>
                  <a:srgbClr val="B7B7B7"/>
                </a:solidFill>
                <a:latin typeface="Century Schoolbook"/>
                <a:ea typeface="Century Schoolbook"/>
                <a:cs typeface="Century Schoolbook"/>
                <a:sym typeface="Century Schoolbook"/>
              </a:rPr>
              <a:t>As single studies (publication with the help of ECRs)</a:t>
            </a:r>
            <a:endParaRPr sz="1500" b="0" i="1" u="none" strike="noStrike" cap="none">
              <a:solidFill>
                <a:srgbClr val="B7B7B7"/>
              </a:solidFill>
              <a:latin typeface="Calibri"/>
              <a:ea typeface="Calibri"/>
              <a:cs typeface="Calibri"/>
              <a:sym typeface="Calibri"/>
            </a:endParaRPr>
          </a:p>
        </p:txBody>
      </p:sp>
      <p:cxnSp>
        <p:nvCxnSpPr>
          <p:cNvPr id="414" name="Google Shape;414;p57"/>
          <p:cNvCxnSpPr/>
          <p:nvPr/>
        </p:nvCxnSpPr>
        <p:spPr>
          <a:xfrm>
            <a:off x="2127870" y="357156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8"/>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Structural Change</a:t>
            </a:r>
            <a:endParaRPr sz="3600" b="0" i="0" u="none" strike="noStrike" cap="none">
              <a:solidFill>
                <a:srgbClr val="000000"/>
              </a:solidFill>
              <a:latin typeface="Arial"/>
              <a:ea typeface="Arial"/>
              <a:cs typeface="Arial"/>
              <a:sym typeface="Arial"/>
            </a:endParaRPr>
          </a:p>
        </p:txBody>
      </p:sp>
      <p:pic>
        <p:nvPicPr>
          <p:cNvPr id="421" name="Google Shape;421;p58"/>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422" name="Google Shape;422;p58"/>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423" name="Google Shape;423;p58"/>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Clr>
                <a:srgbClr val="000000"/>
              </a:buClr>
              <a:buSzPts val="1500"/>
              <a:buFont typeface="Century Schoolbook"/>
              <a:buNone/>
            </a:pPr>
            <a:r>
              <a:rPr lang="en" sz="1500" b="1" i="0" u="none" strike="noStrike" cap="none">
                <a:solidFill>
                  <a:srgbClr val="000000"/>
                </a:solidFill>
                <a:latin typeface="Century Schoolbook"/>
                <a:ea typeface="Century Schoolbook"/>
                <a:cs typeface="Century Schoolbook"/>
                <a:sym typeface="Century Schoolbook"/>
              </a:rPr>
              <a:t>Curriculum changes</a:t>
            </a:r>
            <a:endParaRPr sz="1500" b="0" i="0" u="none" strike="noStrike" cap="none">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000000"/>
              </a:buClr>
              <a:buSzPts val="700"/>
              <a:buFont typeface="Arial"/>
              <a:buChar char="●"/>
            </a:pPr>
            <a:r>
              <a:rPr lang="en" sz="1500" b="0" i="0" u="none" strike="noStrike" cap="none">
                <a:solidFill>
                  <a:srgbClr val="000000"/>
                </a:solidFill>
                <a:latin typeface="Century Schoolbook"/>
                <a:ea typeface="Century Schoolbook"/>
                <a:cs typeface="Century Schoolbook"/>
                <a:sym typeface="Century Schoolbook"/>
              </a:rPr>
              <a:t>Implementing Open Science </a:t>
            </a:r>
            <a:r>
              <a:rPr lang="en" sz="1500">
                <a:latin typeface="Century Schoolbook"/>
                <a:ea typeface="Century Schoolbook"/>
                <a:cs typeface="Century Schoolbook"/>
                <a:sym typeface="Century Schoolbook"/>
              </a:rPr>
              <a:t>p</a:t>
            </a:r>
            <a:r>
              <a:rPr lang="en" sz="1500" b="0" i="0" u="none" strike="noStrike" cap="none">
                <a:solidFill>
                  <a:srgbClr val="000000"/>
                </a:solidFill>
                <a:latin typeface="Century Schoolbook"/>
                <a:ea typeface="Century Schoolbook"/>
                <a:cs typeface="Century Schoolbook"/>
                <a:sym typeface="Century Schoolbook"/>
              </a:rPr>
              <a:t>ractices in the curriculum</a:t>
            </a:r>
            <a:endParaRPr sz="1500" b="0" i="0" u="none" strike="noStrike" cap="none">
              <a:solidFill>
                <a:srgbClr val="474B57"/>
              </a:solidFill>
              <a:latin typeface="Calibri"/>
              <a:ea typeface="Calibri"/>
              <a:cs typeface="Calibri"/>
              <a:sym typeface="Calibri"/>
            </a:endParaRPr>
          </a:p>
          <a:p>
            <a:pPr marL="647700" marR="0" lvl="1" indent="-234950" algn="l" rtl="0">
              <a:lnSpc>
                <a:spcPct val="111000"/>
              </a:lnSpc>
              <a:spcBef>
                <a:spcPts val="900"/>
              </a:spcBef>
              <a:spcAft>
                <a:spcPts val="0"/>
              </a:spcAft>
              <a:buClr>
                <a:srgbClr val="000000"/>
              </a:buClr>
              <a:buSzPts val="1100"/>
              <a:buFont typeface="Noto Sans Symbols"/>
              <a:buChar char="−"/>
            </a:pPr>
            <a:r>
              <a:rPr lang="en" sz="1500" b="0" i="0" u="none" strike="noStrike" cap="none">
                <a:solidFill>
                  <a:srgbClr val="000000"/>
                </a:solidFill>
                <a:latin typeface="Century Schoolbook"/>
                <a:ea typeface="Century Schoolbook"/>
                <a:cs typeface="Century Schoolbook"/>
                <a:sym typeface="Century Schoolbook"/>
              </a:rPr>
              <a:t>Creating norms of Open Science usage (instead of exceptions)</a:t>
            </a:r>
            <a:endParaRPr sz="1500" b="0" i="1" u="none" strike="noStrike" cap="none">
              <a:solidFill>
                <a:srgbClr val="474B57"/>
              </a:solidFill>
              <a:latin typeface="Calibri"/>
              <a:ea typeface="Calibri"/>
              <a:cs typeface="Calibri"/>
              <a:sym typeface="Calibri"/>
            </a:endParaRPr>
          </a:p>
          <a:p>
            <a:pPr marL="647700" marR="0" lvl="1" indent="-234950" algn="l" rtl="0">
              <a:lnSpc>
                <a:spcPct val="111000"/>
              </a:lnSpc>
              <a:spcBef>
                <a:spcPts val="900"/>
              </a:spcBef>
              <a:spcAft>
                <a:spcPts val="0"/>
              </a:spcAft>
              <a:buClr>
                <a:srgbClr val="000000"/>
              </a:buClr>
              <a:buSzPts val="1100"/>
              <a:buFont typeface="Noto Sans Symbols"/>
              <a:buChar char="−"/>
            </a:pPr>
            <a:r>
              <a:rPr lang="en" sz="1500" b="0" i="0" u="none" strike="noStrike" cap="none">
                <a:solidFill>
                  <a:srgbClr val="000000"/>
                </a:solidFill>
                <a:latin typeface="Century Schoolbook"/>
                <a:ea typeface="Century Schoolbook"/>
                <a:cs typeface="Century Schoolbook"/>
                <a:sym typeface="Century Schoolbook"/>
              </a:rPr>
              <a:t>Large collection of open source teaching and learning materials</a:t>
            </a:r>
            <a:endParaRPr sz="1500" b="0" i="1" u="none" strike="noStrike" cap="none">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B7B7B7"/>
              </a:buClr>
              <a:buSzPts val="700"/>
              <a:buFont typeface="Arial"/>
              <a:buChar char="●"/>
            </a:pPr>
            <a:r>
              <a:rPr lang="en" sz="1500" b="0" i="0" u="none" strike="noStrike" cap="none">
                <a:solidFill>
                  <a:srgbClr val="B7B7B7"/>
                </a:solidFill>
                <a:latin typeface="Century Schoolbook"/>
                <a:ea typeface="Century Schoolbook"/>
                <a:cs typeface="Century Schoolbook"/>
                <a:sym typeface="Century Schoolbook"/>
              </a:rPr>
              <a:t>Replication studies as theses</a:t>
            </a:r>
            <a:endParaRPr sz="1500" b="0" i="0" u="none" strike="noStrike" cap="none">
              <a:solidFill>
                <a:srgbClr val="B7B7B7"/>
              </a:solidFill>
              <a:latin typeface="Calibri"/>
              <a:ea typeface="Calibri"/>
              <a:cs typeface="Calibri"/>
              <a:sym typeface="Calibri"/>
            </a:endParaRPr>
          </a:p>
          <a:p>
            <a:pPr marL="647700" marR="0" lvl="1" indent="-234950" algn="l" rtl="0">
              <a:lnSpc>
                <a:spcPct val="111000"/>
              </a:lnSpc>
              <a:spcBef>
                <a:spcPts val="900"/>
              </a:spcBef>
              <a:spcAft>
                <a:spcPts val="0"/>
              </a:spcAft>
              <a:buClr>
                <a:srgbClr val="B7B7B7"/>
              </a:buClr>
              <a:buSzPts val="1100"/>
              <a:buFont typeface="Noto Sans Symbols"/>
              <a:buChar char="−"/>
            </a:pPr>
            <a:r>
              <a:rPr lang="en" sz="1500" b="0" i="0" u="none" strike="noStrike" cap="none">
                <a:solidFill>
                  <a:srgbClr val="B7B7B7"/>
                </a:solidFill>
                <a:latin typeface="Century Schoolbook"/>
                <a:ea typeface="Century Schoolbook"/>
                <a:cs typeface="Century Schoolbook"/>
                <a:sym typeface="Century Schoolbook"/>
              </a:rPr>
              <a:t>As part of large-scale collaborations</a:t>
            </a:r>
            <a:endParaRPr sz="1500" b="0" i="1" u="none" strike="noStrike" cap="none">
              <a:solidFill>
                <a:srgbClr val="B7B7B7"/>
              </a:solidFill>
              <a:latin typeface="Calibri"/>
              <a:ea typeface="Calibri"/>
              <a:cs typeface="Calibri"/>
              <a:sym typeface="Calibri"/>
            </a:endParaRPr>
          </a:p>
          <a:p>
            <a:pPr marL="647700" marR="0" lvl="1" indent="-234950" algn="l" rtl="0">
              <a:lnSpc>
                <a:spcPct val="111000"/>
              </a:lnSpc>
              <a:spcBef>
                <a:spcPts val="900"/>
              </a:spcBef>
              <a:spcAft>
                <a:spcPts val="0"/>
              </a:spcAft>
              <a:buClr>
                <a:srgbClr val="B7B7B7"/>
              </a:buClr>
              <a:buSzPts val="1100"/>
              <a:buFont typeface="Noto Sans Symbols"/>
              <a:buChar char="−"/>
            </a:pPr>
            <a:r>
              <a:rPr lang="en" sz="1500" b="0" i="0" u="none" strike="noStrike" cap="none">
                <a:solidFill>
                  <a:srgbClr val="B7B7B7"/>
                </a:solidFill>
                <a:latin typeface="Century Schoolbook"/>
                <a:ea typeface="Century Schoolbook"/>
                <a:cs typeface="Century Schoolbook"/>
                <a:sym typeface="Century Schoolbook"/>
              </a:rPr>
              <a:t>As single studies (publication with the help of ECRs)</a:t>
            </a:r>
            <a:endParaRPr sz="1500" b="0" i="1" u="none" strike="noStrike" cap="none">
              <a:solidFill>
                <a:srgbClr val="B7B7B7"/>
              </a:solidFill>
              <a:latin typeface="Calibri"/>
              <a:ea typeface="Calibri"/>
              <a:cs typeface="Calibri"/>
              <a:sym typeface="Calibri"/>
            </a:endParaRPr>
          </a:p>
        </p:txBody>
      </p:sp>
      <p:cxnSp>
        <p:nvCxnSpPr>
          <p:cNvPr id="424" name="Google Shape;424;p58"/>
          <p:cNvCxnSpPr/>
          <p:nvPr/>
        </p:nvCxnSpPr>
        <p:spPr>
          <a:xfrm>
            <a:off x="2127870" y="357156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9"/>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Structural Change</a:t>
            </a:r>
            <a:endParaRPr sz="3600" b="0" i="0" u="none" strike="noStrike" cap="none">
              <a:solidFill>
                <a:srgbClr val="000000"/>
              </a:solidFill>
              <a:latin typeface="Arial"/>
              <a:ea typeface="Arial"/>
              <a:cs typeface="Arial"/>
              <a:sym typeface="Arial"/>
            </a:endParaRPr>
          </a:p>
        </p:txBody>
      </p:sp>
      <p:pic>
        <p:nvPicPr>
          <p:cNvPr id="431" name="Google Shape;431;p59"/>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432" name="Google Shape;432;p59"/>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433" name="Google Shape;433;p59"/>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Clr>
                <a:srgbClr val="000000"/>
              </a:buClr>
              <a:buSzPts val="1500"/>
              <a:buFont typeface="Century Schoolbook"/>
              <a:buNone/>
            </a:pPr>
            <a:r>
              <a:rPr lang="en" sz="1500" b="1" i="0" u="none" strike="noStrike" cap="none">
                <a:solidFill>
                  <a:srgbClr val="000000"/>
                </a:solidFill>
                <a:latin typeface="Century Schoolbook"/>
                <a:ea typeface="Century Schoolbook"/>
                <a:cs typeface="Century Schoolbook"/>
                <a:sym typeface="Century Schoolbook"/>
              </a:rPr>
              <a:t>Curriculum changes</a:t>
            </a:r>
            <a:endParaRPr sz="1500" b="0" i="0" u="none" strike="noStrike" cap="none">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B7B7B7"/>
              </a:buClr>
              <a:buSzPts val="700"/>
              <a:buFont typeface="Arial"/>
              <a:buChar char="●"/>
            </a:pPr>
            <a:r>
              <a:rPr lang="en" sz="1500" b="0" i="0" u="none" strike="noStrike" cap="none">
                <a:solidFill>
                  <a:srgbClr val="B7B7B7"/>
                </a:solidFill>
                <a:latin typeface="Century Schoolbook"/>
                <a:ea typeface="Century Schoolbook"/>
                <a:cs typeface="Century Schoolbook"/>
                <a:sym typeface="Century Schoolbook"/>
              </a:rPr>
              <a:t>Implementing Open Science </a:t>
            </a:r>
            <a:r>
              <a:rPr lang="en" sz="1500">
                <a:solidFill>
                  <a:srgbClr val="B7B7B7"/>
                </a:solidFill>
                <a:latin typeface="Century Schoolbook"/>
                <a:ea typeface="Century Schoolbook"/>
                <a:cs typeface="Century Schoolbook"/>
                <a:sym typeface="Century Schoolbook"/>
              </a:rPr>
              <a:t>p</a:t>
            </a:r>
            <a:r>
              <a:rPr lang="en" sz="1500" b="0" i="0" u="none" strike="noStrike" cap="none">
                <a:solidFill>
                  <a:srgbClr val="B7B7B7"/>
                </a:solidFill>
                <a:latin typeface="Century Schoolbook"/>
                <a:ea typeface="Century Schoolbook"/>
                <a:cs typeface="Century Schoolbook"/>
                <a:sym typeface="Century Schoolbook"/>
              </a:rPr>
              <a:t>ractices in the curriculum</a:t>
            </a:r>
            <a:endParaRPr sz="1500" b="0" i="0" u="none" strike="noStrike" cap="none">
              <a:solidFill>
                <a:srgbClr val="B7B7B7"/>
              </a:solidFill>
              <a:latin typeface="Calibri"/>
              <a:ea typeface="Calibri"/>
              <a:cs typeface="Calibri"/>
              <a:sym typeface="Calibri"/>
            </a:endParaRPr>
          </a:p>
          <a:p>
            <a:pPr marL="647700" marR="0" lvl="1" indent="-234950" algn="l" rtl="0">
              <a:lnSpc>
                <a:spcPct val="111000"/>
              </a:lnSpc>
              <a:spcBef>
                <a:spcPts val="900"/>
              </a:spcBef>
              <a:spcAft>
                <a:spcPts val="0"/>
              </a:spcAft>
              <a:buClr>
                <a:srgbClr val="B7B7B7"/>
              </a:buClr>
              <a:buSzPts val="1100"/>
              <a:buFont typeface="Noto Sans Symbols"/>
              <a:buChar char="−"/>
            </a:pPr>
            <a:r>
              <a:rPr lang="en" sz="1500" b="0" i="0" u="none" strike="noStrike" cap="none">
                <a:solidFill>
                  <a:srgbClr val="B7B7B7"/>
                </a:solidFill>
                <a:latin typeface="Century Schoolbook"/>
                <a:ea typeface="Century Schoolbook"/>
                <a:cs typeface="Century Schoolbook"/>
                <a:sym typeface="Century Schoolbook"/>
              </a:rPr>
              <a:t>Creating norms of Open Science usage (instead of exceptions)</a:t>
            </a:r>
            <a:endParaRPr sz="1500" b="0" i="1" u="none" strike="noStrike" cap="none">
              <a:solidFill>
                <a:srgbClr val="B7B7B7"/>
              </a:solidFill>
              <a:latin typeface="Calibri"/>
              <a:ea typeface="Calibri"/>
              <a:cs typeface="Calibri"/>
              <a:sym typeface="Calibri"/>
            </a:endParaRPr>
          </a:p>
          <a:p>
            <a:pPr marL="647700" marR="0" lvl="1" indent="-234950" algn="l" rtl="0">
              <a:lnSpc>
                <a:spcPct val="111000"/>
              </a:lnSpc>
              <a:spcBef>
                <a:spcPts val="900"/>
              </a:spcBef>
              <a:spcAft>
                <a:spcPts val="0"/>
              </a:spcAft>
              <a:buClr>
                <a:srgbClr val="B7B7B7"/>
              </a:buClr>
              <a:buSzPts val="1100"/>
              <a:buFont typeface="Noto Sans Symbols"/>
              <a:buChar char="−"/>
            </a:pPr>
            <a:r>
              <a:rPr lang="en" sz="1500" b="0" i="0" u="none" strike="noStrike" cap="none">
                <a:solidFill>
                  <a:srgbClr val="B7B7B7"/>
                </a:solidFill>
                <a:latin typeface="Century Schoolbook"/>
                <a:ea typeface="Century Schoolbook"/>
                <a:cs typeface="Century Schoolbook"/>
                <a:sym typeface="Century Schoolbook"/>
              </a:rPr>
              <a:t>Large collection of open source teaching and learning materials</a:t>
            </a:r>
            <a:endParaRPr sz="1500" b="0" i="1" u="none" strike="noStrike" cap="none">
              <a:solidFill>
                <a:srgbClr val="B7B7B7"/>
              </a:solidFill>
              <a:latin typeface="Calibri"/>
              <a:ea typeface="Calibri"/>
              <a:cs typeface="Calibri"/>
              <a:sym typeface="Calibri"/>
            </a:endParaRPr>
          </a:p>
          <a:p>
            <a:pPr marL="330200" marR="0" lvl="0" indent="-247650" algn="l" rtl="0">
              <a:lnSpc>
                <a:spcPct val="111000"/>
              </a:lnSpc>
              <a:spcBef>
                <a:spcPts val="700"/>
              </a:spcBef>
              <a:spcAft>
                <a:spcPts val="0"/>
              </a:spcAft>
              <a:buClr>
                <a:srgbClr val="000000"/>
              </a:buClr>
              <a:buSzPts val="700"/>
              <a:buFont typeface="Arial"/>
              <a:buChar char="●"/>
            </a:pPr>
            <a:r>
              <a:rPr lang="en" sz="1500" b="0" i="0" u="none" strike="noStrike" cap="none">
                <a:solidFill>
                  <a:srgbClr val="000000"/>
                </a:solidFill>
                <a:latin typeface="Century Schoolbook"/>
                <a:ea typeface="Century Schoolbook"/>
                <a:cs typeface="Century Schoolbook"/>
                <a:sym typeface="Century Schoolbook"/>
              </a:rPr>
              <a:t>Replication studies as theses</a:t>
            </a:r>
            <a:endParaRPr sz="1500" b="0" i="0" u="none" strike="noStrike" cap="none">
              <a:solidFill>
                <a:srgbClr val="474B57"/>
              </a:solidFill>
              <a:latin typeface="Calibri"/>
              <a:ea typeface="Calibri"/>
              <a:cs typeface="Calibri"/>
              <a:sym typeface="Calibri"/>
            </a:endParaRPr>
          </a:p>
          <a:p>
            <a:pPr marL="647700" marR="0" lvl="1" indent="-234950" algn="l" rtl="0">
              <a:lnSpc>
                <a:spcPct val="111000"/>
              </a:lnSpc>
              <a:spcBef>
                <a:spcPts val="900"/>
              </a:spcBef>
              <a:spcAft>
                <a:spcPts val="0"/>
              </a:spcAft>
              <a:buClr>
                <a:srgbClr val="000000"/>
              </a:buClr>
              <a:buSzPts val="1100"/>
              <a:buFont typeface="Noto Sans Symbols"/>
              <a:buChar char="−"/>
            </a:pPr>
            <a:r>
              <a:rPr lang="en" sz="1500" b="0" i="0" u="none" strike="noStrike" cap="none">
                <a:solidFill>
                  <a:srgbClr val="000000"/>
                </a:solidFill>
                <a:latin typeface="Century Schoolbook"/>
                <a:ea typeface="Century Schoolbook"/>
                <a:cs typeface="Century Schoolbook"/>
                <a:sym typeface="Century Schoolbook"/>
              </a:rPr>
              <a:t>As part of large-scale collaborations</a:t>
            </a:r>
            <a:endParaRPr sz="1500" b="0" i="1" u="none" strike="noStrike" cap="none">
              <a:solidFill>
                <a:srgbClr val="474B57"/>
              </a:solidFill>
              <a:latin typeface="Calibri"/>
              <a:ea typeface="Calibri"/>
              <a:cs typeface="Calibri"/>
              <a:sym typeface="Calibri"/>
            </a:endParaRPr>
          </a:p>
          <a:p>
            <a:pPr marL="647700" marR="0" lvl="1" indent="-234950" algn="l" rtl="0">
              <a:lnSpc>
                <a:spcPct val="111000"/>
              </a:lnSpc>
              <a:spcBef>
                <a:spcPts val="900"/>
              </a:spcBef>
              <a:spcAft>
                <a:spcPts val="0"/>
              </a:spcAft>
              <a:buClr>
                <a:srgbClr val="000000"/>
              </a:buClr>
              <a:buSzPts val="1100"/>
              <a:buFont typeface="Noto Sans Symbols"/>
              <a:buChar char="−"/>
            </a:pPr>
            <a:r>
              <a:rPr lang="en" sz="1500" b="0" i="0" u="none" strike="noStrike" cap="none">
                <a:solidFill>
                  <a:srgbClr val="000000"/>
                </a:solidFill>
                <a:latin typeface="Century Schoolbook"/>
                <a:ea typeface="Century Schoolbook"/>
                <a:cs typeface="Century Schoolbook"/>
                <a:sym typeface="Century Schoolbook"/>
              </a:rPr>
              <a:t>As single studies (publication with the help of ECRs)</a:t>
            </a:r>
            <a:endParaRPr sz="1500" b="0" i="1" u="none" strike="noStrike" cap="none">
              <a:solidFill>
                <a:srgbClr val="474B57"/>
              </a:solidFill>
              <a:latin typeface="Calibri"/>
              <a:ea typeface="Calibri"/>
              <a:cs typeface="Calibri"/>
              <a:sym typeface="Calibri"/>
            </a:endParaRPr>
          </a:p>
        </p:txBody>
      </p:sp>
      <p:cxnSp>
        <p:nvCxnSpPr>
          <p:cNvPr id="434" name="Google Shape;434;p59"/>
          <p:cNvCxnSpPr/>
          <p:nvPr/>
        </p:nvCxnSpPr>
        <p:spPr>
          <a:xfrm>
            <a:off x="2127870" y="357156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60"/>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Structural Change</a:t>
            </a:r>
            <a:endParaRPr sz="3600" b="0" i="0" u="none" strike="noStrike" cap="none">
              <a:solidFill>
                <a:srgbClr val="000000"/>
              </a:solidFill>
              <a:latin typeface="Arial"/>
              <a:ea typeface="Arial"/>
              <a:cs typeface="Arial"/>
              <a:sym typeface="Arial"/>
            </a:endParaRPr>
          </a:p>
        </p:txBody>
      </p:sp>
      <p:pic>
        <p:nvPicPr>
          <p:cNvPr id="441" name="Google Shape;441;p60"/>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442" name="Google Shape;442;p60"/>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443" name="Google Shape;443;p60"/>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Clr>
                <a:srgbClr val="000000"/>
              </a:buClr>
              <a:buSzPts val="1500"/>
              <a:buFont typeface="Century Schoolbook"/>
              <a:buNone/>
            </a:pPr>
            <a:r>
              <a:rPr lang="en" sz="1500" b="1" i="0" u="none" strike="noStrike" cap="none">
                <a:solidFill>
                  <a:srgbClr val="000000"/>
                </a:solidFill>
                <a:latin typeface="Century Schoolbook"/>
                <a:ea typeface="Century Schoolbook"/>
                <a:cs typeface="Century Schoolbook"/>
                <a:sym typeface="Century Schoolbook"/>
              </a:rPr>
              <a:t>Curriculum changes</a:t>
            </a:r>
            <a:endParaRPr sz="1500" b="0" i="0" u="none" strike="noStrike" cap="none">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B7B7B7"/>
              </a:buClr>
              <a:buSzPts val="700"/>
              <a:buFont typeface="Arial"/>
              <a:buChar char="●"/>
            </a:pPr>
            <a:r>
              <a:rPr lang="en" sz="1500" b="0" i="0" u="none" strike="noStrike" cap="none">
                <a:solidFill>
                  <a:srgbClr val="B7B7B7"/>
                </a:solidFill>
                <a:latin typeface="Century Schoolbook"/>
                <a:ea typeface="Century Schoolbook"/>
                <a:cs typeface="Century Schoolbook"/>
                <a:sym typeface="Century Schoolbook"/>
              </a:rPr>
              <a:t>Implementing Open Science </a:t>
            </a:r>
            <a:r>
              <a:rPr lang="en" sz="1500">
                <a:solidFill>
                  <a:srgbClr val="B7B7B7"/>
                </a:solidFill>
                <a:latin typeface="Century Schoolbook"/>
                <a:ea typeface="Century Schoolbook"/>
                <a:cs typeface="Century Schoolbook"/>
                <a:sym typeface="Century Schoolbook"/>
              </a:rPr>
              <a:t>p</a:t>
            </a:r>
            <a:r>
              <a:rPr lang="en" sz="1500" b="0" i="0" u="none" strike="noStrike" cap="none">
                <a:solidFill>
                  <a:srgbClr val="B7B7B7"/>
                </a:solidFill>
                <a:latin typeface="Century Schoolbook"/>
                <a:ea typeface="Century Schoolbook"/>
                <a:cs typeface="Century Schoolbook"/>
                <a:sym typeface="Century Schoolbook"/>
              </a:rPr>
              <a:t>ractices in the curriculum</a:t>
            </a:r>
            <a:endParaRPr sz="1500" b="0" i="0" u="none" strike="noStrike" cap="none">
              <a:solidFill>
                <a:srgbClr val="B7B7B7"/>
              </a:solidFill>
              <a:latin typeface="Calibri"/>
              <a:ea typeface="Calibri"/>
              <a:cs typeface="Calibri"/>
              <a:sym typeface="Calibri"/>
            </a:endParaRPr>
          </a:p>
          <a:p>
            <a:pPr marL="647700" marR="0" lvl="1" indent="-234950" algn="l" rtl="0">
              <a:lnSpc>
                <a:spcPct val="111000"/>
              </a:lnSpc>
              <a:spcBef>
                <a:spcPts val="900"/>
              </a:spcBef>
              <a:spcAft>
                <a:spcPts val="0"/>
              </a:spcAft>
              <a:buClr>
                <a:srgbClr val="B7B7B7"/>
              </a:buClr>
              <a:buSzPts val="1100"/>
              <a:buFont typeface="Noto Sans Symbols"/>
              <a:buChar char="−"/>
            </a:pPr>
            <a:r>
              <a:rPr lang="en" sz="1500" b="0" i="0" u="none" strike="noStrike" cap="none">
                <a:solidFill>
                  <a:srgbClr val="B7B7B7"/>
                </a:solidFill>
                <a:latin typeface="Century Schoolbook"/>
                <a:ea typeface="Century Schoolbook"/>
                <a:cs typeface="Century Schoolbook"/>
                <a:sym typeface="Century Schoolbook"/>
              </a:rPr>
              <a:t>Creating norms of Open Science usage (instead of exceptions)</a:t>
            </a:r>
            <a:endParaRPr sz="1500" b="0" i="1" u="none" strike="noStrike" cap="none">
              <a:solidFill>
                <a:srgbClr val="B7B7B7"/>
              </a:solidFill>
              <a:latin typeface="Calibri"/>
              <a:ea typeface="Calibri"/>
              <a:cs typeface="Calibri"/>
              <a:sym typeface="Calibri"/>
            </a:endParaRPr>
          </a:p>
          <a:p>
            <a:pPr marL="647700" marR="0" lvl="1" indent="-234950" algn="l" rtl="0">
              <a:lnSpc>
                <a:spcPct val="111000"/>
              </a:lnSpc>
              <a:spcBef>
                <a:spcPts val="900"/>
              </a:spcBef>
              <a:spcAft>
                <a:spcPts val="0"/>
              </a:spcAft>
              <a:buClr>
                <a:srgbClr val="B7B7B7"/>
              </a:buClr>
              <a:buSzPts val="1100"/>
              <a:buFont typeface="Noto Sans Symbols"/>
              <a:buChar char="−"/>
            </a:pPr>
            <a:r>
              <a:rPr lang="en" sz="1500" b="0" i="0" u="none" strike="noStrike" cap="none">
                <a:solidFill>
                  <a:srgbClr val="B7B7B7"/>
                </a:solidFill>
                <a:latin typeface="Century Schoolbook"/>
                <a:ea typeface="Century Schoolbook"/>
                <a:cs typeface="Century Schoolbook"/>
                <a:sym typeface="Century Schoolbook"/>
              </a:rPr>
              <a:t>Large collection of open source teaching and learning materials</a:t>
            </a:r>
            <a:endParaRPr sz="1500" b="0" i="1" u="none" strike="noStrike" cap="none">
              <a:solidFill>
                <a:srgbClr val="B7B7B7"/>
              </a:solidFill>
              <a:latin typeface="Calibri"/>
              <a:ea typeface="Calibri"/>
              <a:cs typeface="Calibri"/>
              <a:sym typeface="Calibri"/>
            </a:endParaRPr>
          </a:p>
          <a:p>
            <a:pPr marL="330200" marR="0" lvl="0" indent="-247650" algn="l" rtl="0">
              <a:lnSpc>
                <a:spcPct val="111000"/>
              </a:lnSpc>
              <a:spcBef>
                <a:spcPts val="700"/>
              </a:spcBef>
              <a:spcAft>
                <a:spcPts val="0"/>
              </a:spcAft>
              <a:buClr>
                <a:srgbClr val="000000"/>
              </a:buClr>
              <a:buSzPts val="700"/>
              <a:buFont typeface="Arial"/>
              <a:buChar char="●"/>
            </a:pPr>
            <a:r>
              <a:rPr lang="en" sz="1500" b="0" i="0" u="none" strike="noStrike" cap="none">
                <a:solidFill>
                  <a:srgbClr val="000000"/>
                </a:solidFill>
                <a:latin typeface="Century Schoolbook"/>
                <a:ea typeface="Century Schoolbook"/>
                <a:cs typeface="Century Schoolbook"/>
                <a:sym typeface="Century Schoolbook"/>
              </a:rPr>
              <a:t>Replication studies as theses</a:t>
            </a:r>
            <a:endParaRPr sz="1500" b="0" i="0" u="none" strike="noStrike" cap="none">
              <a:solidFill>
                <a:srgbClr val="474B57"/>
              </a:solidFill>
              <a:latin typeface="Calibri"/>
              <a:ea typeface="Calibri"/>
              <a:cs typeface="Calibri"/>
              <a:sym typeface="Calibri"/>
            </a:endParaRPr>
          </a:p>
          <a:p>
            <a:pPr marL="647700" marR="0" lvl="1" indent="-234950" algn="l" rtl="0">
              <a:lnSpc>
                <a:spcPct val="111000"/>
              </a:lnSpc>
              <a:spcBef>
                <a:spcPts val="900"/>
              </a:spcBef>
              <a:spcAft>
                <a:spcPts val="0"/>
              </a:spcAft>
              <a:buClr>
                <a:srgbClr val="000000"/>
              </a:buClr>
              <a:buSzPts val="1100"/>
              <a:buFont typeface="Noto Sans Symbols"/>
              <a:buChar char="−"/>
            </a:pPr>
            <a:r>
              <a:rPr lang="en" sz="1500" b="0" i="0" u="none" strike="noStrike" cap="none">
                <a:solidFill>
                  <a:srgbClr val="000000"/>
                </a:solidFill>
                <a:latin typeface="Century Schoolbook"/>
                <a:ea typeface="Century Schoolbook"/>
                <a:cs typeface="Century Schoolbook"/>
                <a:sym typeface="Century Schoolbook"/>
              </a:rPr>
              <a:t>As part of large-scale collaborations</a:t>
            </a:r>
            <a:endParaRPr sz="1500" b="0" i="1" u="none" strike="noStrike" cap="none">
              <a:solidFill>
                <a:srgbClr val="474B57"/>
              </a:solidFill>
              <a:latin typeface="Calibri"/>
              <a:ea typeface="Calibri"/>
              <a:cs typeface="Calibri"/>
              <a:sym typeface="Calibri"/>
            </a:endParaRPr>
          </a:p>
          <a:p>
            <a:pPr marL="647700" marR="0" lvl="1" indent="-234950" algn="l" rtl="0">
              <a:lnSpc>
                <a:spcPct val="111000"/>
              </a:lnSpc>
              <a:spcBef>
                <a:spcPts val="900"/>
              </a:spcBef>
              <a:spcAft>
                <a:spcPts val="0"/>
              </a:spcAft>
              <a:buClr>
                <a:srgbClr val="000000"/>
              </a:buClr>
              <a:buSzPts val="1100"/>
              <a:buFont typeface="Noto Sans Symbols"/>
              <a:buChar char="−"/>
            </a:pPr>
            <a:r>
              <a:rPr lang="en" sz="1500" b="0" i="0" u="none" strike="noStrike" cap="none">
                <a:solidFill>
                  <a:srgbClr val="000000"/>
                </a:solidFill>
                <a:latin typeface="Century Schoolbook"/>
                <a:ea typeface="Century Schoolbook"/>
                <a:cs typeface="Century Schoolbook"/>
                <a:sym typeface="Century Schoolbook"/>
              </a:rPr>
              <a:t>As single studies (publication with the help of ECRs)</a:t>
            </a:r>
            <a:endParaRPr sz="1500" b="0" i="1" u="none" strike="noStrike" cap="none">
              <a:solidFill>
                <a:srgbClr val="474B57"/>
              </a:solidFill>
              <a:latin typeface="Calibri"/>
              <a:ea typeface="Calibri"/>
              <a:cs typeface="Calibri"/>
              <a:sym typeface="Calibri"/>
            </a:endParaRPr>
          </a:p>
        </p:txBody>
      </p:sp>
      <p:cxnSp>
        <p:nvCxnSpPr>
          <p:cNvPr id="444" name="Google Shape;444;p60"/>
          <p:cNvCxnSpPr/>
          <p:nvPr/>
        </p:nvCxnSpPr>
        <p:spPr>
          <a:xfrm>
            <a:off x="2127870" y="357156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1"/>
          <p:cNvSpPr txBox="1">
            <a:spLocks noGrp="1"/>
          </p:cNvSpPr>
          <p:nvPr>
            <p:ph type="title" idx="4294967295"/>
          </p:nvPr>
        </p:nvSpPr>
        <p:spPr>
          <a:xfrm>
            <a:off x="2200230" y="721980"/>
            <a:ext cx="6577740" cy="874530"/>
          </a:xfrm>
          <a:prstGeom prst="rect">
            <a:avLst/>
          </a:prstGeom>
          <a:noFill/>
          <a:ln>
            <a:noFill/>
          </a:ln>
        </p:spPr>
        <p:txBody>
          <a:bodyPr spcFirstLastPara="1" wrap="square" lIns="68575" tIns="34275" rIns="68575" bIns="34275" anchor="t" anchorCtr="0">
            <a:noAutofit/>
          </a:bodyPr>
          <a:lstStyle/>
          <a:p>
            <a:pPr marL="0" marR="0" lvl="0" indent="0" algn="ctr" rtl="0">
              <a:lnSpc>
                <a:spcPct val="99000"/>
              </a:lnSpc>
              <a:spcBef>
                <a:spcPts val="0"/>
              </a:spcBef>
              <a:spcAft>
                <a:spcPts val="0"/>
              </a:spcAft>
              <a:buClr>
                <a:srgbClr val="474B57"/>
              </a:buClr>
              <a:buSzPts val="3600"/>
              <a:buFont typeface="Century Schoolbook"/>
              <a:buNone/>
            </a:pPr>
            <a:r>
              <a:rPr lang="en" sz="2850">
                <a:solidFill>
                  <a:srgbClr val="474B57"/>
                </a:solidFill>
                <a:latin typeface="Century Schoolbook"/>
                <a:ea typeface="Century Schoolbook"/>
                <a:cs typeface="Century Schoolbook"/>
                <a:sym typeface="Century Schoolbook"/>
              </a:rPr>
              <a:t>The road to the</a:t>
            </a:r>
            <a:r>
              <a:rPr lang="en" sz="2850" b="0" i="0" u="none" strike="noStrike" cap="none">
                <a:solidFill>
                  <a:srgbClr val="474B57"/>
                </a:solidFill>
                <a:latin typeface="Century Schoolbook"/>
                <a:ea typeface="Century Schoolbook"/>
                <a:cs typeface="Century Schoolbook"/>
                <a:sym typeface="Century Schoolbook"/>
              </a:rPr>
              <a:t> Replication Crisis</a:t>
            </a:r>
            <a:endParaRPr sz="2850" b="0" i="0" u="none" strike="noStrike" cap="none">
              <a:solidFill>
                <a:srgbClr val="000000"/>
              </a:solidFill>
              <a:latin typeface="Arial"/>
              <a:ea typeface="Arial"/>
              <a:cs typeface="Arial"/>
              <a:sym typeface="Arial"/>
            </a:endParaRPr>
          </a:p>
        </p:txBody>
      </p:sp>
      <p:sp>
        <p:nvSpPr>
          <p:cNvPr id="273" name="Google Shape;273;p41"/>
          <p:cNvSpPr txBox="1">
            <a:spLocks noGrp="1"/>
          </p:cNvSpPr>
          <p:nvPr>
            <p:ph type="body" idx="4294967295"/>
          </p:nvPr>
        </p:nvSpPr>
        <p:spPr>
          <a:xfrm>
            <a:off x="2200230" y="1596780"/>
            <a:ext cx="6577740" cy="3268620"/>
          </a:xfrm>
          <a:prstGeom prst="rect">
            <a:avLst/>
          </a:prstGeom>
          <a:noFill/>
          <a:ln>
            <a:noFill/>
          </a:ln>
        </p:spPr>
        <p:txBody>
          <a:bodyPr spcFirstLastPara="1" wrap="square" lIns="68575" tIns="34275" rIns="68575" bIns="34275" anchor="t" anchorCtr="0">
            <a:normAutofit/>
          </a:bodyPr>
          <a:lstStyle/>
          <a:p>
            <a:pPr marL="0" marR="0" lvl="0" indent="0" algn="ctr" rtl="0">
              <a:lnSpc>
                <a:spcPct val="111000"/>
              </a:lnSpc>
              <a:spcBef>
                <a:spcPts val="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558380"/>
              </a:buClr>
              <a:buSzPts val="1500"/>
              <a:buFont typeface="Century Schoolbook"/>
              <a:buNone/>
            </a:pPr>
            <a:r>
              <a:rPr lang="en" sz="1500" b="1" dirty="0">
                <a:solidFill>
                  <a:srgbClr val="558380"/>
                </a:solidFill>
                <a:latin typeface="Century Schoolbook"/>
                <a:ea typeface="Century Schoolbook"/>
                <a:cs typeface="Century Schoolbook"/>
                <a:sym typeface="Century Schoolbook"/>
              </a:rPr>
              <a:t>Background</a:t>
            </a:r>
            <a:endParaRPr sz="1500" b="0" i="0" u="none" strike="noStrike" cap="none" dirty="0">
              <a:solidFill>
                <a:srgbClr val="474B57"/>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Century Schoolbook"/>
              <a:buNone/>
            </a:pPr>
            <a:r>
              <a:rPr lang="en" sz="1500" b="0" i="0" u="none" strike="noStrike" cap="none" dirty="0">
                <a:solidFill>
                  <a:srgbClr val="000000"/>
                </a:solidFill>
                <a:latin typeface="Century Schoolbook"/>
                <a:ea typeface="Century Schoolbook"/>
                <a:cs typeface="Century Schoolbook"/>
                <a:sym typeface="Century Schoolbook"/>
              </a:rPr>
              <a:t>____________</a:t>
            </a: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000000"/>
              </a:buClr>
              <a:buSzPts val="1500"/>
              <a:buFont typeface="Century Schoolbook"/>
              <a:buNone/>
            </a:pPr>
            <a:r>
              <a:rPr lang="en" sz="1500" i="1" dirty="0">
                <a:latin typeface="Century Schoolbook"/>
                <a:ea typeface="Century Schoolbook"/>
                <a:cs typeface="Century Schoolbook"/>
                <a:sym typeface="Century Schoolbook"/>
              </a:rPr>
              <a:t>Up to the 2010s, the focus of many scientific communities was on </a:t>
            </a:r>
            <a:r>
              <a:rPr lang="en" sz="1500" b="1" i="1" dirty="0">
                <a:latin typeface="Century Schoolbook"/>
                <a:ea typeface="Century Schoolbook"/>
                <a:cs typeface="Century Schoolbook"/>
                <a:sym typeface="Century Schoolbook"/>
              </a:rPr>
              <a:t>novelty &amp; discovery</a:t>
            </a:r>
            <a:r>
              <a:rPr lang="en" sz="1500" i="1" dirty="0">
                <a:latin typeface="Century Schoolbook"/>
                <a:ea typeface="Century Schoolbook"/>
                <a:cs typeface="Century Schoolbook"/>
                <a:sym typeface="Century Schoolbook"/>
              </a:rPr>
              <a:t>.</a:t>
            </a:r>
            <a:endParaRPr sz="1500" i="1" dirty="0">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ts val="1500"/>
              <a:buFont typeface="Century Schoolbook"/>
              <a:buNone/>
            </a:pPr>
            <a:endParaRPr sz="1500" i="1" dirty="0">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ts val="1500"/>
              <a:buFont typeface="Century Schoolbook"/>
              <a:buNone/>
            </a:pPr>
            <a:r>
              <a:rPr lang="en" sz="1500" i="1" dirty="0">
                <a:latin typeface="Century Schoolbook"/>
                <a:ea typeface="Century Schoolbook"/>
                <a:cs typeface="Century Schoolbook"/>
                <a:sym typeface="Century Schoolbook"/>
              </a:rPr>
              <a:t>While those are great objectives, paired with a lack of emphasis upon </a:t>
            </a:r>
            <a:r>
              <a:rPr lang="en" sz="1500" b="1" i="1" dirty="0">
                <a:latin typeface="Century Schoolbook"/>
                <a:ea typeface="Century Schoolbook"/>
                <a:cs typeface="Century Schoolbook"/>
                <a:sym typeface="Century Schoolbook"/>
              </a:rPr>
              <a:t>transparency </a:t>
            </a:r>
            <a:r>
              <a:rPr lang="en" sz="1500" i="1" dirty="0">
                <a:latin typeface="Century Schoolbook"/>
                <a:ea typeface="Century Schoolbook"/>
                <a:cs typeface="Century Schoolbook"/>
                <a:sym typeface="Century Schoolbook"/>
              </a:rPr>
              <a:t>and </a:t>
            </a:r>
            <a:r>
              <a:rPr lang="en" sz="1500" b="1" i="1" dirty="0">
                <a:latin typeface="Century Schoolbook"/>
                <a:ea typeface="Century Schoolbook"/>
                <a:cs typeface="Century Schoolbook"/>
                <a:sym typeface="Century Schoolbook"/>
              </a:rPr>
              <a:t>rigor </a:t>
            </a:r>
            <a:r>
              <a:rPr lang="en" sz="1500" i="1" dirty="0">
                <a:latin typeface="Century Schoolbook"/>
                <a:ea typeface="Century Schoolbook"/>
                <a:cs typeface="Century Schoolbook"/>
                <a:sym typeface="Century Schoolbook"/>
              </a:rPr>
              <a:t>in how to conduct studies and </a:t>
            </a:r>
            <a:r>
              <a:rPr lang="en" sz="1500" i="1" dirty="0" err="1">
                <a:latin typeface="Century Schoolbook"/>
                <a:ea typeface="Century Schoolbook"/>
                <a:cs typeface="Century Schoolbook"/>
                <a:sym typeface="Century Schoolbook"/>
              </a:rPr>
              <a:t>analyse</a:t>
            </a:r>
            <a:r>
              <a:rPr lang="en" sz="1500" i="1" dirty="0">
                <a:latin typeface="Century Schoolbook"/>
                <a:ea typeface="Century Schoolbook"/>
                <a:cs typeface="Century Schoolbook"/>
                <a:sym typeface="Century Schoolbook"/>
              </a:rPr>
              <a:t> data, this would later lead to many </a:t>
            </a:r>
            <a:r>
              <a:rPr lang="en" sz="1500" b="1" i="1" dirty="0">
                <a:latin typeface="Century Schoolbook"/>
                <a:ea typeface="Century Schoolbook"/>
                <a:cs typeface="Century Schoolbook"/>
                <a:sym typeface="Century Schoolbook"/>
              </a:rPr>
              <a:t>unstable/non-robust </a:t>
            </a:r>
            <a:r>
              <a:rPr lang="en" sz="1500" i="1" dirty="0">
                <a:latin typeface="Century Schoolbook"/>
                <a:ea typeface="Century Schoolbook"/>
                <a:cs typeface="Century Schoolbook"/>
                <a:sym typeface="Century Schoolbook"/>
              </a:rPr>
              <a:t>findings.</a:t>
            </a:r>
            <a:endParaRPr sz="1500" i="1" dirty="0">
              <a:latin typeface="Century Schoolbook"/>
              <a:ea typeface="Century Schoolbook"/>
              <a:cs typeface="Century Schoolbook"/>
              <a:sym typeface="Century Schoolbook"/>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1"/>
          <p:cNvSpPr txBox="1">
            <a:spLocks noGrp="1"/>
          </p:cNvSpPr>
          <p:nvPr>
            <p:ph type="title" idx="4294967295"/>
          </p:nvPr>
        </p:nvSpPr>
        <p:spPr>
          <a:xfrm>
            <a:off x="2905740" y="721980"/>
            <a:ext cx="5872230" cy="87453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Structural Change</a:t>
            </a:r>
            <a:endParaRPr sz="3600" b="0" i="0" u="none" strike="noStrike" cap="none">
              <a:solidFill>
                <a:srgbClr val="000000"/>
              </a:solidFill>
              <a:latin typeface="Arial"/>
              <a:ea typeface="Arial"/>
              <a:cs typeface="Arial"/>
              <a:sym typeface="Arial"/>
            </a:endParaRPr>
          </a:p>
        </p:txBody>
      </p:sp>
      <p:pic>
        <p:nvPicPr>
          <p:cNvPr id="451" name="Google Shape;451;p61"/>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452" name="Google Shape;452;p61"/>
          <p:cNvPicPr preferRelativeResize="0"/>
          <p:nvPr/>
        </p:nvPicPr>
        <p:blipFill rotWithShape="1">
          <a:blip r:embed="rId4">
            <a:alphaModFix/>
          </a:blip>
          <a:srcRect/>
          <a:stretch/>
        </p:blipFill>
        <p:spPr>
          <a:xfrm>
            <a:off x="0" y="2160000"/>
            <a:ext cx="2991600" cy="2983500"/>
          </a:xfrm>
          <a:prstGeom prst="rect">
            <a:avLst/>
          </a:prstGeom>
          <a:noFill/>
          <a:ln>
            <a:noFill/>
          </a:ln>
        </p:spPr>
      </p:pic>
      <p:sp>
        <p:nvSpPr>
          <p:cNvPr id="453" name="Google Shape;453;p61"/>
          <p:cNvSpPr txBox="1">
            <a:spLocks noGrp="1"/>
          </p:cNvSpPr>
          <p:nvPr>
            <p:ph type="body" idx="4294967295"/>
          </p:nvPr>
        </p:nvSpPr>
        <p:spPr>
          <a:xfrm>
            <a:off x="2991600" y="1755000"/>
            <a:ext cx="6053400" cy="298944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Clr>
                <a:srgbClr val="000000"/>
              </a:buClr>
              <a:buSzPts val="1500"/>
              <a:buFont typeface="Century Schoolbook"/>
              <a:buNone/>
            </a:pPr>
            <a:r>
              <a:rPr lang="en" sz="1500" b="1" i="0" u="none" strike="noStrike" cap="none">
                <a:solidFill>
                  <a:srgbClr val="000000"/>
                </a:solidFill>
                <a:latin typeface="Century Schoolbook"/>
                <a:ea typeface="Century Schoolbook"/>
                <a:cs typeface="Century Schoolbook"/>
                <a:sym typeface="Century Schoolbook"/>
              </a:rPr>
              <a:t>Incentive</a:t>
            </a:r>
            <a:r>
              <a:rPr lang="en" sz="1500" b="1">
                <a:latin typeface="Century Schoolbook"/>
                <a:ea typeface="Century Schoolbook"/>
                <a:cs typeface="Century Schoolbook"/>
                <a:sym typeface="Century Schoolbook"/>
              </a:rPr>
              <a:t>s</a:t>
            </a:r>
            <a:endParaRPr sz="1500" b="0" i="0" u="none" strike="noStrike" cap="none">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000000"/>
              </a:buClr>
              <a:buSzPts val="700"/>
              <a:buFont typeface="Arial"/>
              <a:buChar char="●"/>
            </a:pPr>
            <a:r>
              <a:rPr lang="en" sz="1500">
                <a:solidFill>
                  <a:schemeClr val="dk1"/>
                </a:solidFill>
                <a:latin typeface="Century Schoolbook"/>
                <a:ea typeface="Century Schoolbook"/>
                <a:cs typeface="Century Schoolbook"/>
                <a:sym typeface="Century Schoolbook"/>
              </a:rPr>
              <a:t>Targeting Researchers</a:t>
            </a:r>
            <a:endParaRPr sz="1500">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Clr>
                <a:srgbClr val="000000"/>
              </a:buClr>
              <a:buSzPts val="700"/>
              <a:buFont typeface="Arial"/>
              <a:buChar char="●"/>
            </a:pPr>
            <a:r>
              <a:rPr lang="en" sz="1500">
                <a:latin typeface="Century Schoolbook"/>
                <a:ea typeface="Century Schoolbook"/>
                <a:cs typeface="Century Schoolbook"/>
                <a:sym typeface="Century Schoolbook"/>
              </a:rPr>
              <a:t>Targeting Journals &amp; Funders</a:t>
            </a:r>
            <a:endParaRPr sz="1500">
              <a:latin typeface="Century Schoolbook"/>
              <a:ea typeface="Century Schoolbook"/>
              <a:cs typeface="Century Schoolbook"/>
              <a:sym typeface="Century Schoolbook"/>
            </a:endParaRPr>
          </a:p>
        </p:txBody>
      </p:sp>
      <p:cxnSp>
        <p:nvCxnSpPr>
          <p:cNvPr id="454" name="Google Shape;454;p61"/>
          <p:cNvCxnSpPr/>
          <p:nvPr/>
        </p:nvCxnSpPr>
        <p:spPr>
          <a:xfrm>
            <a:off x="2127870" y="357156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62"/>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Structural Change</a:t>
            </a:r>
            <a:endParaRPr sz="3600" b="0" i="0" u="none" strike="noStrike" cap="none">
              <a:solidFill>
                <a:srgbClr val="000000"/>
              </a:solidFill>
              <a:latin typeface="Arial"/>
              <a:ea typeface="Arial"/>
              <a:cs typeface="Arial"/>
              <a:sym typeface="Arial"/>
            </a:endParaRPr>
          </a:p>
        </p:txBody>
      </p:sp>
      <p:pic>
        <p:nvPicPr>
          <p:cNvPr id="461" name="Google Shape;461;p62"/>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462" name="Google Shape;462;p62"/>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463" name="Google Shape;463;p62"/>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fontScale="77500" lnSpcReduction="20000"/>
          </a:bodyPr>
          <a:lstStyle/>
          <a:p>
            <a:pPr marL="0" marR="0" lvl="0" indent="0" algn="l" rtl="0">
              <a:lnSpc>
                <a:spcPct val="111000"/>
              </a:lnSpc>
              <a:spcBef>
                <a:spcPts val="0"/>
              </a:spcBef>
              <a:spcAft>
                <a:spcPts val="0"/>
              </a:spcAft>
              <a:buClr>
                <a:srgbClr val="000000"/>
              </a:buClr>
              <a:buSzPct val="100000"/>
              <a:buFont typeface="Century Schoolbook"/>
              <a:buNone/>
            </a:pPr>
            <a:r>
              <a:rPr lang="en" sz="1500" b="1" i="0" u="none" strike="noStrike" cap="none">
                <a:solidFill>
                  <a:srgbClr val="000000"/>
                </a:solidFill>
                <a:latin typeface="Century Schoolbook"/>
                <a:ea typeface="Century Schoolbook"/>
                <a:cs typeface="Century Schoolbook"/>
                <a:sym typeface="Century Schoolbook"/>
              </a:rPr>
              <a:t>Incentives </a:t>
            </a:r>
            <a:r>
              <a:rPr lang="en" sz="1500" b="1">
                <a:latin typeface="Century Schoolbook"/>
                <a:ea typeface="Century Schoolbook"/>
                <a:cs typeface="Century Schoolbook"/>
                <a:sym typeface="Century Schoolbook"/>
              </a:rPr>
              <a:t>for researchers</a:t>
            </a:r>
            <a:endParaRPr sz="1500" b="0" i="0" u="none" strike="noStrike" cap="none">
              <a:solidFill>
                <a:srgbClr val="474B57"/>
              </a:solidFill>
              <a:latin typeface="Calibri"/>
              <a:ea typeface="Calibri"/>
              <a:cs typeface="Calibri"/>
              <a:sym typeface="Calibri"/>
            </a:endParaRPr>
          </a:p>
          <a:p>
            <a:pPr marL="330200" marR="0" lvl="0" indent="-237648" algn="l" rtl="0">
              <a:lnSpc>
                <a:spcPct val="111000"/>
              </a:lnSpc>
              <a:spcBef>
                <a:spcPts val="700"/>
              </a:spcBef>
              <a:spcAft>
                <a:spcPts val="0"/>
              </a:spcAft>
              <a:buClr>
                <a:srgbClr val="000000"/>
              </a:buClr>
              <a:buSzPct val="46666"/>
              <a:buFont typeface="Arial"/>
              <a:buChar char="●"/>
            </a:pPr>
            <a:r>
              <a:rPr lang="en" sz="1500">
                <a:latin typeface="Century Schoolbook"/>
                <a:ea typeface="Century Schoolbook"/>
                <a:cs typeface="Century Schoolbook"/>
                <a:sym typeface="Century Schoolbook"/>
              </a:rPr>
              <a:t>Funding &amp; publication opportunities</a:t>
            </a:r>
            <a:endParaRPr sz="1500">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79A8A4"/>
              </a:buClr>
              <a:buSzPct val="46666"/>
              <a:buChar char="●"/>
            </a:pPr>
            <a:r>
              <a:rPr lang="en" sz="1500">
                <a:solidFill>
                  <a:srgbClr val="79A8A4"/>
                </a:solidFill>
                <a:latin typeface="Century Schoolbook"/>
                <a:ea typeface="Century Schoolbook"/>
                <a:cs typeface="Century Schoolbook"/>
                <a:sym typeface="Century Schoolbook"/>
              </a:rPr>
              <a:t>Badges</a:t>
            </a:r>
            <a:endParaRPr sz="1500">
              <a:solidFill>
                <a:srgbClr val="79A8A4"/>
              </a:solidFill>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79A8A4"/>
              </a:buClr>
              <a:buSzPct val="46666"/>
              <a:buChar char="●"/>
            </a:pPr>
            <a:r>
              <a:rPr lang="en" sz="1500">
                <a:solidFill>
                  <a:srgbClr val="79A8A4"/>
                </a:solidFill>
                <a:latin typeface="Century Schoolbook"/>
                <a:ea typeface="Century Schoolbook"/>
                <a:cs typeface="Century Schoolbook"/>
                <a:sym typeface="Century Schoolbook"/>
              </a:rPr>
              <a:t>Registered Reports</a:t>
            </a:r>
            <a:endParaRPr sz="1500">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endParaRPr sz="1500">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r>
              <a:rPr lang="en" sz="1500" b="1">
                <a:solidFill>
                  <a:srgbClr val="79A8A4"/>
                </a:solidFill>
                <a:latin typeface="Century Schoolbook"/>
                <a:ea typeface="Century Schoolbook"/>
                <a:cs typeface="Century Schoolbook"/>
                <a:sym typeface="Century Schoolbook"/>
              </a:rPr>
              <a:t>Incentives for journals &amp; funders</a:t>
            </a:r>
            <a:endParaRPr sz="1500" b="1">
              <a:solidFill>
                <a:srgbClr val="79A8A4"/>
              </a:solidFill>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Transparency and Openness Promotion (TOP) and other guidelines and factors for journals</a:t>
            </a:r>
            <a:endParaRPr sz="1500">
              <a:solidFill>
                <a:srgbClr val="79A8A4"/>
              </a:solidFill>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Plan-S (EU-wide open publishing)</a:t>
            </a:r>
            <a:endParaRPr sz="1500">
              <a:solidFill>
                <a:srgbClr val="79A8A4"/>
              </a:solidFill>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Re-designed peer review (e.g., PeerCommunityIn)</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Research evaluation updated (e.g., San Francisco Declaration of Research Assessment)</a:t>
            </a:r>
            <a:endParaRPr sz="1500" b="0" i="0" u="none" strike="noStrike" cap="none">
              <a:solidFill>
                <a:srgbClr val="79A8A4"/>
              </a:solidFill>
              <a:latin typeface="Calibri"/>
              <a:ea typeface="Calibri"/>
              <a:cs typeface="Calibri"/>
              <a:sym typeface="Calibri"/>
            </a:endParaRPr>
          </a:p>
        </p:txBody>
      </p:sp>
      <p:cxnSp>
        <p:nvCxnSpPr>
          <p:cNvPr id="464" name="Google Shape;464;p62"/>
          <p:cNvCxnSpPr/>
          <p:nvPr/>
        </p:nvCxnSpPr>
        <p:spPr>
          <a:xfrm>
            <a:off x="2127870" y="357156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63"/>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Structural Change</a:t>
            </a:r>
            <a:endParaRPr sz="3600" b="0" i="0" u="none" strike="noStrike" cap="none">
              <a:solidFill>
                <a:srgbClr val="000000"/>
              </a:solidFill>
              <a:latin typeface="Arial"/>
              <a:ea typeface="Arial"/>
              <a:cs typeface="Arial"/>
              <a:sym typeface="Arial"/>
            </a:endParaRPr>
          </a:p>
        </p:txBody>
      </p:sp>
      <p:pic>
        <p:nvPicPr>
          <p:cNvPr id="471" name="Google Shape;471;p63"/>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472" name="Google Shape;472;p63"/>
          <p:cNvPicPr preferRelativeResize="0"/>
          <p:nvPr/>
        </p:nvPicPr>
        <p:blipFill rotWithShape="1">
          <a:blip r:embed="rId4">
            <a:alphaModFix/>
          </a:blip>
          <a:srcRect/>
          <a:stretch/>
        </p:blipFill>
        <p:spPr>
          <a:xfrm>
            <a:off x="0" y="2160000"/>
            <a:ext cx="2991600" cy="2983501"/>
          </a:xfrm>
          <a:prstGeom prst="rect">
            <a:avLst/>
          </a:prstGeom>
          <a:noFill/>
          <a:ln>
            <a:noFill/>
          </a:ln>
        </p:spPr>
      </p:pic>
      <p:cxnSp>
        <p:nvCxnSpPr>
          <p:cNvPr id="473" name="Google Shape;473;p63"/>
          <p:cNvCxnSpPr/>
          <p:nvPr/>
        </p:nvCxnSpPr>
        <p:spPr>
          <a:xfrm>
            <a:off x="2127870" y="3571560"/>
            <a:ext cx="405000" cy="0"/>
          </a:xfrm>
          <a:prstGeom prst="straightConnector1">
            <a:avLst/>
          </a:prstGeom>
          <a:noFill/>
          <a:ln w="9525" cap="flat" cmpd="sng">
            <a:solidFill>
              <a:srgbClr val="FF3838"/>
            </a:solidFill>
            <a:prstDash val="solid"/>
            <a:round/>
            <a:headEnd type="none" w="sm" len="sm"/>
            <a:tailEnd type="none" w="sm" len="sm"/>
          </a:ln>
        </p:spPr>
      </p:cxnSp>
      <p:sp>
        <p:nvSpPr>
          <p:cNvPr id="474" name="Google Shape;474;p63"/>
          <p:cNvSpPr txBox="1">
            <a:spLocks noGrp="1"/>
          </p:cNvSpPr>
          <p:nvPr>
            <p:ph type="body" idx="4294967295"/>
          </p:nvPr>
        </p:nvSpPr>
        <p:spPr>
          <a:xfrm>
            <a:off x="3229575" y="1827750"/>
            <a:ext cx="5800200" cy="3172200"/>
          </a:xfrm>
          <a:prstGeom prst="rect">
            <a:avLst/>
          </a:prstGeom>
          <a:noFill/>
          <a:ln>
            <a:noFill/>
          </a:ln>
        </p:spPr>
        <p:txBody>
          <a:bodyPr spcFirstLastPara="1" wrap="square" lIns="68575" tIns="34275" rIns="68575" bIns="34275" anchor="t" anchorCtr="0">
            <a:normAutofit fontScale="92500" lnSpcReduction="10000"/>
          </a:bodyPr>
          <a:lstStyle/>
          <a:p>
            <a:pPr marL="0" marR="0" lvl="0" indent="0" algn="l" rtl="0">
              <a:lnSpc>
                <a:spcPct val="111000"/>
              </a:lnSpc>
              <a:spcBef>
                <a:spcPts val="700"/>
              </a:spcBef>
              <a:spcAft>
                <a:spcPts val="0"/>
              </a:spcAft>
              <a:buClr>
                <a:srgbClr val="558380"/>
              </a:buClr>
              <a:buSzPct val="100000"/>
              <a:buFont typeface="Century Schoolbook"/>
              <a:buNone/>
            </a:pPr>
            <a:r>
              <a:rPr lang="en" sz="1500" i="1">
                <a:latin typeface="Century Schoolbook"/>
                <a:ea typeface="Century Schoolbook"/>
                <a:cs typeface="Century Schoolbook"/>
                <a:sym typeface="Century Schoolbook"/>
              </a:rPr>
              <a:t>There are several (national) scientific organisations supporting replication research.</a:t>
            </a:r>
            <a:endParaRPr sz="1500" i="1">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Clr>
                <a:srgbClr val="558380"/>
              </a:buClr>
              <a:buSzPct val="100000"/>
              <a:buFont typeface="Century Schoolbook"/>
              <a:buNone/>
            </a:pPr>
            <a:endParaRPr sz="1500" i="1">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r>
              <a:rPr lang="en" sz="1500">
                <a:latin typeface="Century Schoolbook"/>
                <a:ea typeface="Century Schoolbook"/>
                <a:cs typeface="Century Schoolbook"/>
                <a:sym typeface="Century Schoolbook"/>
              </a:rPr>
              <a:t>A few examples for initiatives supporting replication research</a:t>
            </a:r>
            <a:endParaRPr sz="1500">
              <a:latin typeface="Century Schoolbook"/>
              <a:ea typeface="Century Schoolbook"/>
              <a:cs typeface="Century Schoolbook"/>
              <a:sym typeface="Century Schoolbook"/>
            </a:endParaRPr>
          </a:p>
          <a:p>
            <a:pPr marL="457200" marR="0" lvl="0" indent="-316706" algn="l" rtl="0">
              <a:lnSpc>
                <a:spcPct val="111000"/>
              </a:lnSpc>
              <a:spcBef>
                <a:spcPts val="700"/>
              </a:spcBef>
              <a:spcAft>
                <a:spcPts val="0"/>
              </a:spcAft>
              <a:buSzPct val="100000"/>
              <a:buFont typeface="Century Schoolbook"/>
              <a:buChar char="-"/>
            </a:pPr>
            <a:r>
              <a:rPr lang="en" sz="1500">
                <a:latin typeface="Century Schoolbook"/>
                <a:ea typeface="Century Schoolbook"/>
                <a:cs typeface="Century Schoolbook"/>
                <a:sym typeface="Century Schoolbook"/>
              </a:rPr>
              <a:t>The replication program of the Dutch Research Council (NWO)</a:t>
            </a:r>
            <a:endParaRPr sz="1500">
              <a:latin typeface="Century Schoolbook"/>
              <a:ea typeface="Century Schoolbook"/>
              <a:cs typeface="Century Schoolbook"/>
              <a:sym typeface="Century Schoolbook"/>
            </a:endParaRPr>
          </a:p>
          <a:p>
            <a:pPr marL="457200" marR="0" lvl="0" indent="-316706" algn="l" rtl="0">
              <a:lnSpc>
                <a:spcPct val="111000"/>
              </a:lnSpc>
              <a:spcBef>
                <a:spcPts val="0"/>
              </a:spcBef>
              <a:spcAft>
                <a:spcPts val="0"/>
              </a:spcAft>
              <a:buSzPct val="100000"/>
              <a:buFont typeface="Century Schoolbook"/>
              <a:buChar char="-"/>
            </a:pPr>
            <a:r>
              <a:rPr lang="en" sz="1500">
                <a:latin typeface="Century Schoolbook"/>
                <a:ea typeface="Century Schoolbook"/>
                <a:cs typeface="Century Schoolbook"/>
                <a:sym typeface="Century Schoolbook"/>
              </a:rPr>
              <a:t>METAREP Germany (funded by the German Research Association)</a:t>
            </a:r>
            <a:endParaRPr sz="1500">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r>
              <a:rPr lang="en" sz="1500">
                <a:latin typeface="Century Schoolbook"/>
                <a:ea typeface="Century Schoolbook"/>
                <a:cs typeface="Century Schoolbook"/>
                <a:sym typeface="Century Schoolbook"/>
              </a:rPr>
              <a:t>Assessing computational reproducibility</a:t>
            </a:r>
            <a:endParaRPr sz="1500">
              <a:latin typeface="Century Schoolbook"/>
              <a:ea typeface="Century Schoolbook"/>
              <a:cs typeface="Century Schoolbook"/>
              <a:sym typeface="Century Schoolbook"/>
            </a:endParaRPr>
          </a:p>
          <a:p>
            <a:pPr marL="457200" marR="0" lvl="0" indent="-316706" algn="l" rtl="0">
              <a:lnSpc>
                <a:spcPct val="111000"/>
              </a:lnSpc>
              <a:spcBef>
                <a:spcPts val="700"/>
              </a:spcBef>
              <a:spcAft>
                <a:spcPts val="0"/>
              </a:spcAft>
              <a:buSzPct val="100000"/>
              <a:buFont typeface="Century Schoolbook"/>
              <a:buChar char="-"/>
            </a:pPr>
            <a:r>
              <a:rPr lang="en" sz="1500">
                <a:latin typeface="Century Schoolbook"/>
                <a:ea typeface="Century Schoolbook"/>
                <a:cs typeface="Century Schoolbook"/>
                <a:sym typeface="Century Schoolbook"/>
              </a:rPr>
              <a:t>Institute for Replication</a:t>
            </a:r>
            <a:endParaRPr sz="1500">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r>
              <a:rPr lang="en" sz="1500">
                <a:latin typeface="Century Schoolbook"/>
                <a:ea typeface="Century Schoolbook"/>
                <a:cs typeface="Century Schoolbook"/>
                <a:sym typeface="Century Schoolbook"/>
              </a:rPr>
              <a:t>Assessing credibility of research</a:t>
            </a:r>
            <a:endParaRPr sz="1500">
              <a:latin typeface="Century Schoolbook"/>
              <a:ea typeface="Century Schoolbook"/>
              <a:cs typeface="Century Schoolbook"/>
              <a:sym typeface="Century Schoolbook"/>
            </a:endParaRPr>
          </a:p>
          <a:p>
            <a:pPr marL="457200" marR="0" lvl="0" indent="-316706" algn="l" rtl="0">
              <a:lnSpc>
                <a:spcPct val="111000"/>
              </a:lnSpc>
              <a:spcBef>
                <a:spcPts val="700"/>
              </a:spcBef>
              <a:spcAft>
                <a:spcPts val="0"/>
              </a:spcAft>
              <a:buSzPct val="100000"/>
              <a:buFont typeface="Century Schoolbook"/>
              <a:buChar char="-"/>
            </a:pPr>
            <a:r>
              <a:rPr lang="en" sz="1500">
                <a:latin typeface="Century Schoolbook"/>
                <a:ea typeface="Century Schoolbook"/>
                <a:cs typeface="Century Schoolbook"/>
                <a:sym typeface="Century Schoolbook"/>
              </a:rPr>
              <a:t>Center for Open Science SCORE Program</a:t>
            </a:r>
            <a:endParaRPr sz="1500">
              <a:latin typeface="Century Schoolbook"/>
              <a:ea typeface="Century Schoolbook"/>
              <a:cs typeface="Century Schoolbook"/>
              <a:sym typeface="Century Schoolbook"/>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4"/>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Structural Change</a:t>
            </a:r>
            <a:endParaRPr sz="3600" b="0" i="0" u="none" strike="noStrike" cap="none">
              <a:solidFill>
                <a:srgbClr val="000000"/>
              </a:solidFill>
              <a:latin typeface="Arial"/>
              <a:ea typeface="Arial"/>
              <a:cs typeface="Arial"/>
              <a:sym typeface="Arial"/>
            </a:endParaRPr>
          </a:p>
        </p:txBody>
      </p:sp>
      <p:pic>
        <p:nvPicPr>
          <p:cNvPr id="481" name="Google Shape;481;p64"/>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482" name="Google Shape;482;p64"/>
          <p:cNvPicPr preferRelativeResize="0"/>
          <p:nvPr/>
        </p:nvPicPr>
        <p:blipFill rotWithShape="1">
          <a:blip r:embed="rId4">
            <a:alphaModFix/>
          </a:blip>
          <a:srcRect/>
          <a:stretch/>
        </p:blipFill>
        <p:spPr>
          <a:xfrm>
            <a:off x="0" y="2160000"/>
            <a:ext cx="2991600" cy="2983501"/>
          </a:xfrm>
          <a:prstGeom prst="rect">
            <a:avLst/>
          </a:prstGeom>
          <a:noFill/>
          <a:ln>
            <a:noFill/>
          </a:ln>
        </p:spPr>
      </p:pic>
      <p:cxnSp>
        <p:nvCxnSpPr>
          <p:cNvPr id="483" name="Google Shape;483;p64"/>
          <p:cNvCxnSpPr/>
          <p:nvPr/>
        </p:nvCxnSpPr>
        <p:spPr>
          <a:xfrm>
            <a:off x="2127870" y="3571560"/>
            <a:ext cx="405000" cy="0"/>
          </a:xfrm>
          <a:prstGeom prst="straightConnector1">
            <a:avLst/>
          </a:prstGeom>
          <a:noFill/>
          <a:ln w="9525" cap="flat" cmpd="sng">
            <a:solidFill>
              <a:srgbClr val="FF3838"/>
            </a:solidFill>
            <a:prstDash val="solid"/>
            <a:round/>
            <a:headEnd type="none" w="sm" len="sm"/>
            <a:tailEnd type="none" w="sm" len="sm"/>
          </a:ln>
        </p:spPr>
      </p:cxnSp>
      <p:sp>
        <p:nvSpPr>
          <p:cNvPr id="484" name="Google Shape;484;p64"/>
          <p:cNvSpPr txBox="1">
            <a:spLocks noGrp="1"/>
          </p:cNvSpPr>
          <p:nvPr>
            <p:ph type="body" idx="4294967295"/>
          </p:nvPr>
        </p:nvSpPr>
        <p:spPr>
          <a:xfrm>
            <a:off x="3229575" y="1827750"/>
            <a:ext cx="5800200" cy="317220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700"/>
              </a:spcBef>
              <a:spcAft>
                <a:spcPts val="0"/>
              </a:spcAft>
              <a:buClr>
                <a:srgbClr val="558380"/>
              </a:buClr>
              <a:buSzPts val="1500"/>
              <a:buFont typeface="Century Schoolbook"/>
              <a:buNone/>
            </a:pPr>
            <a:r>
              <a:rPr lang="en" sz="1500" i="1">
                <a:latin typeface="Century Schoolbook"/>
                <a:ea typeface="Century Schoolbook"/>
                <a:cs typeface="Century Schoolbook"/>
                <a:sym typeface="Century Schoolbook"/>
              </a:rPr>
              <a:t>Additionally, there are several grassroots organisations supporting replication research. One example is FORRT.</a:t>
            </a:r>
            <a:endParaRPr sz="1500" i="1">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endParaRPr sz="1500">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r>
              <a:rPr lang="en" sz="1500">
                <a:latin typeface="Century Schoolbook"/>
                <a:ea typeface="Century Schoolbook"/>
                <a:cs typeface="Century Schoolbook"/>
                <a:sym typeface="Century Schoolbook"/>
              </a:rPr>
              <a:t>Examples for projects to build resources to keep track of replication and reproducing studies</a:t>
            </a:r>
            <a:endParaRPr sz="1500">
              <a:latin typeface="Century Schoolbook"/>
              <a:ea typeface="Century Schoolbook"/>
              <a:cs typeface="Century Schoolbook"/>
              <a:sym typeface="Century Schoolbook"/>
            </a:endParaRPr>
          </a:p>
          <a:p>
            <a:pPr marL="457200" marR="0" lvl="0" indent="-323850" algn="l" rtl="0">
              <a:lnSpc>
                <a:spcPct val="111000"/>
              </a:lnSpc>
              <a:spcBef>
                <a:spcPts val="700"/>
              </a:spcBef>
              <a:spcAft>
                <a:spcPts val="0"/>
              </a:spcAft>
              <a:buSzPts val="1500"/>
              <a:buFont typeface="Century Schoolbook"/>
              <a:buChar char="-"/>
            </a:pPr>
            <a:r>
              <a:rPr lang="en" sz="1500">
                <a:latin typeface="Century Schoolbook"/>
                <a:ea typeface="Century Schoolbook"/>
                <a:cs typeface="Century Schoolbook"/>
                <a:sym typeface="Century Schoolbook"/>
              </a:rPr>
              <a:t>FORRT’s replication HUB (overview page)</a:t>
            </a:r>
            <a:endParaRPr sz="1500">
              <a:latin typeface="Century Schoolbook"/>
              <a:ea typeface="Century Schoolbook"/>
              <a:cs typeface="Century Schoolbook"/>
              <a:sym typeface="Century Schoolbook"/>
            </a:endParaRPr>
          </a:p>
          <a:p>
            <a:pPr marL="457200" marR="0" lvl="0" indent="-323850" algn="l" rtl="0">
              <a:lnSpc>
                <a:spcPct val="111000"/>
              </a:lnSpc>
              <a:spcBef>
                <a:spcPts val="0"/>
              </a:spcBef>
              <a:spcAft>
                <a:spcPts val="0"/>
              </a:spcAft>
              <a:buSzPts val="1500"/>
              <a:buFont typeface="Century Schoolbook"/>
              <a:buChar char="-"/>
            </a:pPr>
            <a:r>
              <a:rPr lang="en" sz="1500">
                <a:latin typeface="Century Schoolbook"/>
                <a:ea typeface="Century Schoolbook"/>
                <a:cs typeface="Century Schoolbook"/>
                <a:sym typeface="Century Schoolbook"/>
              </a:rPr>
              <a:t>FORRT Replication database (FReD)</a:t>
            </a:r>
            <a:endParaRPr sz="1500">
              <a:latin typeface="Century Schoolbook"/>
              <a:ea typeface="Century Schoolbook"/>
              <a:cs typeface="Century Schoolbook"/>
              <a:sym typeface="Century Schoolbook"/>
            </a:endParaRPr>
          </a:p>
          <a:p>
            <a:pPr marL="457200" marR="0" lvl="0" indent="-323850" algn="l" rtl="0">
              <a:lnSpc>
                <a:spcPct val="111000"/>
              </a:lnSpc>
              <a:spcBef>
                <a:spcPts val="0"/>
              </a:spcBef>
              <a:spcAft>
                <a:spcPts val="0"/>
              </a:spcAft>
              <a:buSzPts val="1500"/>
              <a:buFont typeface="Century Schoolbook"/>
              <a:buChar char="-"/>
            </a:pPr>
            <a:r>
              <a:rPr lang="en" sz="1500">
                <a:latin typeface="Century Schoolbook"/>
                <a:ea typeface="Century Schoolbook"/>
                <a:cs typeface="Century Schoolbook"/>
                <a:sym typeface="Century Schoolbook"/>
              </a:rPr>
              <a:t>FORRT Reversals</a:t>
            </a:r>
            <a:endParaRPr sz="1500">
              <a:latin typeface="Century Schoolbook"/>
              <a:ea typeface="Century Schoolbook"/>
              <a:cs typeface="Century Schoolbook"/>
              <a:sym typeface="Century Schoolbook"/>
            </a:endParaRPr>
          </a:p>
          <a:p>
            <a:pPr marL="457200" marR="0" lvl="0" indent="-323850" algn="l" rtl="0">
              <a:lnSpc>
                <a:spcPct val="111000"/>
              </a:lnSpc>
              <a:spcBef>
                <a:spcPts val="0"/>
              </a:spcBef>
              <a:spcAft>
                <a:spcPts val="0"/>
              </a:spcAft>
              <a:buSzPts val="1500"/>
              <a:buFont typeface="Century Schoolbook"/>
              <a:buChar char="-"/>
            </a:pPr>
            <a:r>
              <a:rPr lang="en" sz="1500">
                <a:latin typeface="Century Schoolbook"/>
                <a:ea typeface="Century Schoolbook"/>
                <a:cs typeface="Century Schoolbook"/>
                <a:sym typeface="Century Schoolbook"/>
              </a:rPr>
              <a:t>Open MTK</a:t>
            </a:r>
            <a:endParaRPr sz="1500">
              <a:latin typeface="Century Schoolbook"/>
              <a:ea typeface="Century Schoolbook"/>
              <a:cs typeface="Century Schoolbook"/>
              <a:sym typeface="Century Schoolbook"/>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65"/>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Structural Change</a:t>
            </a:r>
            <a:endParaRPr sz="3600" b="0" i="0" u="none" strike="noStrike" cap="none">
              <a:solidFill>
                <a:srgbClr val="000000"/>
              </a:solidFill>
              <a:latin typeface="Arial"/>
              <a:ea typeface="Arial"/>
              <a:cs typeface="Arial"/>
              <a:sym typeface="Arial"/>
            </a:endParaRPr>
          </a:p>
        </p:txBody>
      </p:sp>
      <p:pic>
        <p:nvPicPr>
          <p:cNvPr id="491" name="Google Shape;491;p65"/>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492" name="Google Shape;492;p65"/>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493" name="Google Shape;493;p65"/>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fontScale="77500" lnSpcReduction="20000"/>
          </a:bodyPr>
          <a:lstStyle/>
          <a:p>
            <a:pPr marL="0" marR="0" lvl="0" indent="0" algn="l" rtl="0">
              <a:lnSpc>
                <a:spcPct val="111000"/>
              </a:lnSpc>
              <a:spcBef>
                <a:spcPts val="0"/>
              </a:spcBef>
              <a:spcAft>
                <a:spcPts val="0"/>
              </a:spcAft>
              <a:buClr>
                <a:srgbClr val="000000"/>
              </a:buClr>
              <a:buSzPct val="100000"/>
              <a:buFont typeface="Century Schoolbook"/>
              <a:buNone/>
            </a:pPr>
            <a:r>
              <a:rPr lang="en" sz="1500" b="1" i="0" u="none" strike="noStrike" cap="none">
                <a:solidFill>
                  <a:srgbClr val="000000"/>
                </a:solidFill>
                <a:latin typeface="Century Schoolbook"/>
                <a:ea typeface="Century Schoolbook"/>
                <a:cs typeface="Century Schoolbook"/>
                <a:sym typeface="Century Schoolbook"/>
              </a:rPr>
              <a:t>Incentives </a:t>
            </a:r>
            <a:r>
              <a:rPr lang="en" sz="1500" b="1">
                <a:latin typeface="Century Schoolbook"/>
                <a:ea typeface="Century Schoolbook"/>
                <a:cs typeface="Century Schoolbook"/>
                <a:sym typeface="Century Schoolbook"/>
              </a:rPr>
              <a:t>for researchers</a:t>
            </a:r>
            <a:endParaRPr sz="1500" b="0" i="0" u="none" strike="noStrike" cap="none">
              <a:solidFill>
                <a:srgbClr val="474B57"/>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Char char="●"/>
            </a:pPr>
            <a:r>
              <a:rPr lang="en" sz="1500">
                <a:solidFill>
                  <a:srgbClr val="79A8A4"/>
                </a:solidFill>
                <a:latin typeface="Century Schoolbook"/>
                <a:ea typeface="Century Schoolbook"/>
                <a:cs typeface="Century Schoolbook"/>
                <a:sym typeface="Century Schoolbook"/>
              </a:rPr>
              <a:t>Funding opportunities</a:t>
            </a:r>
            <a:endParaRPr sz="1500">
              <a:solidFill>
                <a:srgbClr val="79A8A4"/>
              </a:solidFill>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000000"/>
              </a:buClr>
              <a:buSzPct val="46666"/>
              <a:buFont typeface="Arial"/>
              <a:buChar char="●"/>
            </a:pPr>
            <a:r>
              <a:rPr lang="en" sz="1500" b="0" i="0" u="none" strike="noStrike" cap="none">
                <a:solidFill>
                  <a:srgbClr val="000000"/>
                </a:solidFill>
                <a:latin typeface="Century Schoolbook"/>
                <a:ea typeface="Century Schoolbook"/>
                <a:cs typeface="Century Schoolbook"/>
                <a:sym typeface="Century Schoolbook"/>
              </a:rPr>
              <a:t>Badges</a:t>
            </a:r>
            <a:endParaRPr sz="1500" b="0" i="0" u="none" strike="noStrike" cap="none">
              <a:solidFill>
                <a:srgbClr val="474B57"/>
              </a:solidFill>
              <a:latin typeface="Calibri"/>
              <a:ea typeface="Calibri"/>
              <a:cs typeface="Calibri"/>
              <a:sym typeface="Calibri"/>
            </a:endParaRPr>
          </a:p>
          <a:p>
            <a:pPr marL="330200" marR="0" lvl="0" indent="-237648" algn="l" rtl="0">
              <a:lnSpc>
                <a:spcPct val="111000"/>
              </a:lnSpc>
              <a:spcBef>
                <a:spcPts val="700"/>
              </a:spcBef>
              <a:spcAft>
                <a:spcPts val="0"/>
              </a:spcAft>
              <a:buClr>
                <a:srgbClr val="000000"/>
              </a:buClr>
              <a:buSzPct val="46666"/>
              <a:buFont typeface="Arial"/>
              <a:buChar char="●"/>
            </a:pPr>
            <a:r>
              <a:rPr lang="en" sz="1500" b="0" i="0" u="none" strike="noStrike" cap="none">
                <a:solidFill>
                  <a:srgbClr val="000000"/>
                </a:solidFill>
                <a:latin typeface="Century Schoolbook"/>
                <a:ea typeface="Century Schoolbook"/>
                <a:cs typeface="Century Schoolbook"/>
                <a:sym typeface="Century Schoolbook"/>
              </a:rPr>
              <a:t>Registered Reports</a:t>
            </a:r>
            <a:endParaRPr sz="1500">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endParaRPr sz="1500">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r>
              <a:rPr lang="en" sz="1500" b="1">
                <a:solidFill>
                  <a:srgbClr val="79A8A4"/>
                </a:solidFill>
                <a:latin typeface="Century Schoolbook"/>
                <a:ea typeface="Century Schoolbook"/>
                <a:cs typeface="Century Schoolbook"/>
                <a:sym typeface="Century Schoolbook"/>
              </a:rPr>
              <a:t>Incentives for journals &amp; funders</a:t>
            </a:r>
            <a:endParaRPr sz="1500" b="1">
              <a:solidFill>
                <a:srgbClr val="79A8A4"/>
              </a:solidFill>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Transparency and Openness Promotion (TOP) and other guidelines and factors for journals</a:t>
            </a:r>
            <a:endParaRPr sz="1500">
              <a:solidFill>
                <a:srgbClr val="79A8A4"/>
              </a:solidFill>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Plan-S (EU-wide open publishing)</a:t>
            </a:r>
            <a:endParaRPr sz="1500">
              <a:solidFill>
                <a:srgbClr val="79A8A4"/>
              </a:solidFill>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Re-designed peer review (e.g., PeerCommunityIn)</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Research evaluation updated (e.g., San Francisco Declaration of Research Assessment)</a:t>
            </a:r>
            <a:endParaRPr sz="1500" b="0" i="0" u="none" strike="noStrike" cap="none">
              <a:solidFill>
                <a:srgbClr val="79A8A4"/>
              </a:solidFill>
              <a:latin typeface="Calibri"/>
              <a:ea typeface="Calibri"/>
              <a:cs typeface="Calibri"/>
              <a:sym typeface="Calibri"/>
            </a:endParaRPr>
          </a:p>
        </p:txBody>
      </p:sp>
      <p:cxnSp>
        <p:nvCxnSpPr>
          <p:cNvPr id="494" name="Google Shape;494;p65"/>
          <p:cNvCxnSpPr/>
          <p:nvPr/>
        </p:nvCxnSpPr>
        <p:spPr>
          <a:xfrm>
            <a:off x="2127870" y="357156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66"/>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Structural Change</a:t>
            </a:r>
            <a:endParaRPr sz="3600" b="0" i="0" u="none" strike="noStrike" cap="none">
              <a:solidFill>
                <a:srgbClr val="000000"/>
              </a:solidFill>
              <a:latin typeface="Arial"/>
              <a:ea typeface="Arial"/>
              <a:cs typeface="Arial"/>
              <a:sym typeface="Arial"/>
            </a:endParaRPr>
          </a:p>
        </p:txBody>
      </p:sp>
      <p:pic>
        <p:nvPicPr>
          <p:cNvPr id="501" name="Google Shape;501;p66"/>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502" name="Google Shape;502;p66"/>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503" name="Google Shape;503;p66"/>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fontScale="77500" lnSpcReduction="20000"/>
          </a:bodyPr>
          <a:lstStyle/>
          <a:p>
            <a:pPr marL="0" marR="0" lvl="0" indent="0" algn="l" rtl="0">
              <a:lnSpc>
                <a:spcPct val="111000"/>
              </a:lnSpc>
              <a:spcBef>
                <a:spcPts val="0"/>
              </a:spcBef>
              <a:spcAft>
                <a:spcPts val="0"/>
              </a:spcAft>
              <a:buClr>
                <a:srgbClr val="000000"/>
              </a:buClr>
              <a:buSzPct val="100000"/>
              <a:buFont typeface="Century Schoolbook"/>
              <a:buNone/>
            </a:pPr>
            <a:r>
              <a:rPr lang="en" sz="1500" b="1" i="0" u="none" strike="noStrike" cap="none">
                <a:solidFill>
                  <a:srgbClr val="79A8A4"/>
                </a:solidFill>
                <a:latin typeface="Century Schoolbook"/>
                <a:ea typeface="Century Schoolbook"/>
                <a:cs typeface="Century Schoolbook"/>
                <a:sym typeface="Century Schoolbook"/>
              </a:rPr>
              <a:t>Incentives </a:t>
            </a:r>
            <a:r>
              <a:rPr lang="en" sz="1500" b="1">
                <a:solidFill>
                  <a:srgbClr val="79A8A4"/>
                </a:solidFill>
                <a:latin typeface="Century Schoolbook"/>
                <a:ea typeface="Century Schoolbook"/>
                <a:cs typeface="Century Schoolbook"/>
                <a:sym typeface="Century Schoolbook"/>
              </a:rPr>
              <a:t>for researchers</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a:solidFill>
                  <a:srgbClr val="79A8A4"/>
                </a:solidFill>
                <a:latin typeface="Century Schoolbook"/>
                <a:ea typeface="Century Schoolbook"/>
                <a:cs typeface="Century Schoolbook"/>
                <a:sym typeface="Century Schoolbook"/>
              </a:rPr>
              <a:t>Funding opportunities</a:t>
            </a:r>
            <a:endParaRPr sz="1500">
              <a:solidFill>
                <a:srgbClr val="79A8A4"/>
              </a:solidFill>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Badges</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Registered Reports</a:t>
            </a:r>
            <a:endParaRPr sz="1500" b="0" i="0" u="none" strike="noStrike" cap="none">
              <a:solidFill>
                <a:srgbClr val="79A8A4"/>
              </a:solidFill>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endParaRPr sz="1500">
              <a:solidFill>
                <a:srgbClr val="79A8A4"/>
              </a:solidFill>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r>
              <a:rPr lang="en" sz="1500" b="1">
                <a:latin typeface="Century Schoolbook"/>
                <a:ea typeface="Century Schoolbook"/>
                <a:cs typeface="Century Schoolbook"/>
                <a:sym typeface="Century Schoolbook"/>
              </a:rPr>
              <a:t>Incentives for journals &amp; funders</a:t>
            </a:r>
            <a:endParaRPr sz="1500" b="1">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000000"/>
              </a:buClr>
              <a:buSzPct val="46666"/>
              <a:buFont typeface="Arial"/>
              <a:buChar char="●"/>
            </a:pPr>
            <a:r>
              <a:rPr lang="en" sz="1500" b="0" i="0" u="none" strike="noStrike" cap="none">
                <a:solidFill>
                  <a:srgbClr val="000000"/>
                </a:solidFill>
                <a:latin typeface="Century Schoolbook"/>
                <a:ea typeface="Century Schoolbook"/>
                <a:cs typeface="Century Schoolbook"/>
                <a:sym typeface="Century Schoolbook"/>
              </a:rPr>
              <a:t>Transparency and Openness Promotion (TOP) and other guidelines and factors for journals</a:t>
            </a:r>
            <a:endParaRPr sz="1500" b="0" i="0" u="none" strike="noStrike" cap="none">
              <a:solidFill>
                <a:srgbClr val="474B57"/>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Plan-S (EU-wide open publishing)</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Re-designed peer review (e.g., PeerCommunityIn)</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Research evaluation updated (e.g., San Francisco Declaration of Research Assessment)</a:t>
            </a:r>
            <a:endParaRPr sz="1500" b="0" i="0" u="none" strike="noStrike" cap="none">
              <a:solidFill>
                <a:srgbClr val="79A8A4"/>
              </a:solidFill>
              <a:latin typeface="Calibri"/>
              <a:ea typeface="Calibri"/>
              <a:cs typeface="Calibri"/>
              <a:sym typeface="Calibri"/>
            </a:endParaRPr>
          </a:p>
        </p:txBody>
      </p:sp>
      <p:cxnSp>
        <p:nvCxnSpPr>
          <p:cNvPr id="504" name="Google Shape;504;p66"/>
          <p:cNvCxnSpPr/>
          <p:nvPr/>
        </p:nvCxnSpPr>
        <p:spPr>
          <a:xfrm>
            <a:off x="2127870" y="357156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67"/>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Structural Change</a:t>
            </a:r>
            <a:endParaRPr sz="3600" b="0" i="0" u="none" strike="noStrike" cap="none">
              <a:solidFill>
                <a:srgbClr val="000000"/>
              </a:solidFill>
              <a:latin typeface="Arial"/>
              <a:ea typeface="Arial"/>
              <a:cs typeface="Arial"/>
              <a:sym typeface="Arial"/>
            </a:endParaRPr>
          </a:p>
        </p:txBody>
      </p:sp>
      <p:pic>
        <p:nvPicPr>
          <p:cNvPr id="511" name="Google Shape;511;p67"/>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512" name="Google Shape;512;p67"/>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513" name="Google Shape;513;p67"/>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fontScale="77500" lnSpcReduction="20000"/>
          </a:bodyPr>
          <a:lstStyle/>
          <a:p>
            <a:pPr marL="0" marR="0" lvl="0" indent="0" algn="l" rtl="0">
              <a:lnSpc>
                <a:spcPct val="111000"/>
              </a:lnSpc>
              <a:spcBef>
                <a:spcPts val="0"/>
              </a:spcBef>
              <a:spcAft>
                <a:spcPts val="0"/>
              </a:spcAft>
              <a:buClr>
                <a:srgbClr val="000000"/>
              </a:buClr>
              <a:buSzPct val="100000"/>
              <a:buFont typeface="Century Schoolbook"/>
              <a:buNone/>
            </a:pPr>
            <a:r>
              <a:rPr lang="en" sz="1500" b="1" i="0" u="none" strike="noStrike" cap="none">
                <a:solidFill>
                  <a:srgbClr val="79A8A4"/>
                </a:solidFill>
                <a:latin typeface="Century Schoolbook"/>
                <a:ea typeface="Century Schoolbook"/>
                <a:cs typeface="Century Schoolbook"/>
                <a:sym typeface="Century Schoolbook"/>
              </a:rPr>
              <a:t>Incentives </a:t>
            </a:r>
            <a:r>
              <a:rPr lang="en" sz="1500" b="1">
                <a:solidFill>
                  <a:srgbClr val="79A8A4"/>
                </a:solidFill>
                <a:latin typeface="Century Schoolbook"/>
                <a:ea typeface="Century Schoolbook"/>
                <a:cs typeface="Century Schoolbook"/>
                <a:sym typeface="Century Schoolbook"/>
              </a:rPr>
              <a:t>for researchers</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a:solidFill>
                  <a:srgbClr val="79A8A4"/>
                </a:solidFill>
                <a:latin typeface="Century Schoolbook"/>
                <a:ea typeface="Century Schoolbook"/>
                <a:cs typeface="Century Schoolbook"/>
                <a:sym typeface="Century Schoolbook"/>
              </a:rPr>
              <a:t>Funding opportunities</a:t>
            </a:r>
            <a:endParaRPr sz="1500">
              <a:solidFill>
                <a:srgbClr val="79A8A4"/>
              </a:solidFill>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Badges </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Registered Reports</a:t>
            </a:r>
            <a:endParaRPr sz="1500" b="0" i="0" u="none" strike="noStrike" cap="none">
              <a:solidFill>
                <a:srgbClr val="79A8A4"/>
              </a:solidFill>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endParaRPr sz="1500">
              <a:solidFill>
                <a:srgbClr val="79A8A4"/>
              </a:solidFill>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r>
              <a:rPr lang="en" sz="1500" b="1">
                <a:latin typeface="Century Schoolbook"/>
                <a:ea typeface="Century Schoolbook"/>
                <a:cs typeface="Century Schoolbook"/>
                <a:sym typeface="Century Schoolbook"/>
              </a:rPr>
              <a:t>Incentives for journals &amp; funders</a:t>
            </a:r>
            <a:endParaRPr sz="1500" b="1">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Transparency and Openness Promotion (TOP) and other guidelines and factors for journals</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000000"/>
              </a:buClr>
              <a:buSzPct val="46666"/>
              <a:buFont typeface="Arial"/>
              <a:buChar char="●"/>
            </a:pPr>
            <a:r>
              <a:rPr lang="en" sz="1500" b="0" i="0" u="none" strike="noStrike" cap="none">
                <a:solidFill>
                  <a:srgbClr val="000000"/>
                </a:solidFill>
                <a:latin typeface="Century Schoolbook"/>
                <a:ea typeface="Century Schoolbook"/>
                <a:cs typeface="Century Schoolbook"/>
                <a:sym typeface="Century Schoolbook"/>
              </a:rPr>
              <a:t>Plan-S (EU-wide open publishing)</a:t>
            </a:r>
            <a:endParaRPr sz="1500" b="0" i="0" u="none" strike="noStrike" cap="none">
              <a:solidFill>
                <a:srgbClr val="474B57"/>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Re-designed peer review (e.g., PeerCommunityIn)</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Research evaluation updated (e.g., San Francisco Declaration of Research Assessment)</a:t>
            </a:r>
            <a:endParaRPr sz="1500" b="0" i="0" u="none" strike="noStrike" cap="none">
              <a:solidFill>
                <a:srgbClr val="79A8A4"/>
              </a:solidFill>
              <a:latin typeface="Calibri"/>
              <a:ea typeface="Calibri"/>
              <a:cs typeface="Calibri"/>
              <a:sym typeface="Calibri"/>
            </a:endParaRPr>
          </a:p>
        </p:txBody>
      </p:sp>
      <p:cxnSp>
        <p:nvCxnSpPr>
          <p:cNvPr id="514" name="Google Shape;514;p67"/>
          <p:cNvCxnSpPr/>
          <p:nvPr/>
        </p:nvCxnSpPr>
        <p:spPr>
          <a:xfrm>
            <a:off x="2127870" y="357156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8"/>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Structural Change</a:t>
            </a:r>
            <a:endParaRPr sz="3600" b="0" i="0" u="none" strike="noStrike" cap="none">
              <a:solidFill>
                <a:srgbClr val="000000"/>
              </a:solidFill>
              <a:latin typeface="Arial"/>
              <a:ea typeface="Arial"/>
              <a:cs typeface="Arial"/>
              <a:sym typeface="Arial"/>
            </a:endParaRPr>
          </a:p>
        </p:txBody>
      </p:sp>
      <p:pic>
        <p:nvPicPr>
          <p:cNvPr id="521" name="Google Shape;521;p68"/>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522" name="Google Shape;522;p68"/>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523" name="Google Shape;523;p68"/>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fontScale="77500" lnSpcReduction="20000"/>
          </a:bodyPr>
          <a:lstStyle/>
          <a:p>
            <a:pPr marL="0" marR="0" lvl="0" indent="0" algn="l" rtl="0">
              <a:lnSpc>
                <a:spcPct val="111000"/>
              </a:lnSpc>
              <a:spcBef>
                <a:spcPts val="0"/>
              </a:spcBef>
              <a:spcAft>
                <a:spcPts val="0"/>
              </a:spcAft>
              <a:buClr>
                <a:srgbClr val="000000"/>
              </a:buClr>
              <a:buSzPct val="100000"/>
              <a:buFont typeface="Century Schoolbook"/>
              <a:buNone/>
            </a:pPr>
            <a:r>
              <a:rPr lang="en" sz="1500" b="1" i="0" u="none" strike="noStrike" cap="none">
                <a:solidFill>
                  <a:srgbClr val="79A8A4"/>
                </a:solidFill>
                <a:latin typeface="Century Schoolbook"/>
                <a:ea typeface="Century Schoolbook"/>
                <a:cs typeface="Century Schoolbook"/>
                <a:sym typeface="Century Schoolbook"/>
              </a:rPr>
              <a:t>Incentives </a:t>
            </a:r>
            <a:r>
              <a:rPr lang="en" sz="1500" b="1">
                <a:solidFill>
                  <a:srgbClr val="79A8A4"/>
                </a:solidFill>
                <a:latin typeface="Century Schoolbook"/>
                <a:ea typeface="Century Schoolbook"/>
                <a:cs typeface="Century Schoolbook"/>
                <a:sym typeface="Century Schoolbook"/>
              </a:rPr>
              <a:t>for researchers</a:t>
            </a:r>
            <a:endParaRPr sz="1500">
              <a:solidFill>
                <a:srgbClr val="79A8A4"/>
              </a:solidFill>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79A8A4"/>
              </a:buClr>
              <a:buSzPct val="46666"/>
              <a:buFont typeface="Arial"/>
              <a:buChar char="●"/>
            </a:pPr>
            <a:r>
              <a:rPr lang="en" sz="1500">
                <a:solidFill>
                  <a:srgbClr val="79A8A4"/>
                </a:solidFill>
                <a:latin typeface="Century Schoolbook"/>
                <a:ea typeface="Century Schoolbook"/>
                <a:cs typeface="Century Schoolbook"/>
                <a:sym typeface="Century Schoolbook"/>
              </a:rPr>
              <a:t>Funding opportunities</a:t>
            </a:r>
            <a:endParaRPr sz="1500">
              <a:solidFill>
                <a:srgbClr val="79A8A4"/>
              </a:solidFill>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Badges</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Registered Reports</a:t>
            </a:r>
            <a:endParaRPr sz="1500" b="0" i="0" u="none" strike="noStrike" cap="none">
              <a:solidFill>
                <a:srgbClr val="79A8A4"/>
              </a:solidFill>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endParaRPr sz="1500">
              <a:solidFill>
                <a:srgbClr val="79A8A4"/>
              </a:solidFill>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r>
              <a:rPr lang="en" sz="1500" b="1">
                <a:latin typeface="Century Schoolbook"/>
                <a:ea typeface="Century Schoolbook"/>
                <a:cs typeface="Century Schoolbook"/>
                <a:sym typeface="Century Schoolbook"/>
              </a:rPr>
              <a:t>Incentives for journals &amp; funders</a:t>
            </a:r>
            <a:endParaRPr sz="1500" b="1">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Transparency and Openness Promotion (TOP) and other guidelines and factors for journals</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Plan-S (EU-wide open publishing)</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000000"/>
              </a:buClr>
              <a:buSzPct val="46666"/>
              <a:buFont typeface="Arial"/>
              <a:buChar char="●"/>
            </a:pPr>
            <a:r>
              <a:rPr lang="en" sz="1500" b="0" i="0" u="none" strike="noStrike" cap="none">
                <a:solidFill>
                  <a:srgbClr val="000000"/>
                </a:solidFill>
                <a:latin typeface="Century Schoolbook"/>
                <a:ea typeface="Century Schoolbook"/>
                <a:cs typeface="Century Schoolbook"/>
                <a:sym typeface="Century Schoolbook"/>
              </a:rPr>
              <a:t>Re-designed peer review (e.g., PeerCommunityIn)</a:t>
            </a:r>
            <a:endParaRPr sz="1500" b="0" i="0" u="none" strike="noStrike" cap="none">
              <a:solidFill>
                <a:srgbClr val="474B57"/>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Research evaluation updated (e.g., San Francisco Declaration of Research Assessment)</a:t>
            </a:r>
            <a:endParaRPr sz="1500" b="0" i="0" u="none" strike="noStrike" cap="none">
              <a:solidFill>
                <a:srgbClr val="79A8A4"/>
              </a:solidFill>
              <a:latin typeface="Calibri"/>
              <a:ea typeface="Calibri"/>
              <a:cs typeface="Calibri"/>
              <a:sym typeface="Calibri"/>
            </a:endParaRPr>
          </a:p>
        </p:txBody>
      </p:sp>
      <p:cxnSp>
        <p:nvCxnSpPr>
          <p:cNvPr id="524" name="Google Shape;524;p68"/>
          <p:cNvCxnSpPr/>
          <p:nvPr/>
        </p:nvCxnSpPr>
        <p:spPr>
          <a:xfrm>
            <a:off x="2127870" y="357156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9"/>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Structural Change</a:t>
            </a:r>
            <a:endParaRPr sz="3600" b="0" i="0" u="none" strike="noStrike" cap="none">
              <a:solidFill>
                <a:srgbClr val="000000"/>
              </a:solidFill>
              <a:latin typeface="Arial"/>
              <a:ea typeface="Arial"/>
              <a:cs typeface="Arial"/>
              <a:sym typeface="Arial"/>
            </a:endParaRPr>
          </a:p>
        </p:txBody>
      </p:sp>
      <p:pic>
        <p:nvPicPr>
          <p:cNvPr id="531" name="Google Shape;531;p69"/>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532" name="Google Shape;532;p69"/>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533" name="Google Shape;533;p69"/>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fontScale="77500" lnSpcReduction="20000"/>
          </a:bodyPr>
          <a:lstStyle/>
          <a:p>
            <a:pPr marL="0" marR="0" lvl="0" indent="0" algn="l" rtl="0">
              <a:lnSpc>
                <a:spcPct val="111000"/>
              </a:lnSpc>
              <a:spcBef>
                <a:spcPts val="0"/>
              </a:spcBef>
              <a:spcAft>
                <a:spcPts val="0"/>
              </a:spcAft>
              <a:buClr>
                <a:srgbClr val="000000"/>
              </a:buClr>
              <a:buSzPct val="100000"/>
              <a:buFont typeface="Century Schoolbook"/>
              <a:buNone/>
            </a:pPr>
            <a:r>
              <a:rPr lang="en" sz="1500" b="1" i="0" u="none" strike="noStrike" cap="none">
                <a:solidFill>
                  <a:srgbClr val="79A8A4"/>
                </a:solidFill>
                <a:latin typeface="Century Schoolbook"/>
                <a:ea typeface="Century Schoolbook"/>
                <a:cs typeface="Century Schoolbook"/>
                <a:sym typeface="Century Schoolbook"/>
              </a:rPr>
              <a:t>Incentives </a:t>
            </a:r>
            <a:r>
              <a:rPr lang="en" sz="1500" b="1">
                <a:solidFill>
                  <a:srgbClr val="79A8A4"/>
                </a:solidFill>
                <a:latin typeface="Century Schoolbook"/>
                <a:ea typeface="Century Schoolbook"/>
                <a:cs typeface="Century Schoolbook"/>
                <a:sym typeface="Century Schoolbook"/>
              </a:rPr>
              <a:t>for researchers</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a:solidFill>
                  <a:srgbClr val="79A8A4"/>
                </a:solidFill>
                <a:latin typeface="Century Schoolbook"/>
                <a:ea typeface="Century Schoolbook"/>
                <a:cs typeface="Century Schoolbook"/>
                <a:sym typeface="Century Schoolbook"/>
              </a:rPr>
              <a:t>Funding opportunities</a:t>
            </a:r>
            <a:endParaRPr sz="1500">
              <a:solidFill>
                <a:srgbClr val="79A8A4"/>
              </a:solidFill>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Badges</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Registered Reports</a:t>
            </a:r>
            <a:endParaRPr sz="1500" b="0" i="0" u="none" strike="noStrike" cap="none">
              <a:solidFill>
                <a:srgbClr val="79A8A4"/>
              </a:solidFill>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endParaRPr sz="1500">
              <a:solidFill>
                <a:srgbClr val="79A8A4"/>
              </a:solidFill>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r>
              <a:rPr lang="en" sz="1500" b="1">
                <a:latin typeface="Century Schoolbook"/>
                <a:ea typeface="Century Schoolbook"/>
                <a:cs typeface="Century Schoolbook"/>
                <a:sym typeface="Century Schoolbook"/>
              </a:rPr>
              <a:t>Incentives for journals &amp; funders</a:t>
            </a:r>
            <a:endParaRPr sz="1500" b="1">
              <a:latin typeface="Century Schoolbook"/>
              <a:ea typeface="Century Schoolbook"/>
              <a:cs typeface="Century Schoolbook"/>
              <a:sym typeface="Century Schoolbook"/>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Transparency and Openness Promotion (TOP) and other guidelines and factors for journals</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Plan-S (EU-wide open publishing)</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79A8A4"/>
              </a:buClr>
              <a:buSzPct val="46666"/>
              <a:buFont typeface="Arial"/>
              <a:buChar char="●"/>
            </a:pPr>
            <a:r>
              <a:rPr lang="en" sz="1500" b="0" i="0" u="none" strike="noStrike" cap="none">
                <a:solidFill>
                  <a:srgbClr val="79A8A4"/>
                </a:solidFill>
                <a:latin typeface="Century Schoolbook"/>
                <a:ea typeface="Century Schoolbook"/>
                <a:cs typeface="Century Schoolbook"/>
                <a:sym typeface="Century Schoolbook"/>
              </a:rPr>
              <a:t>Re-designed peer review (e.g., PeerCommunityIn)</a:t>
            </a:r>
            <a:endParaRPr sz="1500" b="0" i="0" u="none" strike="noStrike" cap="none">
              <a:solidFill>
                <a:srgbClr val="79A8A4"/>
              </a:solidFill>
              <a:latin typeface="Calibri"/>
              <a:ea typeface="Calibri"/>
              <a:cs typeface="Calibri"/>
              <a:sym typeface="Calibri"/>
            </a:endParaRPr>
          </a:p>
          <a:p>
            <a:pPr marL="330200" marR="0" lvl="0" indent="-237648" algn="l" rtl="0">
              <a:lnSpc>
                <a:spcPct val="111000"/>
              </a:lnSpc>
              <a:spcBef>
                <a:spcPts val="700"/>
              </a:spcBef>
              <a:spcAft>
                <a:spcPts val="0"/>
              </a:spcAft>
              <a:buClr>
                <a:srgbClr val="000000"/>
              </a:buClr>
              <a:buSzPct val="46666"/>
              <a:buFont typeface="Arial"/>
              <a:buChar char="●"/>
            </a:pPr>
            <a:r>
              <a:rPr lang="en" sz="1500" b="0" i="0" u="none" strike="noStrike" cap="none">
                <a:solidFill>
                  <a:srgbClr val="000000"/>
                </a:solidFill>
                <a:latin typeface="Century Schoolbook"/>
                <a:ea typeface="Century Schoolbook"/>
                <a:cs typeface="Century Schoolbook"/>
                <a:sym typeface="Century Schoolbook"/>
              </a:rPr>
              <a:t>Research evaluation updated (e.g., San Francisco Declaration of Research Assessment)</a:t>
            </a:r>
            <a:endParaRPr sz="1500" b="0" i="0" u="none" strike="noStrike" cap="none">
              <a:solidFill>
                <a:srgbClr val="474B57"/>
              </a:solidFill>
              <a:latin typeface="Calibri"/>
              <a:ea typeface="Calibri"/>
              <a:cs typeface="Calibri"/>
              <a:sym typeface="Calibri"/>
            </a:endParaRPr>
          </a:p>
        </p:txBody>
      </p:sp>
      <p:cxnSp>
        <p:nvCxnSpPr>
          <p:cNvPr id="534" name="Google Shape;534;p69"/>
          <p:cNvCxnSpPr/>
          <p:nvPr/>
        </p:nvCxnSpPr>
        <p:spPr>
          <a:xfrm>
            <a:off x="2127870" y="357156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0"/>
          <p:cNvSpPr txBox="1">
            <a:spLocks noGrp="1"/>
          </p:cNvSpPr>
          <p:nvPr>
            <p:ph type="title" idx="4294967295"/>
          </p:nvPr>
        </p:nvSpPr>
        <p:spPr>
          <a:xfrm>
            <a:off x="2905740" y="721980"/>
            <a:ext cx="5872230" cy="87453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Procedural Change</a:t>
            </a:r>
            <a:endParaRPr sz="3600" b="0" i="0" u="none" strike="noStrike" cap="none">
              <a:solidFill>
                <a:srgbClr val="000000"/>
              </a:solidFill>
              <a:latin typeface="Arial"/>
              <a:ea typeface="Arial"/>
              <a:cs typeface="Arial"/>
              <a:sym typeface="Arial"/>
            </a:endParaRPr>
          </a:p>
        </p:txBody>
      </p:sp>
      <p:pic>
        <p:nvPicPr>
          <p:cNvPr id="541" name="Google Shape;541;p70"/>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542" name="Google Shape;542;p70"/>
          <p:cNvPicPr preferRelativeResize="0"/>
          <p:nvPr/>
        </p:nvPicPr>
        <p:blipFill rotWithShape="1">
          <a:blip r:embed="rId4">
            <a:alphaModFix/>
          </a:blip>
          <a:srcRect/>
          <a:stretch/>
        </p:blipFill>
        <p:spPr>
          <a:xfrm>
            <a:off x="0" y="2160000"/>
            <a:ext cx="2991600" cy="2983500"/>
          </a:xfrm>
          <a:prstGeom prst="rect">
            <a:avLst/>
          </a:prstGeom>
          <a:noFill/>
          <a:ln>
            <a:noFill/>
          </a:ln>
        </p:spPr>
      </p:pic>
      <p:sp>
        <p:nvSpPr>
          <p:cNvPr id="543" name="Google Shape;543;p70"/>
          <p:cNvSpPr txBox="1">
            <a:spLocks noGrp="1"/>
          </p:cNvSpPr>
          <p:nvPr>
            <p:ph type="body" idx="4294967295"/>
          </p:nvPr>
        </p:nvSpPr>
        <p:spPr>
          <a:xfrm>
            <a:off x="2991600" y="1755000"/>
            <a:ext cx="6053400" cy="298944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Clr>
                <a:srgbClr val="000000"/>
              </a:buClr>
              <a:buSzPts val="1500"/>
              <a:buFont typeface="Century Schoolbook"/>
              <a:buNone/>
            </a:pPr>
            <a:r>
              <a:rPr lang="en" sz="1500" b="1" i="0" u="none" strike="noStrike" cap="none">
                <a:solidFill>
                  <a:srgbClr val="000000"/>
                </a:solidFill>
                <a:latin typeface="Century Schoolbook"/>
                <a:ea typeface="Century Schoolbook"/>
                <a:cs typeface="Century Schoolbook"/>
                <a:sym typeface="Century Schoolbook"/>
              </a:rPr>
              <a:t>Predictions Markets</a:t>
            </a:r>
            <a:endParaRPr sz="1500" b="0" i="0" u="none" strike="noStrike" cap="none">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000000"/>
              </a:buClr>
              <a:buSzPts val="700"/>
              <a:buFont typeface="Arial"/>
              <a:buChar char="●"/>
            </a:pPr>
            <a:r>
              <a:rPr lang="en" sz="1500" b="0" i="0" u="none" strike="noStrike" cap="none">
                <a:solidFill>
                  <a:srgbClr val="000000"/>
                </a:solidFill>
                <a:latin typeface="Century Schoolbook"/>
                <a:ea typeface="Century Schoolbook"/>
                <a:cs typeface="Century Schoolbook"/>
                <a:sym typeface="Century Schoolbook"/>
              </a:rPr>
              <a:t>Several prediction market studies show that experts and non-experts can predict study replicability</a:t>
            </a:r>
            <a:endParaRPr sz="1500" b="0" i="0" u="none" strike="noStrike" cap="none">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000000"/>
              </a:buClr>
              <a:buSzPts val="700"/>
              <a:buFont typeface="Arial"/>
              <a:buChar char="●"/>
            </a:pPr>
            <a:r>
              <a:rPr lang="en" sz="1500" b="0" i="0" u="none" strike="noStrike" cap="none">
                <a:solidFill>
                  <a:srgbClr val="000000"/>
                </a:solidFill>
                <a:latin typeface="Century Schoolbook"/>
                <a:ea typeface="Century Schoolbook"/>
                <a:cs typeface="Century Schoolbook"/>
                <a:sym typeface="Century Schoolbook"/>
              </a:rPr>
              <a:t>Hence, another tool for researchers to assess the credibility of existing and hypothetical works</a:t>
            </a:r>
            <a:endParaRPr sz="1500" b="0" i="0" u="none" strike="noStrike" cap="none">
              <a:solidFill>
                <a:srgbClr val="474B57"/>
              </a:solidFill>
              <a:latin typeface="Calibri"/>
              <a:ea typeface="Calibri"/>
              <a:cs typeface="Calibri"/>
              <a:sym typeface="Calibri"/>
            </a:endParaRPr>
          </a:p>
        </p:txBody>
      </p:sp>
      <p:cxnSp>
        <p:nvCxnSpPr>
          <p:cNvPr id="544" name="Google Shape;544;p70"/>
          <p:cNvCxnSpPr/>
          <p:nvPr/>
        </p:nvCxnSpPr>
        <p:spPr>
          <a:xfrm>
            <a:off x="1274670" y="463590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42"/>
          <p:cNvSpPr txBox="1">
            <a:spLocks noGrp="1"/>
          </p:cNvSpPr>
          <p:nvPr>
            <p:ph type="body" idx="4294967295"/>
          </p:nvPr>
        </p:nvSpPr>
        <p:spPr>
          <a:xfrm>
            <a:off x="2207805" y="1596480"/>
            <a:ext cx="6577800" cy="3268500"/>
          </a:xfrm>
          <a:prstGeom prst="rect">
            <a:avLst/>
          </a:prstGeom>
          <a:noFill/>
          <a:ln>
            <a:noFill/>
          </a:ln>
        </p:spPr>
        <p:txBody>
          <a:bodyPr spcFirstLastPara="1" wrap="square" lIns="68575" tIns="34275" rIns="68575" bIns="34275" anchor="t" anchorCtr="0">
            <a:normAutofit/>
          </a:bodyPr>
          <a:lstStyle/>
          <a:p>
            <a:pPr marL="0" marR="0" lvl="0" indent="0" algn="ctr" rtl="0">
              <a:lnSpc>
                <a:spcPct val="111000"/>
              </a:lnSpc>
              <a:spcBef>
                <a:spcPts val="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558380"/>
              </a:buClr>
              <a:buSzPts val="1500"/>
              <a:buFont typeface="Century Schoolbook"/>
              <a:buNone/>
            </a:pPr>
            <a:r>
              <a:rPr lang="en" sz="1500" b="1" dirty="0">
                <a:solidFill>
                  <a:srgbClr val="558380"/>
                </a:solidFill>
                <a:latin typeface="Century Schoolbook"/>
                <a:ea typeface="Century Schoolbook"/>
                <a:cs typeface="Century Schoolbook"/>
                <a:sym typeface="Century Schoolbook"/>
              </a:rPr>
              <a:t>Background</a:t>
            </a:r>
            <a:endParaRPr sz="1500" b="0" i="0" u="none" strike="noStrike" cap="none" dirty="0">
              <a:solidFill>
                <a:srgbClr val="474B57"/>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Century Schoolbook"/>
              <a:buNone/>
            </a:pPr>
            <a:r>
              <a:rPr lang="en" sz="1500" b="0" i="0" u="none" strike="noStrike" cap="none" dirty="0">
                <a:solidFill>
                  <a:srgbClr val="000000"/>
                </a:solidFill>
                <a:latin typeface="Century Schoolbook"/>
                <a:ea typeface="Century Schoolbook"/>
                <a:cs typeface="Century Schoolbook"/>
                <a:sym typeface="Century Schoolbook"/>
              </a:rPr>
              <a:t>____________</a:t>
            </a: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000000"/>
              </a:buClr>
              <a:buSzPts val="1500"/>
              <a:buFont typeface="Century Schoolbook"/>
              <a:buNone/>
            </a:pPr>
            <a:r>
              <a:rPr lang="en" sz="1500" i="1" dirty="0">
                <a:latin typeface="Century Schoolbook"/>
                <a:ea typeface="Century Schoolbook"/>
                <a:cs typeface="Century Schoolbook"/>
                <a:sym typeface="Century Schoolbook"/>
              </a:rPr>
              <a:t>Lack of standards + publishing pressures (novel findings) = </a:t>
            </a:r>
            <a:endParaRPr sz="1500" i="1" dirty="0">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ts val="1500"/>
              <a:buFont typeface="Century Schoolbook"/>
              <a:buNone/>
            </a:pPr>
            <a:r>
              <a:rPr lang="en" sz="1500" i="1" dirty="0">
                <a:latin typeface="Century Schoolbook"/>
                <a:ea typeface="Century Schoolbook"/>
                <a:cs typeface="Century Schoolbook"/>
                <a:sym typeface="Century Schoolbook"/>
              </a:rPr>
              <a:t>Some not so good studies.</a:t>
            </a:r>
            <a:endParaRPr sz="1500" i="1" dirty="0">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ts val="1500"/>
              <a:buFont typeface="Century Schoolbook"/>
              <a:buNone/>
            </a:pPr>
            <a:endParaRPr sz="1500" i="1" dirty="0">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ts val="1500"/>
              <a:buFont typeface="Century Schoolbook"/>
              <a:buNone/>
            </a:pPr>
            <a:r>
              <a:rPr lang="en" sz="1500" i="1" dirty="0">
                <a:latin typeface="Century Schoolbook"/>
                <a:ea typeface="Century Schoolbook"/>
                <a:cs typeface="Century Schoolbook"/>
                <a:sym typeface="Century Schoolbook"/>
              </a:rPr>
              <a:t>Often used example in psychology: </a:t>
            </a:r>
            <a:r>
              <a:rPr lang="en" sz="1500" i="1" dirty="0" err="1">
                <a:latin typeface="Century Schoolbook"/>
                <a:ea typeface="Century Schoolbook"/>
                <a:cs typeface="Century Schoolbook"/>
                <a:sym typeface="Century Schoolbook"/>
              </a:rPr>
              <a:t>Bem</a:t>
            </a:r>
            <a:r>
              <a:rPr lang="en" sz="1500" i="1" dirty="0">
                <a:latin typeface="Century Schoolbook"/>
                <a:ea typeface="Century Schoolbook"/>
                <a:cs typeface="Century Schoolbook"/>
                <a:sym typeface="Century Schoolbook"/>
              </a:rPr>
              <a:t> (2011) claiming that people can predict an undecided 50/50% future event (p &lt; .05) more that would be expected by chance</a:t>
            </a:r>
            <a:endParaRPr sz="1500" i="1" dirty="0">
              <a:latin typeface="Century Schoolbook"/>
              <a:ea typeface="Century Schoolbook"/>
              <a:cs typeface="Century Schoolbook"/>
              <a:sym typeface="Century Schoolbook"/>
            </a:endParaRPr>
          </a:p>
        </p:txBody>
      </p:sp>
      <p:sp>
        <p:nvSpPr>
          <p:cNvPr id="2" name="Google Shape;272;p41">
            <a:extLst>
              <a:ext uri="{FF2B5EF4-FFF2-40B4-BE49-F238E27FC236}">
                <a16:creationId xmlns:a16="http://schemas.microsoft.com/office/drawing/2014/main" id="{E671ED8E-7E80-A523-FD46-F314D33725DC}"/>
              </a:ext>
            </a:extLst>
          </p:cNvPr>
          <p:cNvSpPr txBox="1">
            <a:spLocks/>
          </p:cNvSpPr>
          <p:nvPr/>
        </p:nvSpPr>
        <p:spPr>
          <a:xfrm>
            <a:off x="2200230" y="721980"/>
            <a:ext cx="6577740" cy="87453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lgn="ctr">
              <a:lnSpc>
                <a:spcPct val="99000"/>
              </a:lnSpc>
              <a:buClr>
                <a:srgbClr val="474B57"/>
              </a:buClr>
              <a:buSzPts val="3600"/>
              <a:buFont typeface="Century Schoolbook"/>
              <a:buNone/>
            </a:pPr>
            <a:r>
              <a:rPr lang="en-GB" sz="2850" dirty="0">
                <a:solidFill>
                  <a:srgbClr val="474B57"/>
                </a:solidFill>
                <a:latin typeface="Century Schoolbook"/>
                <a:ea typeface="Century Schoolbook"/>
                <a:cs typeface="Century Schoolbook"/>
                <a:sym typeface="Century Schoolbook"/>
              </a:rPr>
              <a:t>The road to the Replication Crisis</a:t>
            </a:r>
            <a:endParaRPr lang="en-GB" sz="285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1"/>
          <p:cNvSpPr txBox="1">
            <a:spLocks noGrp="1"/>
          </p:cNvSpPr>
          <p:nvPr>
            <p:ph type="title" idx="4294967295"/>
          </p:nvPr>
        </p:nvSpPr>
        <p:spPr>
          <a:xfrm>
            <a:off x="2905740" y="721980"/>
            <a:ext cx="5872230" cy="87453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Procedural Change</a:t>
            </a:r>
            <a:endParaRPr sz="3600" b="0" i="0" u="none" strike="noStrike" cap="none">
              <a:solidFill>
                <a:srgbClr val="000000"/>
              </a:solidFill>
              <a:latin typeface="Arial"/>
              <a:ea typeface="Arial"/>
              <a:cs typeface="Arial"/>
              <a:sym typeface="Arial"/>
            </a:endParaRPr>
          </a:p>
        </p:txBody>
      </p:sp>
      <p:pic>
        <p:nvPicPr>
          <p:cNvPr id="551" name="Google Shape;551;p71"/>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552" name="Google Shape;552;p71"/>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553" name="Google Shape;553;p71"/>
          <p:cNvSpPr txBox="1">
            <a:spLocks noGrp="1"/>
          </p:cNvSpPr>
          <p:nvPr>
            <p:ph type="body" idx="4294967295"/>
          </p:nvPr>
        </p:nvSpPr>
        <p:spPr>
          <a:xfrm>
            <a:off x="2991600" y="1755000"/>
            <a:ext cx="6053400" cy="298944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Clr>
                <a:srgbClr val="000000"/>
              </a:buClr>
              <a:buSzPts val="1500"/>
              <a:buFont typeface="Century Schoolbook"/>
              <a:buNone/>
            </a:pPr>
            <a:r>
              <a:rPr lang="en" sz="1500" b="1" i="0" u="none" strike="noStrike" cap="none">
                <a:solidFill>
                  <a:srgbClr val="000000"/>
                </a:solidFill>
                <a:latin typeface="Century Schoolbook"/>
                <a:ea typeface="Century Schoolbook"/>
                <a:cs typeface="Century Schoolbook"/>
                <a:sym typeface="Century Schoolbook"/>
              </a:rPr>
              <a:t>Statistical assessment</a:t>
            </a:r>
            <a:r>
              <a:rPr lang="en" sz="1500" b="1">
                <a:latin typeface="Century Schoolbook"/>
                <a:ea typeface="Century Schoolbook"/>
                <a:cs typeface="Century Schoolbook"/>
                <a:sym typeface="Century Schoolbook"/>
              </a:rPr>
              <a:t>s</a:t>
            </a:r>
            <a:endParaRPr sz="1500" b="0" i="0" u="none" strike="noStrike" cap="none">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000000"/>
              </a:buClr>
              <a:buSzPts val="700"/>
              <a:buFont typeface="Arial"/>
              <a:buChar char="●"/>
            </a:pPr>
            <a:r>
              <a:rPr lang="en" sz="1500">
                <a:latin typeface="Century Schoolbook"/>
                <a:ea typeface="Century Schoolbook"/>
                <a:cs typeface="Century Schoolbook"/>
                <a:sym typeface="Century Schoolbook"/>
              </a:rPr>
              <a:t>Assessing sets of studies: </a:t>
            </a:r>
            <a:r>
              <a:rPr lang="en" sz="1500" b="0" i="0" u="none" strike="noStrike" cap="none">
                <a:solidFill>
                  <a:srgbClr val="000000"/>
                </a:solidFill>
                <a:latin typeface="Century Schoolbook"/>
                <a:ea typeface="Century Schoolbook"/>
                <a:cs typeface="Century Schoolbook"/>
                <a:sym typeface="Century Schoolbook"/>
              </a:rPr>
              <a:t>Focus on </a:t>
            </a:r>
            <a:r>
              <a:rPr lang="en" sz="1500" b="0" i="1" u="none" strike="noStrike" cap="none">
                <a:solidFill>
                  <a:srgbClr val="000000"/>
                </a:solidFill>
                <a:latin typeface="Century Schoolbook"/>
                <a:ea typeface="Century Schoolbook"/>
                <a:cs typeface="Century Schoolbook"/>
                <a:sym typeface="Century Schoolbook"/>
              </a:rPr>
              <a:t>α</a:t>
            </a:r>
            <a:r>
              <a:rPr lang="en" sz="1500" b="0" i="0" u="none" strike="noStrike" cap="none">
                <a:solidFill>
                  <a:srgbClr val="000000"/>
                </a:solidFill>
                <a:latin typeface="Century Schoolbook"/>
                <a:ea typeface="Century Schoolbook"/>
                <a:cs typeface="Century Schoolbook"/>
                <a:sym typeface="Century Schoolbook"/>
              </a:rPr>
              <a:t>- and </a:t>
            </a:r>
            <a:r>
              <a:rPr lang="en" sz="1500" b="0" i="1" u="none" strike="noStrike" cap="none">
                <a:solidFill>
                  <a:srgbClr val="000000"/>
                </a:solidFill>
                <a:latin typeface="Century Schoolbook"/>
                <a:ea typeface="Century Schoolbook"/>
                <a:cs typeface="Century Schoolbook"/>
                <a:sym typeface="Century Schoolbook"/>
              </a:rPr>
              <a:t>β</a:t>
            </a:r>
            <a:r>
              <a:rPr lang="en" sz="1500" b="0" i="0" u="none" strike="noStrike" cap="none">
                <a:solidFill>
                  <a:srgbClr val="000000"/>
                </a:solidFill>
                <a:latin typeface="Century Schoolbook"/>
                <a:ea typeface="Century Schoolbook"/>
                <a:cs typeface="Century Schoolbook"/>
                <a:sym typeface="Century Schoolbook"/>
              </a:rPr>
              <a:t>-levels (Typ</a:t>
            </a:r>
            <a:r>
              <a:rPr lang="en" sz="1500">
                <a:latin typeface="Century Schoolbook"/>
                <a:ea typeface="Century Schoolbook"/>
                <a:cs typeface="Century Schoolbook"/>
                <a:sym typeface="Century Schoolbook"/>
              </a:rPr>
              <a:t>e I and II error rates</a:t>
            </a:r>
            <a:r>
              <a:rPr lang="en" sz="1500" b="0" i="0" u="none" strike="noStrike" cap="none">
                <a:solidFill>
                  <a:srgbClr val="000000"/>
                </a:solidFill>
                <a:latin typeface="Century Schoolbook"/>
                <a:ea typeface="Century Schoolbook"/>
                <a:cs typeface="Century Schoolbook"/>
                <a:sym typeface="Century Schoolbook"/>
              </a:rPr>
              <a:t>) &amp; distribution of </a:t>
            </a:r>
            <a:r>
              <a:rPr lang="en" sz="1500" b="0" i="1" u="none" strike="noStrike" cap="none">
                <a:solidFill>
                  <a:srgbClr val="000000"/>
                </a:solidFill>
                <a:latin typeface="Century Schoolbook"/>
                <a:ea typeface="Century Schoolbook"/>
                <a:cs typeface="Century Schoolbook"/>
                <a:sym typeface="Century Schoolbook"/>
              </a:rPr>
              <a:t>p</a:t>
            </a:r>
            <a:r>
              <a:rPr lang="en" sz="1500" b="0" i="0" u="none" strike="noStrike" cap="none">
                <a:solidFill>
                  <a:srgbClr val="000000"/>
                </a:solidFill>
                <a:latin typeface="Century Schoolbook"/>
                <a:ea typeface="Century Schoolbook"/>
                <a:cs typeface="Century Schoolbook"/>
                <a:sym typeface="Century Schoolbook"/>
              </a:rPr>
              <a:t>-values</a:t>
            </a:r>
            <a:endParaRPr sz="1500" b="0" i="0" u="none" strike="noStrike" cap="none">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79A8A4"/>
              </a:buClr>
              <a:buSzPts val="700"/>
              <a:buFont typeface="Arial"/>
              <a:buChar char="●"/>
            </a:pPr>
            <a:r>
              <a:rPr lang="en" sz="1500">
                <a:solidFill>
                  <a:srgbClr val="79A8A4"/>
                </a:solidFill>
                <a:latin typeface="Century Schoolbook"/>
                <a:ea typeface="Century Schoolbook"/>
                <a:cs typeface="Century Schoolbook"/>
                <a:sym typeface="Century Schoolbook"/>
              </a:rPr>
              <a:t>Assessing single studies; </a:t>
            </a:r>
            <a:r>
              <a:rPr lang="en" sz="1500" b="0" i="0" u="none" strike="noStrike" cap="none">
                <a:solidFill>
                  <a:srgbClr val="79A8A4"/>
                </a:solidFill>
                <a:latin typeface="Century Schoolbook"/>
                <a:ea typeface="Century Schoolbook"/>
                <a:cs typeface="Century Schoolbook"/>
                <a:sym typeface="Century Schoolbook"/>
              </a:rPr>
              <a:t>Automatic numerical error and inconsistency detection</a:t>
            </a:r>
            <a:endParaRPr sz="1500" b="0" i="0" u="none" strike="noStrike" cap="none">
              <a:solidFill>
                <a:srgbClr val="79A8A4"/>
              </a:solidFill>
              <a:latin typeface="Calibri"/>
              <a:ea typeface="Calibri"/>
              <a:cs typeface="Calibri"/>
              <a:sym typeface="Calibri"/>
            </a:endParaRPr>
          </a:p>
          <a:p>
            <a:pPr marL="0" marR="0" lvl="0" indent="0" algn="l" rtl="0">
              <a:lnSpc>
                <a:spcPct val="111000"/>
              </a:lnSpc>
              <a:spcBef>
                <a:spcPts val="700"/>
              </a:spcBef>
              <a:spcAft>
                <a:spcPts val="0"/>
              </a:spcAft>
              <a:buNone/>
            </a:pPr>
            <a:endParaRPr sz="1500" b="0" i="0" u="none" strike="noStrike" cap="none">
              <a:solidFill>
                <a:srgbClr val="474B57"/>
              </a:solidFill>
              <a:latin typeface="Calibri"/>
              <a:ea typeface="Calibri"/>
              <a:cs typeface="Calibri"/>
              <a:sym typeface="Calibri"/>
            </a:endParaRPr>
          </a:p>
        </p:txBody>
      </p:sp>
      <p:cxnSp>
        <p:nvCxnSpPr>
          <p:cNvPr id="554" name="Google Shape;554;p71"/>
          <p:cNvCxnSpPr/>
          <p:nvPr/>
        </p:nvCxnSpPr>
        <p:spPr>
          <a:xfrm>
            <a:off x="1274670" y="4635900"/>
            <a:ext cx="405000" cy="0"/>
          </a:xfrm>
          <a:prstGeom prst="straightConnector1">
            <a:avLst/>
          </a:prstGeom>
          <a:noFill/>
          <a:ln w="9525" cap="flat" cmpd="sng">
            <a:solidFill>
              <a:srgbClr val="FF3838"/>
            </a:solidFill>
            <a:prstDash val="solid"/>
            <a:round/>
            <a:headEnd type="none" w="sm" len="sm"/>
            <a:tailEnd type="none" w="sm" len="sm"/>
          </a:ln>
        </p:spPr>
      </p:cxnSp>
      <p:pic>
        <p:nvPicPr>
          <p:cNvPr id="555" name="Google Shape;555;p71"/>
          <p:cNvPicPr preferRelativeResize="0"/>
          <p:nvPr/>
        </p:nvPicPr>
        <p:blipFill>
          <a:blip r:embed="rId5">
            <a:alphaModFix/>
          </a:blip>
          <a:stretch>
            <a:fillRect/>
          </a:stretch>
        </p:blipFill>
        <p:spPr>
          <a:xfrm>
            <a:off x="3416475" y="3366351"/>
            <a:ext cx="4850774" cy="16826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72"/>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Procedural Change</a:t>
            </a:r>
            <a:endParaRPr sz="3600" b="0" i="0" u="none" strike="noStrike" cap="none">
              <a:solidFill>
                <a:srgbClr val="000000"/>
              </a:solidFill>
              <a:latin typeface="Arial"/>
              <a:ea typeface="Arial"/>
              <a:cs typeface="Arial"/>
              <a:sym typeface="Arial"/>
            </a:endParaRPr>
          </a:p>
        </p:txBody>
      </p:sp>
      <p:pic>
        <p:nvPicPr>
          <p:cNvPr id="562" name="Google Shape;562;p72"/>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563" name="Google Shape;563;p72"/>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564" name="Google Shape;564;p72"/>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Clr>
                <a:srgbClr val="000000"/>
              </a:buClr>
              <a:buSzPts val="1500"/>
              <a:buFont typeface="Century Schoolbook"/>
              <a:buNone/>
            </a:pPr>
            <a:r>
              <a:rPr lang="en" sz="1500" b="1" i="0" u="none" strike="noStrike" cap="none">
                <a:solidFill>
                  <a:srgbClr val="000000"/>
                </a:solidFill>
                <a:latin typeface="Century Schoolbook"/>
                <a:ea typeface="Century Schoolbook"/>
                <a:cs typeface="Century Schoolbook"/>
                <a:sym typeface="Century Schoolbook"/>
              </a:rPr>
              <a:t>Statistical assessment</a:t>
            </a:r>
            <a:r>
              <a:rPr lang="en" sz="1500" b="1">
                <a:latin typeface="Century Schoolbook"/>
                <a:ea typeface="Century Schoolbook"/>
                <a:cs typeface="Century Schoolbook"/>
                <a:sym typeface="Century Schoolbook"/>
              </a:rPr>
              <a:t>s</a:t>
            </a:r>
            <a:endParaRPr sz="1500" b="0" i="0" u="none" strike="noStrike" cap="none">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79A8A4"/>
              </a:buClr>
              <a:buSzPts val="700"/>
              <a:buFont typeface="Arial"/>
              <a:buChar char="●"/>
            </a:pPr>
            <a:r>
              <a:rPr lang="en" sz="1500">
                <a:solidFill>
                  <a:srgbClr val="79A8A4"/>
                </a:solidFill>
                <a:latin typeface="Century Schoolbook"/>
                <a:ea typeface="Century Schoolbook"/>
                <a:cs typeface="Century Schoolbook"/>
                <a:sym typeface="Century Schoolbook"/>
              </a:rPr>
              <a:t>Assessing sets of studies: </a:t>
            </a:r>
            <a:r>
              <a:rPr lang="en" sz="1500" b="0" i="0" u="none" strike="noStrike" cap="none">
                <a:solidFill>
                  <a:srgbClr val="79A8A4"/>
                </a:solidFill>
                <a:latin typeface="Century Schoolbook"/>
                <a:ea typeface="Century Schoolbook"/>
                <a:cs typeface="Century Schoolbook"/>
                <a:sym typeface="Century Schoolbook"/>
              </a:rPr>
              <a:t>Focus on </a:t>
            </a:r>
            <a:r>
              <a:rPr lang="en" sz="1500" b="0" i="1" u="none" strike="noStrike" cap="none">
                <a:solidFill>
                  <a:srgbClr val="79A8A4"/>
                </a:solidFill>
                <a:latin typeface="Century Schoolbook"/>
                <a:ea typeface="Century Schoolbook"/>
                <a:cs typeface="Century Schoolbook"/>
                <a:sym typeface="Century Schoolbook"/>
              </a:rPr>
              <a:t>α</a:t>
            </a:r>
            <a:r>
              <a:rPr lang="en" sz="1500" b="0" i="0" u="none" strike="noStrike" cap="none">
                <a:solidFill>
                  <a:srgbClr val="79A8A4"/>
                </a:solidFill>
                <a:latin typeface="Century Schoolbook"/>
                <a:ea typeface="Century Schoolbook"/>
                <a:cs typeface="Century Schoolbook"/>
                <a:sym typeface="Century Schoolbook"/>
              </a:rPr>
              <a:t>- and </a:t>
            </a:r>
            <a:r>
              <a:rPr lang="en" sz="1500" b="0" i="1" u="none" strike="noStrike" cap="none">
                <a:solidFill>
                  <a:srgbClr val="79A8A4"/>
                </a:solidFill>
                <a:latin typeface="Century Schoolbook"/>
                <a:ea typeface="Century Schoolbook"/>
                <a:cs typeface="Century Schoolbook"/>
                <a:sym typeface="Century Schoolbook"/>
              </a:rPr>
              <a:t>β</a:t>
            </a:r>
            <a:r>
              <a:rPr lang="en" sz="1500" b="0" i="0" u="none" strike="noStrike" cap="none">
                <a:solidFill>
                  <a:srgbClr val="79A8A4"/>
                </a:solidFill>
                <a:latin typeface="Century Schoolbook"/>
                <a:ea typeface="Century Schoolbook"/>
                <a:cs typeface="Century Schoolbook"/>
                <a:sym typeface="Century Schoolbook"/>
              </a:rPr>
              <a:t>-levels (Typ</a:t>
            </a:r>
            <a:r>
              <a:rPr lang="en" sz="1500">
                <a:solidFill>
                  <a:srgbClr val="79A8A4"/>
                </a:solidFill>
                <a:latin typeface="Century Schoolbook"/>
                <a:ea typeface="Century Schoolbook"/>
                <a:cs typeface="Century Schoolbook"/>
                <a:sym typeface="Century Schoolbook"/>
              </a:rPr>
              <a:t>e I and II error rates</a:t>
            </a:r>
            <a:r>
              <a:rPr lang="en" sz="1500" b="0" i="0" u="none" strike="noStrike" cap="none">
                <a:solidFill>
                  <a:srgbClr val="79A8A4"/>
                </a:solidFill>
                <a:latin typeface="Century Schoolbook"/>
                <a:ea typeface="Century Schoolbook"/>
                <a:cs typeface="Century Schoolbook"/>
                <a:sym typeface="Century Schoolbook"/>
              </a:rPr>
              <a:t>) &amp; distribution of </a:t>
            </a:r>
            <a:r>
              <a:rPr lang="en" sz="1500" b="0" i="1" u="none" strike="noStrike" cap="none">
                <a:solidFill>
                  <a:srgbClr val="79A8A4"/>
                </a:solidFill>
                <a:latin typeface="Century Schoolbook"/>
                <a:ea typeface="Century Schoolbook"/>
                <a:cs typeface="Century Schoolbook"/>
                <a:sym typeface="Century Schoolbook"/>
              </a:rPr>
              <a:t>p</a:t>
            </a:r>
            <a:r>
              <a:rPr lang="en" sz="1500" b="0" i="0" u="none" strike="noStrike" cap="none">
                <a:solidFill>
                  <a:srgbClr val="79A8A4"/>
                </a:solidFill>
                <a:latin typeface="Century Schoolbook"/>
                <a:ea typeface="Century Schoolbook"/>
                <a:cs typeface="Century Schoolbook"/>
                <a:sym typeface="Century Schoolbook"/>
              </a:rPr>
              <a:t>-values</a:t>
            </a:r>
            <a:endParaRPr sz="1500" b="0" i="0" u="none" strike="noStrike" cap="none">
              <a:solidFill>
                <a:srgbClr val="79A8A4"/>
              </a:solidFill>
              <a:latin typeface="Calibri"/>
              <a:ea typeface="Calibri"/>
              <a:cs typeface="Calibri"/>
              <a:sym typeface="Calibri"/>
            </a:endParaRPr>
          </a:p>
          <a:p>
            <a:pPr marL="330200" marR="0" lvl="0" indent="-247650" algn="l" rtl="0">
              <a:lnSpc>
                <a:spcPct val="111000"/>
              </a:lnSpc>
              <a:spcBef>
                <a:spcPts val="700"/>
              </a:spcBef>
              <a:spcAft>
                <a:spcPts val="0"/>
              </a:spcAft>
              <a:buClr>
                <a:schemeClr val="dk1"/>
              </a:buClr>
              <a:buSzPts val="700"/>
              <a:buFont typeface="Arial"/>
              <a:buChar char="●"/>
            </a:pPr>
            <a:r>
              <a:rPr lang="en" sz="1500">
                <a:solidFill>
                  <a:schemeClr val="dk1"/>
                </a:solidFill>
                <a:latin typeface="Century Schoolbook"/>
                <a:ea typeface="Century Schoolbook"/>
                <a:cs typeface="Century Schoolbook"/>
                <a:sym typeface="Century Schoolbook"/>
              </a:rPr>
              <a:t>Assessing single studies: </a:t>
            </a:r>
            <a:r>
              <a:rPr lang="en" sz="1500" b="0" i="0" u="none" strike="noStrike" cap="none">
                <a:solidFill>
                  <a:schemeClr val="dk1"/>
                </a:solidFill>
                <a:latin typeface="Century Schoolbook"/>
                <a:ea typeface="Century Schoolbook"/>
                <a:cs typeface="Century Schoolbook"/>
                <a:sym typeface="Century Schoolbook"/>
              </a:rPr>
              <a:t>Automatic numerical error and inconsistency detection</a:t>
            </a:r>
            <a:endParaRPr sz="1500" b="0" i="0" u="none" strike="noStrike" cap="none">
              <a:solidFill>
                <a:schemeClr val="dk1"/>
              </a:solidFill>
              <a:latin typeface="Calibri"/>
              <a:ea typeface="Calibri"/>
              <a:cs typeface="Calibri"/>
              <a:sym typeface="Calibri"/>
            </a:endParaRPr>
          </a:p>
          <a:p>
            <a:pPr marL="0" marR="0" lvl="0" indent="0" algn="l" rtl="0">
              <a:lnSpc>
                <a:spcPct val="111000"/>
              </a:lnSpc>
              <a:spcBef>
                <a:spcPts val="700"/>
              </a:spcBef>
              <a:spcAft>
                <a:spcPts val="0"/>
              </a:spcAft>
              <a:buNone/>
            </a:pPr>
            <a:endParaRPr sz="1500" b="0" i="0" u="none" strike="noStrike" cap="none">
              <a:solidFill>
                <a:srgbClr val="474B57"/>
              </a:solidFill>
              <a:latin typeface="Calibri"/>
              <a:ea typeface="Calibri"/>
              <a:cs typeface="Calibri"/>
              <a:sym typeface="Calibri"/>
            </a:endParaRPr>
          </a:p>
        </p:txBody>
      </p:sp>
      <p:cxnSp>
        <p:nvCxnSpPr>
          <p:cNvPr id="565" name="Google Shape;565;p72"/>
          <p:cNvCxnSpPr/>
          <p:nvPr/>
        </p:nvCxnSpPr>
        <p:spPr>
          <a:xfrm>
            <a:off x="1274670" y="463590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73"/>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Procedural Change</a:t>
            </a:r>
            <a:endParaRPr sz="3600" b="0" i="0" u="none" strike="noStrike" cap="none">
              <a:solidFill>
                <a:srgbClr val="000000"/>
              </a:solidFill>
              <a:latin typeface="Arial"/>
              <a:ea typeface="Arial"/>
              <a:cs typeface="Arial"/>
              <a:sym typeface="Arial"/>
            </a:endParaRPr>
          </a:p>
        </p:txBody>
      </p:sp>
      <p:pic>
        <p:nvPicPr>
          <p:cNvPr id="572" name="Google Shape;572;p73"/>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573" name="Google Shape;573;p73"/>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574" name="Google Shape;574;p73"/>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700"/>
              </a:spcBef>
              <a:spcAft>
                <a:spcPts val="0"/>
              </a:spcAft>
              <a:buClr>
                <a:srgbClr val="000000"/>
              </a:buClr>
              <a:buSzPts val="1500"/>
              <a:buFont typeface="Century Schoolbook"/>
              <a:buNone/>
            </a:pPr>
            <a:r>
              <a:rPr lang="en" sz="1500" b="1" i="0" u="none" strike="noStrike" cap="none">
                <a:solidFill>
                  <a:srgbClr val="000000"/>
                </a:solidFill>
                <a:latin typeface="Century Schoolbook"/>
                <a:ea typeface="Century Schoolbook"/>
                <a:cs typeface="Century Schoolbook"/>
                <a:sym typeface="Century Schoolbook"/>
              </a:rPr>
              <a:t>Multiverse</a:t>
            </a:r>
            <a:r>
              <a:rPr lang="en" sz="1500" b="1">
                <a:latin typeface="Century Schoolbook"/>
                <a:ea typeface="Century Schoolbook"/>
                <a:cs typeface="Century Schoolbook"/>
                <a:sym typeface="Century Schoolbook"/>
              </a:rPr>
              <a:t> </a:t>
            </a:r>
            <a:r>
              <a:rPr lang="en" sz="1500" b="1" i="0" u="none" strike="noStrike" cap="none">
                <a:solidFill>
                  <a:srgbClr val="000000"/>
                </a:solidFill>
                <a:latin typeface="Century Schoolbook"/>
                <a:ea typeface="Century Schoolbook"/>
                <a:cs typeface="Century Schoolbook"/>
                <a:sym typeface="Century Schoolbook"/>
              </a:rPr>
              <a:t>analys</a:t>
            </a:r>
            <a:r>
              <a:rPr lang="en" sz="1500" b="1">
                <a:latin typeface="Century Schoolbook"/>
                <a:ea typeface="Century Schoolbook"/>
                <a:cs typeface="Century Schoolbook"/>
                <a:sym typeface="Century Schoolbook"/>
              </a:rPr>
              <a:t>is</a:t>
            </a:r>
            <a:endParaRPr sz="1500" b="0" i="0" u="none" strike="noStrike" cap="none">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000000"/>
              </a:buClr>
              <a:buSzPts val="700"/>
              <a:buFont typeface="Arial"/>
              <a:buChar char="●"/>
            </a:pPr>
            <a:r>
              <a:rPr lang="en" sz="1500">
                <a:latin typeface="Century Schoolbook"/>
                <a:ea typeface="Century Schoolbook"/>
                <a:cs typeface="Century Schoolbook"/>
                <a:sym typeface="Century Schoolbook"/>
              </a:rPr>
              <a:t>There is nearly never a single correct way of analysing a dataset</a:t>
            </a:r>
            <a:endParaRPr sz="1500">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Clr>
                <a:srgbClr val="000000"/>
              </a:buClr>
              <a:buSzPts val="700"/>
              <a:buFont typeface="Arial"/>
              <a:buChar char="●"/>
            </a:pPr>
            <a:r>
              <a:rPr lang="en" sz="1500">
                <a:latin typeface="Century Schoolbook"/>
                <a:ea typeface="Century Schoolbook"/>
                <a:cs typeface="Century Schoolbook"/>
                <a:sym typeface="Century Schoolbook"/>
              </a:rPr>
              <a:t>Instead, there is a multiverse</a:t>
            </a:r>
            <a:endParaRPr sz="1500">
              <a:solidFill>
                <a:schemeClr val="dk1"/>
              </a:solidFill>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Clr>
                <a:srgbClr val="000000"/>
              </a:buClr>
              <a:buSzPts val="700"/>
              <a:buFont typeface="Arial"/>
              <a:buChar char="●"/>
            </a:pPr>
            <a:r>
              <a:rPr lang="en" sz="1500">
                <a:solidFill>
                  <a:schemeClr val="dk1"/>
                </a:solidFill>
                <a:latin typeface="Century Schoolbook"/>
                <a:ea typeface="Century Schoolbook"/>
                <a:cs typeface="Century Schoolbook"/>
                <a:sym typeface="Century Schoolbook"/>
              </a:rPr>
              <a:t>Multiverse analysis incorporates as many sensible ways as possible</a:t>
            </a:r>
            <a:endParaRPr sz="1500">
              <a:latin typeface="Century Schoolbook"/>
              <a:ea typeface="Century Schoolbook"/>
              <a:cs typeface="Century Schoolbook"/>
              <a:sym typeface="Century Schoolbook"/>
            </a:endParaRPr>
          </a:p>
        </p:txBody>
      </p:sp>
      <p:cxnSp>
        <p:nvCxnSpPr>
          <p:cNvPr id="575" name="Google Shape;575;p73"/>
          <p:cNvCxnSpPr/>
          <p:nvPr/>
        </p:nvCxnSpPr>
        <p:spPr>
          <a:xfrm>
            <a:off x="1274670" y="463590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4"/>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Procedural Change</a:t>
            </a:r>
            <a:endParaRPr sz="3600" b="0" i="0" u="none" strike="noStrike" cap="none">
              <a:solidFill>
                <a:srgbClr val="000000"/>
              </a:solidFill>
              <a:latin typeface="Arial"/>
              <a:ea typeface="Arial"/>
              <a:cs typeface="Arial"/>
              <a:sym typeface="Arial"/>
            </a:endParaRPr>
          </a:p>
        </p:txBody>
      </p:sp>
      <p:pic>
        <p:nvPicPr>
          <p:cNvPr id="582" name="Google Shape;582;p74"/>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583" name="Google Shape;583;p74"/>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584" name="Google Shape;584;p74"/>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700"/>
              </a:spcBef>
              <a:spcAft>
                <a:spcPts val="0"/>
              </a:spcAft>
              <a:buClr>
                <a:srgbClr val="000000"/>
              </a:buClr>
              <a:buSzPts val="1500"/>
              <a:buFont typeface="Century Schoolbook"/>
              <a:buNone/>
            </a:pPr>
            <a:r>
              <a:rPr lang="en" sz="1500" b="1">
                <a:latin typeface="Century Schoolbook"/>
                <a:ea typeface="Century Schoolbook"/>
                <a:cs typeface="Century Schoolbook"/>
                <a:sym typeface="Century Schoolbook"/>
              </a:rPr>
              <a:t>Systematic review </a:t>
            </a:r>
            <a:r>
              <a:rPr lang="en" sz="1500" b="1" i="0" u="none" strike="noStrike" cap="none">
                <a:solidFill>
                  <a:srgbClr val="000000"/>
                </a:solidFill>
                <a:latin typeface="Century Schoolbook"/>
                <a:ea typeface="Century Schoolbook"/>
                <a:cs typeface="Century Schoolbook"/>
                <a:sym typeface="Century Schoolbook"/>
              </a:rPr>
              <a:t>and meta-analys</a:t>
            </a:r>
            <a:r>
              <a:rPr lang="en" sz="1500" b="1">
                <a:latin typeface="Century Schoolbook"/>
                <a:ea typeface="Century Schoolbook"/>
                <a:cs typeface="Century Schoolbook"/>
                <a:sym typeface="Century Schoolbook"/>
              </a:rPr>
              <a:t>is</a:t>
            </a:r>
            <a:endParaRPr sz="1500" b="0" i="0" u="none" strike="noStrike" cap="none">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000000"/>
              </a:buClr>
              <a:buSzPts val="700"/>
              <a:buFont typeface="Arial"/>
              <a:buChar char="●"/>
            </a:pPr>
            <a:r>
              <a:rPr lang="en" sz="1500" b="0" i="0" u="none" strike="noStrike" cap="none">
                <a:solidFill>
                  <a:srgbClr val="000000"/>
                </a:solidFill>
                <a:latin typeface="Century Schoolbook"/>
                <a:ea typeface="Century Schoolbook"/>
                <a:cs typeface="Century Schoolbook"/>
                <a:sym typeface="Century Schoolbook"/>
              </a:rPr>
              <a:t>Guides and resources on reproducible reviews and meta analyses </a:t>
            </a:r>
            <a:r>
              <a:rPr lang="en" sz="1500">
                <a:latin typeface="Century Schoolbook"/>
                <a:ea typeface="Century Schoolbook"/>
                <a:cs typeface="Century Schoolbook"/>
                <a:sym typeface="Century Schoolbook"/>
              </a:rPr>
              <a:t>addressing</a:t>
            </a:r>
            <a:r>
              <a:rPr lang="en" sz="1500" b="0" i="0" u="none" strike="noStrike" cap="none">
                <a:solidFill>
                  <a:srgbClr val="000000"/>
                </a:solidFill>
                <a:latin typeface="Century Schoolbook"/>
                <a:ea typeface="Century Schoolbook"/>
                <a:cs typeface="Century Schoolbook"/>
                <a:sym typeface="Century Schoolbook"/>
              </a:rPr>
              <a:t> tw</a:t>
            </a:r>
            <a:r>
              <a:rPr lang="en" sz="1500">
                <a:latin typeface="Century Schoolbook"/>
                <a:ea typeface="Century Schoolbook"/>
                <a:cs typeface="Century Schoolbook"/>
                <a:sym typeface="Century Schoolbook"/>
              </a:rPr>
              <a:t>o major problems:</a:t>
            </a:r>
            <a:endParaRPr sz="1500">
              <a:latin typeface="Century Schoolbook"/>
              <a:ea typeface="Century Schoolbook"/>
              <a:cs typeface="Century Schoolbook"/>
              <a:sym typeface="Century Schoolbook"/>
            </a:endParaRPr>
          </a:p>
          <a:p>
            <a:pPr marL="914400" marR="0" lvl="0" indent="-323850" algn="l" rtl="0">
              <a:lnSpc>
                <a:spcPct val="111000"/>
              </a:lnSpc>
              <a:spcBef>
                <a:spcPts val="0"/>
              </a:spcBef>
              <a:spcAft>
                <a:spcPts val="0"/>
              </a:spcAft>
              <a:buSzPts val="1500"/>
              <a:buFont typeface="Century Schoolbook"/>
              <a:buAutoNum type="arabicParenR"/>
            </a:pPr>
            <a:r>
              <a:rPr lang="en" sz="1500">
                <a:latin typeface="Century Schoolbook"/>
                <a:ea typeface="Century Schoolbook"/>
                <a:cs typeface="Century Schoolbook"/>
                <a:sym typeface="Century Schoolbook"/>
              </a:rPr>
              <a:t>Bias in the literature</a:t>
            </a:r>
            <a:endParaRPr sz="1500">
              <a:latin typeface="Century Schoolbook"/>
              <a:ea typeface="Century Schoolbook"/>
              <a:cs typeface="Century Schoolbook"/>
              <a:sym typeface="Century Schoolbook"/>
            </a:endParaRPr>
          </a:p>
          <a:p>
            <a:pPr marL="914400" marR="0" lvl="0" indent="-323850" algn="l" rtl="0">
              <a:lnSpc>
                <a:spcPct val="111000"/>
              </a:lnSpc>
              <a:spcBef>
                <a:spcPts val="0"/>
              </a:spcBef>
              <a:spcAft>
                <a:spcPts val="0"/>
              </a:spcAft>
              <a:buSzPts val="1500"/>
              <a:buFont typeface="Century Schoolbook"/>
              <a:buAutoNum type="arabicParenR"/>
            </a:pPr>
            <a:r>
              <a:rPr lang="en" sz="1500">
                <a:latin typeface="Century Schoolbook"/>
                <a:ea typeface="Century Schoolbook"/>
                <a:cs typeface="Century Schoolbook"/>
                <a:sym typeface="Century Schoolbook"/>
              </a:rPr>
              <a:t>Researchers’ degrees of freedom in methodological choices</a:t>
            </a:r>
            <a:endParaRPr sz="1500">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None/>
            </a:pPr>
            <a:endParaRPr sz="1500">
              <a:latin typeface="Century Schoolbook"/>
              <a:ea typeface="Century Schoolbook"/>
              <a:cs typeface="Century Schoolbook"/>
              <a:sym typeface="Century Schoolbook"/>
            </a:endParaRPr>
          </a:p>
        </p:txBody>
      </p:sp>
      <p:cxnSp>
        <p:nvCxnSpPr>
          <p:cNvPr id="585" name="Google Shape;585;p74"/>
          <p:cNvCxnSpPr/>
          <p:nvPr/>
        </p:nvCxnSpPr>
        <p:spPr>
          <a:xfrm>
            <a:off x="1274670" y="463590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75"/>
          <p:cNvSpPr txBox="1">
            <a:spLocks noGrp="1"/>
          </p:cNvSpPr>
          <p:nvPr>
            <p:ph type="title" idx="4294967295"/>
          </p:nvPr>
        </p:nvSpPr>
        <p:spPr>
          <a:xfrm>
            <a:off x="2905740" y="721980"/>
            <a:ext cx="5872230" cy="87453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Community Change</a:t>
            </a:r>
            <a:endParaRPr sz="3600" b="0" i="0" u="none" strike="noStrike" cap="none">
              <a:solidFill>
                <a:srgbClr val="000000"/>
              </a:solidFill>
              <a:latin typeface="Arial"/>
              <a:ea typeface="Arial"/>
              <a:cs typeface="Arial"/>
              <a:sym typeface="Arial"/>
            </a:endParaRPr>
          </a:p>
        </p:txBody>
      </p:sp>
      <p:pic>
        <p:nvPicPr>
          <p:cNvPr id="592" name="Google Shape;592;p75"/>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593" name="Google Shape;593;p75"/>
          <p:cNvPicPr preferRelativeResize="0"/>
          <p:nvPr/>
        </p:nvPicPr>
        <p:blipFill rotWithShape="1">
          <a:blip r:embed="rId4">
            <a:alphaModFix/>
          </a:blip>
          <a:srcRect/>
          <a:stretch/>
        </p:blipFill>
        <p:spPr>
          <a:xfrm>
            <a:off x="0" y="2160000"/>
            <a:ext cx="2991600" cy="2983500"/>
          </a:xfrm>
          <a:prstGeom prst="rect">
            <a:avLst/>
          </a:prstGeom>
          <a:noFill/>
          <a:ln>
            <a:noFill/>
          </a:ln>
        </p:spPr>
      </p:pic>
      <p:sp>
        <p:nvSpPr>
          <p:cNvPr id="594" name="Google Shape;594;p75"/>
          <p:cNvSpPr txBox="1">
            <a:spLocks noGrp="1"/>
          </p:cNvSpPr>
          <p:nvPr>
            <p:ph type="body" idx="4294967295"/>
          </p:nvPr>
        </p:nvSpPr>
        <p:spPr>
          <a:xfrm>
            <a:off x="2991600" y="1755000"/>
            <a:ext cx="6053400" cy="2989440"/>
          </a:xfrm>
          <a:prstGeom prst="rect">
            <a:avLst/>
          </a:prstGeom>
          <a:noFill/>
          <a:ln>
            <a:noFill/>
          </a:ln>
        </p:spPr>
        <p:txBody>
          <a:bodyPr spcFirstLastPara="1" wrap="square" lIns="68575" tIns="34275" rIns="68575" bIns="34275" anchor="t" anchorCtr="0">
            <a:normAutofit/>
          </a:bodyPr>
          <a:lstStyle/>
          <a:p>
            <a:pPr marL="0" lvl="0" indent="0" algn="l" rtl="0">
              <a:lnSpc>
                <a:spcPct val="111000"/>
              </a:lnSpc>
              <a:spcBef>
                <a:spcPts val="700"/>
              </a:spcBef>
              <a:spcAft>
                <a:spcPts val="0"/>
              </a:spcAft>
              <a:buClr>
                <a:schemeClr val="dk1"/>
              </a:buClr>
              <a:buSzPts val="1500"/>
              <a:buFont typeface="Century Schoolbook"/>
              <a:buNone/>
            </a:pPr>
            <a:r>
              <a:rPr lang="en" sz="1500" b="1">
                <a:solidFill>
                  <a:schemeClr val="dk1"/>
                </a:solidFill>
                <a:latin typeface="Century Schoolbook"/>
                <a:ea typeface="Century Schoolbook"/>
                <a:cs typeface="Century Schoolbook"/>
                <a:sym typeface="Century Schoolbook"/>
              </a:rPr>
              <a:t>Big Team Science </a:t>
            </a:r>
            <a:endParaRPr sz="1500">
              <a:solidFill>
                <a:srgbClr val="474B57"/>
              </a:solidFill>
              <a:latin typeface="Calibri"/>
              <a:ea typeface="Calibri"/>
              <a:cs typeface="Calibri"/>
              <a:sym typeface="Calibri"/>
            </a:endParaRPr>
          </a:p>
          <a:p>
            <a:pPr marL="330200" lvl="0" indent="-247650" algn="l" rtl="0">
              <a:lnSpc>
                <a:spcPct val="111000"/>
              </a:lnSpc>
              <a:spcBef>
                <a:spcPts val="700"/>
              </a:spcBef>
              <a:spcAft>
                <a:spcPts val="0"/>
              </a:spcAft>
              <a:buClr>
                <a:schemeClr val="dk1"/>
              </a:buClr>
              <a:buSzPts val="700"/>
              <a:buChar char="●"/>
            </a:pPr>
            <a:r>
              <a:rPr lang="en" sz="1500">
                <a:solidFill>
                  <a:schemeClr val="dk1"/>
                </a:solidFill>
                <a:latin typeface="Century Schoolbook"/>
                <a:ea typeface="Century Schoolbook"/>
                <a:cs typeface="Century Schoolbook"/>
                <a:sym typeface="Century Schoolbook"/>
              </a:rPr>
              <a:t>Crowdsourced research &amp; distributed networks of research teams facilitate large-scale investigations</a:t>
            </a:r>
            <a:endParaRPr sz="1500">
              <a:solidFill>
                <a:srgbClr val="474B57"/>
              </a:solidFill>
              <a:latin typeface="Calibri"/>
              <a:ea typeface="Calibri"/>
              <a:cs typeface="Calibri"/>
              <a:sym typeface="Calibri"/>
            </a:endParaRPr>
          </a:p>
          <a:p>
            <a:pPr marL="330200" lvl="0" indent="-247650" algn="l" rtl="0">
              <a:lnSpc>
                <a:spcPct val="111000"/>
              </a:lnSpc>
              <a:spcBef>
                <a:spcPts val="700"/>
              </a:spcBef>
              <a:spcAft>
                <a:spcPts val="0"/>
              </a:spcAft>
              <a:buClr>
                <a:schemeClr val="dk1"/>
              </a:buClr>
              <a:buSzPts val="700"/>
              <a:buChar char="●"/>
            </a:pPr>
            <a:r>
              <a:rPr lang="en" sz="1500">
                <a:solidFill>
                  <a:schemeClr val="dk1"/>
                </a:solidFill>
                <a:latin typeface="Century Schoolbook"/>
                <a:ea typeface="Century Schoolbook"/>
                <a:cs typeface="Century Schoolbook"/>
                <a:sym typeface="Century Schoolbook"/>
              </a:rPr>
              <a:t>The same holds true for error checking each other and constructive critiquing (red teams and adversarial collaborations)</a:t>
            </a:r>
            <a:endParaRPr sz="1500">
              <a:solidFill>
                <a:srgbClr val="474B57"/>
              </a:solidFill>
              <a:latin typeface="Calibri"/>
              <a:ea typeface="Calibri"/>
              <a:cs typeface="Calibri"/>
              <a:sym typeface="Calibri"/>
            </a:endParaRPr>
          </a:p>
          <a:p>
            <a:pPr marL="330200" lvl="0" indent="-247650" algn="l" rtl="0">
              <a:lnSpc>
                <a:spcPct val="111000"/>
              </a:lnSpc>
              <a:spcBef>
                <a:spcPts val="700"/>
              </a:spcBef>
              <a:spcAft>
                <a:spcPts val="0"/>
              </a:spcAft>
              <a:buClr>
                <a:schemeClr val="dk1"/>
              </a:buClr>
              <a:buSzPts val="700"/>
              <a:buChar char="●"/>
            </a:pPr>
            <a:r>
              <a:rPr lang="en" sz="1500">
                <a:solidFill>
                  <a:schemeClr val="dk1"/>
                </a:solidFill>
                <a:latin typeface="Century Schoolbook"/>
                <a:ea typeface="Century Schoolbook"/>
                <a:cs typeface="Century Schoolbook"/>
                <a:sym typeface="Century Schoolbook"/>
              </a:rPr>
              <a:t>Science acceleration through cooperation</a:t>
            </a:r>
            <a:endParaRPr sz="1500">
              <a:solidFill>
                <a:srgbClr val="474B57"/>
              </a:solidFill>
              <a:latin typeface="Calibri"/>
              <a:ea typeface="Calibri"/>
              <a:cs typeface="Calibri"/>
              <a:sym typeface="Calibri"/>
            </a:endParaRPr>
          </a:p>
        </p:txBody>
      </p:sp>
      <p:cxnSp>
        <p:nvCxnSpPr>
          <p:cNvPr id="595" name="Google Shape;595;p75"/>
          <p:cNvCxnSpPr/>
          <p:nvPr/>
        </p:nvCxnSpPr>
        <p:spPr>
          <a:xfrm>
            <a:off x="489510" y="354213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76"/>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Community Change</a:t>
            </a:r>
            <a:endParaRPr sz="3600" b="0" i="0" u="none" strike="noStrike" cap="none">
              <a:solidFill>
                <a:srgbClr val="000000"/>
              </a:solidFill>
              <a:latin typeface="Arial"/>
              <a:ea typeface="Arial"/>
              <a:cs typeface="Arial"/>
              <a:sym typeface="Arial"/>
            </a:endParaRPr>
          </a:p>
        </p:txBody>
      </p:sp>
      <p:pic>
        <p:nvPicPr>
          <p:cNvPr id="602" name="Google Shape;602;p76"/>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603" name="Google Shape;603;p76"/>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604" name="Google Shape;604;p76"/>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700"/>
              </a:spcBef>
              <a:spcAft>
                <a:spcPts val="0"/>
              </a:spcAft>
              <a:buClr>
                <a:srgbClr val="000000"/>
              </a:buClr>
              <a:buSzPts val="1500"/>
              <a:buFont typeface="Century Schoolbook"/>
              <a:buNone/>
            </a:pPr>
            <a:r>
              <a:rPr lang="en" sz="1500" b="1" i="0" u="none" strike="noStrike" cap="none" dirty="0">
                <a:solidFill>
                  <a:srgbClr val="000000"/>
                </a:solidFill>
                <a:latin typeface="Century Schoolbook"/>
                <a:ea typeface="Century Schoolbook"/>
                <a:cs typeface="Century Schoolbook"/>
                <a:sym typeface="Century Schoolbook"/>
              </a:rPr>
              <a:t>Adversarial Collaborations</a:t>
            </a:r>
            <a:endParaRPr sz="1500" b="0" i="0" u="none" strike="noStrike" cap="none" dirty="0">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000000"/>
              </a:buClr>
              <a:buSzPts val="700"/>
              <a:buFont typeface="Arial"/>
              <a:buChar char="●"/>
            </a:pPr>
            <a:r>
              <a:rPr lang="en" sz="1500" dirty="0">
                <a:latin typeface="Century Schoolbook"/>
                <a:ea typeface="Century Schoolbook"/>
                <a:cs typeface="Century Schoolbook"/>
                <a:sym typeface="Century Schoolbook"/>
              </a:rPr>
              <a:t>Collaboration between two or more critical parts to reach a consensus-based resolution of scientific debates</a:t>
            </a:r>
            <a:endParaRPr sz="1500" dirty="0">
              <a:latin typeface="Century Schoolbook"/>
              <a:ea typeface="Century Schoolbook"/>
              <a:cs typeface="Century Schoolbook"/>
              <a:sym typeface="Century Schoolbook"/>
            </a:endParaRPr>
          </a:p>
          <a:p>
            <a:pPr marL="0" lvl="0" indent="0" algn="l" rtl="0">
              <a:lnSpc>
                <a:spcPct val="111000"/>
              </a:lnSpc>
              <a:spcBef>
                <a:spcPts val="700"/>
              </a:spcBef>
              <a:spcAft>
                <a:spcPts val="0"/>
              </a:spcAft>
              <a:buNone/>
            </a:pPr>
            <a:endParaRPr sz="1500" b="1" dirty="0">
              <a:solidFill>
                <a:schemeClr val="dk1"/>
              </a:solidFill>
              <a:latin typeface="Century Schoolbook"/>
              <a:ea typeface="Century Schoolbook"/>
              <a:cs typeface="Century Schoolbook"/>
              <a:sym typeface="Century Schoolbook"/>
            </a:endParaRPr>
          </a:p>
          <a:p>
            <a:pPr marL="0" lvl="0" indent="0" algn="l" rtl="0">
              <a:lnSpc>
                <a:spcPct val="111000"/>
              </a:lnSpc>
              <a:spcBef>
                <a:spcPts val="700"/>
              </a:spcBef>
              <a:spcAft>
                <a:spcPts val="0"/>
              </a:spcAft>
              <a:buNone/>
            </a:pPr>
            <a:r>
              <a:rPr lang="en" sz="1500" b="1" dirty="0">
                <a:solidFill>
                  <a:schemeClr val="dk1"/>
                </a:solidFill>
                <a:latin typeface="Century Schoolbook"/>
                <a:ea typeface="Century Schoolbook"/>
                <a:cs typeface="Century Schoolbook"/>
                <a:sym typeface="Century Schoolbook"/>
              </a:rPr>
              <a:t>Red Teaming</a:t>
            </a:r>
            <a:endParaRPr sz="1500" b="1" dirty="0">
              <a:solidFill>
                <a:schemeClr val="dk1"/>
              </a:solidFill>
              <a:latin typeface="Century Schoolbook"/>
              <a:ea typeface="Century Schoolbook"/>
              <a:cs typeface="Century Schoolbook"/>
              <a:sym typeface="Century Schoolbook"/>
            </a:endParaRPr>
          </a:p>
          <a:p>
            <a:pPr marL="330200" lvl="0" indent="-247650" algn="l" rtl="0">
              <a:lnSpc>
                <a:spcPct val="111000"/>
              </a:lnSpc>
              <a:spcBef>
                <a:spcPts val="700"/>
              </a:spcBef>
              <a:spcAft>
                <a:spcPts val="0"/>
              </a:spcAft>
              <a:buClr>
                <a:schemeClr val="dk1"/>
              </a:buClr>
              <a:buSzPts val="700"/>
              <a:buChar char="●"/>
            </a:pPr>
            <a:r>
              <a:rPr lang="en" sz="1500" dirty="0">
                <a:solidFill>
                  <a:schemeClr val="dk1"/>
                </a:solidFill>
                <a:latin typeface="Century Schoolbook"/>
                <a:ea typeface="Century Schoolbook"/>
                <a:cs typeface="Century Schoolbook"/>
                <a:sym typeface="Century Schoolbook"/>
              </a:rPr>
              <a:t>Error search</a:t>
            </a:r>
            <a:endParaRPr sz="1500" dirty="0">
              <a:solidFill>
                <a:schemeClr val="dk1"/>
              </a:solidFill>
              <a:latin typeface="Century Schoolbook"/>
              <a:ea typeface="Century Schoolbook"/>
              <a:cs typeface="Century Schoolbook"/>
              <a:sym typeface="Century Schoolbook"/>
            </a:endParaRPr>
          </a:p>
          <a:p>
            <a:pPr marL="330200" lvl="0" indent="-247650" algn="l" rtl="0">
              <a:lnSpc>
                <a:spcPct val="111000"/>
              </a:lnSpc>
              <a:spcBef>
                <a:spcPts val="700"/>
              </a:spcBef>
              <a:spcAft>
                <a:spcPts val="0"/>
              </a:spcAft>
              <a:buClr>
                <a:schemeClr val="dk1"/>
              </a:buClr>
              <a:buSzPts val="700"/>
              <a:buChar char="●"/>
            </a:pPr>
            <a:r>
              <a:rPr lang="en" sz="1500" dirty="0">
                <a:solidFill>
                  <a:schemeClr val="dk1"/>
                </a:solidFill>
                <a:latin typeface="Century Schoolbook"/>
                <a:ea typeface="Century Schoolbook"/>
                <a:cs typeface="Century Schoolbook"/>
                <a:sym typeface="Century Schoolbook"/>
              </a:rPr>
              <a:t>Originates from computer science where errors in code are monetarily rewarded</a:t>
            </a:r>
            <a:endParaRPr sz="1500" dirty="0">
              <a:latin typeface="Century Schoolbook"/>
              <a:ea typeface="Century Schoolbook"/>
              <a:cs typeface="Century Schoolbook"/>
              <a:sym typeface="Century Schoolbook"/>
            </a:endParaRPr>
          </a:p>
        </p:txBody>
      </p:sp>
      <p:cxnSp>
        <p:nvCxnSpPr>
          <p:cNvPr id="605" name="Google Shape;605;p76"/>
          <p:cNvCxnSpPr/>
          <p:nvPr/>
        </p:nvCxnSpPr>
        <p:spPr>
          <a:xfrm>
            <a:off x="489510" y="3542130"/>
            <a:ext cx="405000" cy="0"/>
          </a:xfrm>
          <a:prstGeom prst="straightConnector1">
            <a:avLst/>
          </a:prstGeom>
          <a:noFill/>
          <a:ln w="9525" cap="flat" cmpd="sng">
            <a:solidFill>
              <a:srgbClr val="FF3838"/>
            </a:solidFill>
            <a:prstDash val="solid"/>
            <a:round/>
            <a:headEnd type="none" w="sm" len="sm"/>
            <a:tailEnd type="none" w="sm" len="sm"/>
          </a:ln>
        </p:spPr>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3"/>
          <p:cNvSpPr txBox="1">
            <a:spLocks noGrp="1"/>
          </p:cNvSpPr>
          <p:nvPr>
            <p:ph type="title" idx="4294967295"/>
          </p:nvPr>
        </p:nvSpPr>
        <p:spPr>
          <a:xfrm>
            <a:off x="2200230" y="721980"/>
            <a:ext cx="6577740" cy="874530"/>
          </a:xfrm>
          <a:prstGeom prst="rect">
            <a:avLst/>
          </a:prstGeom>
          <a:noFill/>
          <a:ln>
            <a:noFill/>
          </a:ln>
        </p:spPr>
        <p:txBody>
          <a:bodyPr spcFirstLastPara="1" wrap="square" lIns="68575" tIns="34275" rIns="68575" bIns="34275" anchor="t" anchorCtr="0">
            <a:normAutofit/>
          </a:bodyPr>
          <a:lstStyle/>
          <a:p>
            <a:pPr marL="0" marR="0" lvl="0" indent="0" algn="ctr" rtl="0">
              <a:lnSpc>
                <a:spcPct val="99000"/>
              </a:lnSpc>
              <a:spcBef>
                <a:spcPts val="0"/>
              </a:spcBef>
              <a:spcAft>
                <a:spcPts val="0"/>
              </a:spcAft>
              <a:buClr>
                <a:srgbClr val="474B57"/>
              </a:buClr>
              <a:buSzPts val="3600"/>
              <a:buFont typeface="Century Schoolbook"/>
              <a:buNone/>
            </a:pPr>
            <a:r>
              <a:rPr lang="en" sz="3600" b="0" i="0" u="none" strike="noStrike" cap="none" dirty="0">
                <a:solidFill>
                  <a:srgbClr val="474B57"/>
                </a:solidFill>
                <a:latin typeface="Century Schoolbook"/>
                <a:ea typeface="Century Schoolbook"/>
                <a:cs typeface="Century Schoolbook"/>
                <a:sym typeface="Century Schoolbook"/>
              </a:rPr>
              <a:t>Discussion II</a:t>
            </a:r>
            <a:endParaRPr sz="3600" b="0" i="0" u="none" strike="noStrike" cap="none" dirty="0">
              <a:solidFill>
                <a:srgbClr val="000000"/>
              </a:solidFill>
              <a:latin typeface="Arial"/>
              <a:ea typeface="Arial"/>
              <a:cs typeface="Arial"/>
              <a:sym typeface="Arial"/>
            </a:endParaRPr>
          </a:p>
        </p:txBody>
      </p:sp>
      <p:sp>
        <p:nvSpPr>
          <p:cNvPr id="375" name="Google Shape;375;p53"/>
          <p:cNvSpPr txBox="1">
            <a:spLocks noGrp="1"/>
          </p:cNvSpPr>
          <p:nvPr>
            <p:ph type="body" idx="4294967295"/>
          </p:nvPr>
        </p:nvSpPr>
        <p:spPr>
          <a:xfrm>
            <a:off x="2200230" y="1596510"/>
            <a:ext cx="6577740" cy="326862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SzPts val="1500"/>
              <a:buFont typeface="Arial"/>
              <a:buNone/>
            </a:pPr>
            <a:endParaRPr lang="en-GB" sz="1500" b="0" i="1" u="none" strike="noStrike" cap="none" dirty="0">
              <a:solidFill>
                <a:srgbClr val="474B57"/>
              </a:solidFill>
              <a:latin typeface="Calibri"/>
              <a:ea typeface="Calibri"/>
              <a:cs typeface="Calibri"/>
              <a:sym typeface="Calibri"/>
            </a:endParaRPr>
          </a:p>
          <a:p>
            <a:pPr marL="0" marR="0" lvl="0" indent="0" algn="l" rtl="0">
              <a:lnSpc>
                <a:spcPct val="111000"/>
              </a:lnSpc>
              <a:spcBef>
                <a:spcPts val="700"/>
              </a:spcBef>
              <a:spcAft>
                <a:spcPts val="0"/>
              </a:spcAft>
              <a:buClr>
                <a:srgbClr val="000000"/>
              </a:buClr>
              <a:buSzPts val="1500"/>
              <a:buFont typeface="Century Schoolbook"/>
              <a:buNone/>
            </a:pPr>
            <a:r>
              <a:rPr lang="en-GB" sz="1500" b="0" i="1" u="none" strike="noStrike" cap="none" dirty="0">
                <a:solidFill>
                  <a:srgbClr val="000000"/>
                </a:solidFill>
                <a:latin typeface="Century Schoolbook"/>
                <a:ea typeface="Century Schoolbook"/>
                <a:cs typeface="Century Schoolbook"/>
                <a:sym typeface="Century Schoolbook"/>
              </a:rPr>
              <a:t>Discussion points:</a:t>
            </a:r>
          </a:p>
          <a:p>
            <a:pPr marL="285750" marR="0" lvl="0" indent="-285750" algn="l" rtl="0">
              <a:lnSpc>
                <a:spcPct val="111000"/>
              </a:lnSpc>
              <a:spcBef>
                <a:spcPts val="700"/>
              </a:spcBef>
              <a:spcAft>
                <a:spcPts val="0"/>
              </a:spcAft>
              <a:buClr>
                <a:srgbClr val="000000"/>
              </a:buClr>
              <a:buSzPts val="1500"/>
              <a:buFont typeface="Arial" panose="020B0604020202020204" pitchFamily="34" charset="0"/>
              <a:buChar char="•"/>
            </a:pPr>
            <a:r>
              <a:rPr lang="en-GB" sz="1500" i="1" dirty="0">
                <a:latin typeface="Century Schoolbook"/>
                <a:ea typeface="Calibri"/>
                <a:cs typeface="Calibri"/>
                <a:sym typeface="Century Schoolbook"/>
              </a:rPr>
              <a:t>Should we talk about a crisis or a revolution?</a:t>
            </a:r>
          </a:p>
          <a:p>
            <a:pPr marL="285750" marR="0" lvl="0" indent="-285750" algn="l" rtl="0">
              <a:lnSpc>
                <a:spcPct val="111000"/>
              </a:lnSpc>
              <a:spcBef>
                <a:spcPts val="700"/>
              </a:spcBef>
              <a:spcAft>
                <a:spcPts val="0"/>
              </a:spcAft>
              <a:buClr>
                <a:srgbClr val="000000"/>
              </a:buClr>
              <a:buSzPts val="1500"/>
              <a:buFont typeface="Arial" panose="020B0604020202020204" pitchFamily="34" charset="0"/>
              <a:buChar char="•"/>
            </a:pPr>
            <a:r>
              <a:rPr lang="en-GB" sz="1500" i="1" dirty="0">
                <a:latin typeface="Century Schoolbook"/>
                <a:ea typeface="Calibri"/>
                <a:cs typeface="Calibri"/>
                <a:sym typeface="Century Schoolbook"/>
              </a:rPr>
              <a:t>How would you see your role as a researcher in the different modes of change?</a:t>
            </a:r>
          </a:p>
          <a:p>
            <a:pPr marL="285750" marR="0" lvl="0" indent="-285750" algn="l" rtl="0">
              <a:lnSpc>
                <a:spcPct val="111000"/>
              </a:lnSpc>
              <a:spcBef>
                <a:spcPts val="700"/>
              </a:spcBef>
              <a:spcAft>
                <a:spcPts val="0"/>
              </a:spcAft>
              <a:buClr>
                <a:srgbClr val="000000"/>
              </a:buClr>
              <a:buSzPts val="1500"/>
              <a:buFont typeface="Arial" panose="020B0604020202020204" pitchFamily="34" charset="0"/>
              <a:buChar char="•"/>
            </a:pPr>
            <a:r>
              <a:rPr lang="en-GB" sz="1500" i="1" dirty="0">
                <a:latin typeface="Century Schoolbook"/>
                <a:ea typeface="Calibri"/>
                <a:cs typeface="Calibri"/>
                <a:sym typeface="Century Schoolbook"/>
              </a:rPr>
              <a:t>Where do you see opportunities to influence research practices?</a:t>
            </a:r>
          </a:p>
          <a:p>
            <a:pPr marL="285750" marR="0" lvl="0" indent="-285750" algn="l" rtl="0">
              <a:lnSpc>
                <a:spcPct val="111000"/>
              </a:lnSpc>
              <a:spcBef>
                <a:spcPts val="700"/>
              </a:spcBef>
              <a:spcAft>
                <a:spcPts val="0"/>
              </a:spcAft>
              <a:buClr>
                <a:srgbClr val="000000"/>
              </a:buClr>
              <a:buSzPts val="1500"/>
              <a:buFont typeface="Arial" panose="020B0604020202020204" pitchFamily="34" charset="0"/>
              <a:buChar char="•"/>
            </a:pPr>
            <a:endParaRPr lang="en-GB" sz="1500" i="1" dirty="0">
              <a:latin typeface="Century Schoolbook"/>
              <a:ea typeface="Calibri"/>
              <a:cs typeface="Calibri"/>
              <a:sym typeface="Century Schoolbook"/>
            </a:endParaRPr>
          </a:p>
        </p:txBody>
      </p:sp>
    </p:spTree>
    <p:extLst>
      <p:ext uri="{BB962C8B-B14F-4D97-AF65-F5344CB8AC3E}">
        <p14:creationId xmlns:p14="http://schemas.microsoft.com/office/powerpoint/2010/main" val="40576594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Shape 372"/>
        <p:cNvGrpSpPr/>
        <p:nvPr/>
      </p:nvGrpSpPr>
      <p:grpSpPr>
        <a:xfrm>
          <a:off x="0" y="0"/>
          <a:ext cx="0" cy="0"/>
          <a:chOff x="0" y="0"/>
          <a:chExt cx="0" cy="0"/>
        </a:xfrm>
      </p:grpSpPr>
      <p:sp>
        <p:nvSpPr>
          <p:cNvPr id="373" name="Google Shape;373;p53"/>
          <p:cNvSpPr txBox="1">
            <a:spLocks noGrp="1"/>
          </p:cNvSpPr>
          <p:nvPr>
            <p:ph type="title" idx="4294967295"/>
          </p:nvPr>
        </p:nvSpPr>
        <p:spPr>
          <a:xfrm>
            <a:off x="2200230" y="721980"/>
            <a:ext cx="6577740" cy="874530"/>
          </a:xfrm>
          <a:prstGeom prst="rect">
            <a:avLst/>
          </a:prstGeom>
          <a:noFill/>
          <a:ln>
            <a:noFill/>
          </a:ln>
        </p:spPr>
        <p:txBody>
          <a:bodyPr spcFirstLastPara="1" wrap="square" lIns="68575" tIns="34275" rIns="68575" bIns="34275" anchor="t" anchorCtr="0">
            <a:normAutofit/>
          </a:bodyPr>
          <a:lstStyle/>
          <a:p>
            <a:pPr marL="0" marR="0" lvl="0" indent="0" algn="ctr" rtl="0">
              <a:lnSpc>
                <a:spcPct val="99000"/>
              </a:lnSpc>
              <a:spcBef>
                <a:spcPts val="0"/>
              </a:spcBef>
              <a:spcAft>
                <a:spcPts val="0"/>
              </a:spcAft>
              <a:buClr>
                <a:srgbClr val="474B57"/>
              </a:buClr>
              <a:buSzPts val="3600"/>
              <a:buFont typeface="Century Schoolbook"/>
              <a:buNone/>
            </a:pPr>
            <a:endParaRPr sz="3600" b="0" i="0" u="none" strike="noStrike" cap="none" dirty="0">
              <a:solidFill>
                <a:srgbClr val="000000"/>
              </a:solidFill>
              <a:latin typeface="Arial"/>
              <a:ea typeface="Arial"/>
              <a:cs typeface="Arial"/>
              <a:sym typeface="Arial"/>
            </a:endParaRPr>
          </a:p>
        </p:txBody>
      </p:sp>
      <p:sp>
        <p:nvSpPr>
          <p:cNvPr id="375" name="Google Shape;375;p53"/>
          <p:cNvSpPr txBox="1">
            <a:spLocks noGrp="1"/>
          </p:cNvSpPr>
          <p:nvPr>
            <p:ph type="body" idx="4294967295"/>
          </p:nvPr>
        </p:nvSpPr>
        <p:spPr>
          <a:xfrm>
            <a:off x="2200230" y="1596510"/>
            <a:ext cx="6577740" cy="326862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SzPts val="1500"/>
              <a:buFont typeface="Arial"/>
              <a:buNone/>
            </a:pPr>
            <a:endParaRPr lang="en-GB" sz="1500" i="1" dirty="0">
              <a:latin typeface="Century Schoolbook"/>
              <a:ea typeface="Calibri"/>
              <a:cs typeface="Calibri"/>
              <a:sym typeface="Century Schoolbook"/>
            </a:endParaRPr>
          </a:p>
        </p:txBody>
      </p:sp>
    </p:spTree>
    <p:extLst>
      <p:ext uri="{BB962C8B-B14F-4D97-AF65-F5344CB8AC3E}">
        <p14:creationId xmlns:p14="http://schemas.microsoft.com/office/powerpoint/2010/main" val="4525628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372"/>
        <p:cNvGrpSpPr/>
        <p:nvPr/>
      </p:nvGrpSpPr>
      <p:grpSpPr>
        <a:xfrm>
          <a:off x="0" y="0"/>
          <a:ext cx="0" cy="0"/>
          <a:chOff x="0" y="0"/>
          <a:chExt cx="0" cy="0"/>
        </a:xfrm>
      </p:grpSpPr>
      <p:sp>
        <p:nvSpPr>
          <p:cNvPr id="373" name="Google Shape;373;p53"/>
          <p:cNvSpPr txBox="1">
            <a:spLocks noGrp="1"/>
          </p:cNvSpPr>
          <p:nvPr>
            <p:ph type="title" idx="4294967295"/>
          </p:nvPr>
        </p:nvSpPr>
        <p:spPr>
          <a:xfrm>
            <a:off x="2200230" y="721980"/>
            <a:ext cx="6577740" cy="874530"/>
          </a:xfrm>
          <a:prstGeom prst="rect">
            <a:avLst/>
          </a:prstGeom>
          <a:noFill/>
          <a:ln>
            <a:noFill/>
          </a:ln>
        </p:spPr>
        <p:txBody>
          <a:bodyPr spcFirstLastPara="1" wrap="square" lIns="68575" tIns="34275" rIns="68575" bIns="34275" anchor="t" anchorCtr="0">
            <a:normAutofit/>
          </a:bodyPr>
          <a:lstStyle/>
          <a:p>
            <a:pPr marL="0" marR="0" lvl="0" indent="0" algn="ctr" rtl="0">
              <a:lnSpc>
                <a:spcPct val="99000"/>
              </a:lnSpc>
              <a:spcBef>
                <a:spcPts val="0"/>
              </a:spcBef>
              <a:spcAft>
                <a:spcPts val="0"/>
              </a:spcAft>
              <a:buClr>
                <a:srgbClr val="474B57"/>
              </a:buClr>
              <a:buSzPts val="3600"/>
              <a:buFont typeface="Century Schoolbook"/>
              <a:buNone/>
            </a:pPr>
            <a:endParaRPr sz="3600" b="0" i="0" u="none" strike="noStrike" cap="none" dirty="0">
              <a:solidFill>
                <a:srgbClr val="000000"/>
              </a:solidFill>
              <a:latin typeface="Arial"/>
              <a:ea typeface="Arial"/>
              <a:cs typeface="Arial"/>
              <a:sym typeface="Arial"/>
            </a:endParaRPr>
          </a:p>
        </p:txBody>
      </p:sp>
      <p:sp>
        <p:nvSpPr>
          <p:cNvPr id="375" name="Google Shape;375;p53"/>
          <p:cNvSpPr txBox="1">
            <a:spLocks noGrp="1"/>
          </p:cNvSpPr>
          <p:nvPr>
            <p:ph type="body" idx="4294967295"/>
          </p:nvPr>
        </p:nvSpPr>
        <p:spPr>
          <a:xfrm>
            <a:off x="2200230" y="1596510"/>
            <a:ext cx="6577740" cy="326862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SzPts val="1500"/>
              <a:buFont typeface="Arial"/>
              <a:buNone/>
            </a:pPr>
            <a:endParaRPr lang="en-GB" sz="1500" i="1" dirty="0">
              <a:latin typeface="Century Schoolbook"/>
              <a:ea typeface="Calibri"/>
              <a:cs typeface="Calibri"/>
              <a:sym typeface="Century Schoolbook"/>
            </a:endParaRPr>
          </a:p>
        </p:txBody>
      </p:sp>
    </p:spTree>
    <p:extLst>
      <p:ext uri="{BB962C8B-B14F-4D97-AF65-F5344CB8AC3E}">
        <p14:creationId xmlns:p14="http://schemas.microsoft.com/office/powerpoint/2010/main" val="6439047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40"/>
          <p:cNvSpPr/>
          <p:nvPr/>
        </p:nvSpPr>
        <p:spPr>
          <a:xfrm>
            <a:off x="270" y="0"/>
            <a:ext cx="9143820" cy="5143230"/>
          </a:xfrm>
          <a:prstGeom prst="rect">
            <a:avLst/>
          </a:prstGeom>
          <a:solidFill>
            <a:srgbClr val="FEFCF7"/>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264" name="Google Shape;264;p40"/>
          <p:cNvSpPr/>
          <p:nvPr/>
        </p:nvSpPr>
        <p:spPr>
          <a:xfrm>
            <a:off x="3006100" y="4494900"/>
            <a:ext cx="4899000" cy="4329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2400"/>
              <a:buFont typeface="Century Schoolbook"/>
              <a:buNone/>
            </a:pPr>
            <a:endParaRPr sz="2400" b="0" i="0" u="none" strike="noStrike" cap="none">
              <a:latin typeface="Arial"/>
              <a:ea typeface="Arial"/>
              <a:cs typeface="Arial"/>
              <a:sym typeface="Arial"/>
            </a:endParaRPr>
          </a:p>
        </p:txBody>
      </p:sp>
      <p:sp>
        <p:nvSpPr>
          <p:cNvPr id="265" name="Google Shape;265;p40"/>
          <p:cNvSpPr txBox="1"/>
          <p:nvPr/>
        </p:nvSpPr>
        <p:spPr>
          <a:xfrm>
            <a:off x="63525" y="599075"/>
            <a:ext cx="8880000" cy="3140168"/>
          </a:xfrm>
          <a:prstGeom prst="rect">
            <a:avLst/>
          </a:prstGeom>
          <a:noFill/>
          <a:ln>
            <a:noFill/>
          </a:ln>
        </p:spPr>
        <p:txBody>
          <a:bodyPr spcFirstLastPara="1" wrap="square" lIns="68575" tIns="34275" rIns="68575" bIns="34275" anchor="ctr" anchorCtr="0">
            <a:normAutofit/>
          </a:bodyPr>
          <a:lstStyle/>
          <a:p>
            <a:pPr marL="0" marR="0" lvl="0" indent="0" algn="l" rtl="0">
              <a:lnSpc>
                <a:spcPct val="130000"/>
              </a:lnSpc>
              <a:spcBef>
                <a:spcPts val="0"/>
              </a:spcBef>
              <a:spcAft>
                <a:spcPts val="0"/>
              </a:spcAft>
              <a:buClr>
                <a:srgbClr val="121316"/>
              </a:buClr>
              <a:buSzPts val="1800"/>
              <a:buFont typeface="Century Schoolbook"/>
              <a:buNone/>
            </a:pPr>
            <a:endParaRPr sz="3700" i="1" u="none" strike="noStrike" cap="none" dirty="0">
              <a:solidFill>
                <a:srgbClr val="121316"/>
              </a:solidFill>
              <a:latin typeface="Century Schoolbook"/>
              <a:ea typeface="Century Schoolbook"/>
              <a:cs typeface="Century Schoolbook"/>
              <a:sym typeface="Century Schoolbook"/>
            </a:endParaRPr>
          </a:p>
          <a:p>
            <a:pPr marL="0" marR="0" lvl="0" indent="0" algn="ctr" rtl="0">
              <a:lnSpc>
                <a:spcPct val="130000"/>
              </a:lnSpc>
              <a:spcBef>
                <a:spcPts val="0"/>
              </a:spcBef>
              <a:spcAft>
                <a:spcPts val="0"/>
              </a:spcAft>
              <a:buClr>
                <a:srgbClr val="121316"/>
              </a:buClr>
              <a:buSzPts val="1800"/>
              <a:buFont typeface="Century Schoolbook"/>
              <a:buNone/>
            </a:pPr>
            <a:r>
              <a:rPr lang="en" sz="3700" i="1" dirty="0">
                <a:solidFill>
                  <a:srgbClr val="121316"/>
                </a:solidFill>
                <a:latin typeface="Century Schoolbook"/>
                <a:ea typeface="Century Schoolbook"/>
                <a:cs typeface="Century Schoolbook"/>
                <a:sym typeface="Century Schoolbook"/>
              </a:rPr>
              <a:t>An Introduction to Open Science or “From Replication Crisis to Credibility Revolution” part III</a:t>
            </a:r>
            <a:endParaRPr sz="3700" i="1" dirty="0">
              <a:solidFill>
                <a:srgbClr val="121316"/>
              </a:solidFill>
              <a:latin typeface="Century Schoolbook"/>
              <a:ea typeface="Century Schoolbook"/>
              <a:cs typeface="Century Schoolbook"/>
              <a:sym typeface="Century Schoolbook"/>
            </a:endParaRPr>
          </a:p>
        </p:txBody>
      </p:sp>
      <p:sp>
        <p:nvSpPr>
          <p:cNvPr id="2" name="Google Shape;273;p41">
            <a:extLst>
              <a:ext uri="{FF2B5EF4-FFF2-40B4-BE49-F238E27FC236}">
                <a16:creationId xmlns:a16="http://schemas.microsoft.com/office/drawing/2014/main" id="{3E40568C-E58F-0ADB-E8DB-38BCAE1308D9}"/>
              </a:ext>
            </a:extLst>
          </p:cNvPr>
          <p:cNvSpPr txBox="1">
            <a:spLocks/>
          </p:cNvSpPr>
          <p:nvPr/>
        </p:nvSpPr>
        <p:spPr>
          <a:xfrm>
            <a:off x="538843" y="4033157"/>
            <a:ext cx="8239127" cy="832242"/>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marL="0" indent="0" algn="ctr">
              <a:lnSpc>
                <a:spcPct val="111000"/>
              </a:lnSpc>
              <a:buSzPts val="1500"/>
            </a:pPr>
            <a:r>
              <a:rPr lang="en-GB" sz="1500" i="1" dirty="0">
                <a:latin typeface="Century Schoolbook"/>
                <a:ea typeface="Century Schoolbook"/>
                <a:cs typeface="Century Schoolbook"/>
                <a:sym typeface="Century Schoolbook"/>
              </a:rPr>
              <a:t>Max Korbmacher, PhD</a:t>
            </a:r>
          </a:p>
          <a:p>
            <a:pPr marL="0" indent="0" algn="ctr">
              <a:lnSpc>
                <a:spcPct val="111000"/>
              </a:lnSpc>
              <a:buSzPts val="1500"/>
            </a:pPr>
            <a:r>
              <a:rPr lang="en-GB" sz="1500" i="1" dirty="0" err="1">
                <a:latin typeface="Century Schoolbook"/>
                <a:ea typeface="Century Schoolbook"/>
                <a:cs typeface="Century Schoolbook"/>
                <a:sym typeface="Century Schoolbook"/>
              </a:rPr>
              <a:t>Max.Korbmacher@gmail.com</a:t>
            </a:r>
            <a:endParaRPr lang="en-GB" sz="1500" i="1" dirty="0">
              <a:latin typeface="Century Schoolbook"/>
              <a:ea typeface="Century Schoolbook"/>
              <a:cs typeface="Century Schoolbook"/>
              <a:sym typeface="Century Schoolbook"/>
            </a:endParaRPr>
          </a:p>
        </p:txBody>
      </p:sp>
    </p:spTree>
    <p:extLst>
      <p:ext uri="{BB962C8B-B14F-4D97-AF65-F5344CB8AC3E}">
        <p14:creationId xmlns:p14="http://schemas.microsoft.com/office/powerpoint/2010/main" val="3505857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3"/>
          <p:cNvSpPr txBox="1">
            <a:spLocks noGrp="1"/>
          </p:cNvSpPr>
          <p:nvPr>
            <p:ph type="body" idx="4294967295"/>
          </p:nvPr>
        </p:nvSpPr>
        <p:spPr>
          <a:xfrm>
            <a:off x="2207805" y="1596480"/>
            <a:ext cx="6577800" cy="3268500"/>
          </a:xfrm>
          <a:prstGeom prst="rect">
            <a:avLst/>
          </a:prstGeom>
          <a:noFill/>
          <a:ln>
            <a:noFill/>
          </a:ln>
        </p:spPr>
        <p:txBody>
          <a:bodyPr spcFirstLastPara="1" wrap="square" lIns="68575" tIns="34275" rIns="68575" bIns="34275" anchor="t" anchorCtr="0">
            <a:normAutofit/>
          </a:bodyPr>
          <a:lstStyle/>
          <a:p>
            <a:pPr marL="0" marR="0" lvl="0" indent="0" algn="ctr" rtl="0">
              <a:lnSpc>
                <a:spcPct val="111000"/>
              </a:lnSpc>
              <a:spcBef>
                <a:spcPts val="0"/>
              </a:spcBef>
              <a:spcAft>
                <a:spcPts val="0"/>
              </a:spcAft>
              <a:buSzPts val="1500"/>
              <a:buFont typeface="Arial"/>
              <a:buNone/>
            </a:pPr>
            <a:endParaRPr sz="1500" b="0" i="0" u="none" strike="noStrike" cap="none">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558380"/>
              </a:buClr>
              <a:buSzPts val="1500"/>
              <a:buFont typeface="Century Schoolbook"/>
              <a:buNone/>
            </a:pPr>
            <a:r>
              <a:rPr lang="en" sz="1500" b="1">
                <a:solidFill>
                  <a:srgbClr val="558380"/>
                </a:solidFill>
                <a:latin typeface="Century Schoolbook"/>
                <a:ea typeface="Century Schoolbook"/>
                <a:cs typeface="Century Schoolbook"/>
                <a:sym typeface="Century Schoolbook"/>
              </a:rPr>
              <a:t>Background</a:t>
            </a:r>
            <a:endParaRPr sz="1500" b="0" i="0" u="none" strike="noStrike" cap="none">
              <a:solidFill>
                <a:srgbClr val="474B57"/>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Century Schoolbook"/>
              <a:buNone/>
            </a:pPr>
            <a:r>
              <a:rPr lang="en" sz="1500" b="0" i="0" u="none" strike="noStrike" cap="none">
                <a:solidFill>
                  <a:srgbClr val="000000"/>
                </a:solidFill>
                <a:latin typeface="Century Schoolbook"/>
                <a:ea typeface="Century Schoolbook"/>
                <a:cs typeface="Century Schoolbook"/>
                <a:sym typeface="Century Schoolbook"/>
              </a:rPr>
              <a:t>____________</a:t>
            </a:r>
            <a:endParaRPr sz="1500" b="0" i="0" u="none" strike="noStrike" cap="none">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SzPts val="1500"/>
              <a:buFont typeface="Arial"/>
              <a:buNone/>
            </a:pPr>
            <a:endParaRPr sz="1500" b="0" i="0" u="none" strike="noStrike" cap="none">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000000"/>
              </a:buClr>
              <a:buSzPts val="1500"/>
              <a:buFont typeface="Century Schoolbook"/>
              <a:buNone/>
            </a:pPr>
            <a:r>
              <a:rPr lang="en" sz="1500" i="1">
                <a:latin typeface="Century Schoolbook"/>
                <a:ea typeface="Century Schoolbook"/>
                <a:cs typeface="Century Schoolbook"/>
                <a:sym typeface="Century Schoolbook"/>
              </a:rPr>
              <a:t>Formalisation of statistical testing through Ronald Fisher.</a:t>
            </a:r>
            <a:endParaRPr sz="1500" i="1">
              <a:latin typeface="Century Schoolbook"/>
              <a:ea typeface="Century Schoolbook"/>
              <a:cs typeface="Century Schoolbook"/>
              <a:sym typeface="Century Schoolbook"/>
            </a:endParaRPr>
          </a:p>
          <a:p>
            <a:pPr marL="0" marR="0" lvl="0" indent="0" algn="ctr" rtl="0">
              <a:lnSpc>
                <a:spcPct val="111000"/>
              </a:lnSpc>
              <a:spcBef>
                <a:spcPts val="700"/>
              </a:spcBef>
              <a:spcAft>
                <a:spcPts val="0"/>
              </a:spcAft>
              <a:buClr>
                <a:srgbClr val="000000"/>
              </a:buClr>
              <a:buSzPts val="1500"/>
              <a:buFont typeface="Century Schoolbook"/>
              <a:buNone/>
            </a:pPr>
            <a:endParaRPr sz="1500" i="1">
              <a:latin typeface="Century Schoolbook"/>
              <a:ea typeface="Century Schoolbook"/>
              <a:cs typeface="Century Schoolbook"/>
              <a:sym typeface="Century Schoolbook"/>
            </a:endParaRPr>
          </a:p>
          <a:p>
            <a:pPr marL="0" lvl="0" indent="0" algn="ctr" rtl="0">
              <a:lnSpc>
                <a:spcPct val="111000"/>
              </a:lnSpc>
              <a:spcBef>
                <a:spcPts val="700"/>
              </a:spcBef>
              <a:spcAft>
                <a:spcPts val="0"/>
              </a:spcAft>
              <a:buClr>
                <a:schemeClr val="dk1"/>
              </a:buClr>
              <a:buSzPts val="1500"/>
              <a:buFont typeface="Century Schoolbook"/>
              <a:buNone/>
            </a:pPr>
            <a:r>
              <a:rPr lang="en" sz="1500" i="1">
                <a:solidFill>
                  <a:schemeClr val="dk1"/>
                </a:solidFill>
                <a:latin typeface="Century Schoolbook"/>
                <a:ea typeface="Century Schoolbook"/>
                <a:cs typeface="Century Schoolbook"/>
                <a:sym typeface="Century Schoolbook"/>
              </a:rPr>
              <a:t>Since that, research practices and methods constantly evolve.</a:t>
            </a:r>
            <a:endParaRPr sz="1500" i="1">
              <a:solidFill>
                <a:schemeClr val="dk1"/>
              </a:solidFill>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Clr>
                <a:srgbClr val="000000"/>
              </a:buClr>
              <a:buSzPts val="1500"/>
              <a:buFont typeface="Century Schoolbook"/>
              <a:buNone/>
            </a:pPr>
            <a:endParaRPr sz="1500" i="1">
              <a:latin typeface="Century Schoolbook"/>
              <a:ea typeface="Century Schoolbook"/>
              <a:cs typeface="Century Schoolbook"/>
              <a:sym typeface="Century Schoolbook"/>
            </a:endParaRPr>
          </a:p>
        </p:txBody>
      </p:sp>
      <p:sp>
        <p:nvSpPr>
          <p:cNvPr id="2" name="Google Shape;272;p41">
            <a:extLst>
              <a:ext uri="{FF2B5EF4-FFF2-40B4-BE49-F238E27FC236}">
                <a16:creationId xmlns:a16="http://schemas.microsoft.com/office/drawing/2014/main" id="{78E658AF-6102-7A64-B4DB-DB0ABC152B01}"/>
              </a:ext>
            </a:extLst>
          </p:cNvPr>
          <p:cNvSpPr txBox="1">
            <a:spLocks/>
          </p:cNvSpPr>
          <p:nvPr/>
        </p:nvSpPr>
        <p:spPr>
          <a:xfrm>
            <a:off x="2200230" y="721980"/>
            <a:ext cx="6577740" cy="87453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lgn="ctr">
              <a:lnSpc>
                <a:spcPct val="99000"/>
              </a:lnSpc>
              <a:buClr>
                <a:srgbClr val="474B57"/>
              </a:buClr>
              <a:buSzPts val="3600"/>
              <a:buFont typeface="Century Schoolbook"/>
              <a:buNone/>
            </a:pPr>
            <a:r>
              <a:rPr lang="en-GB" sz="2850">
                <a:solidFill>
                  <a:srgbClr val="474B57"/>
                </a:solidFill>
                <a:latin typeface="Century Schoolbook"/>
                <a:ea typeface="Century Schoolbook"/>
                <a:cs typeface="Century Schoolbook"/>
                <a:sym typeface="Century Schoolbook"/>
              </a:rPr>
              <a:t>The road to the Replication Crisis</a:t>
            </a:r>
            <a:endParaRPr lang="en-GB" sz="285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10"/>
        <p:cNvGrpSpPr/>
        <p:nvPr/>
      </p:nvGrpSpPr>
      <p:grpSpPr>
        <a:xfrm>
          <a:off x="0" y="0"/>
          <a:ext cx="0" cy="0"/>
          <a:chOff x="0" y="0"/>
          <a:chExt cx="0" cy="0"/>
        </a:xfrm>
      </p:grpSpPr>
      <p:sp>
        <p:nvSpPr>
          <p:cNvPr id="611" name="Google Shape;611;p77"/>
          <p:cNvSpPr txBox="1">
            <a:spLocks noGrp="1"/>
          </p:cNvSpPr>
          <p:nvPr>
            <p:ph type="title" idx="4294967295"/>
          </p:nvPr>
        </p:nvSpPr>
        <p:spPr>
          <a:xfrm>
            <a:off x="2905740" y="721980"/>
            <a:ext cx="5872230" cy="874530"/>
          </a:xfrm>
          <a:prstGeom prst="rect">
            <a:avLst/>
          </a:prstGeom>
          <a:noFill/>
          <a:ln>
            <a:noFill/>
          </a:ln>
        </p:spPr>
        <p:txBody>
          <a:bodyPr spcFirstLastPara="1" wrap="square" lIns="68575" tIns="34275" rIns="68575" bIns="34275" anchor="t" anchorCtr="0">
            <a:noAutofit/>
          </a:bodyPr>
          <a:lstStyle/>
          <a:p>
            <a:pPr marL="0" marR="0" lvl="0" indent="0" algn="l" rtl="0">
              <a:lnSpc>
                <a:spcPct val="99000"/>
              </a:lnSpc>
              <a:spcBef>
                <a:spcPts val="0"/>
              </a:spcBef>
              <a:spcAft>
                <a:spcPts val="0"/>
              </a:spcAft>
              <a:buClr>
                <a:srgbClr val="474B57"/>
              </a:buClr>
              <a:buSzPts val="3240"/>
              <a:buFont typeface="Century Schoolbook"/>
              <a:buNone/>
            </a:pPr>
            <a:r>
              <a:rPr lang="en" sz="2740" b="0" i="0" u="none" strike="noStrike" cap="none">
                <a:solidFill>
                  <a:srgbClr val="474B57"/>
                </a:solidFill>
                <a:latin typeface="Century Schoolbook"/>
                <a:ea typeface="Century Schoolbook"/>
                <a:cs typeface="Century Schoolbook"/>
                <a:sym typeface="Century Schoolbook"/>
              </a:rPr>
              <a:t>Expanding structural, procedural and community changes</a:t>
            </a:r>
            <a:endParaRPr sz="2740" b="0" i="0" u="none" strike="noStrike" cap="none">
              <a:solidFill>
                <a:srgbClr val="000000"/>
              </a:solidFill>
              <a:latin typeface="Arial"/>
              <a:ea typeface="Arial"/>
              <a:cs typeface="Arial"/>
              <a:sym typeface="Arial"/>
            </a:endParaRPr>
          </a:p>
        </p:txBody>
      </p:sp>
      <p:pic>
        <p:nvPicPr>
          <p:cNvPr id="612" name="Google Shape;612;p77"/>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613" name="Google Shape;613;p77"/>
          <p:cNvPicPr preferRelativeResize="0"/>
          <p:nvPr/>
        </p:nvPicPr>
        <p:blipFill rotWithShape="1">
          <a:blip r:embed="rId4">
            <a:alphaModFix/>
          </a:blip>
          <a:srcRect/>
          <a:stretch/>
        </p:blipFill>
        <p:spPr>
          <a:xfrm>
            <a:off x="0" y="2160000"/>
            <a:ext cx="2991600" cy="2983500"/>
          </a:xfrm>
          <a:prstGeom prst="rect">
            <a:avLst/>
          </a:prstGeom>
          <a:noFill/>
          <a:ln>
            <a:noFill/>
          </a:ln>
        </p:spPr>
      </p:pic>
      <p:sp>
        <p:nvSpPr>
          <p:cNvPr id="614" name="Google Shape;614;p77"/>
          <p:cNvSpPr txBox="1">
            <a:spLocks noGrp="1"/>
          </p:cNvSpPr>
          <p:nvPr>
            <p:ph type="body" idx="4294967295"/>
          </p:nvPr>
        </p:nvSpPr>
        <p:spPr>
          <a:xfrm>
            <a:off x="2991600" y="1755000"/>
            <a:ext cx="6053400" cy="2989440"/>
          </a:xfrm>
          <a:prstGeom prst="rect">
            <a:avLst/>
          </a:prstGeom>
          <a:noFill/>
          <a:ln>
            <a:noFill/>
          </a:ln>
        </p:spPr>
        <p:txBody>
          <a:bodyPr spcFirstLastPara="1" wrap="square" lIns="68575" tIns="34275" rIns="68575" bIns="34275" anchor="t" anchorCtr="0">
            <a:normAutofit/>
          </a:bodyPr>
          <a:lstStyle/>
          <a:p>
            <a:pPr marL="330200" marR="0" lvl="0" indent="-247650" algn="l" rtl="0">
              <a:lnSpc>
                <a:spcPct val="111000"/>
              </a:lnSpc>
              <a:spcBef>
                <a:spcPts val="700"/>
              </a:spcBef>
              <a:spcAft>
                <a:spcPts val="0"/>
              </a:spcAft>
              <a:buClr>
                <a:srgbClr val="000000"/>
              </a:buClr>
              <a:buSzPts val="700"/>
              <a:buFont typeface="Noto Sans Symbols"/>
              <a:buChar char="●"/>
            </a:pPr>
            <a:r>
              <a:rPr lang="en" sz="1500">
                <a:latin typeface="Century Schoolbook"/>
                <a:ea typeface="Century Schoolbook"/>
                <a:cs typeface="Century Schoolbook"/>
                <a:sym typeface="Century Schoolbook"/>
              </a:rPr>
              <a:t>Generalizability</a:t>
            </a:r>
            <a:endParaRPr sz="1500">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SzPts val="700"/>
              <a:buFont typeface="Noto Sans Symbols"/>
              <a:buChar char="●"/>
            </a:pPr>
            <a:r>
              <a:rPr lang="en" sz="1500">
                <a:latin typeface="Century Schoolbook"/>
                <a:ea typeface="Century Schoolbook"/>
                <a:cs typeface="Century Schoolbook"/>
                <a:sym typeface="Century Schoolbook"/>
              </a:rPr>
              <a:t>Formal theory building</a:t>
            </a:r>
            <a:endParaRPr sz="1500">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SzPts val="700"/>
              <a:buFont typeface="Noto Sans Symbols"/>
              <a:buChar char="●"/>
            </a:pPr>
            <a:r>
              <a:rPr lang="en" sz="1500">
                <a:latin typeface="Century Schoolbook"/>
                <a:ea typeface="Century Schoolbook"/>
                <a:cs typeface="Century Schoolbook"/>
                <a:sym typeface="Century Schoolbook"/>
              </a:rPr>
              <a:t>Qualitative research</a:t>
            </a:r>
            <a:endParaRPr sz="1500">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SzPts val="700"/>
              <a:buFont typeface="Noto Sans Symbols"/>
              <a:buChar char="●"/>
            </a:pPr>
            <a:r>
              <a:rPr lang="en" sz="1500">
                <a:latin typeface="Century Schoolbook"/>
                <a:ea typeface="Century Schoolbook"/>
                <a:cs typeface="Century Schoolbook"/>
                <a:sym typeface="Century Schoolbook"/>
              </a:rPr>
              <a:t>Diversity and inclusion</a:t>
            </a:r>
            <a:endParaRPr sz="1500" b="0" i="1" u="none" strike="noStrike" cap="none">
              <a:solidFill>
                <a:srgbClr val="474B57"/>
              </a:solidFill>
              <a:latin typeface="Calibri"/>
              <a:ea typeface="Calibri"/>
              <a:cs typeface="Calibri"/>
              <a:sym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78"/>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Autofit/>
          </a:bodyPr>
          <a:lstStyle/>
          <a:p>
            <a:pPr marL="0" marR="0" lvl="0" indent="0" algn="l" rtl="0">
              <a:lnSpc>
                <a:spcPct val="99000"/>
              </a:lnSpc>
              <a:spcBef>
                <a:spcPts val="0"/>
              </a:spcBef>
              <a:spcAft>
                <a:spcPts val="0"/>
              </a:spcAft>
              <a:buClr>
                <a:srgbClr val="474B57"/>
              </a:buClr>
              <a:buSzPts val="3240"/>
              <a:buFont typeface="Century Schoolbook"/>
              <a:buNone/>
            </a:pPr>
            <a:r>
              <a:rPr lang="en" sz="2740" b="0" i="0" u="none" strike="noStrike" cap="none">
                <a:solidFill>
                  <a:srgbClr val="474B57"/>
                </a:solidFill>
                <a:latin typeface="Century Schoolbook"/>
                <a:ea typeface="Century Schoolbook"/>
                <a:cs typeface="Century Schoolbook"/>
                <a:sym typeface="Century Schoolbook"/>
              </a:rPr>
              <a:t>Expanding structural, procedural and community changes</a:t>
            </a:r>
            <a:endParaRPr sz="2740" b="0" i="0" u="none" strike="noStrike" cap="none">
              <a:solidFill>
                <a:srgbClr val="000000"/>
              </a:solidFill>
              <a:latin typeface="Arial"/>
              <a:ea typeface="Arial"/>
              <a:cs typeface="Arial"/>
              <a:sym typeface="Arial"/>
            </a:endParaRPr>
          </a:p>
        </p:txBody>
      </p:sp>
      <p:pic>
        <p:nvPicPr>
          <p:cNvPr id="621" name="Google Shape;621;p78"/>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622" name="Google Shape;622;p78"/>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623" name="Google Shape;623;p78"/>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a:bodyPr>
          <a:lstStyle/>
          <a:p>
            <a:pPr marL="330200" marR="0" lvl="0" indent="-247650" algn="l" rtl="0">
              <a:lnSpc>
                <a:spcPct val="111000"/>
              </a:lnSpc>
              <a:spcBef>
                <a:spcPts val="700"/>
              </a:spcBef>
              <a:spcAft>
                <a:spcPts val="0"/>
              </a:spcAft>
              <a:buClr>
                <a:srgbClr val="000000"/>
              </a:buClr>
              <a:buSzPts val="700"/>
              <a:buFont typeface="Noto Sans Symbols"/>
              <a:buChar char="●"/>
            </a:pPr>
            <a:r>
              <a:rPr lang="en" sz="1500">
                <a:latin typeface="Century Schoolbook"/>
                <a:ea typeface="Century Schoolbook"/>
                <a:cs typeface="Century Schoolbook"/>
                <a:sym typeface="Century Schoolbook"/>
              </a:rPr>
              <a:t>Generalizability</a:t>
            </a:r>
            <a:endParaRPr sz="1500">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Formal theory building</a:t>
            </a:r>
            <a:endParaRPr sz="1500">
              <a:solidFill>
                <a:srgbClr val="79A8A4"/>
              </a:solidFill>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Qualitative research</a:t>
            </a:r>
            <a:endParaRPr sz="1500">
              <a:solidFill>
                <a:srgbClr val="79A8A4"/>
              </a:solidFill>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Diversity and inclusion</a:t>
            </a:r>
            <a:endParaRPr sz="1500" b="0" i="1" u="none" strike="noStrike" cap="none">
              <a:solidFill>
                <a:srgbClr val="79A8A4"/>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79"/>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Autofit/>
          </a:bodyPr>
          <a:lstStyle/>
          <a:p>
            <a:pPr marL="0" marR="0" lvl="0" indent="0" algn="l" rtl="0">
              <a:lnSpc>
                <a:spcPct val="99000"/>
              </a:lnSpc>
              <a:spcBef>
                <a:spcPts val="0"/>
              </a:spcBef>
              <a:spcAft>
                <a:spcPts val="0"/>
              </a:spcAft>
              <a:buClr>
                <a:srgbClr val="474B57"/>
              </a:buClr>
              <a:buSzPts val="3240"/>
              <a:buFont typeface="Century Schoolbook"/>
              <a:buNone/>
            </a:pPr>
            <a:r>
              <a:rPr lang="en" sz="2740" b="0" i="0" u="none" strike="noStrike" cap="none">
                <a:solidFill>
                  <a:srgbClr val="474B57"/>
                </a:solidFill>
                <a:latin typeface="Century Schoolbook"/>
                <a:ea typeface="Century Schoolbook"/>
                <a:cs typeface="Century Schoolbook"/>
                <a:sym typeface="Century Schoolbook"/>
              </a:rPr>
              <a:t>Expanding structural, procedural and community changes</a:t>
            </a:r>
            <a:endParaRPr sz="2740" b="0" i="0" u="none" strike="noStrike" cap="none">
              <a:solidFill>
                <a:srgbClr val="000000"/>
              </a:solidFill>
              <a:latin typeface="Arial"/>
              <a:ea typeface="Arial"/>
              <a:cs typeface="Arial"/>
              <a:sym typeface="Arial"/>
            </a:endParaRPr>
          </a:p>
        </p:txBody>
      </p:sp>
      <p:pic>
        <p:nvPicPr>
          <p:cNvPr id="630" name="Google Shape;630;p79"/>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631" name="Google Shape;631;p79"/>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632" name="Google Shape;632;p79"/>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a:bodyPr>
          <a:lstStyle/>
          <a:p>
            <a:pPr marL="330200" marR="0" lvl="0" indent="-247650" algn="l" rtl="0">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Generalizability</a:t>
            </a:r>
            <a:endParaRPr sz="1500">
              <a:solidFill>
                <a:srgbClr val="79A8A4"/>
              </a:solidFill>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Clr>
                <a:schemeClr val="dk1"/>
              </a:buClr>
              <a:buSzPts val="700"/>
              <a:buFont typeface="Noto Sans Symbols"/>
              <a:buChar char="●"/>
            </a:pPr>
            <a:r>
              <a:rPr lang="en" sz="1500">
                <a:solidFill>
                  <a:schemeClr val="dk1"/>
                </a:solidFill>
                <a:latin typeface="Century Schoolbook"/>
                <a:ea typeface="Century Schoolbook"/>
                <a:cs typeface="Century Schoolbook"/>
                <a:sym typeface="Century Schoolbook"/>
              </a:rPr>
              <a:t>Formal theory building</a:t>
            </a:r>
            <a:endParaRPr sz="1500">
              <a:solidFill>
                <a:schemeClr val="dk1"/>
              </a:solidFill>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Qualitative research</a:t>
            </a:r>
            <a:endParaRPr sz="1500">
              <a:solidFill>
                <a:srgbClr val="79A8A4"/>
              </a:solidFill>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Diversity and inclusion</a:t>
            </a:r>
            <a:endParaRPr sz="1500" b="0" i="1" u="none" strike="noStrike" cap="none">
              <a:solidFill>
                <a:srgbClr val="79A8A4"/>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sp>
        <p:nvSpPr>
          <p:cNvPr id="638" name="Google Shape;638;p80"/>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Autofit/>
          </a:bodyPr>
          <a:lstStyle/>
          <a:p>
            <a:pPr marL="0" marR="0" lvl="0" indent="0" algn="l" rtl="0">
              <a:lnSpc>
                <a:spcPct val="99000"/>
              </a:lnSpc>
              <a:spcBef>
                <a:spcPts val="0"/>
              </a:spcBef>
              <a:spcAft>
                <a:spcPts val="0"/>
              </a:spcAft>
              <a:buClr>
                <a:srgbClr val="474B57"/>
              </a:buClr>
              <a:buSzPts val="3240"/>
              <a:buFont typeface="Century Schoolbook"/>
              <a:buNone/>
            </a:pPr>
            <a:r>
              <a:rPr lang="en" sz="2740" b="0" i="0" u="none" strike="noStrike" cap="none">
                <a:solidFill>
                  <a:srgbClr val="474B57"/>
                </a:solidFill>
                <a:latin typeface="Century Schoolbook"/>
                <a:ea typeface="Century Schoolbook"/>
                <a:cs typeface="Century Schoolbook"/>
                <a:sym typeface="Century Schoolbook"/>
              </a:rPr>
              <a:t>Expanding structural, procedural and community changes</a:t>
            </a:r>
            <a:endParaRPr sz="2740" b="0" i="0" u="none" strike="noStrike" cap="none">
              <a:solidFill>
                <a:srgbClr val="000000"/>
              </a:solidFill>
              <a:latin typeface="Arial"/>
              <a:ea typeface="Arial"/>
              <a:cs typeface="Arial"/>
              <a:sym typeface="Arial"/>
            </a:endParaRPr>
          </a:p>
        </p:txBody>
      </p:sp>
      <p:pic>
        <p:nvPicPr>
          <p:cNvPr id="639" name="Google Shape;639;p80"/>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640" name="Google Shape;640;p80"/>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641" name="Google Shape;641;p80"/>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a:bodyPr>
          <a:lstStyle/>
          <a:p>
            <a:pPr marL="330200" marR="0" lvl="0" indent="-247650" algn="l" rtl="0">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Generalizability</a:t>
            </a:r>
            <a:endParaRPr sz="1500">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Formal theory building</a:t>
            </a:r>
            <a:endParaRPr sz="1500">
              <a:solidFill>
                <a:srgbClr val="79A8A4"/>
              </a:solidFill>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Clr>
                <a:schemeClr val="dk1"/>
              </a:buClr>
              <a:buSzPts val="700"/>
              <a:buFont typeface="Noto Sans Symbols"/>
              <a:buChar char="●"/>
            </a:pPr>
            <a:r>
              <a:rPr lang="en" sz="1500">
                <a:solidFill>
                  <a:schemeClr val="dk1"/>
                </a:solidFill>
                <a:latin typeface="Century Schoolbook"/>
                <a:ea typeface="Century Schoolbook"/>
                <a:cs typeface="Century Schoolbook"/>
                <a:sym typeface="Century Schoolbook"/>
              </a:rPr>
              <a:t>Qualitative research</a:t>
            </a:r>
            <a:endParaRPr sz="1500">
              <a:solidFill>
                <a:schemeClr val="dk1"/>
              </a:solidFill>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Diversity and inclusion</a:t>
            </a:r>
            <a:endParaRPr sz="1500" b="0" i="1" u="none" strike="noStrike" cap="none">
              <a:solidFill>
                <a:srgbClr val="79A8A4"/>
              </a:solidFill>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81"/>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Autofit/>
          </a:bodyPr>
          <a:lstStyle/>
          <a:p>
            <a:pPr marL="0" marR="0" lvl="0" indent="0" algn="l" rtl="0">
              <a:lnSpc>
                <a:spcPct val="99000"/>
              </a:lnSpc>
              <a:spcBef>
                <a:spcPts val="0"/>
              </a:spcBef>
              <a:spcAft>
                <a:spcPts val="0"/>
              </a:spcAft>
              <a:buClr>
                <a:srgbClr val="474B57"/>
              </a:buClr>
              <a:buSzPts val="3240"/>
              <a:buFont typeface="Century Schoolbook"/>
              <a:buNone/>
            </a:pPr>
            <a:r>
              <a:rPr lang="en" sz="2740" b="0" i="0" u="none" strike="noStrike" cap="none">
                <a:solidFill>
                  <a:srgbClr val="474B57"/>
                </a:solidFill>
                <a:latin typeface="Century Schoolbook"/>
                <a:ea typeface="Century Schoolbook"/>
                <a:cs typeface="Century Schoolbook"/>
                <a:sym typeface="Century Schoolbook"/>
              </a:rPr>
              <a:t>Expanding structural, procedural and community changes</a:t>
            </a:r>
            <a:endParaRPr sz="2740" b="0" i="0" u="none" strike="noStrike" cap="none">
              <a:solidFill>
                <a:srgbClr val="000000"/>
              </a:solidFill>
              <a:latin typeface="Arial"/>
              <a:ea typeface="Arial"/>
              <a:cs typeface="Arial"/>
              <a:sym typeface="Arial"/>
            </a:endParaRPr>
          </a:p>
        </p:txBody>
      </p:sp>
      <p:pic>
        <p:nvPicPr>
          <p:cNvPr id="648" name="Google Shape;648;p81"/>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649" name="Google Shape;649;p81"/>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650" name="Google Shape;650;p81"/>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a:bodyPr>
          <a:lstStyle/>
          <a:p>
            <a:pPr marL="330200" marR="0" lvl="0" indent="-247650" algn="l" rtl="0">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Generalizability</a:t>
            </a:r>
            <a:endParaRPr sz="1500">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Formal theory building</a:t>
            </a:r>
            <a:endParaRPr sz="1500">
              <a:solidFill>
                <a:srgbClr val="79A8A4"/>
              </a:solidFill>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Clr>
                <a:srgbClr val="79A8A4"/>
              </a:buClr>
              <a:buSzPts val="700"/>
              <a:buFont typeface="Noto Sans Symbols"/>
              <a:buChar char="●"/>
            </a:pPr>
            <a:r>
              <a:rPr lang="en" sz="1500">
                <a:solidFill>
                  <a:srgbClr val="79A8A4"/>
                </a:solidFill>
                <a:latin typeface="Century Schoolbook"/>
                <a:ea typeface="Century Schoolbook"/>
                <a:cs typeface="Century Schoolbook"/>
                <a:sym typeface="Century Schoolbook"/>
              </a:rPr>
              <a:t>Qualitative research</a:t>
            </a:r>
            <a:endParaRPr sz="1500">
              <a:solidFill>
                <a:srgbClr val="79A8A4"/>
              </a:solidFill>
              <a:latin typeface="Century Schoolbook"/>
              <a:ea typeface="Century Schoolbook"/>
              <a:cs typeface="Century Schoolbook"/>
              <a:sym typeface="Century Schoolbook"/>
            </a:endParaRPr>
          </a:p>
          <a:p>
            <a:pPr marL="330200" marR="0" lvl="0" indent="-247650" algn="l" rtl="0">
              <a:lnSpc>
                <a:spcPct val="111000"/>
              </a:lnSpc>
              <a:spcBef>
                <a:spcPts val="700"/>
              </a:spcBef>
              <a:spcAft>
                <a:spcPts val="0"/>
              </a:spcAft>
              <a:buClr>
                <a:schemeClr val="dk1"/>
              </a:buClr>
              <a:buSzPts val="700"/>
              <a:buFont typeface="Noto Sans Symbols"/>
              <a:buChar char="●"/>
            </a:pPr>
            <a:r>
              <a:rPr lang="en" sz="1500">
                <a:solidFill>
                  <a:schemeClr val="dk1"/>
                </a:solidFill>
                <a:latin typeface="Century Schoolbook"/>
                <a:ea typeface="Century Schoolbook"/>
                <a:cs typeface="Century Schoolbook"/>
                <a:sym typeface="Century Schoolbook"/>
              </a:rPr>
              <a:t>Diversity and inclusion</a:t>
            </a:r>
            <a:endParaRPr sz="1500" b="0" i="1" u="none" strike="noStrike" cap="none">
              <a:solidFill>
                <a:schemeClr val="dk1"/>
              </a:solidFill>
              <a:latin typeface="Calibri"/>
              <a:ea typeface="Calibri"/>
              <a:cs typeface="Calibri"/>
              <a:sym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82"/>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Outlook</a:t>
            </a:r>
            <a:endParaRPr sz="3600" b="0" i="0" u="none" strike="noStrike" cap="none">
              <a:solidFill>
                <a:srgbClr val="000000"/>
              </a:solidFill>
              <a:latin typeface="Arial"/>
              <a:ea typeface="Arial"/>
              <a:cs typeface="Arial"/>
              <a:sym typeface="Arial"/>
            </a:endParaRPr>
          </a:p>
        </p:txBody>
      </p:sp>
      <p:pic>
        <p:nvPicPr>
          <p:cNvPr id="657" name="Google Shape;657;p82"/>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658" name="Google Shape;658;p82"/>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659" name="Google Shape;659;p82"/>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a:bodyPr>
          <a:lstStyle/>
          <a:p>
            <a:pPr marL="330200" marR="0" lvl="0" indent="-247650" algn="l" rtl="0">
              <a:lnSpc>
                <a:spcPct val="111000"/>
              </a:lnSpc>
              <a:spcBef>
                <a:spcPts val="0"/>
              </a:spcBef>
              <a:spcAft>
                <a:spcPts val="0"/>
              </a:spcAft>
              <a:buClr>
                <a:srgbClr val="000000"/>
              </a:buClr>
              <a:buSzPts val="700"/>
              <a:buFont typeface="Noto Sans Symbols"/>
              <a:buChar char="●"/>
            </a:pPr>
            <a:r>
              <a:rPr lang="en" sz="1500" b="0" i="0" u="none" strike="noStrike" cap="none" dirty="0">
                <a:solidFill>
                  <a:srgbClr val="000000"/>
                </a:solidFill>
                <a:latin typeface="Century Schoolbook"/>
                <a:ea typeface="Century Schoolbook"/>
                <a:cs typeface="Century Schoolbook"/>
                <a:sym typeface="Century Schoolbook"/>
              </a:rPr>
              <a:t>The credibility revolution motivated structural, procedural, and community changes that would have previously been considered idealistic, if not impractical.</a:t>
            </a:r>
            <a:endParaRPr sz="1500" b="0" i="0" u="none" strike="noStrike" cap="none" dirty="0">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000000"/>
              </a:buClr>
              <a:buSzPts val="700"/>
              <a:buFont typeface="Noto Sans Symbols"/>
              <a:buChar char="●"/>
            </a:pPr>
            <a:r>
              <a:rPr lang="en" sz="1500" b="0" i="0" u="none" strike="noStrike" cap="none" dirty="0">
                <a:solidFill>
                  <a:srgbClr val="000000"/>
                </a:solidFill>
                <a:latin typeface="Century Schoolbook"/>
                <a:ea typeface="Century Schoolbook"/>
                <a:cs typeface="Century Schoolbook"/>
                <a:sym typeface="Century Schoolbook"/>
              </a:rPr>
              <a:t>Developments go beyond “fixing failed replications”: transparency, rigor, and quality in all aspects of research are now</a:t>
            </a:r>
            <a:r>
              <a:rPr lang="en" sz="1500" dirty="0">
                <a:latin typeface="Century Schoolbook"/>
                <a:ea typeface="Century Schoolbook"/>
                <a:cs typeface="Century Schoolbook"/>
                <a:sym typeface="Century Schoolbook"/>
              </a:rPr>
              <a:t> </a:t>
            </a:r>
            <a:r>
              <a:rPr lang="en" sz="1500" b="0" i="0" u="none" strike="noStrike" cap="none" dirty="0">
                <a:solidFill>
                  <a:srgbClr val="000000"/>
                </a:solidFill>
                <a:latin typeface="Century Schoolbook"/>
                <a:ea typeface="Century Schoolbook"/>
                <a:cs typeface="Century Schoolbook"/>
                <a:sym typeface="Century Schoolbook"/>
              </a:rPr>
              <a:t>the focus</a:t>
            </a:r>
            <a:endParaRPr sz="1500" b="0" i="0" u="none" strike="noStrike" cap="none" dirty="0">
              <a:solidFill>
                <a:srgbClr val="474B57"/>
              </a:solidFill>
              <a:latin typeface="Calibri"/>
              <a:ea typeface="Calibri"/>
              <a:cs typeface="Calibri"/>
              <a:sym typeface="Calibri"/>
            </a:endParaRPr>
          </a:p>
          <a:p>
            <a:pPr marL="330200" marR="0" lvl="0" indent="-247650" algn="l" rtl="0">
              <a:lnSpc>
                <a:spcPct val="111000"/>
              </a:lnSpc>
              <a:spcBef>
                <a:spcPts val="700"/>
              </a:spcBef>
              <a:spcAft>
                <a:spcPts val="0"/>
              </a:spcAft>
              <a:buClr>
                <a:srgbClr val="000000"/>
              </a:buClr>
              <a:buSzPts val="700"/>
              <a:buFont typeface="Noto Sans Symbols"/>
              <a:buChar char="●"/>
            </a:pPr>
            <a:r>
              <a:rPr lang="en" sz="1500" b="0" i="0" u="none" strike="noStrike" cap="none" dirty="0">
                <a:solidFill>
                  <a:srgbClr val="000000"/>
                </a:solidFill>
                <a:latin typeface="Century Schoolbook"/>
                <a:ea typeface="Century Schoolbook"/>
                <a:cs typeface="Century Schoolbook"/>
                <a:sym typeface="Century Schoolbook"/>
              </a:rPr>
              <a:t>Only change on multiple levels will be sustainable</a:t>
            </a:r>
            <a:endParaRPr sz="1500" b="0" i="0" u="none" strike="noStrike" cap="none" dirty="0">
              <a:solidFill>
                <a:srgbClr val="474B57"/>
              </a:solidFill>
              <a:latin typeface="Calibri"/>
              <a:ea typeface="Calibri"/>
              <a:cs typeface="Calibri"/>
              <a:sym typeface="Calibri"/>
            </a:endParaRPr>
          </a:p>
          <a:p>
            <a:pPr marL="647700" marR="0" lvl="1" indent="-234950" algn="l" rtl="0">
              <a:lnSpc>
                <a:spcPct val="111000"/>
              </a:lnSpc>
              <a:spcBef>
                <a:spcPts val="900"/>
              </a:spcBef>
              <a:spcAft>
                <a:spcPts val="0"/>
              </a:spcAft>
              <a:buClr>
                <a:srgbClr val="000000"/>
              </a:buClr>
              <a:buSzPts val="1100"/>
              <a:buFont typeface="Noto Sans Symbols"/>
              <a:buChar char="−"/>
            </a:pPr>
            <a:r>
              <a:rPr lang="en" sz="1500" b="0" i="0" u="none" strike="noStrike" cap="none" dirty="0">
                <a:solidFill>
                  <a:srgbClr val="000000"/>
                </a:solidFill>
                <a:latin typeface="Century Schoolbook"/>
                <a:ea typeface="Century Schoolbook"/>
                <a:cs typeface="Century Schoolbook"/>
                <a:sym typeface="Century Schoolbook"/>
              </a:rPr>
              <a:t>e.g., researchers focus on high-quality outputs [individual level] but are </a:t>
            </a:r>
            <a:r>
              <a:rPr lang="en" sz="1500" b="0" i="0" u="none" strike="noStrike" cap="none" dirty="0" err="1">
                <a:solidFill>
                  <a:srgbClr val="000000"/>
                </a:solidFill>
                <a:latin typeface="Century Schoolbook"/>
                <a:ea typeface="Century Schoolbook"/>
                <a:cs typeface="Century Schoolbook"/>
                <a:sym typeface="Century Schoolbook"/>
              </a:rPr>
              <a:t>incentivised</a:t>
            </a:r>
            <a:r>
              <a:rPr lang="en" sz="1500" b="0" i="0" u="none" strike="noStrike" cap="none" dirty="0">
                <a:solidFill>
                  <a:srgbClr val="000000"/>
                </a:solidFill>
                <a:latin typeface="Century Schoolbook"/>
                <a:ea typeface="Century Schoolbook"/>
                <a:cs typeface="Century Schoolbook"/>
                <a:sym typeface="Century Schoolbook"/>
              </a:rPr>
              <a:t> to focus on novelty [structural level] sustains old structures &amp; </a:t>
            </a:r>
            <a:r>
              <a:rPr lang="en" sz="1500" b="0" i="0" u="none" strike="noStrike" cap="none" dirty="0" err="1">
                <a:solidFill>
                  <a:srgbClr val="000000"/>
                </a:solidFill>
                <a:latin typeface="Century Schoolbook"/>
                <a:ea typeface="Century Schoolbook"/>
                <a:cs typeface="Century Schoolbook"/>
                <a:sym typeface="Century Schoolbook"/>
              </a:rPr>
              <a:t>behaviours</a:t>
            </a:r>
            <a:endParaRPr sz="1500" b="0" i="1" u="none" strike="noStrike" cap="none" dirty="0">
              <a:solidFill>
                <a:srgbClr val="474B57"/>
              </a:solidFill>
              <a:latin typeface="Calibri"/>
              <a:ea typeface="Calibri"/>
              <a:cs typeface="Calibri"/>
              <a:sym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83"/>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0" u="none" strike="noStrike" cap="none">
                <a:solidFill>
                  <a:srgbClr val="474B57"/>
                </a:solidFill>
                <a:latin typeface="Century Schoolbook"/>
                <a:ea typeface="Century Schoolbook"/>
                <a:cs typeface="Century Schoolbook"/>
                <a:sym typeface="Century Schoolbook"/>
              </a:rPr>
              <a:t>Outlook</a:t>
            </a:r>
            <a:endParaRPr sz="3600" b="0" i="0" u="none" strike="noStrike" cap="none">
              <a:solidFill>
                <a:srgbClr val="000000"/>
              </a:solidFill>
              <a:latin typeface="Arial"/>
              <a:ea typeface="Arial"/>
              <a:cs typeface="Arial"/>
              <a:sym typeface="Arial"/>
            </a:endParaRPr>
          </a:p>
        </p:txBody>
      </p:sp>
      <p:pic>
        <p:nvPicPr>
          <p:cNvPr id="666" name="Google Shape;666;p83"/>
          <p:cNvPicPr preferRelativeResize="0"/>
          <p:nvPr/>
        </p:nvPicPr>
        <p:blipFill rotWithShape="1">
          <a:blip r:embed="rId3">
            <a:alphaModFix/>
          </a:blip>
          <a:srcRect/>
          <a:stretch/>
        </p:blipFill>
        <p:spPr>
          <a:xfrm>
            <a:off x="2207790" y="785160"/>
            <a:ext cx="511650" cy="517320"/>
          </a:xfrm>
          <a:prstGeom prst="rect">
            <a:avLst/>
          </a:prstGeom>
          <a:noFill/>
          <a:ln>
            <a:noFill/>
          </a:ln>
        </p:spPr>
      </p:pic>
      <p:pic>
        <p:nvPicPr>
          <p:cNvPr id="667" name="Google Shape;667;p83"/>
          <p:cNvPicPr preferRelativeResize="0"/>
          <p:nvPr/>
        </p:nvPicPr>
        <p:blipFill rotWithShape="1">
          <a:blip r:embed="rId4">
            <a:alphaModFix/>
          </a:blip>
          <a:srcRect/>
          <a:stretch/>
        </p:blipFill>
        <p:spPr>
          <a:xfrm>
            <a:off x="0" y="2160000"/>
            <a:ext cx="2991600" cy="2983501"/>
          </a:xfrm>
          <a:prstGeom prst="rect">
            <a:avLst/>
          </a:prstGeom>
          <a:noFill/>
          <a:ln>
            <a:noFill/>
          </a:ln>
        </p:spPr>
      </p:pic>
      <p:sp>
        <p:nvSpPr>
          <p:cNvPr id="668" name="Google Shape;668;p83"/>
          <p:cNvSpPr txBox="1">
            <a:spLocks noGrp="1"/>
          </p:cNvSpPr>
          <p:nvPr>
            <p:ph type="body" idx="4294967295"/>
          </p:nvPr>
        </p:nvSpPr>
        <p:spPr>
          <a:xfrm>
            <a:off x="2991600" y="1755000"/>
            <a:ext cx="6053400" cy="298950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None/>
            </a:pPr>
            <a:r>
              <a:rPr lang="en" sz="1500">
                <a:latin typeface="Century Schoolbook"/>
                <a:ea typeface="Century Schoolbook"/>
                <a:cs typeface="Century Schoolbook"/>
                <a:sym typeface="Century Schoolbook"/>
              </a:rPr>
              <a:t>There are other pieces which make similar arguments:</a:t>
            </a:r>
            <a:endParaRPr sz="1500">
              <a:latin typeface="Century Schoolbook"/>
              <a:ea typeface="Century Schoolbook"/>
              <a:cs typeface="Century Schoolbook"/>
              <a:sym typeface="Century Schoolbook"/>
            </a:endParaRPr>
          </a:p>
          <a:p>
            <a:pPr marL="0" marR="0" lvl="0" indent="0" algn="l" rtl="0">
              <a:lnSpc>
                <a:spcPct val="111000"/>
              </a:lnSpc>
              <a:spcBef>
                <a:spcPts val="0"/>
              </a:spcBef>
              <a:spcAft>
                <a:spcPts val="0"/>
              </a:spcAft>
              <a:buNone/>
            </a:pPr>
            <a:endParaRPr sz="1500">
              <a:latin typeface="Century Schoolbook"/>
              <a:ea typeface="Century Schoolbook"/>
              <a:cs typeface="Century Schoolbook"/>
              <a:sym typeface="Century Schoolbook"/>
            </a:endParaRPr>
          </a:p>
          <a:p>
            <a:pPr marL="330200" marR="0" lvl="0" indent="-247650" algn="l" rtl="0">
              <a:lnSpc>
                <a:spcPct val="111000"/>
              </a:lnSpc>
              <a:spcBef>
                <a:spcPts val="0"/>
              </a:spcBef>
              <a:spcAft>
                <a:spcPts val="0"/>
              </a:spcAft>
              <a:buClr>
                <a:srgbClr val="000000"/>
              </a:buClr>
              <a:buSzPts val="700"/>
              <a:buFont typeface="Noto Sans Symbols"/>
              <a:buChar char="●"/>
            </a:pPr>
            <a:r>
              <a:rPr lang="en" sz="1500">
                <a:latin typeface="Century Schoolbook"/>
                <a:ea typeface="Century Schoolbook"/>
                <a:cs typeface="Century Schoolbook"/>
                <a:sym typeface="Century Schoolbook"/>
              </a:rPr>
              <a:t>Big-Think: </a:t>
            </a:r>
            <a:r>
              <a:rPr lang="en" sz="1500" i="1" u="sng">
                <a:solidFill>
                  <a:schemeClr val="hlink"/>
                </a:solidFill>
                <a:latin typeface="Century Schoolbook"/>
                <a:ea typeface="Century Schoolbook"/>
                <a:cs typeface="Century Schoolbook"/>
                <a:sym typeface="Century Schoolbook"/>
                <a:hlinkClick r:id="rId5"/>
              </a:rPr>
              <a:t>Is psychology good for anything? Recent high-profile instances of fraud in psychology have led some to wonder if there's anything useful about the field at all</a:t>
            </a:r>
            <a:r>
              <a:rPr lang="en" sz="1500">
                <a:latin typeface="Century Schoolbook"/>
                <a:ea typeface="Century Schoolbook"/>
                <a:cs typeface="Century Schoolbook"/>
                <a:sym typeface="Century Schoolbook"/>
              </a:rPr>
              <a:t>.</a:t>
            </a:r>
            <a:endParaRPr sz="1500">
              <a:latin typeface="Century Schoolbook"/>
              <a:ea typeface="Century Schoolbook"/>
              <a:cs typeface="Century Schoolbook"/>
              <a:sym typeface="Century Schoolbook"/>
            </a:endParaRPr>
          </a:p>
          <a:p>
            <a:pPr marL="0" marR="0" lvl="0" indent="0" algn="l" rtl="0">
              <a:lnSpc>
                <a:spcPct val="111000"/>
              </a:lnSpc>
              <a:spcBef>
                <a:spcPts val="0"/>
              </a:spcBef>
              <a:spcAft>
                <a:spcPts val="0"/>
              </a:spcAft>
              <a:buNone/>
            </a:pPr>
            <a:endParaRPr sz="1500">
              <a:latin typeface="Century Schoolbook"/>
              <a:ea typeface="Century Schoolbook"/>
              <a:cs typeface="Century Schoolbook"/>
              <a:sym typeface="Century Schoolbook"/>
            </a:endParaRPr>
          </a:p>
          <a:p>
            <a:pPr marL="330200" marR="0" lvl="0" indent="-247650" algn="l" rtl="0">
              <a:lnSpc>
                <a:spcPct val="111000"/>
              </a:lnSpc>
              <a:spcBef>
                <a:spcPts val="0"/>
              </a:spcBef>
              <a:spcAft>
                <a:spcPts val="0"/>
              </a:spcAft>
              <a:buClr>
                <a:srgbClr val="000000"/>
              </a:buClr>
              <a:buSzPts val="700"/>
              <a:buFont typeface="Noto Sans Symbols"/>
              <a:buChar char="●"/>
            </a:pPr>
            <a:r>
              <a:rPr lang="en" sz="1500">
                <a:latin typeface="Century Schoolbook"/>
                <a:ea typeface="Century Schoolbook"/>
                <a:cs typeface="Century Schoolbook"/>
                <a:sym typeface="Century Schoolbook"/>
              </a:rPr>
              <a:t>Paul Bloom: </a:t>
            </a:r>
            <a:r>
              <a:rPr lang="en" sz="1500" i="1" u="sng">
                <a:solidFill>
                  <a:schemeClr val="hlink"/>
                </a:solidFill>
                <a:latin typeface="Century Schoolbook"/>
                <a:ea typeface="Century Schoolbook"/>
                <a:cs typeface="Century Schoolbook"/>
                <a:sym typeface="Century Schoolbook"/>
                <a:hlinkClick r:id="rId6"/>
              </a:rPr>
              <a:t>Psychology is ok. A response to Adam Mastroianni</a:t>
            </a:r>
            <a:endParaRPr sz="1500" i="1">
              <a:latin typeface="Century Schoolbook"/>
              <a:ea typeface="Century Schoolbook"/>
              <a:cs typeface="Century Schoolbook"/>
              <a:sym typeface="Century Schoolbook"/>
            </a:endParaRPr>
          </a:p>
          <a:p>
            <a:pPr marL="0" marR="0" lvl="0" indent="0" algn="l" rtl="0">
              <a:lnSpc>
                <a:spcPct val="111000"/>
              </a:lnSpc>
              <a:spcBef>
                <a:spcPts val="0"/>
              </a:spcBef>
              <a:spcAft>
                <a:spcPts val="0"/>
              </a:spcAft>
              <a:buNone/>
            </a:pPr>
            <a:endParaRPr sz="1500" b="0" i="1" u="none" strike="noStrike" cap="none">
              <a:solidFill>
                <a:srgbClr val="474B57"/>
              </a:solidFill>
              <a:latin typeface="Calibri"/>
              <a:ea typeface="Calibri"/>
              <a:cs typeface="Calibri"/>
              <a:sym typeface="Calibri"/>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3"/>
          <p:cNvSpPr txBox="1">
            <a:spLocks noGrp="1"/>
          </p:cNvSpPr>
          <p:nvPr>
            <p:ph type="title" idx="4294967295"/>
          </p:nvPr>
        </p:nvSpPr>
        <p:spPr>
          <a:xfrm>
            <a:off x="2200230" y="721980"/>
            <a:ext cx="6577740" cy="874530"/>
          </a:xfrm>
          <a:prstGeom prst="rect">
            <a:avLst/>
          </a:prstGeom>
          <a:noFill/>
          <a:ln>
            <a:noFill/>
          </a:ln>
        </p:spPr>
        <p:txBody>
          <a:bodyPr spcFirstLastPara="1" wrap="square" lIns="68575" tIns="34275" rIns="68575" bIns="34275" anchor="t" anchorCtr="0">
            <a:normAutofit/>
          </a:bodyPr>
          <a:lstStyle/>
          <a:p>
            <a:pPr marL="0" marR="0" lvl="0" indent="0" algn="ctr" rtl="0">
              <a:lnSpc>
                <a:spcPct val="99000"/>
              </a:lnSpc>
              <a:spcBef>
                <a:spcPts val="0"/>
              </a:spcBef>
              <a:spcAft>
                <a:spcPts val="0"/>
              </a:spcAft>
              <a:buClr>
                <a:srgbClr val="474B57"/>
              </a:buClr>
              <a:buSzPts val="3600"/>
              <a:buFont typeface="Century Schoolbook"/>
              <a:buNone/>
            </a:pPr>
            <a:r>
              <a:rPr lang="en" sz="3600" b="0" i="0" u="none" strike="noStrike" cap="none" dirty="0">
                <a:solidFill>
                  <a:srgbClr val="474B57"/>
                </a:solidFill>
                <a:latin typeface="Century Schoolbook"/>
                <a:ea typeface="Century Schoolbook"/>
                <a:cs typeface="Century Schoolbook"/>
                <a:sym typeface="Century Schoolbook"/>
              </a:rPr>
              <a:t>Discussion III</a:t>
            </a:r>
            <a:endParaRPr sz="3600" b="0" i="0" u="none" strike="noStrike" cap="none" dirty="0">
              <a:solidFill>
                <a:srgbClr val="000000"/>
              </a:solidFill>
              <a:latin typeface="Arial"/>
              <a:ea typeface="Arial"/>
              <a:cs typeface="Arial"/>
              <a:sym typeface="Arial"/>
            </a:endParaRPr>
          </a:p>
        </p:txBody>
      </p:sp>
      <p:sp>
        <p:nvSpPr>
          <p:cNvPr id="375" name="Google Shape;375;p53"/>
          <p:cNvSpPr txBox="1">
            <a:spLocks noGrp="1"/>
          </p:cNvSpPr>
          <p:nvPr>
            <p:ph type="body" idx="4294967295"/>
          </p:nvPr>
        </p:nvSpPr>
        <p:spPr>
          <a:xfrm>
            <a:off x="2200230" y="1596510"/>
            <a:ext cx="6577740" cy="326862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0"/>
              </a:spcBef>
              <a:spcAft>
                <a:spcPts val="0"/>
              </a:spcAft>
              <a:buSzPts val="1500"/>
              <a:buFont typeface="Arial"/>
              <a:buNone/>
            </a:pPr>
            <a:endParaRPr lang="en-GB" sz="1500" b="0" i="1" u="none" strike="noStrike" cap="none" dirty="0">
              <a:solidFill>
                <a:srgbClr val="474B57"/>
              </a:solidFill>
              <a:latin typeface="Calibri"/>
              <a:ea typeface="Calibri"/>
              <a:cs typeface="Calibri"/>
              <a:sym typeface="Calibri"/>
            </a:endParaRPr>
          </a:p>
          <a:p>
            <a:pPr marL="0" marR="0" lvl="0" indent="0" algn="l" rtl="0">
              <a:lnSpc>
                <a:spcPct val="111000"/>
              </a:lnSpc>
              <a:spcBef>
                <a:spcPts val="700"/>
              </a:spcBef>
              <a:spcAft>
                <a:spcPts val="0"/>
              </a:spcAft>
              <a:buClr>
                <a:srgbClr val="000000"/>
              </a:buClr>
              <a:buSzPts val="1500"/>
              <a:buFont typeface="Century Schoolbook"/>
              <a:buNone/>
            </a:pPr>
            <a:r>
              <a:rPr lang="en-GB" sz="1500" b="0" i="1" u="none" strike="noStrike" cap="none" dirty="0">
                <a:solidFill>
                  <a:srgbClr val="000000"/>
                </a:solidFill>
                <a:latin typeface="Century Schoolbook"/>
                <a:ea typeface="Century Schoolbook"/>
                <a:cs typeface="Century Schoolbook"/>
                <a:sym typeface="Century Schoolbook"/>
              </a:rPr>
              <a:t>Discussion points:</a:t>
            </a:r>
          </a:p>
          <a:p>
            <a:pPr marL="285750" marR="0" lvl="0" indent="-285750" algn="l" rtl="0">
              <a:lnSpc>
                <a:spcPct val="111000"/>
              </a:lnSpc>
              <a:spcBef>
                <a:spcPts val="700"/>
              </a:spcBef>
              <a:spcAft>
                <a:spcPts val="0"/>
              </a:spcAft>
              <a:buClr>
                <a:srgbClr val="000000"/>
              </a:buClr>
              <a:buSzPts val="1500"/>
              <a:buFont typeface="Arial" panose="020B0604020202020204" pitchFamily="34" charset="0"/>
              <a:buChar char="•"/>
            </a:pPr>
            <a:r>
              <a:rPr lang="en-GB" sz="1500" i="1" dirty="0">
                <a:latin typeface="Century Schoolbook"/>
                <a:ea typeface="Calibri"/>
                <a:cs typeface="Calibri"/>
                <a:sym typeface="Century Schoolbook"/>
              </a:rPr>
              <a:t>Are we in a credibility revolution?</a:t>
            </a:r>
          </a:p>
          <a:p>
            <a:pPr marL="285750" marR="0" lvl="0" indent="-285750" algn="l" rtl="0">
              <a:lnSpc>
                <a:spcPct val="111000"/>
              </a:lnSpc>
              <a:spcBef>
                <a:spcPts val="700"/>
              </a:spcBef>
              <a:spcAft>
                <a:spcPts val="0"/>
              </a:spcAft>
              <a:buClr>
                <a:srgbClr val="000000"/>
              </a:buClr>
              <a:buSzPts val="1500"/>
              <a:buFont typeface="Arial" panose="020B0604020202020204" pitchFamily="34" charset="0"/>
              <a:buChar char="•"/>
            </a:pPr>
            <a:r>
              <a:rPr lang="en-GB" sz="1500" i="1" dirty="0">
                <a:latin typeface="Century Schoolbook"/>
                <a:ea typeface="Calibri"/>
                <a:cs typeface="Calibri"/>
                <a:sym typeface="Century Schoolbook"/>
              </a:rPr>
              <a:t>Are we still on track doing open science?</a:t>
            </a:r>
          </a:p>
          <a:p>
            <a:pPr marL="742950" lvl="1" indent="-285750">
              <a:lnSpc>
                <a:spcPct val="111000"/>
              </a:lnSpc>
              <a:spcBef>
                <a:spcPts val="700"/>
              </a:spcBef>
              <a:buSzPts val="1500"/>
              <a:buFont typeface="Arial" panose="020B0604020202020204" pitchFamily="34" charset="0"/>
              <a:buChar char="•"/>
            </a:pPr>
            <a:r>
              <a:rPr lang="en-GB" sz="1500" i="1" dirty="0">
                <a:latin typeface="Century Schoolbook"/>
                <a:ea typeface="Calibri"/>
                <a:cs typeface="Calibri"/>
                <a:sym typeface="Century Schoolbook"/>
              </a:rPr>
              <a:t>Have open science practices already become part of “a single recipe to cook science”?</a:t>
            </a:r>
          </a:p>
          <a:p>
            <a:pPr marL="742950" lvl="1" indent="-285750">
              <a:lnSpc>
                <a:spcPct val="111000"/>
              </a:lnSpc>
              <a:spcBef>
                <a:spcPts val="700"/>
              </a:spcBef>
              <a:buSzPts val="1500"/>
              <a:buFont typeface="Arial" panose="020B0604020202020204" pitchFamily="34" charset="0"/>
              <a:buChar char="•"/>
            </a:pPr>
            <a:r>
              <a:rPr lang="en-GB" sz="1500" i="1" dirty="0">
                <a:latin typeface="Century Schoolbook"/>
                <a:ea typeface="Calibri"/>
                <a:cs typeface="Calibri"/>
                <a:sym typeface="Century Schoolbook"/>
              </a:rPr>
              <a:t>And should we be more critical of the way </a:t>
            </a:r>
            <a:r>
              <a:rPr lang="en-GB" sz="1500" dirty="0">
                <a:latin typeface="Century Schoolbook"/>
                <a:ea typeface="Calibri"/>
                <a:cs typeface="Calibri"/>
                <a:sym typeface="Century Schoolbook"/>
              </a:rPr>
              <a:t>how</a:t>
            </a:r>
            <a:r>
              <a:rPr lang="en-GB" sz="1500" i="1" dirty="0">
                <a:latin typeface="Century Schoolbook"/>
                <a:ea typeface="Calibri"/>
                <a:cs typeface="Calibri"/>
                <a:sym typeface="Century Schoolbook"/>
              </a:rPr>
              <a:t> we do open science?</a:t>
            </a:r>
          </a:p>
          <a:p>
            <a:pPr marL="285750" marR="0" lvl="0" indent="-285750" algn="l" rtl="0">
              <a:lnSpc>
                <a:spcPct val="111000"/>
              </a:lnSpc>
              <a:spcBef>
                <a:spcPts val="700"/>
              </a:spcBef>
              <a:spcAft>
                <a:spcPts val="0"/>
              </a:spcAft>
              <a:buClr>
                <a:srgbClr val="000000"/>
              </a:buClr>
              <a:buSzPts val="1500"/>
              <a:buFont typeface="Arial" panose="020B0604020202020204" pitchFamily="34" charset="0"/>
              <a:buChar char="•"/>
            </a:pPr>
            <a:r>
              <a:rPr lang="en-GB" sz="1500" i="1" dirty="0">
                <a:latin typeface="Century Schoolbook"/>
                <a:ea typeface="Calibri"/>
                <a:cs typeface="Calibri"/>
                <a:sym typeface="Century Schoolbook"/>
              </a:rPr>
              <a:t>What are open questions to you?</a:t>
            </a:r>
          </a:p>
          <a:p>
            <a:pPr marL="285750" marR="0" lvl="0" indent="-285750" algn="l" rtl="0">
              <a:lnSpc>
                <a:spcPct val="111000"/>
              </a:lnSpc>
              <a:spcBef>
                <a:spcPts val="700"/>
              </a:spcBef>
              <a:spcAft>
                <a:spcPts val="0"/>
              </a:spcAft>
              <a:buClr>
                <a:srgbClr val="000000"/>
              </a:buClr>
              <a:buSzPts val="1500"/>
              <a:buFont typeface="Arial" panose="020B0604020202020204" pitchFamily="34" charset="0"/>
              <a:buChar char="•"/>
            </a:pPr>
            <a:endParaRPr lang="en-GB" sz="1500" i="1" dirty="0">
              <a:latin typeface="Century Schoolbook"/>
              <a:ea typeface="Calibri"/>
              <a:cs typeface="Calibri"/>
              <a:sym typeface="Century Schoolbook"/>
            </a:endParaRPr>
          </a:p>
        </p:txBody>
      </p:sp>
    </p:spTree>
    <p:extLst>
      <p:ext uri="{BB962C8B-B14F-4D97-AF65-F5344CB8AC3E}">
        <p14:creationId xmlns:p14="http://schemas.microsoft.com/office/powerpoint/2010/main" val="294254448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84"/>
          <p:cNvSpPr/>
          <p:nvPr/>
        </p:nvSpPr>
        <p:spPr>
          <a:xfrm>
            <a:off x="4048379" y="2103570"/>
            <a:ext cx="5003023" cy="34155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85C4D2"/>
              </a:buClr>
              <a:buSzPts val="1800"/>
              <a:buFont typeface="Century Schoolbook"/>
              <a:buNone/>
            </a:pPr>
            <a:r>
              <a:rPr lang="en-GB" sz="1800" b="0" i="0" u="sng" strike="noStrike" cap="none" dirty="0">
                <a:solidFill>
                  <a:schemeClr val="hlink"/>
                </a:solidFill>
                <a:latin typeface="Century Schoolbook"/>
                <a:ea typeface="Century Schoolbook"/>
                <a:cs typeface="Century Schoolbook"/>
                <a:sym typeface="Century Schoolbook"/>
              </a:rPr>
              <a:t>https://</a:t>
            </a:r>
            <a:r>
              <a:rPr lang="en-GB" sz="1800" b="0" i="0" u="sng" strike="noStrike" cap="none" dirty="0" err="1">
                <a:solidFill>
                  <a:schemeClr val="hlink"/>
                </a:solidFill>
                <a:latin typeface="Century Schoolbook"/>
                <a:ea typeface="Century Schoolbook"/>
                <a:cs typeface="Century Schoolbook"/>
                <a:sym typeface="Century Schoolbook"/>
              </a:rPr>
              <a:t>sites.google.com</a:t>
            </a:r>
            <a:r>
              <a:rPr lang="en-GB" sz="1800" b="0" i="0" u="sng" strike="noStrike" cap="none" dirty="0">
                <a:solidFill>
                  <a:schemeClr val="hlink"/>
                </a:solidFill>
                <a:latin typeface="Century Schoolbook"/>
                <a:ea typeface="Century Schoolbook"/>
                <a:cs typeface="Century Schoolbook"/>
                <a:sym typeface="Century Schoolbook"/>
              </a:rPr>
              <a:t>/view/</a:t>
            </a:r>
            <a:r>
              <a:rPr lang="en-GB" sz="1800" b="0" i="0" u="sng" strike="noStrike" cap="none" dirty="0" err="1">
                <a:solidFill>
                  <a:schemeClr val="hlink"/>
                </a:solidFill>
                <a:latin typeface="Century Schoolbook"/>
                <a:ea typeface="Century Schoolbook"/>
                <a:cs typeface="Century Schoolbook"/>
                <a:sym typeface="Century Schoolbook"/>
              </a:rPr>
              <a:t>maxkorbmacher</a:t>
            </a:r>
            <a:r>
              <a:rPr lang="en-GB" sz="1800" b="0" i="0" u="sng" strike="noStrike" cap="none" dirty="0">
                <a:solidFill>
                  <a:schemeClr val="hlink"/>
                </a:solidFill>
                <a:latin typeface="Century Schoolbook"/>
                <a:ea typeface="Century Schoolbook"/>
                <a:cs typeface="Century Schoolbook"/>
                <a:sym typeface="Century Schoolbook"/>
              </a:rPr>
              <a:t>/</a:t>
            </a:r>
            <a:endParaRPr sz="1800" b="0" i="0" u="none" strike="noStrike" cap="none" dirty="0">
              <a:latin typeface="Arial"/>
              <a:ea typeface="Arial"/>
              <a:cs typeface="Arial"/>
              <a:sym typeface="Arial"/>
            </a:endParaRPr>
          </a:p>
        </p:txBody>
      </p:sp>
      <p:pic>
        <p:nvPicPr>
          <p:cNvPr id="675" name="Google Shape;675;p84"/>
          <p:cNvPicPr preferRelativeResize="0"/>
          <p:nvPr/>
        </p:nvPicPr>
        <p:blipFill rotWithShape="1">
          <a:blip r:embed="rId3">
            <a:alphaModFix/>
          </a:blip>
          <a:srcRect/>
          <a:stretch/>
        </p:blipFill>
        <p:spPr>
          <a:xfrm>
            <a:off x="3107160" y="2656260"/>
            <a:ext cx="585630" cy="456840"/>
          </a:xfrm>
          <a:prstGeom prst="rect">
            <a:avLst/>
          </a:prstGeom>
          <a:noFill/>
          <a:ln>
            <a:noFill/>
          </a:ln>
        </p:spPr>
      </p:pic>
      <p:sp>
        <p:nvSpPr>
          <p:cNvPr id="676" name="Google Shape;676;p84"/>
          <p:cNvSpPr/>
          <p:nvPr/>
        </p:nvSpPr>
        <p:spPr>
          <a:xfrm>
            <a:off x="4080780" y="2656260"/>
            <a:ext cx="3743706" cy="34155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1800"/>
              <a:buFont typeface="Century Schoolbook"/>
              <a:buNone/>
            </a:pPr>
            <a:r>
              <a:rPr lang="en-GB" sz="1800" b="0" i="0" u="none" strike="noStrike" cap="none" dirty="0">
                <a:solidFill>
                  <a:srgbClr val="000000"/>
                </a:solidFill>
                <a:latin typeface="Century Schoolbook"/>
                <a:ea typeface="Century Schoolbook"/>
                <a:cs typeface="Century Schoolbook"/>
                <a:sym typeface="Century Schoolbook"/>
              </a:rPr>
              <a:t>M</a:t>
            </a:r>
            <a:r>
              <a:rPr lang="en" sz="1800" b="0" i="0" u="none" strike="noStrike" cap="none" dirty="0" err="1">
                <a:solidFill>
                  <a:srgbClr val="000000"/>
                </a:solidFill>
                <a:latin typeface="Century Schoolbook"/>
                <a:ea typeface="Century Schoolbook"/>
                <a:cs typeface="Century Schoolbook"/>
                <a:sym typeface="Century Schoolbook"/>
              </a:rPr>
              <a:t>ax.Korbmacher@gmail.com</a:t>
            </a:r>
            <a:endParaRPr sz="1800" b="0" i="0" u="none" strike="noStrike" cap="none" dirty="0">
              <a:latin typeface="Arial"/>
              <a:ea typeface="Arial"/>
              <a:cs typeface="Arial"/>
              <a:sym typeface="Arial"/>
            </a:endParaRPr>
          </a:p>
        </p:txBody>
      </p:sp>
      <p:pic>
        <p:nvPicPr>
          <p:cNvPr id="677" name="Google Shape;677;p84"/>
          <p:cNvPicPr preferRelativeResize="0"/>
          <p:nvPr/>
        </p:nvPicPr>
        <p:blipFill rotWithShape="1">
          <a:blip r:embed="rId4">
            <a:alphaModFix/>
          </a:blip>
          <a:srcRect/>
          <a:stretch/>
        </p:blipFill>
        <p:spPr>
          <a:xfrm>
            <a:off x="3107160" y="3296700"/>
            <a:ext cx="642600" cy="499770"/>
          </a:xfrm>
          <a:prstGeom prst="rect">
            <a:avLst/>
          </a:prstGeom>
          <a:noFill/>
          <a:ln>
            <a:noFill/>
          </a:ln>
        </p:spPr>
      </p:pic>
      <p:sp>
        <p:nvSpPr>
          <p:cNvPr id="678" name="Google Shape;678;p84"/>
          <p:cNvSpPr/>
          <p:nvPr/>
        </p:nvSpPr>
        <p:spPr>
          <a:xfrm>
            <a:off x="4080779" y="3336120"/>
            <a:ext cx="4067797" cy="34155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000000"/>
              </a:buClr>
              <a:buSzPts val="1800"/>
              <a:buFont typeface="Century Schoolbook"/>
              <a:buNone/>
            </a:pPr>
            <a:r>
              <a:rPr lang="en" sz="1800" b="0" i="0" u="none" strike="noStrike" cap="none" dirty="0">
                <a:solidFill>
                  <a:srgbClr val="000000"/>
                </a:solidFill>
                <a:latin typeface="Century Schoolbook"/>
                <a:ea typeface="Century Schoolbook"/>
                <a:cs typeface="Century Schoolbook"/>
                <a:sym typeface="Century Schoolbook"/>
              </a:rPr>
              <a:t>@</a:t>
            </a:r>
            <a:r>
              <a:rPr lang="en" sz="1800" b="0" i="0" u="none" strike="noStrike" cap="none" dirty="0" err="1">
                <a:solidFill>
                  <a:srgbClr val="000000"/>
                </a:solidFill>
                <a:latin typeface="Century Schoolbook"/>
                <a:ea typeface="Century Schoolbook"/>
                <a:cs typeface="Century Schoolbook"/>
                <a:sym typeface="Century Schoolbook"/>
              </a:rPr>
              <a:t>KorbmacherMax</a:t>
            </a:r>
            <a:endParaRPr sz="1800" b="0" i="0" u="none" strike="noStrike" cap="none" dirty="0">
              <a:latin typeface="Arial"/>
              <a:ea typeface="Arial"/>
              <a:cs typeface="Arial"/>
              <a:sym typeface="Arial"/>
            </a:endParaRPr>
          </a:p>
        </p:txBody>
      </p:sp>
      <p:pic>
        <p:nvPicPr>
          <p:cNvPr id="679" name="Google Shape;679;p84" descr="Internet"/>
          <p:cNvPicPr preferRelativeResize="0"/>
          <p:nvPr/>
        </p:nvPicPr>
        <p:blipFill rotWithShape="1">
          <a:blip r:embed="rId5">
            <a:alphaModFix/>
          </a:blip>
          <a:srcRect/>
          <a:stretch/>
        </p:blipFill>
        <p:spPr>
          <a:xfrm>
            <a:off x="3071250" y="1985850"/>
            <a:ext cx="585630" cy="585630"/>
          </a:xfrm>
          <a:prstGeom prst="rect">
            <a:avLst/>
          </a:prstGeom>
          <a:noFill/>
          <a:ln>
            <a:noFill/>
          </a:ln>
        </p:spPr>
      </p:pic>
      <p:pic>
        <p:nvPicPr>
          <p:cNvPr id="680" name="Google Shape;680;p84" descr="Document"/>
          <p:cNvPicPr preferRelativeResize="0"/>
          <p:nvPr/>
        </p:nvPicPr>
        <p:blipFill rotWithShape="1">
          <a:blip r:embed="rId6">
            <a:alphaModFix/>
          </a:blip>
          <a:srcRect/>
          <a:stretch/>
        </p:blipFill>
        <p:spPr>
          <a:xfrm>
            <a:off x="3107160" y="3996540"/>
            <a:ext cx="549720" cy="549720"/>
          </a:xfrm>
          <a:prstGeom prst="rect">
            <a:avLst/>
          </a:prstGeom>
          <a:noFill/>
          <a:ln>
            <a:noFill/>
          </a:ln>
        </p:spPr>
      </p:pic>
      <p:sp>
        <p:nvSpPr>
          <p:cNvPr id="681" name="Google Shape;681;p84"/>
          <p:cNvSpPr/>
          <p:nvPr/>
        </p:nvSpPr>
        <p:spPr>
          <a:xfrm>
            <a:off x="4046225" y="4059175"/>
            <a:ext cx="4731600" cy="341700"/>
          </a:xfrm>
          <a:prstGeom prst="rect">
            <a:avLst/>
          </a:prstGeom>
          <a:noFill/>
          <a:ln>
            <a:noFill/>
          </a:ln>
        </p:spPr>
        <p:txBody>
          <a:bodyPr spcFirstLastPara="1" wrap="square" lIns="67500" tIns="33750" rIns="67500" bIns="33750" anchor="t" anchorCtr="0">
            <a:noAutofit/>
          </a:bodyPr>
          <a:lstStyle/>
          <a:p>
            <a:pPr marL="0" marR="0" lvl="0" indent="0" algn="l" rtl="0">
              <a:lnSpc>
                <a:spcPct val="100000"/>
              </a:lnSpc>
              <a:spcBef>
                <a:spcPts val="0"/>
              </a:spcBef>
              <a:spcAft>
                <a:spcPts val="0"/>
              </a:spcAft>
              <a:buClr>
                <a:srgbClr val="85C4D2"/>
              </a:buClr>
              <a:buSzPts val="1800"/>
              <a:buFont typeface="Century Schoolbook"/>
              <a:buNone/>
            </a:pPr>
            <a:r>
              <a:rPr lang="en" sz="1800" u="sng">
                <a:solidFill>
                  <a:schemeClr val="hlink"/>
                </a:solidFill>
                <a:latin typeface="Century Schoolbook"/>
                <a:ea typeface="Century Schoolbook"/>
                <a:cs typeface="Century Schoolbook"/>
                <a:sym typeface="Century Schoolbook"/>
                <a:hlinkClick r:id="rId7"/>
              </a:rPr>
              <a:t>https://doi.org/10.1038/s44271-023-00003-2</a:t>
            </a:r>
            <a:r>
              <a:rPr lang="en" sz="1800">
                <a:latin typeface="Century Schoolbook"/>
                <a:ea typeface="Century Schoolbook"/>
                <a:cs typeface="Century Schoolbook"/>
                <a:sym typeface="Century Schoolbook"/>
              </a:rPr>
              <a:t> </a:t>
            </a:r>
            <a:endParaRPr sz="1800" b="0" i="0" u="none" strike="noStrike" cap="none">
              <a:latin typeface="Arial"/>
              <a:ea typeface="Arial"/>
              <a:cs typeface="Arial"/>
              <a:sym typeface="Arial"/>
            </a:endParaRPr>
          </a:p>
        </p:txBody>
      </p:sp>
      <p:sp>
        <p:nvSpPr>
          <p:cNvPr id="682" name="Google Shape;682;p84"/>
          <p:cNvSpPr txBox="1"/>
          <p:nvPr/>
        </p:nvSpPr>
        <p:spPr>
          <a:xfrm>
            <a:off x="2257063" y="722250"/>
            <a:ext cx="6520907" cy="87453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3600" b="0" i="1" u="none" strike="noStrike" cap="none" dirty="0">
                <a:solidFill>
                  <a:srgbClr val="474B57"/>
                </a:solidFill>
                <a:latin typeface="Century Schoolbook"/>
                <a:ea typeface="Century Schoolbook"/>
                <a:cs typeface="Century Schoolbook"/>
                <a:sym typeface="Century Schoolbook"/>
              </a:rPr>
              <a:t>Thank you!</a:t>
            </a:r>
            <a:endParaRPr sz="3600" b="0" i="1" u="none" strike="noStrike" cap="none" dirty="0">
              <a:solidFill>
                <a:srgbClr val="000000"/>
              </a:solidFill>
              <a:latin typeface="Arial"/>
              <a:ea typeface="Arial"/>
              <a:cs typeface="Arial"/>
              <a:sym typeface="Arial"/>
            </a:endParaRPr>
          </a:p>
        </p:txBody>
      </p:sp>
      <p:sp>
        <p:nvSpPr>
          <p:cNvPr id="684" name="Google Shape;684;p84"/>
          <p:cNvSpPr txBox="1"/>
          <p:nvPr/>
        </p:nvSpPr>
        <p:spPr>
          <a:xfrm>
            <a:off x="3492475" y="3435050"/>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chemeClr val="dk1"/>
                </a:solidFill>
                <a:latin typeface="Century Schoolbook"/>
                <a:ea typeface="Century Schoolbook"/>
                <a:cs typeface="Century Schoolbook"/>
                <a:sym typeface="Century Schoolbook"/>
              </a:rPr>
              <a:t>/ X</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Shape 689"/>
        <p:cNvGrpSpPr/>
        <p:nvPr/>
      </p:nvGrpSpPr>
      <p:grpSpPr>
        <a:xfrm>
          <a:off x="0" y="0"/>
          <a:ext cx="0" cy="0"/>
          <a:chOff x="0" y="0"/>
          <a:chExt cx="0" cy="0"/>
        </a:xfrm>
      </p:grpSpPr>
      <p:sp>
        <p:nvSpPr>
          <p:cNvPr id="690" name="Google Shape;690;p85"/>
          <p:cNvSpPr txBox="1">
            <a:spLocks noGrp="1"/>
          </p:cNvSpPr>
          <p:nvPr>
            <p:ph type="body" idx="4294967295"/>
          </p:nvPr>
        </p:nvSpPr>
        <p:spPr>
          <a:xfrm>
            <a:off x="2207805" y="1596480"/>
            <a:ext cx="6577800" cy="3268500"/>
          </a:xfrm>
          <a:prstGeom prst="rect">
            <a:avLst/>
          </a:prstGeom>
          <a:noFill/>
          <a:ln>
            <a:noFill/>
          </a:ln>
        </p:spPr>
        <p:txBody>
          <a:bodyPr spcFirstLastPara="1" wrap="square" lIns="68575" tIns="34275" rIns="68575" bIns="34275" anchor="t" anchorCtr="0">
            <a:normAutofit/>
          </a:bodyPr>
          <a:lstStyle/>
          <a:p>
            <a:pPr marL="0" marR="0" lvl="0" indent="0" algn="ctr" rtl="0">
              <a:lnSpc>
                <a:spcPct val="111000"/>
              </a:lnSpc>
              <a:spcBef>
                <a:spcPts val="0"/>
              </a:spcBef>
              <a:spcAft>
                <a:spcPts val="0"/>
              </a:spcAft>
              <a:buSzPts val="1500"/>
              <a:buFont typeface="Arial"/>
              <a:buNone/>
            </a:pPr>
            <a:endParaRPr sz="1500" b="0" i="0" u="none" strike="noStrike" cap="none">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558380"/>
              </a:buClr>
              <a:buSzPts val="1500"/>
              <a:buFont typeface="Century Schoolbook"/>
              <a:buNone/>
            </a:pPr>
            <a:r>
              <a:rPr lang="en" sz="1500" b="1">
                <a:solidFill>
                  <a:srgbClr val="558380"/>
                </a:solidFill>
                <a:latin typeface="Century Schoolbook"/>
                <a:ea typeface="Century Schoolbook"/>
                <a:cs typeface="Century Schoolbook"/>
                <a:sym typeface="Century Schoolbook"/>
              </a:rPr>
              <a:t>Additional Reading</a:t>
            </a:r>
            <a:endParaRPr sz="1500" b="0" i="0" u="none" strike="noStrike" cap="none">
              <a:solidFill>
                <a:srgbClr val="474B57"/>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Century Schoolbook"/>
              <a:buNone/>
            </a:pPr>
            <a:r>
              <a:rPr lang="en" sz="1500" b="0" i="0" u="none" strike="noStrike" cap="none">
                <a:solidFill>
                  <a:srgbClr val="000000"/>
                </a:solidFill>
                <a:latin typeface="Century Schoolbook"/>
                <a:ea typeface="Century Schoolbook"/>
                <a:cs typeface="Century Schoolbook"/>
                <a:sym typeface="Century Schoolbook"/>
              </a:rPr>
              <a:t>____________</a:t>
            </a:r>
            <a:endParaRPr sz="1500" b="0" i="0" u="none" strike="noStrike" cap="none">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SzPts val="1500"/>
              <a:buFont typeface="Arial"/>
              <a:buNone/>
            </a:pPr>
            <a:endParaRPr sz="1500" b="0" i="0" u="none" strike="noStrike" cap="none">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000000"/>
              </a:buClr>
              <a:buSzPts val="1500"/>
              <a:buFont typeface="Century Schoolbook"/>
              <a:buNone/>
            </a:pPr>
            <a:r>
              <a:rPr lang="en" sz="1500" i="1">
                <a:latin typeface="Century Schoolbook"/>
                <a:ea typeface="Century Schoolbook"/>
                <a:cs typeface="Century Schoolbook"/>
                <a:sym typeface="Century Schoolbook"/>
              </a:rPr>
              <a:t>For a more detailed overview of the replication crisis and open science practices see Charlotte Pennington’s “</a:t>
            </a:r>
            <a:r>
              <a:rPr lang="en" sz="1500">
                <a:latin typeface="Century Schoolbook"/>
                <a:ea typeface="Century Schoolbook"/>
                <a:cs typeface="Century Schoolbook"/>
                <a:sym typeface="Century Schoolbook"/>
              </a:rPr>
              <a:t>A Student’s Guide to Open Science.”</a:t>
            </a:r>
            <a:endParaRPr sz="1500">
              <a:solidFill>
                <a:schemeClr val="dk1"/>
              </a:solidFill>
              <a:latin typeface="Century Schoolbook"/>
              <a:ea typeface="Century Schoolbook"/>
              <a:cs typeface="Century Schoolbook"/>
              <a:sym typeface="Century Schoolbook"/>
            </a:endParaRPr>
          </a:p>
        </p:txBody>
      </p:sp>
      <p:pic>
        <p:nvPicPr>
          <p:cNvPr id="691" name="Google Shape;691;p85"/>
          <p:cNvPicPr preferRelativeResize="0"/>
          <p:nvPr/>
        </p:nvPicPr>
        <p:blipFill rotWithShape="1">
          <a:blip r:embed="rId3">
            <a:alphaModFix/>
          </a:blip>
          <a:srcRect/>
          <a:stretch/>
        </p:blipFill>
        <p:spPr>
          <a:xfrm>
            <a:off x="2207790" y="785160"/>
            <a:ext cx="511650" cy="517320"/>
          </a:xfrm>
          <a:prstGeom prst="rect">
            <a:avLst/>
          </a:prstGeom>
          <a:noFill/>
          <a:ln>
            <a:noFill/>
          </a:ln>
        </p:spPr>
      </p:pic>
      <p:sp>
        <p:nvSpPr>
          <p:cNvPr id="692" name="Google Shape;692;p85"/>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2650" b="0" i="0" u="none" strike="noStrike" cap="none">
                <a:solidFill>
                  <a:srgbClr val="474B57"/>
                </a:solidFill>
                <a:latin typeface="Century Schoolbook"/>
                <a:ea typeface="Century Schoolbook"/>
                <a:cs typeface="Century Schoolbook"/>
                <a:sym typeface="Century Schoolbook"/>
              </a:rPr>
              <a:t>Learning from the Replication </a:t>
            </a:r>
            <a:endParaRPr sz="2650" b="0" i="0" u="none" strike="noStrike" cap="none">
              <a:solidFill>
                <a:srgbClr val="474B57"/>
              </a:solidFill>
              <a:latin typeface="Century Schoolbook"/>
              <a:ea typeface="Century Schoolbook"/>
              <a:cs typeface="Century Schoolbook"/>
              <a:sym typeface="Century Schoolbook"/>
            </a:endParaRPr>
          </a:p>
          <a:p>
            <a:pPr marL="0" marR="0" lvl="0" indent="0" algn="l" rtl="0">
              <a:lnSpc>
                <a:spcPct val="99000"/>
              </a:lnSpc>
              <a:spcBef>
                <a:spcPts val="0"/>
              </a:spcBef>
              <a:spcAft>
                <a:spcPts val="0"/>
              </a:spcAft>
              <a:buClr>
                <a:srgbClr val="474B57"/>
              </a:buClr>
              <a:buSzPts val="3600"/>
              <a:buFont typeface="Century Schoolbook"/>
              <a:buNone/>
            </a:pPr>
            <a:r>
              <a:rPr lang="en" sz="2650" b="0" i="0" u="none" strike="noStrike" cap="none">
                <a:solidFill>
                  <a:srgbClr val="474B57"/>
                </a:solidFill>
                <a:latin typeface="Century Schoolbook"/>
                <a:ea typeface="Century Schoolbook"/>
                <a:cs typeface="Century Schoolbook"/>
                <a:sym typeface="Century Schoolbook"/>
              </a:rPr>
              <a:t>Crisis</a:t>
            </a:r>
            <a:endParaRPr sz="2650" b="0" i="0" u="none" strike="noStrike" cap="none">
              <a:solidFill>
                <a:srgbClr val="000000"/>
              </a:solidFill>
              <a:latin typeface="Arial"/>
              <a:ea typeface="Arial"/>
              <a:cs typeface="Arial"/>
              <a:sym typeface="Arial"/>
            </a:endParaRPr>
          </a:p>
        </p:txBody>
      </p:sp>
      <p:pic>
        <p:nvPicPr>
          <p:cNvPr id="693" name="Google Shape;693;p85"/>
          <p:cNvPicPr preferRelativeResize="0"/>
          <p:nvPr/>
        </p:nvPicPr>
        <p:blipFill>
          <a:blip r:embed="rId4">
            <a:alphaModFix/>
          </a:blip>
          <a:stretch>
            <a:fillRect/>
          </a:stretch>
        </p:blipFill>
        <p:spPr>
          <a:xfrm>
            <a:off x="304800" y="2167575"/>
            <a:ext cx="1903006" cy="287173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4"/>
          <p:cNvSpPr txBox="1">
            <a:spLocks noGrp="1"/>
          </p:cNvSpPr>
          <p:nvPr>
            <p:ph type="body" idx="4294967295"/>
          </p:nvPr>
        </p:nvSpPr>
        <p:spPr>
          <a:xfrm>
            <a:off x="2207805" y="1596480"/>
            <a:ext cx="6577800" cy="3268500"/>
          </a:xfrm>
          <a:prstGeom prst="rect">
            <a:avLst/>
          </a:prstGeom>
          <a:noFill/>
          <a:ln>
            <a:noFill/>
          </a:ln>
        </p:spPr>
        <p:txBody>
          <a:bodyPr spcFirstLastPara="1" wrap="square" lIns="68575" tIns="34275" rIns="68575" bIns="34275" anchor="t" anchorCtr="0">
            <a:normAutofit/>
          </a:bodyPr>
          <a:lstStyle/>
          <a:p>
            <a:pPr marL="0" marR="0" lvl="0" indent="0" algn="ctr" rtl="0">
              <a:lnSpc>
                <a:spcPct val="111000"/>
              </a:lnSpc>
              <a:spcBef>
                <a:spcPts val="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558380"/>
              </a:buClr>
              <a:buSzPts val="1500"/>
              <a:buFont typeface="Century Schoolbook"/>
              <a:buNone/>
            </a:pPr>
            <a:r>
              <a:rPr lang="en" sz="1500" b="1" dirty="0">
                <a:solidFill>
                  <a:srgbClr val="558380"/>
                </a:solidFill>
                <a:latin typeface="Century Schoolbook"/>
                <a:ea typeface="Century Schoolbook"/>
                <a:cs typeface="Century Schoolbook"/>
                <a:sym typeface="Century Schoolbook"/>
              </a:rPr>
              <a:t>Background</a:t>
            </a:r>
            <a:endParaRPr sz="1500" b="0" i="0" u="none" strike="noStrike" cap="none" dirty="0">
              <a:solidFill>
                <a:srgbClr val="474B57"/>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Century Schoolbook"/>
              <a:buNone/>
            </a:pPr>
            <a:r>
              <a:rPr lang="en" sz="1500" b="0" i="0" u="none" strike="noStrike" cap="none" dirty="0">
                <a:solidFill>
                  <a:srgbClr val="000000"/>
                </a:solidFill>
                <a:latin typeface="Century Schoolbook"/>
                <a:ea typeface="Century Schoolbook"/>
                <a:cs typeface="Century Schoolbook"/>
                <a:sym typeface="Century Schoolbook"/>
              </a:rPr>
              <a:t>____________</a:t>
            </a: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lvl="0" indent="0" algn="ctr" rtl="0">
              <a:lnSpc>
                <a:spcPct val="111000"/>
              </a:lnSpc>
              <a:spcBef>
                <a:spcPts val="700"/>
              </a:spcBef>
              <a:spcAft>
                <a:spcPts val="0"/>
              </a:spcAft>
              <a:buClr>
                <a:schemeClr val="dk1"/>
              </a:buClr>
              <a:buSzPts val="1500"/>
              <a:buFont typeface="Century Schoolbook"/>
              <a:buNone/>
            </a:pPr>
            <a:r>
              <a:rPr lang="en" sz="1500" i="1" dirty="0">
                <a:latin typeface="Century Schoolbook"/>
                <a:ea typeface="Century Schoolbook"/>
                <a:cs typeface="Century Schoolbook"/>
                <a:sym typeface="Century Schoolbook"/>
              </a:rPr>
              <a:t>Some key developments:</a:t>
            </a:r>
            <a:endParaRPr sz="1500" i="1" dirty="0">
              <a:latin typeface="Century Schoolbook"/>
              <a:ea typeface="Century Schoolbook"/>
              <a:cs typeface="Century Schoolbook"/>
              <a:sym typeface="Century Schoolbook"/>
            </a:endParaRPr>
          </a:p>
          <a:p>
            <a:pPr marL="457200" lvl="0" indent="-323850" algn="l" rtl="0">
              <a:lnSpc>
                <a:spcPct val="111000"/>
              </a:lnSpc>
              <a:spcBef>
                <a:spcPts val="700"/>
              </a:spcBef>
              <a:spcAft>
                <a:spcPts val="0"/>
              </a:spcAft>
              <a:buSzPts val="1500"/>
              <a:buFont typeface="Century Schoolbook"/>
              <a:buAutoNum type="arabicPeriod"/>
            </a:pPr>
            <a:r>
              <a:rPr lang="en" sz="1500" i="1" dirty="0">
                <a:latin typeface="Century Schoolbook"/>
                <a:ea typeface="Century Schoolbook"/>
                <a:cs typeface="Century Schoolbook"/>
                <a:sym typeface="Century Schoolbook"/>
              </a:rPr>
              <a:t>Effect size &amp; statistical power (Cohen)</a:t>
            </a:r>
          </a:p>
          <a:p>
            <a:pPr marL="0" marR="0" lvl="0" indent="0" algn="l" rtl="0">
              <a:lnSpc>
                <a:spcPct val="111000"/>
              </a:lnSpc>
              <a:spcBef>
                <a:spcPts val="700"/>
              </a:spcBef>
              <a:spcAft>
                <a:spcPts val="0"/>
              </a:spcAft>
              <a:buClr>
                <a:srgbClr val="000000"/>
              </a:buClr>
              <a:buSzPts val="1500"/>
              <a:buFont typeface="Century Schoolbook"/>
              <a:buNone/>
            </a:pPr>
            <a:endParaRPr sz="1500" i="1" dirty="0">
              <a:latin typeface="Century Schoolbook"/>
              <a:ea typeface="Century Schoolbook"/>
              <a:cs typeface="Century Schoolbook"/>
              <a:sym typeface="Century Schoolbook"/>
            </a:endParaRPr>
          </a:p>
        </p:txBody>
      </p:sp>
      <p:sp>
        <p:nvSpPr>
          <p:cNvPr id="2" name="Google Shape;272;p41">
            <a:extLst>
              <a:ext uri="{FF2B5EF4-FFF2-40B4-BE49-F238E27FC236}">
                <a16:creationId xmlns:a16="http://schemas.microsoft.com/office/drawing/2014/main" id="{1A2AE069-E0B5-A49E-799C-FCB29C5BDB3C}"/>
              </a:ext>
            </a:extLst>
          </p:cNvPr>
          <p:cNvSpPr txBox="1">
            <a:spLocks/>
          </p:cNvSpPr>
          <p:nvPr/>
        </p:nvSpPr>
        <p:spPr>
          <a:xfrm>
            <a:off x="2200230" y="721980"/>
            <a:ext cx="6577740" cy="87453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lgn="ctr">
              <a:lnSpc>
                <a:spcPct val="99000"/>
              </a:lnSpc>
              <a:buClr>
                <a:srgbClr val="474B57"/>
              </a:buClr>
              <a:buSzPts val="3600"/>
              <a:buFont typeface="Century Schoolbook"/>
              <a:buNone/>
            </a:pPr>
            <a:r>
              <a:rPr lang="en-GB" sz="2850">
                <a:solidFill>
                  <a:srgbClr val="474B57"/>
                </a:solidFill>
                <a:latin typeface="Century Schoolbook"/>
                <a:ea typeface="Century Schoolbook"/>
                <a:cs typeface="Century Schoolbook"/>
                <a:sym typeface="Century Schoolbook"/>
              </a:rPr>
              <a:t>The road to the Replication Crisis</a:t>
            </a:r>
            <a:endParaRPr lang="en-GB" sz="285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699" name="Google Shape;699;p86"/>
          <p:cNvSpPr txBox="1">
            <a:spLocks noGrp="1"/>
          </p:cNvSpPr>
          <p:nvPr>
            <p:ph type="body" idx="4294967295"/>
          </p:nvPr>
        </p:nvSpPr>
        <p:spPr>
          <a:xfrm>
            <a:off x="2207805" y="1596480"/>
            <a:ext cx="6577800" cy="3268500"/>
          </a:xfrm>
          <a:prstGeom prst="rect">
            <a:avLst/>
          </a:prstGeom>
          <a:noFill/>
          <a:ln>
            <a:noFill/>
          </a:ln>
        </p:spPr>
        <p:txBody>
          <a:bodyPr spcFirstLastPara="1" wrap="square" lIns="68575" tIns="34275" rIns="68575" bIns="34275" anchor="t" anchorCtr="0">
            <a:normAutofit/>
          </a:bodyPr>
          <a:lstStyle/>
          <a:p>
            <a:pPr marL="0" marR="0" lvl="0" indent="0" algn="l" rtl="0">
              <a:lnSpc>
                <a:spcPct val="111000"/>
              </a:lnSpc>
              <a:spcBef>
                <a:spcPts val="700"/>
              </a:spcBef>
              <a:spcAft>
                <a:spcPts val="0"/>
              </a:spcAft>
              <a:buClr>
                <a:srgbClr val="558380"/>
              </a:buClr>
              <a:buSzPts val="1500"/>
              <a:buFont typeface="Century Schoolbook"/>
              <a:buNone/>
            </a:pPr>
            <a:endParaRPr sz="1500" dirty="0">
              <a:solidFill>
                <a:srgbClr val="474B57"/>
              </a:solidFill>
              <a:latin typeface="Calibri"/>
              <a:ea typeface="Calibri"/>
              <a:cs typeface="Calibri"/>
              <a:sym typeface="Calibri"/>
            </a:endParaRPr>
          </a:p>
          <a:p>
            <a:pPr marL="0" marR="0" lvl="0" indent="0" algn="l" rtl="0">
              <a:lnSpc>
                <a:spcPct val="111000"/>
              </a:lnSpc>
              <a:spcBef>
                <a:spcPts val="700"/>
              </a:spcBef>
              <a:spcAft>
                <a:spcPts val="0"/>
              </a:spcAft>
              <a:buClr>
                <a:srgbClr val="558380"/>
              </a:buClr>
              <a:buSzPts val="1500"/>
              <a:buFont typeface="Century Schoolbook"/>
              <a:buNone/>
            </a:pPr>
            <a:r>
              <a:rPr lang="en" sz="1500" dirty="0">
                <a:solidFill>
                  <a:srgbClr val="474B57"/>
                </a:solidFill>
                <a:latin typeface="Calibri"/>
                <a:ea typeface="Calibri"/>
                <a:cs typeface="Calibri"/>
                <a:sym typeface="Calibri"/>
              </a:rPr>
              <a:t>Max Korbmacher</a:t>
            </a:r>
            <a:endParaRPr sz="1500" dirty="0">
              <a:solidFill>
                <a:srgbClr val="474B57"/>
              </a:solidFill>
              <a:latin typeface="Calibri"/>
              <a:ea typeface="Calibri"/>
              <a:cs typeface="Calibri"/>
              <a:sym typeface="Calibri"/>
            </a:endParaRPr>
          </a:p>
          <a:p>
            <a:pPr marL="0" marR="0" lvl="0" indent="0" algn="l" rtl="0">
              <a:lnSpc>
                <a:spcPct val="111000"/>
              </a:lnSpc>
              <a:spcBef>
                <a:spcPts val="700"/>
              </a:spcBef>
              <a:spcAft>
                <a:spcPts val="0"/>
              </a:spcAft>
              <a:buClr>
                <a:srgbClr val="558380"/>
              </a:buClr>
              <a:buSzPts val="1500"/>
              <a:buFont typeface="Century Schoolbook"/>
              <a:buNone/>
            </a:pPr>
            <a:r>
              <a:rPr lang="en" sz="1500" dirty="0">
                <a:solidFill>
                  <a:srgbClr val="474B57"/>
                </a:solidFill>
                <a:latin typeface="Calibri"/>
                <a:ea typeface="Calibri"/>
                <a:cs typeface="Calibri"/>
                <a:sym typeface="Calibri"/>
              </a:rPr>
              <a:t>Flavio Azevedo</a:t>
            </a:r>
            <a:endParaRPr sz="1500" dirty="0">
              <a:solidFill>
                <a:srgbClr val="474B57"/>
              </a:solidFill>
              <a:latin typeface="Calibri"/>
              <a:ea typeface="Calibri"/>
              <a:cs typeface="Calibri"/>
              <a:sym typeface="Calibri"/>
            </a:endParaRPr>
          </a:p>
          <a:p>
            <a:pPr marL="0" marR="0" lvl="0" indent="0" algn="l" rtl="0">
              <a:lnSpc>
                <a:spcPct val="111000"/>
              </a:lnSpc>
              <a:spcBef>
                <a:spcPts val="700"/>
              </a:spcBef>
              <a:spcAft>
                <a:spcPts val="0"/>
              </a:spcAft>
              <a:buClr>
                <a:srgbClr val="558380"/>
              </a:buClr>
              <a:buSzPts val="1500"/>
              <a:buFont typeface="Century Schoolbook"/>
              <a:buNone/>
            </a:pPr>
            <a:r>
              <a:rPr lang="en" sz="1500" dirty="0">
                <a:solidFill>
                  <a:srgbClr val="474B57"/>
                </a:solidFill>
                <a:latin typeface="Calibri"/>
                <a:ea typeface="Calibri"/>
                <a:cs typeface="Calibri"/>
                <a:sym typeface="Calibri"/>
              </a:rPr>
              <a:t>Thomas Rhys Evans</a:t>
            </a:r>
            <a:endParaRPr sz="1500" dirty="0">
              <a:solidFill>
                <a:srgbClr val="474B57"/>
              </a:solidFill>
              <a:latin typeface="Calibri"/>
              <a:ea typeface="Calibri"/>
              <a:cs typeface="Calibri"/>
              <a:sym typeface="Calibri"/>
            </a:endParaRPr>
          </a:p>
          <a:p>
            <a:pPr marL="0" marR="0" lvl="0" indent="0" algn="l" rtl="0">
              <a:lnSpc>
                <a:spcPct val="111000"/>
              </a:lnSpc>
              <a:spcBef>
                <a:spcPts val="700"/>
              </a:spcBef>
              <a:spcAft>
                <a:spcPts val="0"/>
              </a:spcAft>
              <a:buClr>
                <a:srgbClr val="558380"/>
              </a:buClr>
              <a:buSzPts val="1500"/>
              <a:buFont typeface="Century Schoolbook"/>
              <a:buNone/>
            </a:pPr>
            <a:r>
              <a:rPr lang="en" sz="1500" dirty="0">
                <a:solidFill>
                  <a:srgbClr val="474B57"/>
                </a:solidFill>
                <a:latin typeface="Calibri"/>
                <a:ea typeface="Calibri"/>
                <a:cs typeface="Calibri"/>
                <a:sym typeface="Calibri"/>
              </a:rPr>
              <a:t>Charlotte Pennington</a:t>
            </a:r>
            <a:endParaRPr sz="1500" dirty="0">
              <a:solidFill>
                <a:srgbClr val="474B57"/>
              </a:solidFill>
              <a:latin typeface="Calibri"/>
              <a:ea typeface="Calibri"/>
              <a:cs typeface="Calibri"/>
              <a:sym typeface="Calibri"/>
            </a:endParaRPr>
          </a:p>
          <a:p>
            <a:pPr marL="0" marR="0" lvl="0" indent="0" algn="l" rtl="0">
              <a:lnSpc>
                <a:spcPct val="111000"/>
              </a:lnSpc>
              <a:spcBef>
                <a:spcPts val="700"/>
              </a:spcBef>
              <a:spcAft>
                <a:spcPts val="0"/>
              </a:spcAft>
              <a:buClr>
                <a:srgbClr val="558380"/>
              </a:buClr>
              <a:buSzPts val="1500"/>
              <a:buFont typeface="Century Schoolbook"/>
              <a:buNone/>
            </a:pPr>
            <a:r>
              <a:rPr lang="en" sz="1500" dirty="0">
                <a:solidFill>
                  <a:srgbClr val="474B57"/>
                </a:solidFill>
                <a:latin typeface="Calibri"/>
                <a:ea typeface="Calibri"/>
                <a:cs typeface="Calibri"/>
                <a:sym typeface="Calibri"/>
              </a:rPr>
              <a:t>Christopher Graham</a:t>
            </a:r>
            <a:endParaRPr sz="1500" dirty="0">
              <a:solidFill>
                <a:srgbClr val="474B57"/>
              </a:solidFill>
              <a:latin typeface="Calibri"/>
              <a:ea typeface="Calibri"/>
              <a:cs typeface="Calibri"/>
              <a:sym typeface="Calibri"/>
            </a:endParaRPr>
          </a:p>
          <a:p>
            <a:pPr marL="0" marR="0" lvl="0" indent="0" algn="l" rtl="0">
              <a:lnSpc>
                <a:spcPct val="111000"/>
              </a:lnSpc>
              <a:spcBef>
                <a:spcPts val="700"/>
              </a:spcBef>
              <a:spcAft>
                <a:spcPts val="0"/>
              </a:spcAft>
              <a:buClr>
                <a:srgbClr val="558380"/>
              </a:buClr>
              <a:buSzPts val="1500"/>
              <a:buFont typeface="Century Schoolbook"/>
              <a:buNone/>
            </a:pPr>
            <a:r>
              <a:rPr lang="en" sz="1500" dirty="0">
                <a:solidFill>
                  <a:srgbClr val="474B57"/>
                </a:solidFill>
                <a:latin typeface="Calibri"/>
                <a:ea typeface="Calibri"/>
                <a:cs typeface="Calibri"/>
                <a:sym typeface="Calibri"/>
              </a:rPr>
              <a:t>Mahmoud </a:t>
            </a:r>
            <a:r>
              <a:rPr lang="en" sz="1500" dirty="0" err="1">
                <a:solidFill>
                  <a:srgbClr val="474B57"/>
                </a:solidFill>
                <a:latin typeface="Calibri"/>
                <a:ea typeface="Calibri"/>
                <a:cs typeface="Calibri"/>
                <a:sym typeface="Calibri"/>
              </a:rPr>
              <a:t>Elsherif</a:t>
            </a:r>
            <a:endParaRPr sz="1500" dirty="0">
              <a:solidFill>
                <a:srgbClr val="474B57"/>
              </a:solidFill>
              <a:latin typeface="Calibri"/>
              <a:ea typeface="Calibri"/>
              <a:cs typeface="Calibri"/>
              <a:sym typeface="Calibri"/>
            </a:endParaRPr>
          </a:p>
          <a:p>
            <a:pPr marL="0" marR="0" lvl="0" indent="0" algn="l" rtl="0">
              <a:lnSpc>
                <a:spcPct val="111000"/>
              </a:lnSpc>
              <a:spcBef>
                <a:spcPts val="700"/>
              </a:spcBef>
              <a:spcAft>
                <a:spcPts val="0"/>
              </a:spcAft>
              <a:buClr>
                <a:srgbClr val="558380"/>
              </a:buClr>
              <a:buSzPts val="1500"/>
              <a:buFont typeface="Century Schoolbook"/>
              <a:buNone/>
            </a:pPr>
            <a:endParaRPr sz="1500" dirty="0">
              <a:solidFill>
                <a:srgbClr val="474B57"/>
              </a:solidFill>
              <a:latin typeface="Calibri"/>
              <a:ea typeface="Calibri"/>
              <a:cs typeface="Calibri"/>
              <a:sym typeface="Calibri"/>
            </a:endParaRPr>
          </a:p>
        </p:txBody>
      </p:sp>
      <p:pic>
        <p:nvPicPr>
          <p:cNvPr id="700" name="Google Shape;700;p86"/>
          <p:cNvPicPr preferRelativeResize="0"/>
          <p:nvPr/>
        </p:nvPicPr>
        <p:blipFill rotWithShape="1">
          <a:blip r:embed="rId3">
            <a:alphaModFix/>
          </a:blip>
          <a:srcRect/>
          <a:stretch/>
        </p:blipFill>
        <p:spPr>
          <a:xfrm>
            <a:off x="2207790" y="785160"/>
            <a:ext cx="511650" cy="517320"/>
          </a:xfrm>
          <a:prstGeom prst="rect">
            <a:avLst/>
          </a:prstGeom>
          <a:noFill/>
          <a:ln>
            <a:noFill/>
          </a:ln>
        </p:spPr>
      </p:pic>
      <p:sp>
        <p:nvSpPr>
          <p:cNvPr id="701" name="Google Shape;701;p86"/>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rmAutofit/>
          </a:bodyPr>
          <a:lstStyle/>
          <a:p>
            <a:pPr marL="0" marR="0" lvl="0" indent="0" algn="l" rtl="0">
              <a:lnSpc>
                <a:spcPct val="99000"/>
              </a:lnSpc>
              <a:spcBef>
                <a:spcPts val="0"/>
              </a:spcBef>
              <a:spcAft>
                <a:spcPts val="0"/>
              </a:spcAft>
              <a:buClr>
                <a:srgbClr val="474B57"/>
              </a:buClr>
              <a:buSzPts val="3600"/>
              <a:buFont typeface="Century Schoolbook"/>
              <a:buNone/>
            </a:pPr>
            <a:r>
              <a:rPr lang="en" sz="2650" dirty="0">
                <a:solidFill>
                  <a:srgbClr val="474B57"/>
                </a:solidFill>
                <a:latin typeface="Century Schoolbook"/>
                <a:ea typeface="Century Schoolbook"/>
                <a:cs typeface="Century Schoolbook"/>
                <a:sym typeface="Century Schoolbook"/>
              </a:rPr>
              <a:t>Contributors</a:t>
            </a:r>
            <a:endParaRPr sz="265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5"/>
          <p:cNvSpPr txBox="1">
            <a:spLocks noGrp="1"/>
          </p:cNvSpPr>
          <p:nvPr>
            <p:ph type="body" idx="4294967295"/>
          </p:nvPr>
        </p:nvSpPr>
        <p:spPr>
          <a:xfrm>
            <a:off x="2207805" y="1596480"/>
            <a:ext cx="6577800" cy="3268500"/>
          </a:xfrm>
          <a:prstGeom prst="rect">
            <a:avLst/>
          </a:prstGeom>
          <a:noFill/>
          <a:ln>
            <a:noFill/>
          </a:ln>
        </p:spPr>
        <p:txBody>
          <a:bodyPr spcFirstLastPara="1" wrap="square" lIns="68575" tIns="34275" rIns="68575" bIns="34275" anchor="t" anchorCtr="0">
            <a:normAutofit/>
          </a:bodyPr>
          <a:lstStyle/>
          <a:p>
            <a:pPr marL="0" marR="0" lvl="0" indent="0" algn="ctr" rtl="0">
              <a:lnSpc>
                <a:spcPct val="111000"/>
              </a:lnSpc>
              <a:spcBef>
                <a:spcPts val="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558380"/>
              </a:buClr>
              <a:buSzPts val="1500"/>
              <a:buFont typeface="Century Schoolbook"/>
              <a:buNone/>
            </a:pPr>
            <a:r>
              <a:rPr lang="en" sz="1500" b="1" dirty="0">
                <a:solidFill>
                  <a:srgbClr val="558380"/>
                </a:solidFill>
                <a:latin typeface="Century Schoolbook"/>
                <a:ea typeface="Century Schoolbook"/>
                <a:cs typeface="Century Schoolbook"/>
                <a:sym typeface="Century Schoolbook"/>
              </a:rPr>
              <a:t>Background</a:t>
            </a:r>
            <a:endParaRPr sz="1500" b="0" i="0" u="none" strike="noStrike" cap="none" dirty="0">
              <a:solidFill>
                <a:srgbClr val="474B57"/>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Century Schoolbook"/>
              <a:buNone/>
            </a:pPr>
            <a:r>
              <a:rPr lang="en" sz="1500" b="0" i="0" u="none" strike="noStrike" cap="none" dirty="0">
                <a:solidFill>
                  <a:srgbClr val="000000"/>
                </a:solidFill>
                <a:latin typeface="Century Schoolbook"/>
                <a:ea typeface="Century Schoolbook"/>
                <a:cs typeface="Century Schoolbook"/>
                <a:sym typeface="Century Schoolbook"/>
              </a:rPr>
              <a:t>____________</a:t>
            </a: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lvl="0" indent="0" algn="ctr" rtl="0">
              <a:lnSpc>
                <a:spcPct val="111000"/>
              </a:lnSpc>
              <a:spcBef>
                <a:spcPts val="700"/>
              </a:spcBef>
              <a:spcAft>
                <a:spcPts val="0"/>
              </a:spcAft>
              <a:buClr>
                <a:schemeClr val="dk1"/>
              </a:buClr>
              <a:buSzPts val="1500"/>
              <a:buFont typeface="Century Schoolbook"/>
              <a:buNone/>
            </a:pPr>
            <a:r>
              <a:rPr lang="en" sz="1500" i="1" dirty="0">
                <a:latin typeface="Century Schoolbook"/>
                <a:ea typeface="Century Schoolbook"/>
                <a:cs typeface="Century Schoolbook"/>
                <a:sym typeface="Century Schoolbook"/>
              </a:rPr>
              <a:t>Some key developments:</a:t>
            </a:r>
            <a:endParaRPr sz="1500" i="1" dirty="0">
              <a:latin typeface="Century Schoolbook"/>
              <a:ea typeface="Century Schoolbook"/>
              <a:cs typeface="Century Schoolbook"/>
              <a:sym typeface="Century Schoolbook"/>
            </a:endParaRPr>
          </a:p>
          <a:p>
            <a:pPr marL="457200" lvl="0" indent="-323850" algn="l" rtl="0">
              <a:lnSpc>
                <a:spcPct val="111000"/>
              </a:lnSpc>
              <a:spcBef>
                <a:spcPts val="700"/>
              </a:spcBef>
              <a:spcAft>
                <a:spcPts val="0"/>
              </a:spcAft>
              <a:buSzPts val="1500"/>
              <a:buFont typeface="Century Schoolbook"/>
              <a:buAutoNum type="arabicPeriod"/>
            </a:pPr>
            <a:r>
              <a:rPr lang="en" sz="1500" i="1" dirty="0">
                <a:latin typeface="Century Schoolbook"/>
                <a:ea typeface="Century Schoolbook"/>
                <a:cs typeface="Century Schoolbook"/>
                <a:sym typeface="Century Schoolbook"/>
              </a:rPr>
              <a:t>Effect size &amp; statistical power</a:t>
            </a:r>
            <a:endParaRPr sz="1500" i="1" dirty="0">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Clr>
                <a:srgbClr val="000000"/>
              </a:buClr>
              <a:buSzPts val="1500"/>
              <a:buFont typeface="Century Schoolbook"/>
              <a:buNone/>
            </a:pPr>
            <a:endParaRPr sz="1500" i="1" dirty="0">
              <a:latin typeface="Century Schoolbook"/>
              <a:ea typeface="Century Schoolbook"/>
              <a:cs typeface="Century Schoolbook"/>
              <a:sym typeface="Century Schoolbook"/>
            </a:endParaRPr>
          </a:p>
        </p:txBody>
      </p:sp>
      <p:pic>
        <p:nvPicPr>
          <p:cNvPr id="305" name="Google Shape;305;p45"/>
          <p:cNvPicPr preferRelativeResize="0"/>
          <p:nvPr/>
        </p:nvPicPr>
        <p:blipFill rotWithShape="1">
          <a:blip r:embed="rId3">
            <a:alphaModFix/>
          </a:blip>
          <a:srcRect/>
          <a:stretch/>
        </p:blipFill>
        <p:spPr>
          <a:xfrm>
            <a:off x="2207790" y="785160"/>
            <a:ext cx="511650" cy="517320"/>
          </a:xfrm>
          <a:prstGeom prst="rect">
            <a:avLst/>
          </a:prstGeom>
          <a:noFill/>
          <a:ln>
            <a:noFill/>
          </a:ln>
        </p:spPr>
      </p:pic>
      <p:sp>
        <p:nvSpPr>
          <p:cNvPr id="306" name="Google Shape;306;p45"/>
          <p:cNvSpPr txBox="1">
            <a:spLocks noGrp="1"/>
          </p:cNvSpPr>
          <p:nvPr>
            <p:ph type="title" idx="4294967295"/>
          </p:nvPr>
        </p:nvSpPr>
        <p:spPr>
          <a:xfrm>
            <a:off x="2905740" y="721980"/>
            <a:ext cx="5872200" cy="874500"/>
          </a:xfrm>
          <a:prstGeom prst="rect">
            <a:avLst/>
          </a:prstGeom>
          <a:noFill/>
          <a:ln>
            <a:noFill/>
          </a:ln>
        </p:spPr>
        <p:txBody>
          <a:bodyPr spcFirstLastPara="1" wrap="square" lIns="68575" tIns="34275" rIns="68575" bIns="34275" anchor="t" anchorCtr="0">
            <a:noAutofit/>
          </a:bodyPr>
          <a:lstStyle/>
          <a:p>
            <a:pPr marL="0" marR="0" lvl="0" indent="0" algn="l" rtl="0">
              <a:lnSpc>
                <a:spcPct val="99000"/>
              </a:lnSpc>
              <a:spcBef>
                <a:spcPts val="0"/>
              </a:spcBef>
              <a:spcAft>
                <a:spcPts val="0"/>
              </a:spcAft>
              <a:buClr>
                <a:srgbClr val="474B57"/>
              </a:buClr>
              <a:buSzPts val="3600"/>
              <a:buFont typeface="Century Schoolbook"/>
              <a:buNone/>
            </a:pPr>
            <a:r>
              <a:rPr lang="en" sz="2850">
                <a:solidFill>
                  <a:srgbClr val="474B57"/>
                </a:solidFill>
                <a:latin typeface="Century Schoolbook"/>
                <a:ea typeface="Century Schoolbook"/>
                <a:cs typeface="Century Schoolbook"/>
                <a:sym typeface="Century Schoolbook"/>
              </a:rPr>
              <a:t>The road to the</a:t>
            </a:r>
            <a:r>
              <a:rPr lang="en" sz="2850" b="0" i="0" u="none" strike="noStrike" cap="none">
                <a:solidFill>
                  <a:srgbClr val="474B57"/>
                </a:solidFill>
                <a:latin typeface="Century Schoolbook"/>
                <a:ea typeface="Century Schoolbook"/>
                <a:cs typeface="Century Schoolbook"/>
                <a:sym typeface="Century Schoolbook"/>
              </a:rPr>
              <a:t> Replication Crisis</a:t>
            </a:r>
            <a:endParaRPr sz="2850" b="0" i="0" u="none" strike="noStrike" cap="none">
              <a:solidFill>
                <a:srgbClr val="000000"/>
              </a:solidFill>
              <a:latin typeface="Arial"/>
              <a:ea typeface="Arial"/>
              <a:cs typeface="Arial"/>
              <a:sym typeface="Arial"/>
            </a:endParaRPr>
          </a:p>
        </p:txBody>
      </p:sp>
      <p:pic>
        <p:nvPicPr>
          <p:cNvPr id="307" name="Google Shape;307;p45"/>
          <p:cNvPicPr preferRelativeResize="0"/>
          <p:nvPr/>
        </p:nvPicPr>
        <p:blipFill>
          <a:blip r:embed="rId4">
            <a:alphaModFix/>
          </a:blip>
          <a:stretch>
            <a:fillRect/>
          </a:stretch>
        </p:blipFill>
        <p:spPr>
          <a:xfrm>
            <a:off x="2432173" y="0"/>
            <a:ext cx="4808052" cy="5143499"/>
          </a:xfrm>
          <a:prstGeom prst="rect">
            <a:avLst/>
          </a:prstGeom>
          <a:noFill/>
          <a:ln>
            <a:noFill/>
          </a:ln>
        </p:spPr>
      </p:pic>
      <p:sp>
        <p:nvSpPr>
          <p:cNvPr id="2" name="Oval 1">
            <a:extLst>
              <a:ext uri="{FF2B5EF4-FFF2-40B4-BE49-F238E27FC236}">
                <a16:creationId xmlns:a16="http://schemas.microsoft.com/office/drawing/2014/main" id="{243E541D-02F7-26CF-0244-EC7A6A95F2BC}"/>
              </a:ext>
            </a:extLst>
          </p:cNvPr>
          <p:cNvSpPr/>
          <p:nvPr/>
        </p:nvSpPr>
        <p:spPr>
          <a:xfrm>
            <a:off x="2118167" y="2083443"/>
            <a:ext cx="3217762" cy="1875099"/>
          </a:xfrm>
          <a:prstGeom prst="ellipse">
            <a:avLst/>
          </a:prstGeom>
          <a:no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4"/>
          <p:cNvSpPr txBox="1">
            <a:spLocks noGrp="1"/>
          </p:cNvSpPr>
          <p:nvPr>
            <p:ph type="body" idx="4294967295"/>
          </p:nvPr>
        </p:nvSpPr>
        <p:spPr>
          <a:xfrm>
            <a:off x="2207805" y="1596480"/>
            <a:ext cx="6577800" cy="3268500"/>
          </a:xfrm>
          <a:prstGeom prst="rect">
            <a:avLst/>
          </a:prstGeom>
          <a:noFill/>
          <a:ln>
            <a:noFill/>
          </a:ln>
        </p:spPr>
        <p:txBody>
          <a:bodyPr spcFirstLastPara="1" wrap="square" lIns="68575" tIns="34275" rIns="68575" bIns="34275" anchor="t" anchorCtr="0">
            <a:normAutofit/>
          </a:bodyPr>
          <a:lstStyle/>
          <a:p>
            <a:pPr marL="0" marR="0" lvl="0" indent="0" algn="ctr" rtl="0">
              <a:lnSpc>
                <a:spcPct val="111000"/>
              </a:lnSpc>
              <a:spcBef>
                <a:spcPts val="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558380"/>
              </a:buClr>
              <a:buSzPts val="1500"/>
              <a:buFont typeface="Century Schoolbook"/>
              <a:buNone/>
            </a:pPr>
            <a:r>
              <a:rPr lang="en" sz="1500" b="1" dirty="0">
                <a:solidFill>
                  <a:srgbClr val="558380"/>
                </a:solidFill>
                <a:latin typeface="Century Schoolbook"/>
                <a:ea typeface="Century Schoolbook"/>
                <a:cs typeface="Century Schoolbook"/>
                <a:sym typeface="Century Schoolbook"/>
              </a:rPr>
              <a:t>Background</a:t>
            </a:r>
            <a:endParaRPr sz="1500" b="0" i="0" u="none" strike="noStrike" cap="none" dirty="0">
              <a:solidFill>
                <a:srgbClr val="474B57"/>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Century Schoolbook"/>
              <a:buNone/>
            </a:pPr>
            <a:r>
              <a:rPr lang="en" sz="1500" b="0" i="0" u="none" strike="noStrike" cap="none" dirty="0">
                <a:solidFill>
                  <a:srgbClr val="000000"/>
                </a:solidFill>
                <a:latin typeface="Century Schoolbook"/>
                <a:ea typeface="Century Schoolbook"/>
                <a:cs typeface="Century Schoolbook"/>
                <a:sym typeface="Century Schoolbook"/>
              </a:rPr>
              <a:t>____________</a:t>
            </a: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lvl="0" indent="0" algn="ctr" rtl="0">
              <a:lnSpc>
                <a:spcPct val="111000"/>
              </a:lnSpc>
              <a:spcBef>
                <a:spcPts val="700"/>
              </a:spcBef>
              <a:spcAft>
                <a:spcPts val="0"/>
              </a:spcAft>
              <a:buClr>
                <a:schemeClr val="dk1"/>
              </a:buClr>
              <a:buSzPts val="1500"/>
              <a:buFont typeface="Century Schoolbook"/>
              <a:buNone/>
            </a:pPr>
            <a:r>
              <a:rPr lang="en" sz="1500" i="1" dirty="0">
                <a:latin typeface="Century Schoolbook"/>
                <a:ea typeface="Century Schoolbook"/>
                <a:cs typeface="Century Schoolbook"/>
                <a:sym typeface="Century Schoolbook"/>
              </a:rPr>
              <a:t>Some key developments:</a:t>
            </a:r>
            <a:endParaRPr sz="1500" i="1" dirty="0">
              <a:latin typeface="Century Schoolbook"/>
              <a:ea typeface="Century Schoolbook"/>
              <a:cs typeface="Century Schoolbook"/>
              <a:sym typeface="Century Schoolbook"/>
            </a:endParaRPr>
          </a:p>
          <a:p>
            <a:pPr marL="457200" lvl="0" indent="-323850" algn="l" rtl="0">
              <a:lnSpc>
                <a:spcPct val="111000"/>
              </a:lnSpc>
              <a:spcBef>
                <a:spcPts val="700"/>
              </a:spcBef>
              <a:spcAft>
                <a:spcPts val="0"/>
              </a:spcAft>
              <a:buSzPts val="1500"/>
              <a:buFont typeface="Century Schoolbook"/>
              <a:buAutoNum type="arabicPeriod"/>
            </a:pPr>
            <a:r>
              <a:rPr lang="en" sz="1500" i="1" dirty="0">
                <a:latin typeface="Century Schoolbook"/>
                <a:ea typeface="Century Schoolbook"/>
                <a:cs typeface="Century Schoolbook"/>
                <a:sym typeface="Century Schoolbook"/>
              </a:rPr>
              <a:t>Effect size &amp; statistical power (Cohen)</a:t>
            </a:r>
          </a:p>
          <a:p>
            <a:pPr marL="457200" lvl="0" indent="-323850" algn="l" rtl="0">
              <a:lnSpc>
                <a:spcPct val="111000"/>
              </a:lnSpc>
              <a:spcBef>
                <a:spcPts val="700"/>
              </a:spcBef>
              <a:spcAft>
                <a:spcPts val="0"/>
              </a:spcAft>
              <a:buSzPts val="1500"/>
              <a:buFont typeface="Century Schoolbook"/>
              <a:buAutoNum type="arabicPeriod"/>
            </a:pPr>
            <a:r>
              <a:rPr lang="nb-NO" sz="1500" i="1" dirty="0" err="1">
                <a:latin typeface="Century Schoolbook"/>
                <a:ea typeface="Century Schoolbook"/>
                <a:cs typeface="Century Schoolbook"/>
                <a:sym typeface="Century Schoolbook"/>
              </a:rPr>
              <a:t>Quantifying</a:t>
            </a:r>
            <a:r>
              <a:rPr lang="nb-NO" sz="1500" i="1" dirty="0">
                <a:latin typeface="Century Schoolbook"/>
                <a:ea typeface="Century Schoolbook"/>
                <a:cs typeface="Century Schoolbook"/>
                <a:sym typeface="Century Schoolbook"/>
              </a:rPr>
              <a:t> </a:t>
            </a:r>
            <a:r>
              <a:rPr lang="nb-NO" sz="1500" i="1" dirty="0" err="1">
                <a:latin typeface="Century Schoolbook"/>
                <a:ea typeface="Century Schoolbook"/>
                <a:cs typeface="Century Schoolbook"/>
                <a:sym typeface="Century Schoolbook"/>
              </a:rPr>
              <a:t>uncertainty</a:t>
            </a:r>
            <a:r>
              <a:rPr lang="nb-NO" sz="1500" i="1" dirty="0">
                <a:latin typeface="Century Schoolbook"/>
                <a:ea typeface="Century Schoolbook"/>
                <a:cs typeface="Century Schoolbook"/>
                <a:sym typeface="Century Schoolbook"/>
              </a:rPr>
              <a:t> (</a:t>
            </a:r>
            <a:r>
              <a:rPr lang="nb-NO" sz="1500" i="1" dirty="0" err="1">
                <a:latin typeface="Century Schoolbook"/>
                <a:ea typeface="Century Schoolbook"/>
                <a:cs typeface="Century Schoolbook"/>
                <a:sym typeface="Century Schoolbook"/>
              </a:rPr>
              <a:t>Neyman</a:t>
            </a:r>
            <a:r>
              <a:rPr lang="nb-NO" sz="1500" i="1" dirty="0">
                <a:latin typeface="Century Schoolbook"/>
                <a:ea typeface="Century Schoolbook"/>
                <a:cs typeface="Century Schoolbook"/>
                <a:sym typeface="Century Schoolbook"/>
              </a:rPr>
              <a:t>)</a:t>
            </a:r>
            <a:endParaRPr sz="1500" i="1" dirty="0">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Clr>
                <a:srgbClr val="000000"/>
              </a:buClr>
              <a:buSzPts val="1500"/>
              <a:buFont typeface="Century Schoolbook"/>
              <a:buNone/>
            </a:pPr>
            <a:endParaRPr sz="1500" i="1" dirty="0">
              <a:latin typeface="Century Schoolbook"/>
              <a:ea typeface="Century Schoolbook"/>
              <a:cs typeface="Century Schoolbook"/>
              <a:sym typeface="Century Schoolbook"/>
            </a:endParaRPr>
          </a:p>
        </p:txBody>
      </p:sp>
      <p:sp>
        <p:nvSpPr>
          <p:cNvPr id="2" name="Google Shape;272;p41">
            <a:extLst>
              <a:ext uri="{FF2B5EF4-FFF2-40B4-BE49-F238E27FC236}">
                <a16:creationId xmlns:a16="http://schemas.microsoft.com/office/drawing/2014/main" id="{1A2AE069-E0B5-A49E-799C-FCB29C5BDB3C}"/>
              </a:ext>
            </a:extLst>
          </p:cNvPr>
          <p:cNvSpPr txBox="1">
            <a:spLocks/>
          </p:cNvSpPr>
          <p:nvPr/>
        </p:nvSpPr>
        <p:spPr>
          <a:xfrm>
            <a:off x="2200230" y="721980"/>
            <a:ext cx="6577740" cy="87453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lgn="ctr">
              <a:lnSpc>
                <a:spcPct val="99000"/>
              </a:lnSpc>
              <a:buClr>
                <a:srgbClr val="474B57"/>
              </a:buClr>
              <a:buSzPts val="3600"/>
              <a:buFont typeface="Century Schoolbook"/>
              <a:buNone/>
            </a:pPr>
            <a:r>
              <a:rPr lang="en-GB" sz="2850">
                <a:solidFill>
                  <a:srgbClr val="474B57"/>
                </a:solidFill>
                <a:latin typeface="Century Schoolbook"/>
                <a:ea typeface="Century Schoolbook"/>
                <a:cs typeface="Century Schoolbook"/>
                <a:sym typeface="Century Schoolbook"/>
              </a:rPr>
              <a:t>The road to the Replication Crisis</a:t>
            </a:r>
            <a:endParaRPr lang="en-GB" sz="2850"/>
          </a:p>
        </p:txBody>
      </p:sp>
    </p:spTree>
    <p:extLst>
      <p:ext uri="{BB962C8B-B14F-4D97-AF65-F5344CB8AC3E}">
        <p14:creationId xmlns:p14="http://schemas.microsoft.com/office/powerpoint/2010/main" val="68988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4"/>
          <p:cNvSpPr txBox="1">
            <a:spLocks noGrp="1"/>
          </p:cNvSpPr>
          <p:nvPr>
            <p:ph type="body" idx="4294967295"/>
          </p:nvPr>
        </p:nvSpPr>
        <p:spPr>
          <a:xfrm>
            <a:off x="2207805" y="1596480"/>
            <a:ext cx="6577800" cy="3268500"/>
          </a:xfrm>
          <a:prstGeom prst="rect">
            <a:avLst/>
          </a:prstGeom>
          <a:noFill/>
          <a:ln>
            <a:noFill/>
          </a:ln>
        </p:spPr>
        <p:txBody>
          <a:bodyPr spcFirstLastPara="1" wrap="square" lIns="68575" tIns="34275" rIns="68575" bIns="34275" anchor="t" anchorCtr="0">
            <a:normAutofit/>
          </a:bodyPr>
          <a:lstStyle/>
          <a:p>
            <a:pPr marL="0" marR="0" lvl="0" indent="0" algn="ctr" rtl="0">
              <a:lnSpc>
                <a:spcPct val="111000"/>
              </a:lnSpc>
              <a:spcBef>
                <a:spcPts val="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Clr>
                <a:srgbClr val="558380"/>
              </a:buClr>
              <a:buSzPts val="1500"/>
              <a:buFont typeface="Century Schoolbook"/>
              <a:buNone/>
            </a:pPr>
            <a:r>
              <a:rPr lang="en" sz="1500" b="1" dirty="0">
                <a:solidFill>
                  <a:srgbClr val="558380"/>
                </a:solidFill>
                <a:latin typeface="Century Schoolbook"/>
                <a:ea typeface="Century Schoolbook"/>
                <a:cs typeface="Century Schoolbook"/>
                <a:sym typeface="Century Schoolbook"/>
              </a:rPr>
              <a:t>Background</a:t>
            </a:r>
            <a:endParaRPr sz="1500" b="0" i="0" u="none" strike="noStrike" cap="none" dirty="0">
              <a:solidFill>
                <a:srgbClr val="474B57"/>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1500"/>
              <a:buFont typeface="Century Schoolbook"/>
              <a:buNone/>
            </a:pPr>
            <a:r>
              <a:rPr lang="en" sz="1500" b="0" i="0" u="none" strike="noStrike" cap="none" dirty="0">
                <a:solidFill>
                  <a:srgbClr val="000000"/>
                </a:solidFill>
                <a:latin typeface="Century Schoolbook"/>
                <a:ea typeface="Century Schoolbook"/>
                <a:cs typeface="Century Schoolbook"/>
                <a:sym typeface="Century Schoolbook"/>
              </a:rPr>
              <a:t>____________</a:t>
            </a:r>
            <a:endParaRPr sz="1500" b="0" i="0" u="none" strike="noStrike" cap="none" dirty="0">
              <a:solidFill>
                <a:srgbClr val="474B57"/>
              </a:solidFill>
              <a:latin typeface="Calibri"/>
              <a:ea typeface="Calibri"/>
              <a:cs typeface="Calibri"/>
              <a:sym typeface="Calibri"/>
            </a:endParaRPr>
          </a:p>
          <a:p>
            <a:pPr marL="0" marR="0" lvl="0" indent="0" algn="ctr" rtl="0">
              <a:lnSpc>
                <a:spcPct val="111000"/>
              </a:lnSpc>
              <a:spcBef>
                <a:spcPts val="700"/>
              </a:spcBef>
              <a:spcAft>
                <a:spcPts val="0"/>
              </a:spcAft>
              <a:buSzPts val="1500"/>
              <a:buFont typeface="Arial"/>
              <a:buNone/>
            </a:pPr>
            <a:endParaRPr sz="1500" b="0" i="0" u="none" strike="noStrike" cap="none" dirty="0">
              <a:solidFill>
                <a:srgbClr val="474B57"/>
              </a:solidFill>
              <a:latin typeface="Calibri"/>
              <a:ea typeface="Calibri"/>
              <a:cs typeface="Calibri"/>
              <a:sym typeface="Calibri"/>
            </a:endParaRPr>
          </a:p>
          <a:p>
            <a:pPr marL="0" lvl="0" indent="0" algn="ctr" rtl="0">
              <a:lnSpc>
                <a:spcPct val="111000"/>
              </a:lnSpc>
              <a:spcBef>
                <a:spcPts val="700"/>
              </a:spcBef>
              <a:spcAft>
                <a:spcPts val="0"/>
              </a:spcAft>
              <a:buClr>
                <a:schemeClr val="dk1"/>
              </a:buClr>
              <a:buSzPts val="1500"/>
              <a:buFont typeface="Century Schoolbook"/>
              <a:buNone/>
            </a:pPr>
            <a:r>
              <a:rPr lang="nb-NO" sz="1500" i="1" dirty="0">
                <a:latin typeface="Century Schoolbook"/>
                <a:ea typeface="Century Schoolbook"/>
                <a:cs typeface="Century Schoolbook"/>
                <a:sym typeface="Century Schoolbook"/>
              </a:rPr>
              <a:t>Science is not a </a:t>
            </a:r>
            <a:r>
              <a:rPr lang="nb-NO" sz="1500" i="1" dirty="0" err="1">
                <a:latin typeface="Century Schoolbook"/>
                <a:ea typeface="Century Schoolbook"/>
                <a:cs typeface="Century Schoolbook"/>
                <a:sym typeface="Century Schoolbook"/>
              </a:rPr>
              <a:t>dish</a:t>
            </a:r>
            <a:r>
              <a:rPr lang="nb-NO" sz="1500" i="1" dirty="0">
                <a:latin typeface="Century Schoolbook"/>
                <a:ea typeface="Century Schoolbook"/>
                <a:cs typeface="Century Schoolbook"/>
                <a:sym typeface="Century Schoolbook"/>
              </a:rPr>
              <a:t> </a:t>
            </a:r>
            <a:r>
              <a:rPr lang="nb-NO" sz="1500" i="1" dirty="0" err="1">
                <a:latin typeface="Century Schoolbook"/>
                <a:ea typeface="Century Schoolbook"/>
                <a:cs typeface="Century Schoolbook"/>
                <a:sym typeface="Century Schoolbook"/>
              </a:rPr>
              <a:t>which</a:t>
            </a:r>
            <a:r>
              <a:rPr lang="nb-NO" sz="1500" i="1" dirty="0">
                <a:latin typeface="Century Schoolbook"/>
                <a:ea typeface="Century Schoolbook"/>
                <a:cs typeface="Century Schoolbook"/>
                <a:sym typeface="Century Schoolbook"/>
              </a:rPr>
              <a:t> </a:t>
            </a:r>
            <a:r>
              <a:rPr lang="nb-NO" sz="1500" i="1" dirty="0" err="1">
                <a:latin typeface="Century Schoolbook"/>
                <a:ea typeface="Century Schoolbook"/>
                <a:cs typeface="Century Schoolbook"/>
                <a:sym typeface="Century Schoolbook"/>
              </a:rPr>
              <a:t>can</a:t>
            </a:r>
            <a:r>
              <a:rPr lang="nb-NO" sz="1500" i="1" dirty="0">
                <a:latin typeface="Century Schoolbook"/>
                <a:ea typeface="Century Schoolbook"/>
                <a:cs typeface="Century Schoolbook"/>
                <a:sym typeface="Century Schoolbook"/>
              </a:rPr>
              <a:t> be </a:t>
            </a:r>
            <a:r>
              <a:rPr lang="nb-NO" sz="1500" i="1" dirty="0" err="1">
                <a:latin typeface="Century Schoolbook"/>
                <a:ea typeface="Century Schoolbook"/>
                <a:cs typeface="Century Schoolbook"/>
                <a:sym typeface="Century Schoolbook"/>
              </a:rPr>
              <a:t>cooked</a:t>
            </a:r>
            <a:r>
              <a:rPr lang="nb-NO" sz="1500" i="1" dirty="0">
                <a:latin typeface="Century Schoolbook"/>
                <a:ea typeface="Century Schoolbook"/>
                <a:cs typeface="Century Schoolbook"/>
                <a:sym typeface="Century Schoolbook"/>
              </a:rPr>
              <a:t> </a:t>
            </a:r>
            <a:r>
              <a:rPr lang="nb-NO" sz="1500" i="1" dirty="0" err="1">
                <a:latin typeface="Century Schoolbook"/>
                <a:ea typeface="Century Schoolbook"/>
                <a:cs typeface="Century Schoolbook"/>
                <a:sym typeface="Century Schoolbook"/>
              </a:rPr>
              <a:t>using</a:t>
            </a:r>
            <a:r>
              <a:rPr lang="nb-NO" sz="1500" i="1" dirty="0">
                <a:latin typeface="Century Schoolbook"/>
                <a:ea typeface="Century Schoolbook"/>
                <a:cs typeface="Century Schoolbook"/>
                <a:sym typeface="Century Schoolbook"/>
              </a:rPr>
              <a:t> a single never-</a:t>
            </a:r>
            <a:r>
              <a:rPr lang="nb-NO" sz="1500" i="1" dirty="0" err="1">
                <a:latin typeface="Century Schoolbook"/>
                <a:ea typeface="Century Schoolbook"/>
                <a:cs typeface="Century Schoolbook"/>
                <a:sym typeface="Century Schoolbook"/>
              </a:rPr>
              <a:t>changing</a:t>
            </a:r>
            <a:r>
              <a:rPr lang="nb-NO" sz="1500" i="1" dirty="0">
                <a:latin typeface="Century Schoolbook"/>
                <a:ea typeface="Century Schoolbook"/>
                <a:cs typeface="Century Schoolbook"/>
                <a:sym typeface="Century Schoolbook"/>
              </a:rPr>
              <a:t> </a:t>
            </a:r>
            <a:r>
              <a:rPr lang="nb-NO" sz="1500" i="1" dirty="0" err="1">
                <a:latin typeface="Century Schoolbook"/>
                <a:ea typeface="Century Schoolbook"/>
                <a:cs typeface="Century Schoolbook"/>
                <a:sym typeface="Century Schoolbook"/>
              </a:rPr>
              <a:t>recipe</a:t>
            </a:r>
            <a:r>
              <a:rPr lang="nb-NO" sz="1500" i="1" dirty="0">
                <a:latin typeface="Century Schoolbook"/>
                <a:ea typeface="Century Schoolbook"/>
                <a:cs typeface="Century Schoolbook"/>
                <a:sym typeface="Century Schoolbook"/>
              </a:rPr>
              <a:t>.</a:t>
            </a:r>
            <a:endParaRPr sz="1500" i="1" dirty="0">
              <a:latin typeface="Century Schoolbook"/>
              <a:ea typeface="Century Schoolbook"/>
              <a:cs typeface="Century Schoolbook"/>
              <a:sym typeface="Century Schoolbook"/>
            </a:endParaRPr>
          </a:p>
          <a:p>
            <a:pPr marL="0" marR="0" lvl="0" indent="0" algn="l" rtl="0">
              <a:lnSpc>
                <a:spcPct val="111000"/>
              </a:lnSpc>
              <a:spcBef>
                <a:spcPts val="700"/>
              </a:spcBef>
              <a:spcAft>
                <a:spcPts val="0"/>
              </a:spcAft>
              <a:buClr>
                <a:srgbClr val="000000"/>
              </a:buClr>
              <a:buSzPts val="1500"/>
              <a:buFont typeface="Century Schoolbook"/>
              <a:buNone/>
            </a:pPr>
            <a:endParaRPr sz="1500" i="1" dirty="0">
              <a:latin typeface="Century Schoolbook"/>
              <a:ea typeface="Century Schoolbook"/>
              <a:cs typeface="Century Schoolbook"/>
              <a:sym typeface="Century Schoolbook"/>
            </a:endParaRPr>
          </a:p>
        </p:txBody>
      </p:sp>
      <p:sp>
        <p:nvSpPr>
          <p:cNvPr id="2" name="Google Shape;272;p41">
            <a:extLst>
              <a:ext uri="{FF2B5EF4-FFF2-40B4-BE49-F238E27FC236}">
                <a16:creationId xmlns:a16="http://schemas.microsoft.com/office/drawing/2014/main" id="{1A2AE069-E0B5-A49E-799C-FCB29C5BDB3C}"/>
              </a:ext>
            </a:extLst>
          </p:cNvPr>
          <p:cNvSpPr txBox="1">
            <a:spLocks/>
          </p:cNvSpPr>
          <p:nvPr/>
        </p:nvSpPr>
        <p:spPr>
          <a:xfrm>
            <a:off x="2200230" y="721980"/>
            <a:ext cx="6577740" cy="874530"/>
          </a:xfrm>
          <a:prstGeom prst="rect">
            <a:avLst/>
          </a:prstGeom>
          <a:noFill/>
          <a:ln>
            <a:noFill/>
          </a:ln>
        </p:spPr>
        <p:txBody>
          <a:bodyPr spcFirstLastPara="1" wrap="square" lIns="68575" tIns="34275" rIns="68575" bIns="3427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lgn="ctr">
              <a:lnSpc>
                <a:spcPct val="99000"/>
              </a:lnSpc>
              <a:buClr>
                <a:srgbClr val="474B57"/>
              </a:buClr>
              <a:buSzPts val="3600"/>
              <a:buFont typeface="Century Schoolbook"/>
              <a:buNone/>
            </a:pPr>
            <a:r>
              <a:rPr lang="en-GB" sz="2850">
                <a:solidFill>
                  <a:srgbClr val="474B57"/>
                </a:solidFill>
                <a:latin typeface="Century Schoolbook"/>
                <a:ea typeface="Century Schoolbook"/>
                <a:cs typeface="Century Schoolbook"/>
                <a:sym typeface="Century Schoolbook"/>
              </a:rPr>
              <a:t>The road to the Replication Crisis</a:t>
            </a:r>
            <a:endParaRPr lang="en-GB" sz="2850"/>
          </a:p>
        </p:txBody>
      </p:sp>
    </p:spTree>
    <p:extLst>
      <p:ext uri="{BB962C8B-B14F-4D97-AF65-F5344CB8AC3E}">
        <p14:creationId xmlns:p14="http://schemas.microsoft.com/office/powerpoint/2010/main" val="174952053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TotalTime>
  <Words>11354</Words>
  <Application>Microsoft Macintosh PowerPoint</Application>
  <PresentationFormat>On-screen Show (16:9)</PresentationFormat>
  <Paragraphs>948</Paragraphs>
  <Slides>60</Slides>
  <Notes>60</Notes>
  <HiddenSlides>5</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60</vt:i4>
      </vt:variant>
    </vt:vector>
  </HeadingPairs>
  <TitlesOfParts>
    <vt:vector size="70" baseType="lpstr">
      <vt:lpstr>-apple-system</vt:lpstr>
      <vt:lpstr>Arial</vt:lpstr>
      <vt:lpstr>Noto Sans Symbols</vt:lpstr>
      <vt:lpstr>Century Schoolbook</vt:lpstr>
      <vt:lpstr>Times New Roman</vt:lpstr>
      <vt:lpstr>Roboto</vt:lpstr>
      <vt:lpstr>Harding</vt:lpstr>
      <vt:lpstr>Calibri</vt:lpstr>
      <vt:lpstr>Office Theme</vt:lpstr>
      <vt:lpstr>Office Theme</vt:lpstr>
      <vt:lpstr>PowerPoint Presentation</vt:lpstr>
      <vt:lpstr>PowerPoint Presentation</vt:lpstr>
      <vt:lpstr>The road to the Replication Crisis</vt:lpstr>
      <vt:lpstr>PowerPoint Presentation</vt:lpstr>
      <vt:lpstr>PowerPoint Presentation</vt:lpstr>
      <vt:lpstr>PowerPoint Presentation</vt:lpstr>
      <vt:lpstr>The road to the Replication Crisis</vt:lpstr>
      <vt:lpstr>PowerPoint Presentation</vt:lpstr>
      <vt:lpstr>PowerPoint Presentation</vt:lpstr>
      <vt:lpstr>PowerPoint Presentation</vt:lpstr>
      <vt:lpstr>PowerPoint Presentation</vt:lpstr>
      <vt:lpstr>Learning from the Replication Crisis</vt:lpstr>
      <vt:lpstr>PowerPoint Presentation</vt:lpstr>
      <vt:lpstr>PowerPoint Presentation</vt:lpstr>
      <vt:lpstr>PowerPoint Presentation</vt:lpstr>
      <vt:lpstr>PowerPoint Presentation</vt:lpstr>
      <vt:lpstr>PowerPoint Presentation</vt:lpstr>
      <vt:lpstr>Credibility Revolution</vt:lpstr>
      <vt:lpstr>Discussion I</vt:lpstr>
      <vt:lpstr>PowerPoint Presentation</vt:lpstr>
      <vt:lpstr>PowerPoint Presentation</vt:lpstr>
      <vt:lpstr>PowerPoint Presentation</vt:lpstr>
      <vt:lpstr>PowerPoint Presentation</vt:lpstr>
      <vt:lpstr>Organising Change</vt:lpstr>
      <vt:lpstr>Structural Change</vt:lpstr>
      <vt:lpstr>Structural Change</vt:lpstr>
      <vt:lpstr>Structural Change</vt:lpstr>
      <vt:lpstr>Structural Change</vt:lpstr>
      <vt:lpstr>Structural Change</vt:lpstr>
      <vt:lpstr>Structural Change</vt:lpstr>
      <vt:lpstr>Structural Change</vt:lpstr>
      <vt:lpstr>Structural Change</vt:lpstr>
      <vt:lpstr>Structural Change</vt:lpstr>
      <vt:lpstr>Structural Change</vt:lpstr>
      <vt:lpstr>Structural Change</vt:lpstr>
      <vt:lpstr>Structural Change</vt:lpstr>
      <vt:lpstr>Structural Change</vt:lpstr>
      <vt:lpstr>Structural Change</vt:lpstr>
      <vt:lpstr>Procedural Change</vt:lpstr>
      <vt:lpstr>Procedural Change</vt:lpstr>
      <vt:lpstr>Procedural Change</vt:lpstr>
      <vt:lpstr>Procedural Change</vt:lpstr>
      <vt:lpstr>Procedural Change</vt:lpstr>
      <vt:lpstr>Community Change</vt:lpstr>
      <vt:lpstr>Community Change</vt:lpstr>
      <vt:lpstr>Discussion II</vt:lpstr>
      <vt:lpstr>PowerPoint Presentation</vt:lpstr>
      <vt:lpstr>PowerPoint Presentation</vt:lpstr>
      <vt:lpstr>PowerPoint Presentation</vt:lpstr>
      <vt:lpstr>Expanding structural, procedural and community changes</vt:lpstr>
      <vt:lpstr>Expanding structural, procedural and community changes</vt:lpstr>
      <vt:lpstr>Expanding structural, procedural and community changes</vt:lpstr>
      <vt:lpstr>Expanding structural, procedural and community changes</vt:lpstr>
      <vt:lpstr>Expanding structural, procedural and community changes</vt:lpstr>
      <vt:lpstr>Outlook</vt:lpstr>
      <vt:lpstr>Outlook</vt:lpstr>
      <vt:lpstr>Discussion III</vt:lpstr>
      <vt:lpstr>PowerPoint Presentation</vt:lpstr>
      <vt:lpstr>Learning from the Replication  Crisis</vt:lpstr>
      <vt:lpstr>Contributors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Max Korbmacher</cp:lastModifiedBy>
  <cp:revision>8</cp:revision>
  <dcterms:modified xsi:type="dcterms:W3CDTF">2024-09-30T17:12:04Z</dcterms:modified>
</cp:coreProperties>
</file>