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A560C7-5D90-4500-8AD9-D24B4DC4159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64EBE63-B762-4859-A9D6-1366158A6B6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A4DB36-94F0-4A32-990C-8C6A5CBCA01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7DC8C5A-FD05-4CD2-811F-967B45599F8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6E831BA-626F-4ED7-ACDE-036ED6FAD1F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CBCB1A5-F9A4-4F00-A879-A0E51ECCE4F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12051F2-190B-4997-A390-FDD047476D6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A704313-1B61-4DCF-A2B4-F574E89F596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642581B-D49F-4F38-A602-E31EABAF5C5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4E058CF-2793-4525-A202-01B47D47F38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70FBA9F-914E-4F69-B207-B5D6D8FA856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F7B30B9-A3BC-4D57-9F47-D69B0969F12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34CB6FD-832F-45A5-B3CF-9C3020423E4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D313EDF-9403-4B7E-8C3C-F7DE98E5363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E9FB041-21C1-45F9-9E87-FA4965515C0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78B74BE-E48D-4667-B96F-5D9D0C24DB7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8E29C7E-08C2-49B5-A280-CDF0982E63B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759BADC-60B2-45F9-ACEA-B6D98AB0386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C65F1C8-D09B-4B37-AFE6-9A61CA2AE60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A44732A-4141-4605-A630-F46A9191209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552AC5A-452C-4530-86BD-AC62263AE40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1617367-CE02-4718-B1A5-63C3665DC77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75F5D79-BD4F-4EE5-AFA1-D46844A5A74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050C26C-39CD-40C5-B0B9-0D7A95394DF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7A8944C-C324-4EC3-B064-9D06E065DF8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BD7B816-5AF3-4548-8759-461EF2A992F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9EF8582-98EF-4777-A7C8-007F7F99039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22444E5-BBC1-4BC2-99D6-59743EFD90F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D6495DF-89AC-48CA-A87F-D6D3BC0E920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CC5EB1F-120B-4E76-B900-16B965F3FFF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608849C-83AE-436C-9EE3-28F821FE511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F4D60F0-78DE-4FC6-9520-91399203871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14E3B28-8C41-485B-9A28-CDC1719540B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C6E5697-F1BE-4C45-8C24-D19AEE9DA0C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AF3A5D5-D4BA-47CD-ABC5-33CD193AC0F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D37ED2D-17C3-4E3F-83EF-31E270078F8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464400" y="5216400"/>
            <a:ext cx="9061920" cy="282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ftr" idx="1"/>
          </p:nvPr>
        </p:nvSpPr>
        <p:spPr>
          <a:xfrm>
            <a:off x="3416040" y="6887160"/>
            <a:ext cx="3192120" cy="51912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GB" sz="2400" spc="-1" strike="noStrike">
                <a:solidFill>
                  <a:srgbClr val="dbf5f9"/>
                </a:solidFill>
                <a:latin typeface="Noto Sans Regular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GB" sz="2400" spc="-1" strike="noStrike">
                <a:solidFill>
                  <a:srgbClr val="dbf5f9"/>
                </a:solidFill>
                <a:latin typeface="Noto Sans Regular"/>
              </a:rPr>
              <a:t>&lt;footer&gt;</a:t>
            </a:r>
            <a:endParaRPr b="0" lang="en-GB" sz="2400" spc="-1" strike="noStrike"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2"/>
          </p:nvPr>
        </p:nvSpPr>
        <p:spPr>
          <a:xfrm>
            <a:off x="7196040" y="6887160"/>
            <a:ext cx="2345760" cy="51912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GB" sz="2400" spc="-1" strike="noStrike">
                <a:solidFill>
                  <a:srgbClr val="dbf5f9"/>
                </a:solidFill>
                <a:latin typeface="Noto Sans Regular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377299-5287-4E8C-A5A9-4749232A32DF}" type="slidenum">
              <a:rPr b="0" lang="en-GB" sz="2400" spc="-1" strike="noStrike">
                <a:solidFill>
                  <a:srgbClr val="dbf5f9"/>
                </a:solidFill>
                <a:latin typeface="Noto Sans Regular"/>
              </a:rPr>
              <a:t>&lt;number&gt;</a:t>
            </a:fld>
            <a:endParaRPr b="0" lang="en-GB" sz="24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3"/>
          </p:nvPr>
        </p:nvSpPr>
        <p:spPr>
          <a:xfrm>
            <a:off x="473040" y="6887160"/>
            <a:ext cx="2345760" cy="51912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txBody>
          <a:bodyPr lIns="0" rIns="0" tIns="0" bIns="0" anchor="t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ftr" idx="4"/>
          </p:nvPr>
        </p:nvSpPr>
        <p:spPr>
          <a:xfrm>
            <a:off x="4102560" y="6887160"/>
            <a:ext cx="3800520" cy="51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GB" sz="2400" spc="-1" strike="noStrike">
                <a:solidFill>
                  <a:srgbClr val="484848"/>
                </a:solidFill>
                <a:latin typeface="Noto Sans Regular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GB" sz="2400" spc="-1" strike="noStrike">
                <a:solidFill>
                  <a:srgbClr val="484848"/>
                </a:solidFill>
                <a:latin typeface="Noto Sans Regular"/>
              </a:rPr>
              <a:t>&lt;footer&gt;</a:t>
            </a:r>
            <a:endParaRPr b="0" lang="en-GB" sz="2400" spc="-1" strike="noStrike"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ldNum" idx="5"/>
          </p:nvPr>
        </p:nvSpPr>
        <p:spPr>
          <a:xfrm>
            <a:off x="8602200" y="6887160"/>
            <a:ext cx="2792880" cy="51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GB" sz="2400" spc="-1" strike="noStrike">
                <a:solidFill>
                  <a:srgbClr val="484848"/>
                </a:solidFill>
                <a:latin typeface="Noto Sans Regular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6B9A10C-342B-400B-950A-CDFEAE0C1D27}" type="slidenum">
              <a:rPr b="0" lang="en-GB" sz="2400" spc="-1" strike="noStrike">
                <a:solidFill>
                  <a:srgbClr val="484848"/>
                </a:solidFill>
                <a:latin typeface="Noto Sans Regular"/>
              </a:rPr>
              <a:t>&lt;number&gt;</a:t>
            </a:fld>
            <a:endParaRPr b="0" lang="en-GB" sz="2400" spc="-1" strike="noStrike"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6"/>
          </p:nvPr>
        </p:nvSpPr>
        <p:spPr>
          <a:xfrm>
            <a:off x="599040" y="6887160"/>
            <a:ext cx="2792880" cy="51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ftr" idx="7"/>
          </p:nvPr>
        </p:nvSpPr>
        <p:spPr>
          <a:xfrm>
            <a:off x="4102560" y="6827760"/>
            <a:ext cx="3800520" cy="51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GB" sz="2400" spc="-1" strike="noStrike">
                <a:solidFill>
                  <a:srgbClr val="484848"/>
                </a:solidFill>
                <a:latin typeface="Noto Sans Regular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GB" sz="2400" spc="-1" strike="noStrike">
                <a:solidFill>
                  <a:srgbClr val="484848"/>
                </a:solidFill>
                <a:latin typeface="Noto Sans Regular"/>
              </a:rPr>
              <a:t>&lt;footer&gt;</a:t>
            </a:r>
            <a:endParaRPr b="0" lang="en-GB" sz="2400" spc="-1" strike="noStrike">
              <a:latin typeface="Times New Roman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ldNum" idx="8"/>
          </p:nvPr>
        </p:nvSpPr>
        <p:spPr>
          <a:xfrm>
            <a:off x="9188640" y="6827760"/>
            <a:ext cx="2251080" cy="51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GB" sz="2400" spc="-1" strike="noStrike">
                <a:solidFill>
                  <a:srgbClr val="484848"/>
                </a:solidFill>
                <a:latin typeface="Noto Sans Regular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D4535FC-BEBE-4F16-A8ED-8FF40A3A2E91}" type="slidenum">
              <a:rPr b="0" lang="en-GB" sz="2400" spc="-1" strike="noStrike">
                <a:solidFill>
                  <a:srgbClr val="484848"/>
                </a:solidFill>
                <a:latin typeface="Noto Sans Regular"/>
              </a:rPr>
              <a:t>&lt;number&gt;</a:t>
            </a:fld>
            <a:endParaRPr b="0" lang="en-GB" sz="2400" spc="-1" strike="noStrike">
              <a:latin typeface="Times New Roman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dt" idx="9"/>
          </p:nvPr>
        </p:nvSpPr>
        <p:spPr>
          <a:xfrm>
            <a:off x="599040" y="6827760"/>
            <a:ext cx="2792880" cy="51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540000" y="5265000"/>
            <a:ext cx="9177480" cy="242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800" spc="-1" strike="noStrike">
                <a:solidFill>
                  <a:srgbClr val="dbf5f9"/>
                </a:solidFill>
                <a:latin typeface="Noto Sans Regular"/>
              </a:rPr>
              <a:t>Max Korbmacher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GB" sz="2800" spc="-1" strike="noStrike">
                <a:solidFill>
                  <a:srgbClr val="dbf5f9"/>
                </a:solidFill>
                <a:latin typeface="Noto Sans Regular"/>
              </a:rPr>
              <a:t>PhD Stipendiat på Høgskolen på Vestland, Bergen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GB" sz="2800" spc="-1" strike="noStrike">
                <a:solidFill>
                  <a:srgbClr val="dbf5f9"/>
                </a:solidFill>
                <a:latin typeface="Noto Sans Regular"/>
              </a:rPr>
              <a:t>Max.Korbmacher@hvl.no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title"/>
          </p:nvPr>
        </p:nvSpPr>
        <p:spPr>
          <a:xfrm>
            <a:off x="360000" y="2949480"/>
            <a:ext cx="9357480" cy="165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65000"/>
          </a:bodyPr>
          <a:p>
            <a:pPr algn="ctr">
              <a:lnSpc>
                <a:spcPct val="100000"/>
              </a:lnSpc>
              <a:buNone/>
            </a:pPr>
            <a:r>
              <a:rPr b="0" lang="en-GB" sz="8000" spc="-1" strike="noStrike">
                <a:solidFill>
                  <a:srgbClr val="04617b"/>
                </a:solidFill>
                <a:latin typeface="Noto Sans Light"/>
                <a:ea typeface="Noto Serif CJK SC"/>
              </a:rPr>
              <a:t>Hvor gammel er hjernen din og hvorfor er det viktig?</a:t>
            </a:r>
            <a:endParaRPr b="0" lang="en-GB" sz="8000" spc="-1" strike="noStrike"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2726280" y="180000"/>
            <a:ext cx="2851560" cy="2697840"/>
          </a:xfrm>
          <a:prstGeom prst="rect">
            <a:avLst/>
          </a:prstGeom>
          <a:ln w="0">
            <a:noFill/>
          </a:ln>
        </p:spPr>
      </p:pic>
      <p:pic>
        <p:nvPicPr>
          <p:cNvPr id="127" name="" descr=""/>
          <p:cNvPicPr/>
          <p:nvPr/>
        </p:nvPicPr>
        <p:blipFill>
          <a:blip r:embed="rId2"/>
          <a:stretch/>
        </p:blipFill>
        <p:spPr>
          <a:xfrm>
            <a:off x="7200000" y="1973520"/>
            <a:ext cx="2157840" cy="544320"/>
          </a:xfrm>
          <a:prstGeom prst="rect">
            <a:avLst/>
          </a:prstGeom>
          <a:ln w="0">
            <a:noFill/>
          </a:ln>
        </p:spPr>
      </p:pic>
      <p:pic>
        <p:nvPicPr>
          <p:cNvPr id="128" name="" descr=""/>
          <p:cNvPicPr/>
          <p:nvPr/>
        </p:nvPicPr>
        <p:blipFill>
          <a:blip r:embed="rId3"/>
          <a:stretch/>
        </p:blipFill>
        <p:spPr>
          <a:xfrm>
            <a:off x="7710480" y="1260000"/>
            <a:ext cx="1107360" cy="497160"/>
          </a:xfrm>
          <a:prstGeom prst="rect">
            <a:avLst/>
          </a:prstGeom>
          <a:ln w="0">
            <a:noFill/>
          </a:ln>
        </p:spPr>
      </p:pic>
      <p:pic>
        <p:nvPicPr>
          <p:cNvPr id="129" name="" descr=""/>
          <p:cNvPicPr/>
          <p:nvPr/>
        </p:nvPicPr>
        <p:blipFill>
          <a:blip r:embed="rId4"/>
          <a:stretch/>
        </p:blipFill>
        <p:spPr>
          <a:xfrm>
            <a:off x="6927120" y="102960"/>
            <a:ext cx="2610720" cy="1154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6040" cy="12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GB" sz="4400" spc="-1" strike="noStrike">
                <a:solidFill>
                  <a:srgbClr val="ffffff"/>
                </a:solidFill>
                <a:latin typeface="Noto Sans Light"/>
              </a:rPr>
              <a:t>Innhold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99040" y="1920240"/>
            <a:ext cx="9118440" cy="466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409"/>
              </a:spcAft>
              <a:buClr>
                <a:srgbClr val="000000"/>
              </a:buClr>
              <a:buFont typeface="Wingdings" charset="2"/>
              <a:buAutoNum type="arabicPlain"/>
            </a:pPr>
            <a:r>
              <a:rPr b="0" lang="en-GB" sz="3200" spc="-1" strike="noStrike">
                <a:latin typeface="Noto Sans Regular"/>
              </a:rPr>
              <a:t>Hjernealdring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409"/>
              </a:spcAft>
              <a:buClr>
                <a:srgbClr val="000000"/>
              </a:buClr>
              <a:buFont typeface="Wingdings" charset="2"/>
              <a:buAutoNum type="arabicPlain"/>
            </a:pPr>
            <a:r>
              <a:rPr b="0" lang="en-GB" sz="3200" spc="-1" strike="noStrike">
                <a:latin typeface="Noto Sans Regular"/>
              </a:rPr>
              <a:t>Hvordan å forske på hjernealdring?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409"/>
              </a:spcAft>
              <a:buClr>
                <a:srgbClr val="000000"/>
              </a:buClr>
              <a:buFont typeface="Wingdings" charset="2"/>
              <a:buAutoNum type="arabicPlain"/>
            </a:pPr>
            <a:r>
              <a:rPr b="0" lang="en-GB" sz="3200" spc="-1" strike="noStrike">
                <a:latin typeface="Noto Sans Regular"/>
              </a:rPr>
              <a:t>Hjernealder vs hjernealdring</a:t>
            </a:r>
            <a:endParaRPr b="0" lang="en-GB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409"/>
              </a:spcAft>
              <a:buClr>
                <a:srgbClr val="000000"/>
              </a:buClr>
              <a:buFont typeface="Wingdings" charset="2"/>
              <a:buAutoNum type="arabicPlain"/>
            </a:pPr>
            <a:r>
              <a:rPr b="0" lang="en-GB" sz="3200" spc="-1" strike="noStrike">
                <a:latin typeface="Noto Sans Regular"/>
              </a:rPr>
              <a:t>“</a:t>
            </a:r>
            <a:r>
              <a:rPr b="0" lang="en-GB" sz="3200" spc="-1" strike="noStrike">
                <a:latin typeface="Noto Sans Regular"/>
              </a:rPr>
              <a:t>Brain age gap” en biomarkør?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6040" cy="12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GB" sz="4400" spc="-1" strike="noStrike">
                <a:solidFill>
                  <a:srgbClr val="ffffff"/>
                </a:solidFill>
                <a:latin typeface="Noto Sans Light"/>
              </a:rPr>
              <a:t>Hjernealdering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99040" y="1920240"/>
            <a:ext cx="9481680" cy="563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Noto Sans Regular"/>
                <a:ea typeface="Noto Sans CJK SC"/>
              </a:rPr>
              <a:t>Hjernealdring = Den </a:t>
            </a:r>
            <a:r>
              <a:rPr b="0" lang="en-GB" sz="2400" spc="-1" strike="noStrike" u="sng">
                <a:uFillTx/>
                <a:latin typeface="Noto Sans Regular"/>
                <a:ea typeface="Noto Sans CJK SC"/>
              </a:rPr>
              <a:t>faktiske</a:t>
            </a:r>
            <a:r>
              <a:rPr b="0" lang="en-GB" sz="2400" spc="-1" strike="noStrike">
                <a:latin typeface="Noto Sans Regular"/>
                <a:ea typeface="Noto Sans CJK SC"/>
              </a:rPr>
              <a:t> prosessen av hjernens forandringer over tid</a:t>
            </a:r>
            <a:endParaRPr b="0" lang="en-GB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Noto Sans Regular"/>
                <a:ea typeface="Noto Sans CJK SC"/>
              </a:rPr>
              <a:t>Vanskelig å forske på, fordi</a:t>
            </a:r>
            <a:endParaRPr b="0" lang="en-GB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latin typeface="Noto Sans Regular"/>
                <a:ea typeface="Noto Sans CJK SC"/>
              </a:rPr>
              <a:t>Det kreves tid (intervallskanning) og større ressurser enn enkelskanning (i.e., cross-seksjonell)</a:t>
            </a:r>
            <a:endParaRPr b="0" lang="en-GB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latin typeface="Noto Sans Regular"/>
                <a:ea typeface="Noto Sans CJK SC"/>
              </a:rPr>
              <a:t>Hjernen er kompleks</a:t>
            </a:r>
            <a:endParaRPr b="0" lang="en-GB" sz="24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Noto Sans Regular"/>
                <a:ea typeface="Noto Sans CJK SC"/>
              </a:rPr>
              <a:t>Forskjellige vevstyper, funksjoner er nettverk-/regionsavhengig, etc.</a:t>
            </a:r>
            <a:endParaRPr b="0" lang="en-GB" sz="24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Noto Sans Regular"/>
                <a:ea typeface="Noto Sans CJK SC"/>
              </a:rPr>
              <a:t>Forskjellige aspekter kan undersøkes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6040" cy="12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93000"/>
          </a:bodyPr>
          <a:p>
            <a:pPr>
              <a:lnSpc>
                <a:spcPct val="100000"/>
              </a:lnSpc>
              <a:buNone/>
            </a:pPr>
            <a:r>
              <a:rPr b="0" lang="en-GB" sz="4400" spc="-1" strike="noStrike">
                <a:solidFill>
                  <a:srgbClr val="ffffff"/>
                </a:solidFill>
                <a:latin typeface="Noto Sans Light"/>
              </a:rPr>
              <a:t>Hvordan å forske på hjernealdring? (idag)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599040" y="1920240"/>
            <a:ext cx="9118440" cy="52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Noto Sans Regular"/>
              </a:rPr>
              <a:t>Det finnes normative mønstrer av hjernens utvikling</a:t>
            </a:r>
            <a:endParaRPr b="0" lang="en-GB" sz="3200" spc="-1" strike="noStrike">
              <a:latin typeface="Noto Sans Regular"/>
              <a:ea typeface="Noto Sans CJK SC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Ikke-normativ utvikling er vanligvis indikativt for symptom- og sykdomsutvikling</a:t>
            </a:r>
            <a:r>
              <a:rPr b="0" lang="en-GB" sz="2800" spc="-1" strike="noStrike" baseline="33000">
                <a:latin typeface="Arial"/>
              </a:rPr>
              <a:t>1</a:t>
            </a:r>
            <a:endParaRPr b="0" lang="en-GB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Men, det trenges mange deltakere til å finne små effekter I hjernen</a:t>
            </a:r>
            <a:r>
              <a:rPr b="0" lang="en-GB" sz="2800" spc="-1" strike="noStrike" baseline="33000">
                <a:latin typeface="Arial"/>
              </a:rPr>
              <a:t>2</a:t>
            </a:r>
            <a:endParaRPr b="0" lang="en-GB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Noto Sans Regular"/>
              </a:rPr>
              <a:t>Derfor ble store databaser etablert</a:t>
            </a:r>
            <a:endParaRPr b="0" lang="en-GB" sz="3200" spc="-1" strike="noStrike">
              <a:latin typeface="Noto Sans Regular"/>
              <a:ea typeface="Noto Sans CJK SC"/>
            </a:endParaRPr>
          </a:p>
          <a:p>
            <a:pPr marL="432000" indent="-32400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Noto Sans Regular"/>
              </a:rPr>
              <a:t>Det kreves nye analysemetoder som KI</a:t>
            </a:r>
            <a:endParaRPr b="0" lang="en-GB" sz="3200" spc="-1" strike="noStrike">
              <a:latin typeface="Noto Sans Regular"/>
              <a:ea typeface="Noto Sans CJK SC"/>
            </a:endParaRPr>
          </a:p>
          <a:p>
            <a:pPr marL="432000" indent="-32400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Noto Sans Regular"/>
              </a:rPr>
              <a:t>Hjernealder er en praktisk anvendelse av KI</a:t>
            </a:r>
            <a:endParaRPr b="0" lang="en-GB" sz="3200" spc="-1" strike="noStrike">
              <a:latin typeface="Noto Sans Regular"/>
              <a:ea typeface="Noto Sans CJK SC"/>
            </a:endParaRPr>
          </a:p>
        </p:txBody>
      </p:sp>
      <p:sp>
        <p:nvSpPr>
          <p:cNvPr id="136" name=""/>
          <p:cNvSpPr/>
          <p:nvPr/>
        </p:nvSpPr>
        <p:spPr>
          <a:xfrm>
            <a:off x="2644200" y="7200000"/>
            <a:ext cx="77954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1 Rutherford et al., 2022, Elife, 11; 2 Marek et al., 2022, Nat., 603(7902)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7740000" y="900000"/>
            <a:ext cx="2340000" cy="1050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6040" cy="12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GB" sz="4400" spc="-1" strike="noStrike">
                <a:solidFill>
                  <a:srgbClr val="ffffff"/>
                </a:solidFill>
                <a:latin typeface="Noto Sans Light"/>
              </a:rPr>
              <a:t>Hjernealdring vs hjernealder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599040" y="1920240"/>
            <a:ext cx="9118440" cy="52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Noto Sans Regular"/>
              </a:rPr>
              <a:t>Hjernealdring = faktiske forandringer</a:t>
            </a:r>
            <a:endParaRPr b="0" lang="en-GB" sz="3200" spc="-1" strike="noStrike">
              <a:latin typeface="Noto Sans Regular"/>
              <a:ea typeface="Noto Sans CJK SC"/>
            </a:endParaRPr>
          </a:p>
          <a:p>
            <a:pPr marL="432000" indent="-32400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Noto Sans Regular"/>
              </a:rPr>
              <a:t>Hjernealder / brain age = estimat over hvor gammel man er basert på hjerneparametere</a:t>
            </a:r>
            <a:endParaRPr b="0" lang="en-GB" sz="3200" spc="-1" strike="noStrike">
              <a:latin typeface="Noto Sans Regular"/>
              <a:ea typeface="Noto Sans CJK SC"/>
            </a:endParaRPr>
          </a:p>
          <a:p>
            <a:pPr marL="432000" indent="-32400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Noto Sans Regular"/>
              </a:rPr>
              <a:t>Hjerneparametere? Fra ...</a:t>
            </a:r>
            <a:endParaRPr b="0" lang="en-GB" sz="3200" spc="-1" strike="noStrike">
              <a:latin typeface="Noto Sans Regular"/>
              <a:ea typeface="Noto Sans CJK SC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Grå materie</a:t>
            </a:r>
            <a:endParaRPr b="0" lang="en-GB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Hvit materie </a:t>
            </a:r>
            <a:endParaRPr b="0" lang="en-GB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Cerebrospinalvetske</a:t>
            </a:r>
            <a:endParaRPr b="0" lang="en-GB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Forskjellige kontraster (magnetresonans)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6040" cy="12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GB" sz="4400" spc="-1" strike="noStrike">
                <a:solidFill>
                  <a:srgbClr val="ffffff"/>
                </a:solidFill>
                <a:latin typeface="Noto Sans Light"/>
              </a:rPr>
              <a:t>Brain age gap, en biomarkør?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599040" y="1920240"/>
            <a:ext cx="6958800" cy="466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marL="432000" indent="-32400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Noto Sans Regular"/>
              </a:rPr>
              <a:t>Brain age gap (BAG) beregning</a:t>
            </a:r>
            <a:endParaRPr b="0" lang="en-GB" sz="3200" spc="-1" strike="noStrike">
              <a:latin typeface="Arial"/>
            </a:endParaRPr>
          </a:p>
          <a:p>
            <a:pPr lvl="1" marL="810000" indent="-270000">
              <a:lnSpc>
                <a:spcPct val="100000"/>
              </a:lnSpc>
              <a:buClr>
                <a:srgbClr val="000000"/>
              </a:buClr>
              <a:buSzPct val="45000"/>
              <a:buFont typeface="StarSymbol"/>
              <a:buAutoNum type="arabicPlain"/>
            </a:pPr>
            <a:r>
              <a:rPr b="0" lang="en-GB" sz="2400" spc="-1" strike="noStrike">
                <a:latin typeface="Noto Sans Regular"/>
              </a:rPr>
              <a:t>Trene et matematisk model fra MR dataer</a:t>
            </a:r>
            <a:endParaRPr b="0" lang="en-GB" sz="2400" spc="-1" strike="noStrike">
              <a:latin typeface="Arial"/>
            </a:endParaRPr>
          </a:p>
          <a:p>
            <a:pPr lvl="1" marL="810000" indent="-270000">
              <a:lnSpc>
                <a:spcPct val="100000"/>
              </a:lnSpc>
              <a:buClr>
                <a:srgbClr val="000000"/>
              </a:buClr>
              <a:buSzPct val="45000"/>
              <a:buFont typeface="StarSymbol"/>
              <a:buAutoNum type="arabicPlain"/>
            </a:pPr>
            <a:r>
              <a:rPr b="0" lang="en-GB" sz="2400" spc="-1" strike="noStrike">
                <a:latin typeface="Noto Sans Regular"/>
              </a:rPr>
              <a:t>Gjør aldersprediksjoner per individ: “din hjerne er X år gammel”</a:t>
            </a:r>
            <a:endParaRPr b="0" lang="en-GB" sz="2400" spc="-1" strike="noStrike">
              <a:latin typeface="Arial"/>
            </a:endParaRPr>
          </a:p>
          <a:p>
            <a:pPr lvl="1" marL="810000" indent="-270000">
              <a:lnSpc>
                <a:spcPct val="100000"/>
              </a:lnSpc>
              <a:buClr>
                <a:srgbClr val="000000"/>
              </a:buClr>
              <a:buSzPct val="45000"/>
              <a:buFont typeface="StarSymbol"/>
              <a:buAutoNum type="arabicPlain"/>
            </a:pPr>
            <a:r>
              <a:rPr b="0" lang="en-GB" sz="2400" spc="-1" strike="noStrike">
                <a:latin typeface="Noto Sans Regular"/>
              </a:rPr>
              <a:t>Ta forskjellen mellom kronologisk og predikert alder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GB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Noto Sans Regular"/>
              </a:rPr>
              <a:t>BAG associationer </a:t>
            </a:r>
            <a:endParaRPr b="0" lang="en-GB" sz="3200" spc="-1" strike="noStrike">
              <a:latin typeface="Arial"/>
            </a:endParaRPr>
          </a:p>
          <a:p>
            <a:pPr lvl="1" marL="810000" indent="-270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Ani"/>
              <a:buChar char="-"/>
            </a:pPr>
            <a:r>
              <a:rPr b="0" lang="en-GB" sz="2400" spc="-1" strike="noStrike">
                <a:latin typeface="Noto Sans Regular"/>
                <a:ea typeface="Noto Sans CJK SC"/>
              </a:rPr>
              <a:t>Relatert til en rekke kliniske symptomer og tilstander</a:t>
            </a:r>
            <a:r>
              <a:rPr b="0" lang="en-GB" sz="2400" spc="-1" strike="noStrike" baseline="33000">
                <a:latin typeface="Noto Sans Regular"/>
                <a:ea typeface="Noto Sans CJK SC"/>
              </a:rPr>
              <a:t>1</a:t>
            </a:r>
            <a:endParaRPr b="0" lang="en-GB" sz="2400" spc="-1" strike="noStrike">
              <a:latin typeface="Arial"/>
            </a:endParaRPr>
          </a:p>
          <a:p>
            <a:pPr lvl="1" marL="810000" indent="-270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Ani"/>
              <a:buChar char="-"/>
            </a:pPr>
            <a:r>
              <a:rPr b="0" lang="en-GB" sz="2400" spc="-1" strike="noStrike">
                <a:latin typeface="Noto Sans Regular"/>
                <a:ea typeface="Noto Sans CJK SC"/>
              </a:rPr>
              <a:t>Høyere i noen kliniske grupper vs controls</a:t>
            </a:r>
            <a:r>
              <a:rPr b="0" lang="en-GB" sz="2400" spc="-1" strike="noStrike" baseline="33000">
                <a:latin typeface="Noto Sans Regular"/>
                <a:ea typeface="Noto Sans CJK SC"/>
              </a:rPr>
              <a:t>1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42" name=""/>
          <p:cNvSpPr/>
          <p:nvPr/>
        </p:nvSpPr>
        <p:spPr>
          <a:xfrm>
            <a:off x="5443920" y="7213680"/>
            <a:ext cx="499572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1 Franke &amp; Gaser, 2019, Front. Neurol., 789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8280000" y="2737440"/>
            <a:ext cx="1437840" cy="1437840"/>
          </a:xfrm>
          <a:prstGeom prst="rect">
            <a:avLst/>
          </a:prstGeom>
          <a:ln w="0">
            <a:noFill/>
          </a:ln>
        </p:spPr>
      </p:pic>
      <p:sp>
        <p:nvSpPr>
          <p:cNvPr id="144" name=""/>
          <p:cNvSpPr/>
          <p:nvPr/>
        </p:nvSpPr>
        <p:spPr>
          <a:xfrm>
            <a:off x="9000000" y="4168800"/>
            <a:ext cx="360" cy="153792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"/>
          <p:cNvSpPr/>
          <p:nvPr/>
        </p:nvSpPr>
        <p:spPr>
          <a:xfrm>
            <a:off x="8174880" y="5749920"/>
            <a:ext cx="1722960" cy="60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Biologisk 23 år gammel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BAG = 1 år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46" name=""/>
          <p:cNvSpPr/>
          <p:nvPr/>
        </p:nvSpPr>
        <p:spPr>
          <a:xfrm>
            <a:off x="8175600" y="2053080"/>
            <a:ext cx="1902960" cy="60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kronologisk 22 år gammel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47" name=""/>
          <p:cNvSpPr/>
          <p:nvPr/>
        </p:nvSpPr>
        <p:spPr>
          <a:xfrm>
            <a:off x="8100000" y="1800000"/>
            <a:ext cx="1797840" cy="522000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"/>
          <p:cNvSpPr/>
          <p:nvPr/>
        </p:nvSpPr>
        <p:spPr>
          <a:xfrm rot="5414400">
            <a:off x="8320680" y="4858200"/>
            <a:ext cx="172296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DejaVu Sans"/>
              </a:rPr>
              <a:t>Aldersprediksjon</a:t>
            </a:r>
            <a:endParaRPr b="0" lang="en-GB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ubTitle"/>
          </p:nvPr>
        </p:nvSpPr>
        <p:spPr>
          <a:xfrm>
            <a:off x="720" y="3420000"/>
            <a:ext cx="10077840" cy="71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GB" sz="4000" spc="-1" strike="noStrike">
                <a:solidFill>
                  <a:srgbClr val="04617b"/>
                </a:solidFill>
                <a:latin typeface="Noto Sans Black"/>
              </a:rPr>
              <a:t>Takk!</a:t>
            </a:r>
            <a:endParaRPr b="0" lang="en-GB" sz="4000" spc="-1" strike="noStrike">
              <a:latin typeface="Arial"/>
            </a:endParaRPr>
          </a:p>
        </p:txBody>
      </p:sp>
      <p:pic>
        <p:nvPicPr>
          <p:cNvPr id="150" name="Picture 2" descr="Eli Nina Eikefjord"/>
          <p:cNvPicPr/>
          <p:nvPr/>
        </p:nvPicPr>
        <p:blipFill>
          <a:blip r:embed="rId1"/>
          <a:stretch/>
        </p:blipFill>
        <p:spPr>
          <a:xfrm>
            <a:off x="5400000" y="578880"/>
            <a:ext cx="1992600" cy="1992600"/>
          </a:xfrm>
          <a:prstGeom prst="rect">
            <a:avLst/>
          </a:prstGeom>
          <a:ln w="0">
            <a:noFill/>
          </a:ln>
        </p:spPr>
      </p:pic>
      <p:pic>
        <p:nvPicPr>
          <p:cNvPr id="151" name="Picture 4" descr="Ivan Maximov"/>
          <p:cNvPicPr/>
          <p:nvPr/>
        </p:nvPicPr>
        <p:blipFill>
          <a:blip r:embed="rId2">
            <a:grayscl/>
          </a:blip>
          <a:stretch/>
        </p:blipFill>
        <p:spPr>
          <a:xfrm>
            <a:off x="360000" y="583560"/>
            <a:ext cx="1987920" cy="1987920"/>
          </a:xfrm>
          <a:prstGeom prst="rect">
            <a:avLst/>
          </a:prstGeom>
          <a:ln w="0">
            <a:noFill/>
          </a:ln>
        </p:spPr>
      </p:pic>
      <p:pic>
        <p:nvPicPr>
          <p:cNvPr id="152" name="" descr=""/>
          <p:cNvPicPr/>
          <p:nvPr/>
        </p:nvPicPr>
        <p:blipFill>
          <a:blip r:embed="rId3">
            <a:grayscl/>
          </a:blip>
          <a:stretch/>
        </p:blipFill>
        <p:spPr>
          <a:xfrm>
            <a:off x="7920000" y="593640"/>
            <a:ext cx="1618560" cy="1963080"/>
          </a:xfrm>
          <a:prstGeom prst="rect">
            <a:avLst/>
          </a:prstGeom>
          <a:ln w="0">
            <a:noFill/>
          </a:ln>
        </p:spPr>
      </p:pic>
      <p:pic>
        <p:nvPicPr>
          <p:cNvPr id="153" name="" descr=""/>
          <p:cNvPicPr/>
          <p:nvPr/>
        </p:nvPicPr>
        <p:blipFill>
          <a:blip r:embed="rId4"/>
          <a:stretch/>
        </p:blipFill>
        <p:spPr>
          <a:xfrm>
            <a:off x="2880000" y="583560"/>
            <a:ext cx="1977840" cy="1977840"/>
          </a:xfrm>
          <a:prstGeom prst="rect">
            <a:avLst/>
          </a:prstGeom>
          <a:ln w="0">
            <a:noFill/>
          </a:ln>
        </p:spPr>
      </p:pic>
      <p:pic>
        <p:nvPicPr>
          <p:cNvPr id="154" name="" descr=""/>
          <p:cNvPicPr/>
          <p:nvPr/>
        </p:nvPicPr>
        <p:blipFill>
          <a:blip r:embed="rId5">
            <a:grayscl/>
          </a:blip>
          <a:stretch/>
        </p:blipFill>
        <p:spPr>
          <a:xfrm>
            <a:off x="560880" y="4680000"/>
            <a:ext cx="1650960" cy="1797840"/>
          </a:xfrm>
          <a:prstGeom prst="rect">
            <a:avLst/>
          </a:prstGeom>
          <a:ln w="0">
            <a:noFill/>
          </a:ln>
        </p:spPr>
      </p:pic>
      <p:sp>
        <p:nvSpPr>
          <p:cNvPr id="155" name=""/>
          <p:cNvSpPr/>
          <p:nvPr/>
        </p:nvSpPr>
        <p:spPr>
          <a:xfrm>
            <a:off x="540000" y="2616840"/>
            <a:ext cx="1519560" cy="2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DejaVu Sans"/>
              </a:rPr>
              <a:t>Ivan I. Maximov</a:t>
            </a:r>
            <a:endParaRPr b="0" lang="en-GB" sz="1500" spc="-1" strike="noStrike">
              <a:latin typeface="Arial"/>
            </a:endParaRPr>
          </a:p>
        </p:txBody>
      </p:sp>
      <p:sp>
        <p:nvSpPr>
          <p:cNvPr id="156" name=""/>
          <p:cNvSpPr/>
          <p:nvPr/>
        </p:nvSpPr>
        <p:spPr>
          <a:xfrm>
            <a:off x="2880000" y="6717600"/>
            <a:ext cx="1903680" cy="2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DejaVu Sans"/>
              </a:rPr>
              <a:t>Ann Marie de Lange</a:t>
            </a:r>
            <a:endParaRPr b="0" lang="en-GB" sz="1500" spc="-1" strike="noStrike">
              <a:latin typeface="Arial"/>
            </a:endParaRPr>
          </a:p>
        </p:txBody>
      </p:sp>
      <p:sp>
        <p:nvSpPr>
          <p:cNvPr id="157" name=""/>
          <p:cNvSpPr/>
          <p:nvPr/>
        </p:nvSpPr>
        <p:spPr>
          <a:xfrm>
            <a:off x="3158280" y="2616840"/>
            <a:ext cx="1481760" cy="2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DejaVu Sans"/>
              </a:rPr>
              <a:t>Lars T. Westlye</a:t>
            </a:r>
            <a:endParaRPr b="0" lang="en-GB" sz="1500" spc="-1" strike="noStrike">
              <a:latin typeface="Arial"/>
            </a:endParaRPr>
          </a:p>
        </p:txBody>
      </p:sp>
      <p:sp>
        <p:nvSpPr>
          <p:cNvPr id="158" name=""/>
          <p:cNvSpPr/>
          <p:nvPr/>
        </p:nvSpPr>
        <p:spPr>
          <a:xfrm>
            <a:off x="5716080" y="2616840"/>
            <a:ext cx="1432800" cy="2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DejaVu Sans"/>
              </a:rPr>
              <a:t>Eli N. Eikefjord</a:t>
            </a:r>
            <a:endParaRPr b="0" lang="en-GB" sz="1500" spc="-1" strike="noStrike">
              <a:latin typeface="Arial"/>
            </a:endParaRPr>
          </a:p>
        </p:txBody>
      </p:sp>
      <p:sp>
        <p:nvSpPr>
          <p:cNvPr id="159" name=""/>
          <p:cNvSpPr/>
          <p:nvPr/>
        </p:nvSpPr>
        <p:spPr>
          <a:xfrm>
            <a:off x="8168760" y="2616840"/>
            <a:ext cx="1617120" cy="2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DejaVu Sans"/>
              </a:rPr>
              <a:t>Arvid Lundervold</a:t>
            </a:r>
            <a:endParaRPr b="0" lang="en-GB" sz="1500" spc="-1" strike="noStrike"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6">
            <a:grayscl/>
          </a:blip>
          <a:stretch/>
        </p:blipFill>
        <p:spPr>
          <a:xfrm>
            <a:off x="3184560" y="4680000"/>
            <a:ext cx="1320840" cy="1797840"/>
          </a:xfrm>
          <a:prstGeom prst="rect">
            <a:avLst/>
          </a:prstGeom>
          <a:ln w="0">
            <a:noFill/>
          </a:ln>
        </p:spPr>
      </p:pic>
      <p:sp>
        <p:nvSpPr>
          <p:cNvPr id="161" name=""/>
          <p:cNvSpPr/>
          <p:nvPr/>
        </p:nvSpPr>
        <p:spPr>
          <a:xfrm>
            <a:off x="380880" y="6717960"/>
            <a:ext cx="1956960" cy="2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DejaVu Sans"/>
              </a:rPr>
              <a:t>Dennis van der Meer</a:t>
            </a:r>
            <a:endParaRPr b="0" lang="en-GB" sz="1500" spc="-1" strike="noStrike">
              <a:latin typeface="Arial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7"/>
          <a:stretch/>
        </p:blipFill>
        <p:spPr>
          <a:xfrm>
            <a:off x="5493240" y="4680000"/>
            <a:ext cx="1704600" cy="1797840"/>
          </a:xfrm>
          <a:prstGeom prst="rect">
            <a:avLst/>
          </a:prstGeom>
          <a:ln w="0">
            <a:noFill/>
          </a:ln>
        </p:spPr>
      </p:pic>
      <p:sp>
        <p:nvSpPr>
          <p:cNvPr id="163" name=""/>
          <p:cNvSpPr/>
          <p:nvPr/>
        </p:nvSpPr>
        <p:spPr>
          <a:xfrm>
            <a:off x="5822280" y="6717600"/>
            <a:ext cx="1050120" cy="2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DejaVu Sans"/>
              </a:rPr>
              <a:t>Dani Beck</a:t>
            </a:r>
            <a:endParaRPr b="0" lang="en-GB" sz="1500" spc="-1" strike="noStrike"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8">
            <a:grayscl/>
          </a:blip>
          <a:stretch/>
        </p:blipFill>
        <p:spPr>
          <a:xfrm>
            <a:off x="8120160" y="4680000"/>
            <a:ext cx="1237680" cy="1797840"/>
          </a:xfrm>
          <a:prstGeom prst="rect">
            <a:avLst/>
          </a:prstGeom>
          <a:ln w="0">
            <a:noFill/>
          </a:ln>
        </p:spPr>
      </p:pic>
      <p:sp>
        <p:nvSpPr>
          <p:cNvPr id="165" name=""/>
          <p:cNvSpPr/>
          <p:nvPr/>
        </p:nvSpPr>
        <p:spPr>
          <a:xfrm>
            <a:off x="7920000" y="6704640"/>
            <a:ext cx="1763640" cy="2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  <a:ea typeface="DejaVu Sans"/>
              </a:rPr>
              <a:t>Ole A. Andreassen</a:t>
            </a:r>
            <a:endParaRPr b="0" lang="en-GB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6"/>
          <p:cNvSpPr/>
          <p:nvPr/>
        </p:nvSpPr>
        <p:spPr>
          <a:xfrm>
            <a:off x="1080" y="3420360"/>
            <a:ext cx="1007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GB" sz="4000" spc="-1" strike="noStrike">
                <a:solidFill>
                  <a:srgbClr val="04617b"/>
                </a:solidFill>
                <a:latin typeface="Noto Sans Black"/>
              </a:rPr>
              <a:t>Spørsmål?</a:t>
            </a:r>
            <a:endParaRPr b="0" lang="en-GB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4867</TotalTime>
  <Application>LibreOffice/7.3.5.2$Linux_X86_64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2022-05-21T22:17:07Z</dcterms:created>
  <dc:creator/>
  <dc:description/>
  <dc:language>en-GB</dc:language>
  <cp:lastModifiedBy>Max Korbmacher</cp:lastModifiedBy>
  <dcterms:modified xsi:type="dcterms:W3CDTF">2022-09-19T10:09:04Z</dcterms:modified>
  <cp:revision>63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