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11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651EE2-CDC6-4F6B-869E-12E93EBD804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AE6A535-8CA0-4C5A-A950-D7764C77923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5C79706-DAB2-4D2D-AE76-3668C8207A4C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EB53FE3-16F1-4260-A6EE-22E5F539FA6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BA3E4D9-61C8-4C54-B684-1C10E007368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2554485-0CFB-43D0-8EBC-E2B05C116EF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E889535-739C-45AF-B298-94E1F3E284A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7CB2E23-6DA2-4E8B-B45A-DDB10C8E887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4881E9C-A830-4129-BBCE-9586321BBF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9EF2C6-72AA-40ED-91BB-50FC978FEAC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634E542-ED7E-40D8-B1C3-AD4BB3C6895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1ADA4C7-FBA8-4759-A2EC-35BCFA704F9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18FB996-463E-4A6C-B731-EB48549C017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3C75213-8467-4F4A-AA3A-4D7EA1FBC96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661F009-AA86-4536-82B7-937F1CA2B8B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4B22550-42E5-41F9-A8CC-C60935F5D11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81" name="PlaceHolder 6"/>
          <p:cNvSpPr>
            <a:spLocks noGrp="1"/>
          </p:cNvSpPr>
          <p:nvPr>
            <p:ph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82" name="PlaceHolder 7"/>
          <p:cNvSpPr>
            <a:spLocks noGrp="1"/>
          </p:cNvSpPr>
          <p:nvPr>
            <p:ph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C752BDB-712D-485A-91FE-CBE6320A30A9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79C749-E732-449D-BDC4-D787180AA0B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6FED0F-205B-4D74-9369-062B48413D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DF4DB62-A158-4261-8268-D223172886C3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1B950F8-EB58-44DF-B043-155F7B82AF41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B3424D0-1933-4B4E-A82B-81CF7A8D429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BA465B0-5049-4ECC-AFB0-7B4EB67F0A49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nb-NO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nb-NO" sz="3200" spc="-1" strike="noStrike"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126E0B6-804F-490F-B577-EE3821B43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nb-N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464400" y="5216400"/>
            <a:ext cx="9061560" cy="282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PlaceHolder 1"/>
          <p:cNvSpPr>
            <a:spLocks noGrp="1"/>
          </p:cNvSpPr>
          <p:nvPr>
            <p:ph type="ftr" idx="1"/>
          </p:nvPr>
        </p:nvSpPr>
        <p:spPr>
          <a:xfrm>
            <a:off x="3416040" y="6887160"/>
            <a:ext cx="3191760" cy="518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2400" spc="-1" strike="noStrike">
                <a:solidFill>
                  <a:srgbClr val="dbf5f9"/>
                </a:solidFill>
                <a:latin typeface="Noto Sans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dbf5f9"/>
                </a:solidFill>
                <a:latin typeface="Noto Sans Regular"/>
              </a:rPr>
              <a:t>&lt;footer&gt;</a:t>
            </a:r>
            <a:endParaRPr b="0" lang="nb-NO" sz="2400" spc="-1" strike="noStrike">
              <a:latin typeface="Times New Roman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sldNum" idx="2"/>
          </p:nvPr>
        </p:nvSpPr>
        <p:spPr>
          <a:xfrm>
            <a:off x="7196040" y="6887160"/>
            <a:ext cx="2345400" cy="518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2400" spc="-1" strike="noStrike">
                <a:solidFill>
                  <a:srgbClr val="dbf5f9"/>
                </a:solidFill>
                <a:latin typeface="Noto Sans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F12D2E1-6A41-4AF9-875F-14CC11FC2EAA}" type="slidenum">
              <a:rPr b="0" lang="en-GB" sz="2400" spc="-1" strike="noStrike">
                <a:solidFill>
                  <a:srgbClr val="dbf5f9"/>
                </a:solidFill>
                <a:latin typeface="Noto Sans Regular"/>
              </a:rPr>
              <a:t>&lt;number&gt;</a:t>
            </a:fld>
            <a:endParaRPr b="0" lang="nb-NO" sz="24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3"/>
          </p:nvPr>
        </p:nvSpPr>
        <p:spPr>
          <a:xfrm>
            <a:off x="473040" y="6887160"/>
            <a:ext cx="2345400" cy="518760"/>
          </a:xfrm>
          <a:prstGeom prst="rect">
            <a:avLst/>
          </a:prstGeom>
          <a:noFill/>
          <a:ln w="0">
            <a:solidFill>
              <a:srgbClr val="3465a4"/>
            </a:solidFill>
          </a:ln>
        </p:spPr>
        <p:txBody>
          <a:bodyPr lIns="0" rIns="0" tIns="0" bIns="0" anchor="t">
            <a:noAutofit/>
          </a:bodyPr>
          <a:lstStyle>
            <a:lvl1pPr>
              <a:defRPr b="0" lang="nb-NO" sz="1400" spc="-1" strike="noStrike">
                <a:latin typeface="Times New Roman"/>
              </a:defRPr>
            </a:lvl1pPr>
          </a:lstStyle>
          <a:p>
            <a:r>
              <a:rPr b="0" lang="nb-NO" sz="1400" spc="-1" strike="noStrike">
                <a:latin typeface="Times New Roman"/>
              </a:rPr>
              <a:t>&lt;date/time&gt;</a:t>
            </a:r>
            <a:endParaRPr b="0" lang="nb-NO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nb-NO" sz="4400" spc="-1" strike="noStrike">
                <a:latin typeface="Arial"/>
              </a:rPr>
              <a:t>Click to edit the title text format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latin typeface="Arial"/>
              </a:rPr>
              <a:t>Click to edit the outline text format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latin typeface="Arial"/>
              </a:rPr>
              <a:t>Second Outline Level</a:t>
            </a:r>
            <a:endParaRPr b="0" lang="nb-N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latin typeface="Arial"/>
              </a:rPr>
              <a:t>Third Outline Level</a:t>
            </a:r>
            <a:endParaRPr b="0" lang="nb-N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latin typeface="Arial"/>
              </a:rPr>
              <a:t>Fourth Outline Level</a:t>
            </a:r>
            <a:endParaRPr b="0" lang="nb-N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Fifth Outline Level</a:t>
            </a:r>
            <a:endParaRPr b="0" lang="nb-N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Sixth Outline Level</a:t>
            </a:r>
            <a:endParaRPr b="0" lang="nb-N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Seventh Outline Level</a:t>
            </a:r>
            <a:endParaRPr b="0" lang="nb-N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ftr" idx="4"/>
          </p:nvPr>
        </p:nvSpPr>
        <p:spPr>
          <a:xfrm>
            <a:off x="4102560" y="6887160"/>
            <a:ext cx="380016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ct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ctr">
              <a:lnSpc>
                <a:spcPct val="100000"/>
              </a:lnSpc>
              <a:buNone/>
            </a:pPr>
            <a:r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&lt;footer&gt;</a:t>
            </a:r>
            <a:endParaRPr b="0" lang="nb-NO" sz="2400" spc="-1" strike="noStrike"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ldNum" idx="5"/>
          </p:nvPr>
        </p:nvSpPr>
        <p:spPr>
          <a:xfrm>
            <a:off x="8602200" y="6887160"/>
            <a:ext cx="279252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lnSpc>
                <a:spcPct val="100000"/>
              </a:lnSpc>
              <a:buNone/>
              <a:defRPr b="0" lang="en-GB" sz="2400" spc="-1" strike="noStrike">
                <a:solidFill>
                  <a:srgbClr val="484848"/>
                </a:solidFill>
                <a:latin typeface="Noto Sans Regular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B293BE-D81C-4B11-A3F0-ECEEEC1B69DE}" type="slidenum">
              <a:rPr b="0" lang="en-GB" sz="2400" spc="-1" strike="noStrike">
                <a:solidFill>
                  <a:srgbClr val="484848"/>
                </a:solidFill>
                <a:latin typeface="Noto Sans Regular"/>
              </a:rPr>
              <a:t>&lt;number&gt;</a:t>
            </a:fld>
            <a:endParaRPr b="0" lang="nb-NO" sz="2400" spc="-1" strike="noStrike"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dt" idx="6"/>
          </p:nvPr>
        </p:nvSpPr>
        <p:spPr>
          <a:xfrm>
            <a:off x="599040" y="6887160"/>
            <a:ext cx="2792520" cy="518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>
              <a:defRPr b="0" lang="nb-NO" sz="1400" spc="-1" strike="noStrike">
                <a:latin typeface="Times New Roman"/>
              </a:defRPr>
            </a:lvl1pPr>
          </a:lstStyle>
          <a:p>
            <a:r>
              <a:rPr b="0" lang="nb-NO" sz="1400" spc="-1" strike="noStrike">
                <a:latin typeface="Times New Roman"/>
              </a:rPr>
              <a:t>&lt;date/time&gt;</a:t>
            </a:r>
            <a:endParaRPr b="0" lang="nb-NO" sz="1400" spc="-1" strike="noStrike"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r>
              <a:rPr b="0" lang="nb-NO" sz="4400" spc="-1" strike="noStrike">
                <a:latin typeface="Arial"/>
              </a:rPr>
              <a:t>Click to edit the title text format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3200" spc="-1" strike="noStrike">
                <a:latin typeface="Arial"/>
              </a:rPr>
              <a:t>Click to edit the outline text format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800" spc="-1" strike="noStrike">
                <a:latin typeface="Arial"/>
              </a:rPr>
              <a:t>Second Outline Level</a:t>
            </a:r>
            <a:endParaRPr b="0" lang="nb-NO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400" spc="-1" strike="noStrike">
                <a:latin typeface="Arial"/>
              </a:rPr>
              <a:t>Third Outline Level</a:t>
            </a:r>
            <a:endParaRPr b="0" lang="nb-NO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nb-NO" sz="2000" spc="-1" strike="noStrike">
                <a:latin typeface="Arial"/>
              </a:rPr>
              <a:t>Fourth Outline Level</a:t>
            </a:r>
            <a:endParaRPr b="0" lang="nb-NO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Fifth Outline Level</a:t>
            </a:r>
            <a:endParaRPr b="0" lang="nb-NO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Sixth Outline Level</a:t>
            </a:r>
            <a:endParaRPr b="0" lang="nb-NO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nb-NO" sz="2000" spc="-1" strike="noStrike">
                <a:latin typeface="Arial"/>
              </a:rPr>
              <a:t>Seventh Outline Level</a:t>
            </a:r>
            <a:endParaRPr b="0" lang="nb-NO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subTitle"/>
          </p:nvPr>
        </p:nvSpPr>
        <p:spPr>
          <a:xfrm>
            <a:off x="540000" y="5265000"/>
            <a:ext cx="9177120" cy="2427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dbf5f9"/>
                </a:solidFill>
                <a:latin typeface="Noto Sans Regular"/>
              </a:rPr>
              <a:t>Max Korbmacher</a:t>
            </a:r>
            <a:endParaRPr b="0" lang="nb-NO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dbf5f9"/>
                </a:solidFill>
                <a:latin typeface="Noto Sans Regular"/>
              </a:rPr>
              <a:t>PhD Student at Western Norway University of Applied Sciences, Bergen</a:t>
            </a:r>
            <a:endParaRPr b="0" lang="nb-NO" sz="2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1" lang="en-GB" sz="2800" spc="-1" strike="noStrike">
                <a:solidFill>
                  <a:srgbClr val="dbf5f9"/>
                </a:solidFill>
                <a:latin typeface="Noto Sans Regular"/>
              </a:rPr>
              <a:t>Max.Korbmacher@hvl.no</a:t>
            </a:r>
            <a:endParaRPr b="0" lang="nb-NO" sz="2800" spc="-1" strike="noStrike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title"/>
          </p:nvPr>
        </p:nvSpPr>
        <p:spPr>
          <a:xfrm>
            <a:off x="360000" y="2301120"/>
            <a:ext cx="9357120" cy="1658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67000"/>
          </a:bodyPr>
          <a:p>
            <a:pPr algn="ctr">
              <a:lnSpc>
                <a:spcPct val="100000"/>
              </a:lnSpc>
              <a:buNone/>
            </a:pPr>
            <a:r>
              <a:rPr b="0" lang="en-GB" sz="8000" spc="-1" strike="noStrike">
                <a:solidFill>
                  <a:srgbClr val="04617b"/>
                </a:solidFill>
                <a:latin typeface="Noto Sans Light"/>
                <a:ea typeface="Noto Serif CJK SC"/>
              </a:rPr>
              <a:t>From Replication Crisis to Credibility Revolution</a:t>
            </a:r>
            <a:endParaRPr b="0" lang="nb-NO" sz="8000" spc="-1" strike="noStrike">
              <a:latin typeface="Arial"/>
            </a:endParaRPr>
          </a:p>
        </p:txBody>
      </p:sp>
      <p:pic>
        <p:nvPicPr>
          <p:cNvPr id="85" name="" descr=""/>
          <p:cNvPicPr/>
          <p:nvPr/>
        </p:nvPicPr>
        <p:blipFill>
          <a:blip r:embed="rId1"/>
          <a:stretch/>
        </p:blipFill>
        <p:spPr>
          <a:xfrm>
            <a:off x="7020000" y="540000"/>
            <a:ext cx="2157480" cy="54396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2"/>
          <a:stretch/>
        </p:blipFill>
        <p:spPr>
          <a:xfrm>
            <a:off x="4652640" y="582840"/>
            <a:ext cx="1107000" cy="49680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3"/>
          <a:stretch/>
        </p:blipFill>
        <p:spPr>
          <a:xfrm>
            <a:off x="540000" y="285120"/>
            <a:ext cx="2610360" cy="1154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930060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An example replication study: Korbmacher et al. (2022)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We had a study with higher power, able to detect smaller effects than in the original study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We found effects in the same direction, with smaller magnitude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We deemed the replication successful</a:t>
            </a:r>
            <a:endParaRPr b="0" lang="nb-NO" sz="3200" spc="-1" strike="noStrike">
              <a:latin typeface="Arial"/>
            </a:endParaRPr>
          </a:p>
          <a:p>
            <a:pPr>
              <a:lnSpc>
                <a:spcPct val="100000"/>
              </a:lnSpc>
              <a:spcAft>
                <a:spcPts val="1409"/>
              </a:spcAft>
              <a:buNone/>
            </a:pP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However, this is not the regular pattern!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Many findings do not replicate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930060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Take home messages or what to do better?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0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Transparency is key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Open materials, data, access</a:t>
            </a:r>
            <a:endParaRPr b="0" lang="nb-NO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Bias protection measures for confirmatory hypothesis testing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Minimum: pre-registration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Better: registered reports</a:t>
            </a:r>
            <a:endParaRPr b="0" lang="nb-NO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When effects sound totally illogically they potentially are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Stay critical and double check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The scientific process is not perfect and errors can occur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Thank you!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3746880" y="3960000"/>
            <a:ext cx="2912760" cy="144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buNone/>
            </a:pPr>
            <a:r>
              <a:rPr b="0" lang="en-GB" sz="3200" spc="-1" strike="noStrike">
                <a:latin typeface="Noto Sans Regular"/>
              </a:rPr>
              <a:t>Questions?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1079568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Contents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9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Background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50000"/>
              <a:buFont typeface="StarSymbol"/>
              <a:buAutoNum type="arabicPlain"/>
            </a:pPr>
            <a:r>
              <a:rPr b="0" lang="en-GB" sz="3200" spc="-1" strike="noStrike">
                <a:latin typeface="Noto Sans Regular"/>
              </a:rPr>
              <a:t>Replication crises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50000"/>
              <a:buFont typeface="StarSymbol"/>
              <a:buAutoNum type="arabicPlain"/>
            </a:pPr>
            <a:r>
              <a:rPr b="0" lang="en-GB" sz="3200" spc="-1" strike="noStrike">
                <a:latin typeface="Noto Sans Regular"/>
              </a:rPr>
              <a:t>Some remedies for replication crises</a:t>
            </a:r>
            <a:endParaRPr b="0" lang="nb-NO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Running a replication study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50000"/>
              <a:buFont typeface="StarSymbol"/>
              <a:buAutoNum type="arabicPlain"/>
            </a:pPr>
            <a:r>
              <a:rPr b="0" lang="en-GB" sz="3200" spc="-1" strike="noStrike">
                <a:latin typeface="Noto Sans Regular"/>
              </a:rPr>
              <a:t>Steps of replication studies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50000"/>
              <a:buFont typeface="StarSymbol"/>
              <a:buAutoNum type="arabicPlain"/>
            </a:pPr>
            <a:r>
              <a:rPr b="0" lang="en-GB" sz="3200" spc="-1" strike="noStrike">
                <a:latin typeface="Noto Sans Regular"/>
              </a:rPr>
              <a:t>The concept of statistical power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50000"/>
              <a:buFont typeface="StarSymbol"/>
              <a:buAutoNum type="arabicPlain"/>
            </a:pPr>
            <a:r>
              <a:rPr b="0" lang="en-GB" sz="3200" spc="-1" strike="noStrike">
                <a:latin typeface="Noto Sans Regular"/>
              </a:rPr>
              <a:t>Replicating the above and below average effect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Take home messages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930060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Background: Replication crises (1/2)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Bem (2010) published in one of the most prestigious psychology journals stated that people can look into the future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This caused a wave of questions whether our system and results are good enough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Large replication attempts started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930060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Background: Replication crises (2/2)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 </a:t>
            </a:r>
            <a:r>
              <a:rPr b="0" lang="en-GB" sz="3200" spc="-1" strike="noStrike">
                <a:latin typeface="Noto Sans Regular"/>
              </a:rPr>
              <a:t>Many effects did not replicate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Those which did were much smaller than expected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Psychology and many other fields before and after it were stated to be in a crisis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Now, how to change things? Or how to move from crisis to “revolution”?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930060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Background: Remedies for replication crises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Individual level: transparency and openness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Pre-registrations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Replications and reproductions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Registered reports</a:t>
            </a:r>
            <a:endParaRPr b="0" lang="nb-NO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Systemic level: incentive structure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Change publication system?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...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930060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Steps for replication studies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5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How does replication research look practically?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Pick a target, e.g., an “established finding” (usually defined by the attention it received)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Investigate whether there is enough information available to replicate (methods + supplement)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Potentially, ask original authors for help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Execute replication considering statistical parameters such as </a:t>
            </a:r>
            <a:r>
              <a:rPr b="1" lang="en-GB" sz="3200" spc="-1" strike="noStrike">
                <a:latin typeface="Noto Sans Regular"/>
              </a:rPr>
              <a:t>power</a:t>
            </a: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AutoNum type="arabicPlain"/>
            </a:pPr>
            <a:r>
              <a:rPr b="0" lang="en-GB" sz="3200" spc="-1" strike="noStrike">
                <a:latin typeface="Noto Sans Regular"/>
              </a:rPr>
              <a:t>Evaluate whether the replication was “successful”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930060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Running replication studies: Power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7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Power?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Many social science findings are based on small samples &gt;&gt; small data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statistics on small data do not allow to detect small effects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Most social science effects are small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Most social science findings are wrong?</a:t>
            </a:r>
            <a:endParaRPr b="0" lang="nb-NO" sz="3200" spc="-1" strike="noStrike"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Noto Sans Regular"/>
              </a:rPr>
              <a:t>No, but many might be due to chance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930060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6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Running replication studies: Power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6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Power?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We can calculate the sample size needed to detect a previously observed effect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We can collect even more data to be sure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And this is what we did for Kruger (1999), the above and below average effect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99040" y="121320"/>
            <a:ext cx="9300600" cy="12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rmAutofit fontScale="93000"/>
          </a:bodyPr>
          <a:p>
            <a:pPr>
              <a:lnSpc>
                <a:spcPct val="100000"/>
              </a:lnSpc>
              <a:buNone/>
            </a:pPr>
            <a:r>
              <a:rPr b="0" lang="en-GB" sz="4400" spc="-1" strike="noStrike">
                <a:solidFill>
                  <a:srgbClr val="ffffff"/>
                </a:solidFill>
                <a:latin typeface="Noto Sans Light"/>
              </a:rPr>
              <a:t>An example replication study: Korbmacher et al. (2022)</a:t>
            </a:r>
            <a:endParaRPr b="0" lang="nb-NO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599040" y="1920240"/>
            <a:ext cx="9118080" cy="4660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We replicated Kruger (1999)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For easy tasks people think they are better than average on the task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For difficult tasks people think they are worse than average</a:t>
            </a:r>
            <a:endParaRPr b="0" lang="nb-NO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Original study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N = 20</a:t>
            </a:r>
            <a:endParaRPr b="0" lang="nb-NO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  <a:buNone/>
            </a:pPr>
            <a:endParaRPr b="0" lang="nb-NO" sz="3200" spc="-1" strike="noStrike"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409"/>
              </a:spcAft>
              <a:buClr>
                <a:srgbClr val="000000"/>
              </a:buClr>
              <a:buSzPct val="80000"/>
              <a:buFont typeface="Wingdings" charset="2"/>
              <a:buChar char=""/>
            </a:pPr>
            <a:r>
              <a:rPr b="0" lang="en-GB" sz="3200" spc="-1" strike="noStrike">
                <a:latin typeface="Noto Sans Regular"/>
              </a:rPr>
              <a:t>Replication study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n = 760</a:t>
            </a:r>
            <a:endParaRPr b="0" lang="nb-NO" sz="3200" spc="-1" strike="noStrike"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/>
              <a:buChar char=""/>
            </a:pPr>
            <a:r>
              <a:rPr b="0" lang="en-GB" sz="3200" spc="-1" strike="noStrike">
                <a:latin typeface="Noto Sans Regular"/>
              </a:rPr>
              <a:t>Preregistered analyses</a:t>
            </a:r>
            <a:endParaRPr b="0" lang="nb-NO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</TotalTime>
  <Application>LibreOffice/7.3.6.2$Linux_X86_64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2022-05-21T22:17:07Z</dcterms:created>
  <dc:creator/>
  <dc:description/>
  <dc:language>en-GB</dc:language>
  <cp:lastModifiedBy>Max Korbmacher</cp:lastModifiedBy>
  <dcterms:modified xsi:type="dcterms:W3CDTF">2022-10-25T22:09:11Z</dcterms:modified>
  <cp:revision>73</cp:revision>
  <dc:subject/>
  <dc:title>Alizarin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