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68" r:id="rId5"/>
    <p:sldId id="266" r:id="rId6"/>
    <p:sldId id="267" r:id="rId7"/>
    <p:sldId id="263" r:id="rId8"/>
    <p:sldId id="262" r:id="rId9"/>
    <p:sldId id="269" r:id="rId10"/>
    <p:sldId id="259" r:id="rId11"/>
    <p:sldId id="261" r:id="rId12"/>
    <p:sldId id="264" r:id="rId13"/>
    <p:sldId id="265" r:id="rId14"/>
    <p:sldId id="260" r:id="rId15"/>
  </p:sldIdLst>
  <p:sldSz cx="12192000" cy="6858000"/>
  <p:notesSz cx="6858000" cy="9144000"/>
  <p:defaultText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93D1684-EFEC-F649-B978-76CFA209EBAA}">
          <p14:sldIdLst>
            <p14:sldId id="256"/>
            <p14:sldId id="257"/>
          </p14:sldIdLst>
        </p14:section>
        <p14:section name="Background" id="{F1451370-CA5F-EE49-BAE6-A89E58E07958}">
          <p14:sldIdLst>
            <p14:sldId id="258"/>
            <p14:sldId id="268"/>
            <p14:sldId id="266"/>
            <p14:sldId id="267"/>
            <p14:sldId id="263"/>
            <p14:sldId id="262"/>
            <p14:sldId id="269"/>
            <p14:sldId id="259"/>
            <p14:sldId id="261"/>
          </p14:sldIdLst>
        </p14:section>
        <p14:section name="What is it good for?" id="{54A2676F-52FE-8A41-AABA-A5ED5BE07DF8}">
          <p14:sldIdLst>
            <p14:sldId id="264"/>
          </p14:sldIdLst>
        </p14:section>
        <p14:section name="Who is it good for?" id="{D4F9C99C-1127-0C4A-861C-74A320D015EF}">
          <p14:sldIdLst>
            <p14:sldId id="265"/>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754D20-65E9-B548-91A7-1145DC729143}" v="79" dt="2025-05-09T20:44:57.26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34"/>
    <p:restoredTop sz="64470"/>
  </p:normalViewPr>
  <p:slideViewPr>
    <p:cSldViewPr snapToGrid="0">
      <p:cViewPr>
        <p:scale>
          <a:sx n="93" d="100"/>
          <a:sy n="93" d="100"/>
        </p:scale>
        <p:origin x="1512" y="-112"/>
      </p:cViewPr>
      <p:guideLst/>
    </p:cSldViewPr>
  </p:slideViewPr>
  <p:notesTextViewPr>
    <p:cViewPr>
      <p:scale>
        <a:sx n="140" d="100"/>
        <a:sy n="14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O"/>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1DC3A5-6528-5848-86CC-80266CD6D50E}" type="datetimeFigureOut">
              <a:rPr lang="en-NO" smtClean="0"/>
              <a:t>09/05/2025</a:t>
            </a:fld>
            <a:endParaRPr lang="en-NO"/>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O"/>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O"/>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1F661D-6737-7B42-A375-3E9BCD8BDFDE}" type="slidenum">
              <a:rPr lang="en-NO" smtClean="0"/>
              <a:t>‹#›</a:t>
            </a:fld>
            <a:endParaRPr lang="en-NO"/>
          </a:p>
        </p:txBody>
      </p:sp>
    </p:spTree>
    <p:extLst>
      <p:ext uri="{BB962C8B-B14F-4D97-AF65-F5344CB8AC3E}">
        <p14:creationId xmlns:p14="http://schemas.microsoft.com/office/powerpoint/2010/main" val="29493206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 The oldest scientific society in the world is the Royal Society, which was formed in 1660</a:t>
            </a:r>
          </a:p>
          <a:p>
            <a:pPr>
              <a:buFont typeface="Arial" panose="020B0604020202020204" pitchFamily="34" charset="0"/>
              <a:buChar char="•"/>
            </a:pPr>
            <a:r>
              <a:rPr lang="en-GB" dirty="0"/>
              <a:t>Their motto, which is also the title of a nice podcast, is nullius in </a:t>
            </a:r>
            <a:r>
              <a:rPr lang="en-GB" dirty="0" err="1"/>
              <a:t>verba</a:t>
            </a:r>
            <a:r>
              <a:rPr lang="en-GB" dirty="0"/>
              <a:t> = take nobody’s word for it</a:t>
            </a:r>
          </a:p>
          <a:p>
            <a:pPr>
              <a:buFont typeface="Arial" panose="020B0604020202020204" pitchFamily="34" charset="0"/>
              <a:buChar char="•"/>
            </a:pPr>
            <a:r>
              <a:rPr lang="en-GB" dirty="0"/>
              <a:t>Here you can already see that double checking oneself and others is an early idea in science</a:t>
            </a:r>
          </a:p>
          <a:p>
            <a:pPr>
              <a:buFont typeface="Arial" panose="020B0604020202020204" pitchFamily="34" charset="0"/>
              <a:buChar char="•"/>
            </a:pPr>
            <a:r>
              <a:rPr lang="en-GB" dirty="0"/>
              <a:t>And how to double check: well, repeating what has been done is a very good approach</a:t>
            </a:r>
          </a:p>
        </p:txBody>
      </p:sp>
      <p:sp>
        <p:nvSpPr>
          <p:cNvPr id="4" name="Slide Number Placeholder 3"/>
          <p:cNvSpPr>
            <a:spLocks noGrp="1"/>
          </p:cNvSpPr>
          <p:nvPr>
            <p:ph type="sldNum" sz="quarter" idx="5"/>
          </p:nvPr>
        </p:nvSpPr>
        <p:spPr/>
        <p:txBody>
          <a:bodyPr/>
          <a:lstStyle/>
          <a:p>
            <a:fld id="{A91F661D-6737-7B42-A375-3E9BCD8BDFDE}" type="slidenum">
              <a:rPr lang="en-NO" smtClean="0"/>
              <a:t>3</a:t>
            </a:fld>
            <a:endParaRPr lang="en-NO"/>
          </a:p>
        </p:txBody>
      </p:sp>
    </p:spTree>
    <p:extLst>
      <p:ext uri="{BB962C8B-B14F-4D97-AF65-F5344CB8AC3E}">
        <p14:creationId xmlns:p14="http://schemas.microsoft.com/office/powerpoint/2010/main" val="7920435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Problematise early career researchers</a:t>
            </a:r>
          </a:p>
          <a:p>
            <a:pPr marL="171450" indent="-171450">
              <a:buFont typeface="Arial" panose="020B0604020202020204" pitchFamily="34" charset="0"/>
              <a:buChar char="•"/>
            </a:pPr>
            <a:r>
              <a:rPr lang="en-NO" dirty="0"/>
              <a:t>Highlight big team science</a:t>
            </a:r>
          </a:p>
          <a:p>
            <a:pPr marL="171450" indent="-171450">
              <a:buFont typeface="Arial" panose="020B0604020202020204" pitchFamily="34" charset="0"/>
              <a:buChar char="•"/>
            </a:pPr>
            <a:r>
              <a:rPr lang="en-NO" dirty="0"/>
              <a:t>Show some examples where it went wrong</a:t>
            </a:r>
          </a:p>
          <a:p>
            <a:pPr marL="171450" indent="-171450">
              <a:buFont typeface="Arial" panose="020B0604020202020204" pitchFamily="34" charset="0"/>
              <a:buChar char="•"/>
            </a:pPr>
            <a:r>
              <a:rPr lang="en-NO" dirty="0"/>
              <a:t>Good for science at large</a:t>
            </a:r>
          </a:p>
        </p:txBody>
      </p:sp>
      <p:sp>
        <p:nvSpPr>
          <p:cNvPr id="4" name="Slide Number Placeholder 3"/>
          <p:cNvSpPr>
            <a:spLocks noGrp="1"/>
          </p:cNvSpPr>
          <p:nvPr>
            <p:ph type="sldNum" sz="quarter" idx="5"/>
          </p:nvPr>
        </p:nvSpPr>
        <p:spPr/>
        <p:txBody>
          <a:bodyPr/>
          <a:lstStyle/>
          <a:p>
            <a:fld id="{A91F661D-6737-7B42-A375-3E9BCD8BDFDE}" type="slidenum">
              <a:rPr lang="en-NO" smtClean="0"/>
              <a:t>13</a:t>
            </a:fld>
            <a:endParaRPr lang="en-NO"/>
          </a:p>
        </p:txBody>
      </p:sp>
    </p:spTree>
    <p:extLst>
      <p:ext uri="{BB962C8B-B14F-4D97-AF65-F5344CB8AC3E}">
        <p14:creationId xmlns:p14="http://schemas.microsoft.com/office/powerpoint/2010/main" val="413156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0" dirty="0"/>
              <a:t> We can also look at the ideas of the most influential philosophers of science of the last century.</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t> While the tools of double checking have changed, new methods have been developed, also the philosophy of science has evolved, the importance of checking or repeating remains unchallenged.</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b="0" dirty="0"/>
              <a:t> Let me give you some examples:</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GB" b="0" dirty="0"/>
          </a:p>
          <a:p>
            <a:pPr>
              <a:buFont typeface="Arial" panose="020B0604020202020204" pitchFamily="34" charset="0"/>
              <a:buChar char="•"/>
            </a:pPr>
            <a:r>
              <a:rPr lang="en-GB" b="1" dirty="0"/>
              <a:t>Epistemic Reliability introduced by </a:t>
            </a:r>
            <a:r>
              <a:rPr lang="en-GB" dirty="0"/>
              <a:t>Alvin Goldman (1979)</a:t>
            </a:r>
          </a:p>
          <a:p>
            <a:pPr lvl="1">
              <a:buFont typeface="Arial" panose="020B0604020202020204" pitchFamily="34" charset="0"/>
              <a:buChar char="•"/>
            </a:pPr>
            <a:r>
              <a:rPr lang="en-GB" dirty="0"/>
              <a:t>Refers to the degree to which scientific methods and results can be trusted</a:t>
            </a:r>
          </a:p>
          <a:p>
            <a:pPr lvl="1">
              <a:buFont typeface="Arial" panose="020B0604020202020204" pitchFamily="34" charset="0"/>
              <a:buChar char="•"/>
            </a:pPr>
            <a:r>
              <a:rPr lang="en-GB" dirty="0"/>
              <a:t>Replications and reproductions are essential for verifying the reliability of scientific findings. </a:t>
            </a:r>
          </a:p>
          <a:p>
            <a:pPr lvl="1">
              <a:buFont typeface="Arial" panose="020B0604020202020204" pitchFamily="34" charset="0"/>
              <a:buChar char="•"/>
            </a:pPr>
            <a:r>
              <a:rPr lang="en-GB" dirty="0"/>
              <a:t>They help ensure that results are not due to chance or specific conditions of a single study</a:t>
            </a:r>
          </a:p>
        </p:txBody>
      </p:sp>
      <p:sp>
        <p:nvSpPr>
          <p:cNvPr id="4" name="Slide Number Placeholder 3"/>
          <p:cNvSpPr>
            <a:spLocks noGrp="1"/>
          </p:cNvSpPr>
          <p:nvPr>
            <p:ph type="sldNum" sz="quarter" idx="5"/>
          </p:nvPr>
        </p:nvSpPr>
        <p:spPr/>
        <p:txBody>
          <a:bodyPr/>
          <a:lstStyle/>
          <a:p>
            <a:fld id="{A91F661D-6737-7B42-A375-3E9BCD8BDFDE}" type="slidenum">
              <a:rPr lang="en-NO" smtClean="0"/>
              <a:t>4</a:t>
            </a:fld>
            <a:endParaRPr lang="en-NO"/>
          </a:p>
        </p:txBody>
      </p:sp>
    </p:spTree>
    <p:extLst>
      <p:ext uri="{BB962C8B-B14F-4D97-AF65-F5344CB8AC3E}">
        <p14:creationId xmlns:p14="http://schemas.microsoft.com/office/powerpoint/2010/main" val="1003646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1" dirty="0"/>
              <a:t>Falsifiability </a:t>
            </a:r>
            <a:r>
              <a:rPr lang="en-GB" b="0" dirty="0"/>
              <a:t>was </a:t>
            </a:r>
            <a:r>
              <a:rPr lang="en-GB" dirty="0"/>
              <a:t>proposed by Karl Popper (</a:t>
            </a:r>
            <a:r>
              <a:rPr lang="en-NO" dirty="0"/>
              <a:t>1934)</a:t>
            </a:r>
            <a:endParaRPr lang="en-GB" dirty="0"/>
          </a:p>
          <a:p>
            <a:pPr lvl="1">
              <a:buFont typeface="Arial" panose="020B0604020202020204" pitchFamily="34" charset="0"/>
              <a:buChar char="•"/>
            </a:pPr>
            <a:r>
              <a:rPr lang="en-GB" dirty="0"/>
              <a:t>The concept reflected in null-hypothesis testing introduced by Fisher </a:t>
            </a:r>
            <a:r>
              <a:rPr lang="en-GB" dirty="0" err="1"/>
              <a:t>Neyman</a:t>
            </a:r>
            <a:r>
              <a:rPr lang="en-GB" dirty="0"/>
              <a:t>, and Pearson</a:t>
            </a:r>
          </a:p>
          <a:p>
            <a:pPr lvl="1">
              <a:buFont typeface="Arial" panose="020B0604020202020204" pitchFamily="34" charset="0"/>
              <a:buChar char="•"/>
            </a:pPr>
            <a:r>
              <a:rPr lang="en-GB" dirty="0"/>
              <a:t>the ability to replicate experiments is a key aspect of falsifiability, also if repetitions were previously perhaps rather understood as not fooling oneself</a:t>
            </a:r>
          </a:p>
          <a:p>
            <a:pPr lvl="1">
              <a:buFont typeface="Arial" panose="020B0604020202020204" pitchFamily="34" charset="0"/>
              <a:buChar char="•"/>
            </a:pPr>
            <a:r>
              <a:rPr lang="en-GB" dirty="0"/>
              <a:t>Still, falsifiability also means that if a study's results cannot be replicated, it may indicate that a theory is not robust</a:t>
            </a: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The self-checking notion comes nicely through from a quote from </a:t>
            </a:r>
            <a:r>
              <a:rPr lang="en-GB" sz="1200" dirty="0"/>
              <a:t>The Logic of Scientific Discovery from 1959:</a:t>
            </a:r>
            <a:endParaRPr lang="en-GB" dirty="0"/>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GB" dirty="0"/>
              <a:t>We do not take even our own observations quite seriously, or accept them as scientific observations, until we have repeated and tested them. Only by such repetitions can we convince ourselves that we are not dealing with a mere isolated ‘coincidence,' but with events which, on account of their regularity and reproducibility, are in principle inter-subjectively testable.</a:t>
            </a:r>
          </a:p>
        </p:txBody>
      </p:sp>
      <p:sp>
        <p:nvSpPr>
          <p:cNvPr id="4" name="Slide Number Placeholder 3"/>
          <p:cNvSpPr>
            <a:spLocks noGrp="1"/>
          </p:cNvSpPr>
          <p:nvPr>
            <p:ph type="sldNum" sz="quarter" idx="5"/>
          </p:nvPr>
        </p:nvSpPr>
        <p:spPr/>
        <p:txBody>
          <a:bodyPr/>
          <a:lstStyle/>
          <a:p>
            <a:fld id="{A91F661D-6737-7B42-A375-3E9BCD8BDFDE}" type="slidenum">
              <a:rPr lang="en-NO" smtClean="0"/>
              <a:t>5</a:t>
            </a:fld>
            <a:endParaRPr lang="en-NO"/>
          </a:p>
        </p:txBody>
      </p:sp>
    </p:spTree>
    <p:extLst>
      <p:ext uri="{BB962C8B-B14F-4D97-AF65-F5344CB8AC3E}">
        <p14:creationId xmlns:p14="http://schemas.microsoft.com/office/powerpoint/2010/main" val="15132211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b="0" dirty="0"/>
              <a:t>Now, to conclude with the real scientific advances, we can look at paradigm shifts introduced by Thomas Kuhn</a:t>
            </a:r>
          </a:p>
          <a:p>
            <a:pPr>
              <a:buFont typeface="Arial" panose="020B0604020202020204" pitchFamily="34" charset="0"/>
              <a:buChar char="•"/>
            </a:pPr>
            <a:r>
              <a:rPr lang="en-GB" b="1" dirty="0"/>
              <a:t>Paradigm shifts</a:t>
            </a:r>
            <a:r>
              <a:rPr lang="en-GB" dirty="0"/>
              <a:t>: </a:t>
            </a:r>
          </a:p>
          <a:p>
            <a:pPr lvl="1">
              <a:buFont typeface="Arial" panose="020B0604020202020204" pitchFamily="34" charset="0"/>
              <a:buChar char="•"/>
            </a:pPr>
            <a:r>
              <a:rPr lang="en-GB" dirty="0"/>
              <a:t>Paradigm shifts involve the accumulation of anomalies that cannot be resolved within the current paradigm.</a:t>
            </a:r>
          </a:p>
          <a:p>
            <a:pPr lvl="1">
              <a:buFont typeface="Arial" panose="020B0604020202020204" pitchFamily="34" charset="0"/>
              <a:buChar char="•"/>
            </a:pPr>
            <a:r>
              <a:rPr lang="en-GB" dirty="0"/>
              <a:t> Replications can highlight these anomalies and contribute to theory construction and deconstruction.</a:t>
            </a:r>
          </a:p>
          <a:p>
            <a:pPr lvl="1">
              <a:buFont typeface="Arial" panose="020B0604020202020204" pitchFamily="34" charset="0"/>
              <a:buChar char="•"/>
            </a:pPr>
            <a:r>
              <a:rPr lang="en-GB" dirty="0"/>
              <a:t> Particularly in the face of ridicules findings which are very difficult to believe such as precognition, the ability of people to predict the future, double checking becomes crucial</a:t>
            </a:r>
          </a:p>
          <a:p>
            <a:pPr lvl="1">
              <a:buFont typeface="Arial" panose="020B0604020202020204" pitchFamily="34" charset="0"/>
              <a:buChar char="•"/>
            </a:pPr>
            <a:r>
              <a:rPr lang="en-GB" dirty="0"/>
              <a:t> Such ridiculous findings, following multi-lab replication attempts, and what we now call the replication crisis might be exactly what leads towards a paradigm shift</a:t>
            </a:r>
          </a:p>
        </p:txBody>
      </p:sp>
      <p:sp>
        <p:nvSpPr>
          <p:cNvPr id="4" name="Slide Number Placeholder 3"/>
          <p:cNvSpPr>
            <a:spLocks noGrp="1"/>
          </p:cNvSpPr>
          <p:nvPr>
            <p:ph type="sldNum" sz="quarter" idx="5"/>
          </p:nvPr>
        </p:nvSpPr>
        <p:spPr/>
        <p:txBody>
          <a:bodyPr/>
          <a:lstStyle/>
          <a:p>
            <a:fld id="{A91F661D-6737-7B42-A375-3E9BCD8BDFDE}" type="slidenum">
              <a:rPr lang="en-NO" smtClean="0"/>
              <a:t>6</a:t>
            </a:fld>
            <a:endParaRPr lang="en-NO"/>
          </a:p>
        </p:txBody>
      </p:sp>
    </p:spTree>
    <p:extLst>
      <p:ext uri="{BB962C8B-B14F-4D97-AF65-F5344CB8AC3E}">
        <p14:creationId xmlns:p14="http://schemas.microsoft.com/office/powerpoint/2010/main" val="30466238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nb-NO" b="0" dirty="0"/>
              <a:t>More </a:t>
            </a:r>
            <a:r>
              <a:rPr lang="nb-NO" b="0" dirty="0" err="1"/>
              <a:t>practically</a:t>
            </a:r>
            <a:r>
              <a:rPr lang="nb-NO" b="0" dirty="0"/>
              <a:t> </a:t>
            </a:r>
            <a:r>
              <a:rPr lang="nb-NO" b="0" dirty="0" err="1"/>
              <a:t>that</a:t>
            </a:r>
            <a:r>
              <a:rPr lang="nb-NO" b="0" dirty="0"/>
              <a:t> </a:t>
            </a:r>
            <a:r>
              <a:rPr lang="nb-NO" b="0" dirty="0" err="1"/>
              <a:t>would</a:t>
            </a:r>
            <a:r>
              <a:rPr lang="nb-NO" b="0" dirty="0"/>
              <a:t> </a:t>
            </a:r>
            <a:r>
              <a:rPr lang="nb-NO" b="0" dirty="0" err="1"/>
              <a:t>mean</a:t>
            </a:r>
            <a:r>
              <a:rPr lang="nb-NO" b="0" dirty="0"/>
              <a:t> </a:t>
            </a:r>
            <a:r>
              <a:rPr lang="nb-NO" b="0" dirty="0" err="1"/>
              <a:t>that</a:t>
            </a:r>
            <a:r>
              <a:rPr lang="nb-NO" b="0" dirty="0"/>
              <a:t> </a:t>
            </a:r>
            <a:r>
              <a:rPr lang="nb-NO" b="0" dirty="0" err="1"/>
              <a:t>study</a:t>
            </a:r>
            <a:r>
              <a:rPr lang="nb-NO" b="0" dirty="0"/>
              <a:t> </a:t>
            </a:r>
            <a:r>
              <a:rPr lang="nb-NO" b="0" dirty="0" err="1"/>
              <a:t>findings</a:t>
            </a:r>
            <a:r>
              <a:rPr lang="nb-NO" b="0" dirty="0"/>
              <a:t> </a:t>
            </a:r>
            <a:r>
              <a:rPr lang="nb-NO" b="0" dirty="0" err="1"/>
              <a:t>are</a:t>
            </a:r>
            <a:r>
              <a:rPr lang="nb-NO" b="0" dirty="0"/>
              <a:t> </a:t>
            </a:r>
            <a:r>
              <a:rPr lang="nb-NO" b="0" dirty="0" err="1"/>
              <a:t>usually</a:t>
            </a:r>
            <a:r>
              <a:rPr lang="nb-NO" b="0" dirty="0"/>
              <a:t> </a:t>
            </a:r>
            <a:r>
              <a:rPr lang="nb-NO" b="0" dirty="0" err="1"/>
              <a:t>influenced</a:t>
            </a:r>
            <a:r>
              <a:rPr lang="nb-NO" b="0" dirty="0"/>
              <a:t> by </a:t>
            </a:r>
            <a:r>
              <a:rPr lang="nb-NO" b="0" dirty="0" err="1"/>
              <a:t>many</a:t>
            </a:r>
            <a:r>
              <a:rPr lang="nb-NO" b="0" dirty="0"/>
              <a:t> different </a:t>
            </a:r>
            <a:r>
              <a:rPr lang="nb-NO" b="0" dirty="0" err="1"/>
              <a:t>factors</a:t>
            </a:r>
            <a:endParaRPr lang="nb-NO" b="0" dirty="0"/>
          </a:p>
          <a:p>
            <a:pPr lvl="1">
              <a:buFont typeface="Arial" panose="020B0604020202020204" pitchFamily="34" charset="0"/>
              <a:buChar char="•"/>
            </a:pPr>
            <a:r>
              <a:rPr lang="nb-NO" b="0" dirty="0" err="1"/>
              <a:t>Statistically</a:t>
            </a:r>
            <a:r>
              <a:rPr lang="nb-NO" b="0" dirty="0"/>
              <a:t>: </a:t>
            </a:r>
            <a:r>
              <a:rPr lang="en-GB" dirty="0"/>
              <a:t>error rates i.e. true and false negative and positives</a:t>
            </a:r>
          </a:p>
          <a:p>
            <a:pPr lvl="1">
              <a:buFont typeface="Arial" panose="020B0604020202020204" pitchFamily="34" charset="0"/>
              <a:buChar char="•"/>
            </a:pPr>
            <a:r>
              <a:rPr lang="en-GB" dirty="0"/>
              <a:t>Measurement error and reliability</a:t>
            </a:r>
          </a:p>
          <a:p>
            <a:pPr lvl="1">
              <a:buFont typeface="Arial" panose="020B0604020202020204" pitchFamily="34" charset="0"/>
              <a:buChar char="•"/>
            </a:pPr>
            <a:r>
              <a:rPr lang="en-GB" dirty="0"/>
              <a:t>Validity of the study</a:t>
            </a:r>
          </a:p>
          <a:p>
            <a:pPr lvl="1">
              <a:buFont typeface="Arial" panose="020B0604020202020204" pitchFamily="34" charset="0"/>
              <a:buChar char="•"/>
            </a:pPr>
            <a:r>
              <a:rPr lang="en-GB" dirty="0"/>
              <a:t>Bias</a:t>
            </a:r>
          </a:p>
          <a:p>
            <a:pPr lvl="0">
              <a:buFont typeface="Arial" panose="020B0604020202020204" pitchFamily="34" charset="0"/>
              <a:buChar char="•"/>
            </a:pPr>
            <a:r>
              <a:rPr lang="en-GB" dirty="0"/>
              <a:t>With so many sources of error, it appears rather logical to repeat and replicate than simply believing whatever and moving on</a:t>
            </a:r>
          </a:p>
          <a:p>
            <a:pPr lvl="0">
              <a:buFont typeface="Arial" panose="020B0604020202020204" pitchFamily="34" charset="0"/>
              <a:buChar char="•"/>
            </a:pPr>
            <a:r>
              <a:rPr lang="en-GB" dirty="0"/>
              <a:t>Especially if we want to build upon the work of others, i.e. stand on shoulders of giants or have a cumulative science</a:t>
            </a:r>
          </a:p>
        </p:txBody>
      </p:sp>
      <p:sp>
        <p:nvSpPr>
          <p:cNvPr id="4" name="Slide Number Placeholder 3"/>
          <p:cNvSpPr>
            <a:spLocks noGrp="1"/>
          </p:cNvSpPr>
          <p:nvPr>
            <p:ph type="sldNum" sz="quarter" idx="5"/>
          </p:nvPr>
        </p:nvSpPr>
        <p:spPr/>
        <p:txBody>
          <a:bodyPr/>
          <a:lstStyle/>
          <a:p>
            <a:fld id="{A91F661D-6737-7B42-A375-3E9BCD8BDFDE}" type="slidenum">
              <a:rPr lang="en-NO" smtClean="0"/>
              <a:t>7</a:t>
            </a:fld>
            <a:endParaRPr lang="en-NO"/>
          </a:p>
        </p:txBody>
      </p:sp>
    </p:spTree>
    <p:extLst>
      <p:ext uri="{BB962C8B-B14F-4D97-AF65-F5344CB8AC3E}">
        <p14:creationId xmlns:p14="http://schemas.microsoft.com/office/powerpoint/2010/main" val="3365292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 In other words, the question should not be “why repeating?” but rather “why not?”</a:t>
            </a:r>
          </a:p>
          <a:p>
            <a:pPr>
              <a:buFont typeface="Arial" panose="020B0604020202020204" pitchFamily="34" charset="0"/>
              <a:buChar char="•"/>
            </a:pPr>
            <a:endParaRPr lang="en-GB" dirty="0"/>
          </a:p>
          <a:p>
            <a:pPr>
              <a:buFont typeface="Arial" panose="020B0604020202020204" pitchFamily="34" charset="0"/>
              <a:buChar char="•"/>
            </a:pPr>
            <a:r>
              <a:rPr lang="en-GB" dirty="0"/>
              <a:t> Whether it is your own or other’s science, the intuition would be, if it can be repeated, we can trust it more.</a:t>
            </a:r>
          </a:p>
        </p:txBody>
      </p:sp>
      <p:sp>
        <p:nvSpPr>
          <p:cNvPr id="4" name="Slide Number Placeholder 3"/>
          <p:cNvSpPr>
            <a:spLocks noGrp="1"/>
          </p:cNvSpPr>
          <p:nvPr>
            <p:ph type="sldNum" sz="quarter" idx="5"/>
          </p:nvPr>
        </p:nvSpPr>
        <p:spPr/>
        <p:txBody>
          <a:bodyPr/>
          <a:lstStyle/>
          <a:p>
            <a:fld id="{A91F661D-6737-7B42-A375-3E9BCD8BDFDE}" type="slidenum">
              <a:rPr lang="en-NO" smtClean="0"/>
              <a:t>8</a:t>
            </a:fld>
            <a:endParaRPr lang="en-NO"/>
          </a:p>
        </p:txBody>
      </p:sp>
    </p:spTree>
    <p:extLst>
      <p:ext uri="{BB962C8B-B14F-4D97-AF65-F5344CB8AC3E}">
        <p14:creationId xmlns:p14="http://schemas.microsoft.com/office/powerpoint/2010/main" val="37890830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GB" dirty="0"/>
              <a:t> In some fields, it is however very difficult or expensive and thereby not feasible to repeat experiments</a:t>
            </a:r>
          </a:p>
          <a:p>
            <a:pPr>
              <a:buFont typeface="Arial" panose="020B0604020202020204" pitchFamily="34" charset="0"/>
              <a:buChar char="•"/>
            </a:pPr>
            <a:r>
              <a:rPr lang="en-GB" dirty="0"/>
              <a:t> For example, in particle physics, and you see down here Peter Higgs, known for the Higgs Boson, the standards for calling something a true positive are stricter.</a:t>
            </a:r>
          </a:p>
          <a:p>
            <a:pPr>
              <a:buFont typeface="Arial" panose="020B0604020202020204" pitchFamily="34" charset="0"/>
              <a:buChar char="•"/>
            </a:pPr>
            <a:r>
              <a:rPr lang="en-GB" dirty="0"/>
              <a:t>In other fields, it is easy to repeat studies, and the alpha level is set at a conventional 0.05. </a:t>
            </a:r>
          </a:p>
          <a:p>
            <a:pPr>
              <a:buFont typeface="Arial" panose="020B0604020202020204" pitchFamily="34" charset="0"/>
              <a:buChar char="•"/>
            </a:pPr>
            <a:r>
              <a:rPr lang="en-GB" dirty="0"/>
              <a:t>And in many subfields physics, findings are only accepted when being repeated.</a:t>
            </a:r>
          </a:p>
        </p:txBody>
      </p:sp>
      <p:sp>
        <p:nvSpPr>
          <p:cNvPr id="4" name="Slide Number Placeholder 3"/>
          <p:cNvSpPr>
            <a:spLocks noGrp="1"/>
          </p:cNvSpPr>
          <p:nvPr>
            <p:ph type="sldNum" sz="quarter" idx="5"/>
          </p:nvPr>
        </p:nvSpPr>
        <p:spPr/>
        <p:txBody>
          <a:bodyPr/>
          <a:lstStyle/>
          <a:p>
            <a:fld id="{A91F661D-6737-7B42-A375-3E9BCD8BDFDE}" type="slidenum">
              <a:rPr lang="en-NO" smtClean="0"/>
              <a:t>9</a:t>
            </a:fld>
            <a:endParaRPr lang="en-NO"/>
          </a:p>
        </p:txBody>
      </p:sp>
    </p:spTree>
    <p:extLst>
      <p:ext uri="{BB962C8B-B14F-4D97-AF65-F5344CB8AC3E}">
        <p14:creationId xmlns:p14="http://schemas.microsoft.com/office/powerpoint/2010/main" val="2464894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Before talking more about repetitive research…</a:t>
            </a:r>
          </a:p>
          <a:p>
            <a:pPr marL="171450" indent="-171450">
              <a:buFont typeface="Arial" panose="020B0604020202020204" pitchFamily="34" charset="0"/>
              <a:buChar char="•"/>
            </a:pPr>
            <a:r>
              <a:rPr lang="en-NO" dirty="0"/>
              <a:t>Let us define what we are talking about when saying repetitive research</a:t>
            </a:r>
          </a:p>
          <a:p>
            <a:pPr marL="171450" indent="-171450">
              <a:buFont typeface="Arial" panose="020B0604020202020204" pitchFamily="34" charset="0"/>
              <a:buChar char="•"/>
            </a:pPr>
            <a:r>
              <a:rPr lang="en-GB" dirty="0"/>
              <a:t>T</a:t>
            </a:r>
            <a:r>
              <a:rPr lang="en-NO" dirty="0"/>
              <a:t>here are many different terms used, but I will treat them below two ubrella terms: </a:t>
            </a:r>
            <a:r>
              <a:rPr lang="en-NO" b="1" dirty="0"/>
              <a:t>reproductions </a:t>
            </a:r>
            <a:r>
              <a:rPr lang="en-NO" dirty="0"/>
              <a:t>and </a:t>
            </a:r>
            <a:r>
              <a:rPr lang="en-NO" b="1" dirty="0"/>
              <a:t>replications</a:t>
            </a:r>
          </a:p>
          <a:p>
            <a:pPr marL="171450" indent="-171450">
              <a:buFont typeface="Arial" panose="020B0604020202020204" pitchFamily="34" charset="0"/>
              <a:buChar char="•"/>
            </a:pPr>
            <a:r>
              <a:rPr lang="en-GB" b="1" dirty="0"/>
              <a:t>R</a:t>
            </a:r>
            <a:r>
              <a:rPr lang="en-NO" b="1" dirty="0"/>
              <a:t>eproductions</a:t>
            </a:r>
            <a:r>
              <a:rPr lang="en-NO" dirty="0"/>
              <a:t> refer to repeating a study by using the data that are already available</a:t>
            </a:r>
          </a:p>
          <a:p>
            <a:pPr marL="628650" lvl="1" indent="-171450">
              <a:buFont typeface="Arial" panose="020B0604020202020204" pitchFamily="34" charset="0"/>
              <a:buChar char="•"/>
            </a:pPr>
            <a:r>
              <a:rPr lang="en-NO" dirty="0"/>
              <a:t>For example re-analysing the data with the same or different code</a:t>
            </a:r>
          </a:p>
          <a:p>
            <a:pPr marL="628650" lvl="1" indent="-171450">
              <a:buFont typeface="Arial" panose="020B0604020202020204" pitchFamily="34" charset="0"/>
              <a:buChar char="•"/>
            </a:pPr>
            <a:r>
              <a:rPr lang="en-NO" dirty="0"/>
              <a:t>One could also add additional data or change methods (possible term: reinvestigation)</a:t>
            </a:r>
          </a:p>
          <a:p>
            <a:pPr marL="171450" lvl="0" indent="-171450">
              <a:buFont typeface="Arial" panose="020B0604020202020204" pitchFamily="34" charset="0"/>
              <a:buChar char="•"/>
            </a:pPr>
            <a:r>
              <a:rPr lang="en-NO" b="1" dirty="0"/>
              <a:t>Replication</a:t>
            </a:r>
            <a:r>
              <a:rPr lang="en-NO" dirty="0"/>
              <a:t>: sampling new data but attempting to examine the same phenomenon</a:t>
            </a:r>
          </a:p>
          <a:p>
            <a:pPr marL="628650" lvl="1" indent="-171450">
              <a:buFont typeface="Arial" panose="020B0604020202020204" pitchFamily="34" charset="0"/>
              <a:buChar char="•"/>
            </a:pPr>
            <a:r>
              <a:rPr lang="en-NO" dirty="0"/>
              <a:t>One can attempt to do this as close as possible to the original finding</a:t>
            </a:r>
          </a:p>
          <a:p>
            <a:pPr marL="628650" lvl="1" indent="-171450">
              <a:buFont typeface="Arial" panose="020B0604020202020204" pitchFamily="34" charset="0"/>
              <a:buChar char="•"/>
            </a:pPr>
            <a:r>
              <a:rPr lang="en-NO" dirty="0"/>
              <a:t>Or come up with a study using similar methods and examining the same or similar phenomena</a:t>
            </a:r>
          </a:p>
          <a:p>
            <a:pPr marL="171450" lvl="0" indent="-171450">
              <a:buFont typeface="Arial" panose="020B0604020202020204" pitchFamily="34" charset="0"/>
              <a:buChar char="•"/>
            </a:pPr>
            <a:r>
              <a:rPr lang="en-NO" dirty="0"/>
              <a:t>The vagueness of my definitions lets you guess already that there is not necessary consensus about how to define replications</a:t>
            </a:r>
          </a:p>
        </p:txBody>
      </p:sp>
      <p:sp>
        <p:nvSpPr>
          <p:cNvPr id="4" name="Slide Number Placeholder 3"/>
          <p:cNvSpPr>
            <a:spLocks noGrp="1"/>
          </p:cNvSpPr>
          <p:nvPr>
            <p:ph type="sldNum" sz="quarter" idx="5"/>
          </p:nvPr>
        </p:nvSpPr>
        <p:spPr/>
        <p:txBody>
          <a:bodyPr/>
          <a:lstStyle/>
          <a:p>
            <a:fld id="{A91F661D-6737-7B42-A375-3E9BCD8BDFDE}" type="slidenum">
              <a:rPr lang="en-NO" smtClean="0"/>
              <a:t>11</a:t>
            </a:fld>
            <a:endParaRPr lang="en-NO"/>
          </a:p>
        </p:txBody>
      </p:sp>
    </p:spTree>
    <p:extLst>
      <p:ext uri="{BB962C8B-B14F-4D97-AF65-F5344CB8AC3E}">
        <p14:creationId xmlns:p14="http://schemas.microsoft.com/office/powerpoint/2010/main" val="20610262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NO" dirty="0"/>
              <a:t>What are replications good for?</a:t>
            </a:r>
          </a:p>
          <a:p>
            <a:pPr marL="171450" indent="-171450">
              <a:buFont typeface="Arial" panose="020B0604020202020204" pitchFamily="34" charset="0"/>
              <a:buChar char="•"/>
            </a:pPr>
            <a:r>
              <a:rPr lang="en-NO" dirty="0"/>
              <a:t>What are reproductions good for?</a:t>
            </a:r>
          </a:p>
          <a:p>
            <a:pPr marL="171450" indent="-171450">
              <a:buFont typeface="Arial" panose="020B0604020202020204" pitchFamily="34" charset="0"/>
              <a:buChar char="•"/>
            </a:pPr>
            <a:r>
              <a:rPr lang="en-NO" dirty="0"/>
              <a:t>Many examples…</a:t>
            </a:r>
          </a:p>
          <a:p>
            <a:pPr marL="171450" indent="-171450">
              <a:buFont typeface="Arial" panose="020B0604020202020204" pitchFamily="34" charset="0"/>
              <a:buChar char="•"/>
            </a:pPr>
            <a:r>
              <a:rPr lang="en-NO" dirty="0"/>
              <a:t>Many labs, many analysts</a:t>
            </a:r>
            <a:r>
              <a:rPr lang="en-NO"/>
              <a:t>, … science itself</a:t>
            </a:r>
            <a:endParaRPr lang="en-NO" dirty="0"/>
          </a:p>
          <a:p>
            <a:pPr marL="171450" indent="-171450">
              <a:buFont typeface="Arial" panose="020B0604020202020204" pitchFamily="34" charset="0"/>
              <a:buChar char="•"/>
            </a:pPr>
            <a:endParaRPr lang="en-NO" dirty="0"/>
          </a:p>
          <a:p>
            <a:pPr marL="171450" indent="-171450">
              <a:buFont typeface="Arial" panose="020B0604020202020204" pitchFamily="34" charset="0"/>
              <a:buChar char="•"/>
            </a:pPr>
            <a:r>
              <a:rPr lang="en-GB" dirty="0"/>
              <a:t>This talk explores different forms of repetitive research, its value across scientific disciplines, highlighting who benefits from it, and how it can drive innovation rather than hinder it. Embracing repetitive research can improve scientific credibility, support early-career researchers, and foster a more open and collaborative research culture.</a:t>
            </a:r>
            <a:endParaRPr lang="en-NO" dirty="0"/>
          </a:p>
        </p:txBody>
      </p:sp>
      <p:sp>
        <p:nvSpPr>
          <p:cNvPr id="4" name="Slide Number Placeholder 3"/>
          <p:cNvSpPr>
            <a:spLocks noGrp="1"/>
          </p:cNvSpPr>
          <p:nvPr>
            <p:ph type="sldNum" sz="quarter" idx="5"/>
          </p:nvPr>
        </p:nvSpPr>
        <p:spPr/>
        <p:txBody>
          <a:bodyPr/>
          <a:lstStyle/>
          <a:p>
            <a:fld id="{A91F661D-6737-7B42-A375-3E9BCD8BDFDE}" type="slidenum">
              <a:rPr lang="en-NO" smtClean="0"/>
              <a:t>12</a:t>
            </a:fld>
            <a:endParaRPr lang="en-NO"/>
          </a:p>
        </p:txBody>
      </p:sp>
    </p:spTree>
    <p:extLst>
      <p:ext uri="{BB962C8B-B14F-4D97-AF65-F5344CB8AC3E}">
        <p14:creationId xmlns:p14="http://schemas.microsoft.com/office/powerpoint/2010/main" val="26434186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9A204-21FE-B186-7A29-7D45FC394B4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NO"/>
          </a:p>
        </p:txBody>
      </p:sp>
      <p:sp>
        <p:nvSpPr>
          <p:cNvPr id="3" name="Subtitle 2">
            <a:extLst>
              <a:ext uri="{FF2B5EF4-FFF2-40B4-BE49-F238E27FC236}">
                <a16:creationId xmlns:a16="http://schemas.microsoft.com/office/drawing/2014/main" id="{0F39EFBC-20AE-5FEC-7B8D-2804EDCFA9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NO"/>
          </a:p>
        </p:txBody>
      </p:sp>
      <p:sp>
        <p:nvSpPr>
          <p:cNvPr id="4" name="Date Placeholder 3">
            <a:extLst>
              <a:ext uri="{FF2B5EF4-FFF2-40B4-BE49-F238E27FC236}">
                <a16:creationId xmlns:a16="http://schemas.microsoft.com/office/drawing/2014/main" id="{7149EF0C-4470-6C58-2901-AF41073E018E}"/>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5" name="Footer Placeholder 4">
            <a:extLst>
              <a:ext uri="{FF2B5EF4-FFF2-40B4-BE49-F238E27FC236}">
                <a16:creationId xmlns:a16="http://schemas.microsoft.com/office/drawing/2014/main" id="{FA2B89FF-5405-1A37-897E-C0ED8E259D8B}"/>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460B300-3449-A44B-86FA-CB6DB427531D}"/>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2629183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C397B-10D7-78CA-B33F-315A918902BA}"/>
              </a:ext>
            </a:extLst>
          </p:cNvPr>
          <p:cNvSpPr>
            <a:spLocks noGrp="1"/>
          </p:cNvSpPr>
          <p:nvPr>
            <p:ph type="title"/>
          </p:nvPr>
        </p:nvSpPr>
        <p:spPr/>
        <p:txBody>
          <a:bodyPr/>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20734CE2-B9FB-1550-2EA5-C84932981B5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6603D0DD-83AB-2B5D-B25E-B7FE82BDC9E8}"/>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5" name="Footer Placeholder 4">
            <a:extLst>
              <a:ext uri="{FF2B5EF4-FFF2-40B4-BE49-F238E27FC236}">
                <a16:creationId xmlns:a16="http://schemas.microsoft.com/office/drawing/2014/main" id="{1D9829D4-CBDD-7F5B-336E-BC4FF4DA3E3D}"/>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FEAD48AE-02B1-CD76-125F-92B844201467}"/>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127625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D4E7AAB-9E5B-A79B-5352-2CC6BADE7BBA}"/>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NO"/>
          </a:p>
        </p:txBody>
      </p:sp>
      <p:sp>
        <p:nvSpPr>
          <p:cNvPr id="3" name="Vertical Text Placeholder 2">
            <a:extLst>
              <a:ext uri="{FF2B5EF4-FFF2-40B4-BE49-F238E27FC236}">
                <a16:creationId xmlns:a16="http://schemas.microsoft.com/office/drawing/2014/main" id="{AE515D02-0375-53CE-C9AB-9EE9C6074B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273B2A51-46C5-C89C-320D-D4D8ED507CF1}"/>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5" name="Footer Placeholder 4">
            <a:extLst>
              <a:ext uri="{FF2B5EF4-FFF2-40B4-BE49-F238E27FC236}">
                <a16:creationId xmlns:a16="http://schemas.microsoft.com/office/drawing/2014/main" id="{48C15D75-0B39-3276-D5BA-037624576E92}"/>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DD5C76AC-2ABE-E3B9-0D24-86BEAC9D47F6}"/>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8072220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CF1F5C-220F-58F7-AB24-B7BECEE8A163}"/>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E14C306D-6B11-7E1C-85F8-B3B5A1458D3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C2FA4549-3490-ACAF-88D4-C19BB5A8D0AF}"/>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5" name="Footer Placeholder 4">
            <a:extLst>
              <a:ext uri="{FF2B5EF4-FFF2-40B4-BE49-F238E27FC236}">
                <a16:creationId xmlns:a16="http://schemas.microsoft.com/office/drawing/2014/main" id="{7723EA22-2551-24A5-06BA-D7AF817E3716}"/>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20A246F0-F00A-7F66-E09D-66272ABBCD02}"/>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38655697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24EFC-C2CA-D99D-ACBF-8E42AACA443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NO"/>
          </a:p>
        </p:txBody>
      </p:sp>
      <p:sp>
        <p:nvSpPr>
          <p:cNvPr id="3" name="Text Placeholder 2">
            <a:extLst>
              <a:ext uri="{FF2B5EF4-FFF2-40B4-BE49-F238E27FC236}">
                <a16:creationId xmlns:a16="http://schemas.microsoft.com/office/drawing/2014/main" id="{045E50BE-DFF6-008F-0447-49F07EDA52A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FE71F92-D62B-67BF-79CA-71D48E6C7E1D}"/>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5" name="Footer Placeholder 4">
            <a:extLst>
              <a:ext uri="{FF2B5EF4-FFF2-40B4-BE49-F238E27FC236}">
                <a16:creationId xmlns:a16="http://schemas.microsoft.com/office/drawing/2014/main" id="{D85891CC-91A9-925D-288D-56E2CF55CA3A}"/>
              </a:ext>
            </a:extLst>
          </p:cNvPr>
          <p:cNvSpPr>
            <a:spLocks noGrp="1"/>
          </p:cNvSpPr>
          <p:nvPr>
            <p:ph type="ftr" sz="quarter" idx="11"/>
          </p:nvPr>
        </p:nvSpPr>
        <p:spPr/>
        <p:txBody>
          <a:bodyPr/>
          <a:lstStyle/>
          <a:p>
            <a:endParaRPr lang="en-NO"/>
          </a:p>
        </p:txBody>
      </p:sp>
      <p:sp>
        <p:nvSpPr>
          <p:cNvPr id="6" name="Slide Number Placeholder 5">
            <a:extLst>
              <a:ext uri="{FF2B5EF4-FFF2-40B4-BE49-F238E27FC236}">
                <a16:creationId xmlns:a16="http://schemas.microsoft.com/office/drawing/2014/main" id="{EB957C49-4ED0-55EA-D713-2098316EEA2E}"/>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168371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5E0FC-DA28-EB0B-B607-7EE688020E5B}"/>
              </a:ext>
            </a:extLst>
          </p:cNvPr>
          <p:cNvSpPr>
            <a:spLocks noGrp="1"/>
          </p:cNvSpPr>
          <p:nvPr>
            <p:ph type="title"/>
          </p:nvPr>
        </p:nvSpPr>
        <p:spPr/>
        <p:txBody>
          <a:bodyPr/>
          <a:lstStyle/>
          <a:p>
            <a:r>
              <a:rPr lang="en-GB"/>
              <a:t>Click to edit Master title style</a:t>
            </a:r>
            <a:endParaRPr lang="en-NO"/>
          </a:p>
        </p:txBody>
      </p:sp>
      <p:sp>
        <p:nvSpPr>
          <p:cNvPr id="3" name="Content Placeholder 2">
            <a:extLst>
              <a:ext uri="{FF2B5EF4-FFF2-40B4-BE49-F238E27FC236}">
                <a16:creationId xmlns:a16="http://schemas.microsoft.com/office/drawing/2014/main" id="{85EE8E53-50A9-720E-0DE6-F4A30EA1024E}"/>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Content Placeholder 3">
            <a:extLst>
              <a:ext uri="{FF2B5EF4-FFF2-40B4-BE49-F238E27FC236}">
                <a16:creationId xmlns:a16="http://schemas.microsoft.com/office/drawing/2014/main" id="{B478F573-12E3-F85F-22A6-CFACEDB97C0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Date Placeholder 4">
            <a:extLst>
              <a:ext uri="{FF2B5EF4-FFF2-40B4-BE49-F238E27FC236}">
                <a16:creationId xmlns:a16="http://schemas.microsoft.com/office/drawing/2014/main" id="{365ED74E-EEED-3B94-45AA-D0EEAC6797F2}"/>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6" name="Footer Placeholder 5">
            <a:extLst>
              <a:ext uri="{FF2B5EF4-FFF2-40B4-BE49-F238E27FC236}">
                <a16:creationId xmlns:a16="http://schemas.microsoft.com/office/drawing/2014/main" id="{B09CEF06-6C53-E358-557D-AF99B13CE00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91140A78-0D07-CCF9-9053-CDE1B82AC34A}"/>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259976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24D88-7CBE-5250-B89B-BFB7CE080913}"/>
              </a:ext>
            </a:extLst>
          </p:cNvPr>
          <p:cNvSpPr>
            <a:spLocks noGrp="1"/>
          </p:cNvSpPr>
          <p:nvPr>
            <p:ph type="title"/>
          </p:nvPr>
        </p:nvSpPr>
        <p:spPr>
          <a:xfrm>
            <a:off x="839788" y="365125"/>
            <a:ext cx="10515600" cy="1325563"/>
          </a:xfrm>
        </p:spPr>
        <p:txBody>
          <a:bodyPr/>
          <a:lstStyle/>
          <a:p>
            <a:r>
              <a:rPr lang="en-GB"/>
              <a:t>Click to edit Master title style</a:t>
            </a:r>
            <a:endParaRPr lang="en-NO"/>
          </a:p>
        </p:txBody>
      </p:sp>
      <p:sp>
        <p:nvSpPr>
          <p:cNvPr id="3" name="Text Placeholder 2">
            <a:extLst>
              <a:ext uri="{FF2B5EF4-FFF2-40B4-BE49-F238E27FC236}">
                <a16:creationId xmlns:a16="http://schemas.microsoft.com/office/drawing/2014/main" id="{0ADB304C-0D7C-D863-EFA4-7C339D50C4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60735B2-0F2C-D9AA-C2D5-C5875AA6C29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5" name="Text Placeholder 4">
            <a:extLst>
              <a:ext uri="{FF2B5EF4-FFF2-40B4-BE49-F238E27FC236}">
                <a16:creationId xmlns:a16="http://schemas.microsoft.com/office/drawing/2014/main" id="{8E8BC5AC-003D-A8A1-7550-960DFC64F2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51CE087-AF25-8F20-9CFA-4821AD8001B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7" name="Date Placeholder 6">
            <a:extLst>
              <a:ext uri="{FF2B5EF4-FFF2-40B4-BE49-F238E27FC236}">
                <a16:creationId xmlns:a16="http://schemas.microsoft.com/office/drawing/2014/main" id="{C441CF62-483B-EDDB-6680-4BF7252FD590}"/>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8" name="Footer Placeholder 7">
            <a:extLst>
              <a:ext uri="{FF2B5EF4-FFF2-40B4-BE49-F238E27FC236}">
                <a16:creationId xmlns:a16="http://schemas.microsoft.com/office/drawing/2014/main" id="{BBAA7C74-59C1-D3FE-BF7A-3D940655B9EB}"/>
              </a:ext>
            </a:extLst>
          </p:cNvPr>
          <p:cNvSpPr>
            <a:spLocks noGrp="1"/>
          </p:cNvSpPr>
          <p:nvPr>
            <p:ph type="ftr" sz="quarter" idx="11"/>
          </p:nvPr>
        </p:nvSpPr>
        <p:spPr/>
        <p:txBody>
          <a:bodyPr/>
          <a:lstStyle/>
          <a:p>
            <a:endParaRPr lang="en-NO"/>
          </a:p>
        </p:txBody>
      </p:sp>
      <p:sp>
        <p:nvSpPr>
          <p:cNvPr id="9" name="Slide Number Placeholder 8">
            <a:extLst>
              <a:ext uri="{FF2B5EF4-FFF2-40B4-BE49-F238E27FC236}">
                <a16:creationId xmlns:a16="http://schemas.microsoft.com/office/drawing/2014/main" id="{86AF2D7D-C03B-437D-2A60-5806FCAA1418}"/>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1582652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82D85-CDD7-248F-1DB9-0A4D54704706}"/>
              </a:ext>
            </a:extLst>
          </p:cNvPr>
          <p:cNvSpPr>
            <a:spLocks noGrp="1"/>
          </p:cNvSpPr>
          <p:nvPr>
            <p:ph type="title"/>
          </p:nvPr>
        </p:nvSpPr>
        <p:spPr/>
        <p:txBody>
          <a:bodyPr/>
          <a:lstStyle/>
          <a:p>
            <a:r>
              <a:rPr lang="en-GB"/>
              <a:t>Click to edit Master title style</a:t>
            </a:r>
            <a:endParaRPr lang="en-NO"/>
          </a:p>
        </p:txBody>
      </p:sp>
      <p:sp>
        <p:nvSpPr>
          <p:cNvPr id="3" name="Date Placeholder 2">
            <a:extLst>
              <a:ext uri="{FF2B5EF4-FFF2-40B4-BE49-F238E27FC236}">
                <a16:creationId xmlns:a16="http://schemas.microsoft.com/office/drawing/2014/main" id="{D19A54CE-F149-14C8-514B-4E85DE489030}"/>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4" name="Footer Placeholder 3">
            <a:extLst>
              <a:ext uri="{FF2B5EF4-FFF2-40B4-BE49-F238E27FC236}">
                <a16:creationId xmlns:a16="http://schemas.microsoft.com/office/drawing/2014/main" id="{755725B0-68C4-84E0-4342-1F75E0B55B02}"/>
              </a:ext>
            </a:extLst>
          </p:cNvPr>
          <p:cNvSpPr>
            <a:spLocks noGrp="1"/>
          </p:cNvSpPr>
          <p:nvPr>
            <p:ph type="ftr" sz="quarter" idx="11"/>
          </p:nvPr>
        </p:nvSpPr>
        <p:spPr/>
        <p:txBody>
          <a:bodyPr/>
          <a:lstStyle/>
          <a:p>
            <a:endParaRPr lang="en-NO"/>
          </a:p>
        </p:txBody>
      </p:sp>
      <p:sp>
        <p:nvSpPr>
          <p:cNvPr id="5" name="Slide Number Placeholder 4">
            <a:extLst>
              <a:ext uri="{FF2B5EF4-FFF2-40B4-BE49-F238E27FC236}">
                <a16:creationId xmlns:a16="http://schemas.microsoft.com/office/drawing/2014/main" id="{C023A8D2-FA07-682D-670F-261DBB580C83}"/>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14109246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5DBFF-AB91-0B32-BCD8-7FF987D030B9}"/>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3" name="Footer Placeholder 2">
            <a:extLst>
              <a:ext uri="{FF2B5EF4-FFF2-40B4-BE49-F238E27FC236}">
                <a16:creationId xmlns:a16="http://schemas.microsoft.com/office/drawing/2014/main" id="{0F1839E3-A2C0-5992-AD86-DF20864B2C22}"/>
              </a:ext>
            </a:extLst>
          </p:cNvPr>
          <p:cNvSpPr>
            <a:spLocks noGrp="1"/>
          </p:cNvSpPr>
          <p:nvPr>
            <p:ph type="ftr" sz="quarter" idx="11"/>
          </p:nvPr>
        </p:nvSpPr>
        <p:spPr/>
        <p:txBody>
          <a:bodyPr/>
          <a:lstStyle/>
          <a:p>
            <a:endParaRPr lang="en-NO"/>
          </a:p>
        </p:txBody>
      </p:sp>
      <p:sp>
        <p:nvSpPr>
          <p:cNvPr id="4" name="Slide Number Placeholder 3">
            <a:extLst>
              <a:ext uri="{FF2B5EF4-FFF2-40B4-BE49-F238E27FC236}">
                <a16:creationId xmlns:a16="http://schemas.microsoft.com/office/drawing/2014/main" id="{564A59E4-E57D-A5DF-D375-F161BD37FAC1}"/>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33802382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FD266-D5CF-6DE6-532D-662FDBD9AAB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Content Placeholder 2">
            <a:extLst>
              <a:ext uri="{FF2B5EF4-FFF2-40B4-BE49-F238E27FC236}">
                <a16:creationId xmlns:a16="http://schemas.microsoft.com/office/drawing/2014/main" id="{7C21F072-5144-A278-9B03-4528D8D373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Text Placeholder 3">
            <a:extLst>
              <a:ext uri="{FF2B5EF4-FFF2-40B4-BE49-F238E27FC236}">
                <a16:creationId xmlns:a16="http://schemas.microsoft.com/office/drawing/2014/main" id="{33A13264-C945-C012-0FBD-E8D62702A2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6E0C222-6E0E-19D3-0FBB-9FCFA96E4B65}"/>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6" name="Footer Placeholder 5">
            <a:extLst>
              <a:ext uri="{FF2B5EF4-FFF2-40B4-BE49-F238E27FC236}">
                <a16:creationId xmlns:a16="http://schemas.microsoft.com/office/drawing/2014/main" id="{B8FBA1F5-4E5A-9E3C-D73D-8E9ED5BB2C64}"/>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7D4FCB69-2874-90A3-8844-F3274657C05A}"/>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543760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BA999-B295-299C-C60F-274E3E71AE9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NO"/>
          </a:p>
        </p:txBody>
      </p:sp>
      <p:sp>
        <p:nvSpPr>
          <p:cNvPr id="3" name="Picture Placeholder 2">
            <a:extLst>
              <a:ext uri="{FF2B5EF4-FFF2-40B4-BE49-F238E27FC236}">
                <a16:creationId xmlns:a16="http://schemas.microsoft.com/office/drawing/2014/main" id="{4F8D8D9C-F162-90EB-BE42-2CFE20967E5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O"/>
          </a:p>
        </p:txBody>
      </p:sp>
      <p:sp>
        <p:nvSpPr>
          <p:cNvPr id="4" name="Text Placeholder 3">
            <a:extLst>
              <a:ext uri="{FF2B5EF4-FFF2-40B4-BE49-F238E27FC236}">
                <a16:creationId xmlns:a16="http://schemas.microsoft.com/office/drawing/2014/main" id="{3BF3A685-2E74-5435-8C7A-86218E2E4B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E4551DA-CE24-B220-A154-3BE4084E747A}"/>
              </a:ext>
            </a:extLst>
          </p:cNvPr>
          <p:cNvSpPr>
            <a:spLocks noGrp="1"/>
          </p:cNvSpPr>
          <p:nvPr>
            <p:ph type="dt" sz="half" idx="10"/>
          </p:nvPr>
        </p:nvSpPr>
        <p:spPr/>
        <p:txBody>
          <a:bodyPr/>
          <a:lstStyle/>
          <a:p>
            <a:fld id="{A083E857-2411-814A-9B79-A106018695B2}" type="datetimeFigureOut">
              <a:rPr lang="en-NO" smtClean="0"/>
              <a:t>08/05/2025</a:t>
            </a:fld>
            <a:endParaRPr lang="en-NO"/>
          </a:p>
        </p:txBody>
      </p:sp>
      <p:sp>
        <p:nvSpPr>
          <p:cNvPr id="6" name="Footer Placeholder 5">
            <a:extLst>
              <a:ext uri="{FF2B5EF4-FFF2-40B4-BE49-F238E27FC236}">
                <a16:creationId xmlns:a16="http://schemas.microsoft.com/office/drawing/2014/main" id="{8087DF0D-117E-F622-0F2A-9398636553E0}"/>
              </a:ext>
            </a:extLst>
          </p:cNvPr>
          <p:cNvSpPr>
            <a:spLocks noGrp="1"/>
          </p:cNvSpPr>
          <p:nvPr>
            <p:ph type="ftr" sz="quarter" idx="11"/>
          </p:nvPr>
        </p:nvSpPr>
        <p:spPr/>
        <p:txBody>
          <a:bodyPr/>
          <a:lstStyle/>
          <a:p>
            <a:endParaRPr lang="en-NO"/>
          </a:p>
        </p:txBody>
      </p:sp>
      <p:sp>
        <p:nvSpPr>
          <p:cNvPr id="7" name="Slide Number Placeholder 6">
            <a:extLst>
              <a:ext uri="{FF2B5EF4-FFF2-40B4-BE49-F238E27FC236}">
                <a16:creationId xmlns:a16="http://schemas.microsoft.com/office/drawing/2014/main" id="{86CE1DCB-665E-DC4F-B9CE-7590F03EFF66}"/>
              </a:ext>
            </a:extLst>
          </p:cNvPr>
          <p:cNvSpPr>
            <a:spLocks noGrp="1"/>
          </p:cNvSpPr>
          <p:nvPr>
            <p:ph type="sldNum" sz="quarter" idx="12"/>
          </p:nvPr>
        </p:nvSpPr>
        <p:spPr/>
        <p:txBody>
          <a:bodyPr/>
          <a:lstStyle/>
          <a:p>
            <a:fld id="{96B8EC52-28C3-6246-A867-58FBABDD2492}" type="slidenum">
              <a:rPr lang="en-NO" smtClean="0"/>
              <a:t>‹#›</a:t>
            </a:fld>
            <a:endParaRPr lang="en-NO"/>
          </a:p>
        </p:txBody>
      </p:sp>
    </p:spTree>
    <p:extLst>
      <p:ext uri="{BB962C8B-B14F-4D97-AF65-F5344CB8AC3E}">
        <p14:creationId xmlns:p14="http://schemas.microsoft.com/office/powerpoint/2010/main" val="16664423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AD431F-15C4-881D-8A0F-73CE5DE07C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NO"/>
          </a:p>
        </p:txBody>
      </p:sp>
      <p:sp>
        <p:nvSpPr>
          <p:cNvPr id="3" name="Text Placeholder 2">
            <a:extLst>
              <a:ext uri="{FF2B5EF4-FFF2-40B4-BE49-F238E27FC236}">
                <a16:creationId xmlns:a16="http://schemas.microsoft.com/office/drawing/2014/main" id="{A92C89C2-5716-4F44-5BD6-9DB8CED59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NO"/>
          </a:p>
        </p:txBody>
      </p:sp>
      <p:sp>
        <p:nvSpPr>
          <p:cNvPr id="4" name="Date Placeholder 3">
            <a:extLst>
              <a:ext uri="{FF2B5EF4-FFF2-40B4-BE49-F238E27FC236}">
                <a16:creationId xmlns:a16="http://schemas.microsoft.com/office/drawing/2014/main" id="{1B3A1244-8DB0-7757-B612-8EE7F90AC2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083E857-2411-814A-9B79-A106018695B2}" type="datetimeFigureOut">
              <a:rPr lang="en-NO" smtClean="0"/>
              <a:t>08/05/2025</a:t>
            </a:fld>
            <a:endParaRPr lang="en-NO"/>
          </a:p>
        </p:txBody>
      </p:sp>
      <p:sp>
        <p:nvSpPr>
          <p:cNvPr id="5" name="Footer Placeholder 4">
            <a:extLst>
              <a:ext uri="{FF2B5EF4-FFF2-40B4-BE49-F238E27FC236}">
                <a16:creationId xmlns:a16="http://schemas.microsoft.com/office/drawing/2014/main" id="{5230361C-94BA-F7E9-B246-908BD7CBD7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O"/>
          </a:p>
        </p:txBody>
      </p:sp>
      <p:sp>
        <p:nvSpPr>
          <p:cNvPr id="6" name="Slide Number Placeholder 5">
            <a:extLst>
              <a:ext uri="{FF2B5EF4-FFF2-40B4-BE49-F238E27FC236}">
                <a16:creationId xmlns:a16="http://schemas.microsoft.com/office/drawing/2014/main" id="{97AFE6A1-A14E-5B4A-C29B-2AFE35246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B8EC52-28C3-6246-A867-58FBABDD2492}" type="slidenum">
              <a:rPr lang="en-NO" smtClean="0"/>
              <a:t>‹#›</a:t>
            </a:fld>
            <a:endParaRPr lang="en-NO"/>
          </a:p>
        </p:txBody>
      </p:sp>
    </p:spTree>
    <p:extLst>
      <p:ext uri="{BB962C8B-B14F-4D97-AF65-F5344CB8AC3E}">
        <p14:creationId xmlns:p14="http://schemas.microsoft.com/office/powerpoint/2010/main" val="3674233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6CEEA-CC7C-49B8-09CD-A06D2B26B02F}"/>
              </a:ext>
            </a:extLst>
          </p:cNvPr>
          <p:cNvSpPr>
            <a:spLocks noGrp="1"/>
          </p:cNvSpPr>
          <p:nvPr>
            <p:ph type="ctrTitle"/>
          </p:nvPr>
        </p:nvSpPr>
        <p:spPr/>
        <p:txBody>
          <a:bodyPr/>
          <a:lstStyle/>
          <a:p>
            <a:r>
              <a:rPr lang="en-GB" dirty="0"/>
              <a:t>Repetitive Research: Who and what is it good for?</a:t>
            </a:r>
            <a:endParaRPr lang="en-NO" dirty="0"/>
          </a:p>
        </p:txBody>
      </p:sp>
      <p:sp>
        <p:nvSpPr>
          <p:cNvPr id="3" name="Subtitle 2">
            <a:extLst>
              <a:ext uri="{FF2B5EF4-FFF2-40B4-BE49-F238E27FC236}">
                <a16:creationId xmlns:a16="http://schemas.microsoft.com/office/drawing/2014/main" id="{CFCFD7E7-6974-ADE4-D871-B357525DFE29}"/>
              </a:ext>
            </a:extLst>
          </p:cNvPr>
          <p:cNvSpPr>
            <a:spLocks noGrp="1"/>
          </p:cNvSpPr>
          <p:nvPr>
            <p:ph type="subTitle" idx="1"/>
          </p:nvPr>
        </p:nvSpPr>
        <p:spPr>
          <a:xfrm>
            <a:off x="1524000" y="4303078"/>
            <a:ext cx="9144000" cy="1655762"/>
          </a:xfrm>
        </p:spPr>
        <p:txBody>
          <a:bodyPr/>
          <a:lstStyle/>
          <a:p>
            <a:r>
              <a:rPr lang="en-GB" dirty="0"/>
              <a:t>M</a:t>
            </a:r>
            <a:r>
              <a:rPr lang="en-NO" dirty="0"/>
              <a:t>ax Korbmacher</a:t>
            </a:r>
          </a:p>
          <a:p>
            <a:r>
              <a:rPr lang="en-NO" dirty="0"/>
              <a:t>Haukeland University Hospital</a:t>
            </a:r>
          </a:p>
        </p:txBody>
      </p:sp>
    </p:spTree>
    <p:extLst>
      <p:ext uri="{BB962C8B-B14F-4D97-AF65-F5344CB8AC3E}">
        <p14:creationId xmlns:p14="http://schemas.microsoft.com/office/powerpoint/2010/main" val="43491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BF65-9C9B-0D3B-08EE-C422EB1DBE38}"/>
              </a:ext>
            </a:extLst>
          </p:cNvPr>
          <p:cNvSpPr>
            <a:spLocks noGrp="1"/>
          </p:cNvSpPr>
          <p:nvPr>
            <p:ph type="title"/>
          </p:nvPr>
        </p:nvSpPr>
        <p:spPr/>
        <p:txBody>
          <a:bodyPr/>
          <a:lstStyle/>
          <a:p>
            <a:r>
              <a:rPr lang="en-NO" dirty="0"/>
              <a:t>“Repetition is not redundancy”</a:t>
            </a:r>
          </a:p>
        </p:txBody>
      </p:sp>
      <p:sp>
        <p:nvSpPr>
          <p:cNvPr id="3" name="Text Placeholder 2">
            <a:extLst>
              <a:ext uri="{FF2B5EF4-FFF2-40B4-BE49-F238E27FC236}">
                <a16:creationId xmlns:a16="http://schemas.microsoft.com/office/drawing/2014/main" id="{DF16440E-6133-C82D-5F78-D91FD8E0AE78}"/>
              </a:ext>
            </a:extLst>
          </p:cNvPr>
          <p:cNvSpPr>
            <a:spLocks noGrp="1"/>
          </p:cNvSpPr>
          <p:nvPr>
            <p:ph type="body" idx="1"/>
          </p:nvPr>
        </p:nvSpPr>
        <p:spPr/>
        <p:txBody>
          <a:bodyPr/>
          <a:lstStyle/>
          <a:p>
            <a:r>
              <a:rPr lang="en-NO" dirty="0"/>
              <a:t>A quote from many people (among others, my office co-inhabitant)</a:t>
            </a:r>
          </a:p>
        </p:txBody>
      </p:sp>
    </p:spTree>
    <p:extLst>
      <p:ext uri="{BB962C8B-B14F-4D97-AF65-F5344CB8AC3E}">
        <p14:creationId xmlns:p14="http://schemas.microsoft.com/office/powerpoint/2010/main" val="27952839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types of repetitive research</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lstStyle/>
          <a:p>
            <a:r>
              <a:rPr lang="en-NO" b="1" dirty="0"/>
              <a:t>Reproduction</a:t>
            </a:r>
            <a:r>
              <a:rPr lang="en-NO" dirty="0"/>
              <a:t>: repeating research re-using data</a:t>
            </a:r>
          </a:p>
          <a:p>
            <a:r>
              <a:rPr lang="en-NO" b="1" dirty="0"/>
              <a:t>Replication</a:t>
            </a:r>
            <a:r>
              <a:rPr lang="en-NO" dirty="0"/>
              <a:t>: repeating research by collecting new data</a:t>
            </a:r>
          </a:p>
          <a:p>
            <a:pPr lvl="1"/>
            <a:r>
              <a:rPr lang="en-NO" dirty="0"/>
              <a:t>Direct or close replication</a:t>
            </a:r>
          </a:p>
          <a:p>
            <a:pPr lvl="1"/>
            <a:r>
              <a:rPr lang="en-NO" dirty="0"/>
              <a:t>Conceptual replication</a:t>
            </a:r>
          </a:p>
          <a:p>
            <a:pPr lvl="1"/>
            <a:endParaRPr lang="en-NO" dirty="0"/>
          </a:p>
        </p:txBody>
      </p:sp>
    </p:spTree>
    <p:extLst>
      <p:ext uri="{BB962C8B-B14F-4D97-AF65-F5344CB8AC3E}">
        <p14:creationId xmlns:p14="http://schemas.microsoft.com/office/powerpoint/2010/main" val="13116203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What is repitition good for?</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lstStyle/>
          <a:p>
            <a:r>
              <a:rPr lang="en-NO" dirty="0"/>
              <a:t>Checking the existing</a:t>
            </a:r>
          </a:p>
          <a:p>
            <a:r>
              <a:rPr lang="en-NO" dirty="0"/>
              <a:t>Building something new</a:t>
            </a:r>
          </a:p>
        </p:txBody>
      </p:sp>
    </p:spTree>
    <p:extLst>
      <p:ext uri="{BB962C8B-B14F-4D97-AF65-F5344CB8AC3E}">
        <p14:creationId xmlns:p14="http://schemas.microsoft.com/office/powerpoint/2010/main" val="22152074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Who is repitition good for?</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lstStyle/>
          <a:p>
            <a:r>
              <a:rPr lang="en-NO" dirty="0"/>
              <a:t>…</a:t>
            </a:r>
          </a:p>
        </p:txBody>
      </p:sp>
    </p:spTree>
    <p:extLst>
      <p:ext uri="{BB962C8B-B14F-4D97-AF65-F5344CB8AC3E}">
        <p14:creationId xmlns:p14="http://schemas.microsoft.com/office/powerpoint/2010/main" val="40914617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EBF65-9C9B-0D3B-08EE-C422EB1DBE38}"/>
              </a:ext>
            </a:extLst>
          </p:cNvPr>
          <p:cNvSpPr>
            <a:spLocks noGrp="1"/>
          </p:cNvSpPr>
          <p:nvPr>
            <p:ph type="title"/>
          </p:nvPr>
        </p:nvSpPr>
        <p:spPr/>
        <p:txBody>
          <a:bodyPr/>
          <a:lstStyle/>
          <a:p>
            <a:br>
              <a:rPr lang="en-NO" dirty="0"/>
            </a:br>
            <a:r>
              <a:rPr lang="en-NO" dirty="0"/>
              <a:t>“Repetition is not redundancy”</a:t>
            </a:r>
          </a:p>
        </p:txBody>
      </p:sp>
      <p:sp>
        <p:nvSpPr>
          <p:cNvPr id="3" name="Text Placeholder 2">
            <a:extLst>
              <a:ext uri="{FF2B5EF4-FFF2-40B4-BE49-F238E27FC236}">
                <a16:creationId xmlns:a16="http://schemas.microsoft.com/office/drawing/2014/main" id="{DF16440E-6133-C82D-5F78-D91FD8E0AE78}"/>
              </a:ext>
            </a:extLst>
          </p:cNvPr>
          <p:cNvSpPr>
            <a:spLocks noGrp="1"/>
          </p:cNvSpPr>
          <p:nvPr>
            <p:ph type="body" idx="1"/>
          </p:nvPr>
        </p:nvSpPr>
        <p:spPr/>
        <p:txBody>
          <a:bodyPr/>
          <a:lstStyle/>
          <a:p>
            <a:r>
              <a:rPr lang="en-NO" dirty="0"/>
              <a:t>A quote from many people (among others, my office co-inhabitant)</a:t>
            </a:r>
          </a:p>
          <a:p>
            <a:endParaRPr lang="en-NO" dirty="0"/>
          </a:p>
          <a:p>
            <a:r>
              <a:rPr lang="en-NO" dirty="0"/>
              <a:t>Did I mention this earlier?</a:t>
            </a:r>
          </a:p>
        </p:txBody>
      </p:sp>
    </p:spTree>
    <p:extLst>
      <p:ext uri="{BB962C8B-B14F-4D97-AF65-F5344CB8AC3E}">
        <p14:creationId xmlns:p14="http://schemas.microsoft.com/office/powerpoint/2010/main" val="5293740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6073C-50F7-BEFF-A8DD-BC695EC8041A}"/>
              </a:ext>
            </a:extLst>
          </p:cNvPr>
          <p:cNvSpPr>
            <a:spLocks noGrp="1"/>
          </p:cNvSpPr>
          <p:nvPr>
            <p:ph type="title"/>
          </p:nvPr>
        </p:nvSpPr>
        <p:spPr/>
        <p:txBody>
          <a:bodyPr/>
          <a:lstStyle/>
          <a:p>
            <a:r>
              <a:rPr lang="en-NO" dirty="0"/>
              <a:t>Outline</a:t>
            </a:r>
          </a:p>
        </p:txBody>
      </p:sp>
      <p:sp>
        <p:nvSpPr>
          <p:cNvPr id="3" name="Content Placeholder 2">
            <a:extLst>
              <a:ext uri="{FF2B5EF4-FFF2-40B4-BE49-F238E27FC236}">
                <a16:creationId xmlns:a16="http://schemas.microsoft.com/office/drawing/2014/main" id="{30DC53F7-07DA-F0CF-95A3-FC30C8007444}"/>
              </a:ext>
            </a:extLst>
          </p:cNvPr>
          <p:cNvSpPr>
            <a:spLocks noGrp="1"/>
          </p:cNvSpPr>
          <p:nvPr>
            <p:ph idx="1"/>
          </p:nvPr>
        </p:nvSpPr>
        <p:spPr/>
        <p:txBody>
          <a:bodyPr/>
          <a:lstStyle/>
          <a:p>
            <a:r>
              <a:rPr lang="en-NO" dirty="0"/>
              <a:t>Background</a:t>
            </a:r>
          </a:p>
          <a:p>
            <a:pPr lvl="1"/>
            <a:r>
              <a:rPr lang="en-NO" dirty="0"/>
              <a:t>Why should we do repetitive research?</a:t>
            </a:r>
          </a:p>
          <a:p>
            <a:pPr lvl="1"/>
            <a:r>
              <a:rPr lang="en-NO" dirty="0"/>
              <a:t>What are we talking about when saying repetitive research?</a:t>
            </a:r>
          </a:p>
          <a:p>
            <a:r>
              <a:rPr lang="en-NO" dirty="0"/>
              <a:t>What is it good for?</a:t>
            </a:r>
          </a:p>
          <a:p>
            <a:r>
              <a:rPr lang="en-NO" dirty="0"/>
              <a:t>Who does this apply to?</a:t>
            </a:r>
          </a:p>
        </p:txBody>
      </p:sp>
    </p:spTree>
    <p:extLst>
      <p:ext uri="{BB962C8B-B14F-4D97-AF65-F5344CB8AC3E}">
        <p14:creationId xmlns:p14="http://schemas.microsoft.com/office/powerpoint/2010/main" val="110270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a:xfrm>
            <a:off x="838200" y="1825625"/>
            <a:ext cx="6531119" cy="4351338"/>
          </a:xfrm>
        </p:spPr>
        <p:txBody>
          <a:bodyPr/>
          <a:lstStyle/>
          <a:p>
            <a:r>
              <a:rPr lang="en-GB" dirty="0"/>
              <a:t>28 November 1660: the Royal Society is formed</a:t>
            </a:r>
          </a:p>
          <a:p>
            <a:r>
              <a:rPr lang="en-NO" dirty="0"/>
              <a:t>Their motto: Nullius in verba			(Take nobody’s word for it)</a:t>
            </a:r>
          </a:p>
        </p:txBody>
      </p:sp>
      <p:pic>
        <p:nvPicPr>
          <p:cNvPr id="1026" name="Picture 2" descr="undefined">
            <a:extLst>
              <a:ext uri="{FF2B5EF4-FFF2-40B4-BE49-F238E27FC236}">
                <a16:creationId xmlns:a16="http://schemas.microsoft.com/office/drawing/2014/main" id="{B8E35A03-6888-F876-1507-CC9A270FE5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9319" y="1690688"/>
            <a:ext cx="4441681" cy="42014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3139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lstStyle/>
          <a:p>
            <a:r>
              <a:rPr lang="en-NO" dirty="0"/>
              <a:t>The backbones of our philosophy of science are supported by repetetive research:</a:t>
            </a:r>
          </a:p>
          <a:p>
            <a:pPr lvl="1"/>
            <a:r>
              <a:rPr lang="en-NO" dirty="0"/>
              <a:t>Epistemic reliability</a:t>
            </a:r>
          </a:p>
          <a:p>
            <a:endParaRPr lang="en-NO" dirty="0"/>
          </a:p>
        </p:txBody>
      </p:sp>
    </p:spTree>
    <p:extLst>
      <p:ext uri="{BB962C8B-B14F-4D97-AF65-F5344CB8AC3E}">
        <p14:creationId xmlns:p14="http://schemas.microsoft.com/office/powerpoint/2010/main" val="399251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normAutofit/>
          </a:bodyPr>
          <a:lstStyle/>
          <a:p>
            <a:r>
              <a:rPr lang="en-NO" dirty="0"/>
              <a:t>The backbones of our philosophy of science are supported by repetetive research:</a:t>
            </a:r>
          </a:p>
          <a:p>
            <a:pPr lvl="1"/>
            <a:r>
              <a:rPr lang="en-NO" dirty="0"/>
              <a:t>Epistemic reliability</a:t>
            </a:r>
          </a:p>
          <a:p>
            <a:pPr lvl="1"/>
            <a:r>
              <a:rPr lang="en-NO" dirty="0"/>
              <a:t>Falsifiability</a:t>
            </a:r>
          </a:p>
          <a:p>
            <a:pPr lvl="1"/>
            <a:endParaRPr lang="en-NO" dirty="0"/>
          </a:p>
        </p:txBody>
      </p:sp>
      <p:sp>
        <p:nvSpPr>
          <p:cNvPr id="5" name="TextBox 4">
            <a:extLst>
              <a:ext uri="{FF2B5EF4-FFF2-40B4-BE49-F238E27FC236}">
                <a16:creationId xmlns:a16="http://schemas.microsoft.com/office/drawing/2014/main" id="{6A9B1DDB-35DF-E00C-9A01-AE600051D55E}"/>
              </a:ext>
            </a:extLst>
          </p:cNvPr>
          <p:cNvSpPr txBox="1"/>
          <p:nvPr/>
        </p:nvSpPr>
        <p:spPr>
          <a:xfrm>
            <a:off x="838199" y="3868639"/>
            <a:ext cx="10515600" cy="2308324"/>
          </a:xfrm>
          <a:prstGeom prst="rect">
            <a:avLst/>
          </a:prstGeom>
          <a:noFill/>
        </p:spPr>
        <p:txBody>
          <a:bodyPr wrap="square">
            <a:spAutoFit/>
          </a:bodyPr>
          <a:lstStyle/>
          <a:p>
            <a:r>
              <a:rPr lang="en-GB" sz="2400" dirty="0"/>
              <a:t>Popper (1959) in The Logic of Scientific Discovery:</a:t>
            </a:r>
            <a:endParaRPr lang="en-NO" sz="2400" dirty="0"/>
          </a:p>
          <a:p>
            <a:pPr marL="0" indent="0">
              <a:buNone/>
            </a:pPr>
            <a:r>
              <a:rPr lang="en-GB" sz="2400" i="1" dirty="0"/>
              <a:t>We do not take even our own observations quite seriously, or accept them as scientific observations, until we have repeated and tested them. Only by such repetitions can we convince ourselves that we are not dealing with a mere isolated ‘coincidence,' but with events which, on account of their regularity and reproducibility, are in principle inter-subjectively testable. </a:t>
            </a:r>
          </a:p>
        </p:txBody>
      </p:sp>
    </p:spTree>
    <p:extLst>
      <p:ext uri="{BB962C8B-B14F-4D97-AF65-F5344CB8AC3E}">
        <p14:creationId xmlns:p14="http://schemas.microsoft.com/office/powerpoint/2010/main" val="4240281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lstStyle/>
          <a:p>
            <a:r>
              <a:rPr lang="en-NO" dirty="0"/>
              <a:t>The backbones of our philosophy of science are supported by repetetive research:</a:t>
            </a:r>
          </a:p>
          <a:p>
            <a:pPr lvl="1"/>
            <a:r>
              <a:rPr lang="en-NO" dirty="0"/>
              <a:t>Epistemic reliability</a:t>
            </a:r>
          </a:p>
          <a:p>
            <a:pPr lvl="1"/>
            <a:r>
              <a:rPr lang="en-NO" dirty="0"/>
              <a:t>Falsifiability</a:t>
            </a:r>
          </a:p>
          <a:p>
            <a:pPr lvl="1"/>
            <a:r>
              <a:rPr lang="en-NO" dirty="0"/>
              <a:t>Paradigm shifts</a:t>
            </a:r>
          </a:p>
          <a:p>
            <a:endParaRPr lang="en-NO" dirty="0"/>
          </a:p>
        </p:txBody>
      </p:sp>
    </p:spTree>
    <p:extLst>
      <p:ext uri="{BB962C8B-B14F-4D97-AF65-F5344CB8AC3E}">
        <p14:creationId xmlns:p14="http://schemas.microsoft.com/office/powerpoint/2010/main" val="224228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p:txBody>
          <a:bodyPr/>
          <a:lstStyle/>
          <a:p>
            <a:r>
              <a:rPr lang="en-NO" dirty="0">
                <a:solidFill>
                  <a:schemeClr val="bg2">
                    <a:lumMod val="75000"/>
                  </a:schemeClr>
                </a:solidFill>
              </a:rPr>
              <a:t>The backbones of our philosophy of science are supported by repetetive research:</a:t>
            </a:r>
          </a:p>
          <a:p>
            <a:pPr lvl="1"/>
            <a:r>
              <a:rPr lang="en-NO" dirty="0">
                <a:solidFill>
                  <a:schemeClr val="bg2">
                    <a:lumMod val="75000"/>
                  </a:schemeClr>
                </a:solidFill>
              </a:rPr>
              <a:t>Epistemic reliability</a:t>
            </a:r>
          </a:p>
          <a:p>
            <a:pPr lvl="1"/>
            <a:r>
              <a:rPr lang="en-NO" dirty="0">
                <a:solidFill>
                  <a:schemeClr val="bg2">
                    <a:lumMod val="75000"/>
                  </a:schemeClr>
                </a:solidFill>
              </a:rPr>
              <a:t>Falsifiability</a:t>
            </a:r>
          </a:p>
          <a:p>
            <a:pPr lvl="1"/>
            <a:r>
              <a:rPr lang="en-NO" dirty="0">
                <a:solidFill>
                  <a:schemeClr val="bg2">
                    <a:lumMod val="75000"/>
                  </a:schemeClr>
                </a:solidFill>
              </a:rPr>
              <a:t>Paradigm shifts</a:t>
            </a:r>
          </a:p>
          <a:p>
            <a:r>
              <a:rPr lang="en-NO" dirty="0"/>
              <a:t>More practically: Study findings are influenced by many factors beyond the true underlying effect.</a:t>
            </a:r>
          </a:p>
        </p:txBody>
      </p:sp>
    </p:spTree>
    <p:extLst>
      <p:ext uri="{BB962C8B-B14F-4D97-AF65-F5344CB8AC3E}">
        <p14:creationId xmlns:p14="http://schemas.microsoft.com/office/powerpoint/2010/main" val="11906899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sp>
        <p:nvSpPr>
          <p:cNvPr id="3" name="Content Placeholder 2">
            <a:extLst>
              <a:ext uri="{FF2B5EF4-FFF2-40B4-BE49-F238E27FC236}">
                <a16:creationId xmlns:a16="http://schemas.microsoft.com/office/drawing/2014/main" id="{459F0D37-937C-F5C5-036B-1A0E328FFC7E}"/>
              </a:ext>
            </a:extLst>
          </p:cNvPr>
          <p:cNvSpPr>
            <a:spLocks noGrp="1"/>
          </p:cNvSpPr>
          <p:nvPr>
            <p:ph idx="1"/>
          </p:nvPr>
        </p:nvSpPr>
        <p:spPr>
          <a:xfrm>
            <a:off x="838200" y="1653814"/>
            <a:ext cx="6081857" cy="4523149"/>
          </a:xfrm>
        </p:spPr>
        <p:txBody>
          <a:bodyPr/>
          <a:lstStyle/>
          <a:p>
            <a:endParaRPr lang="en-NO" dirty="0"/>
          </a:p>
          <a:p>
            <a:endParaRPr lang="en-NO" dirty="0"/>
          </a:p>
          <a:p>
            <a:r>
              <a:rPr lang="en-NO" dirty="0"/>
              <a:t>Why repeating? Or rather </a:t>
            </a:r>
            <a:r>
              <a:rPr lang="en-NO" u="sng" dirty="0"/>
              <a:t>why not</a:t>
            </a:r>
            <a:r>
              <a:rPr lang="en-NO" dirty="0"/>
              <a:t>?</a:t>
            </a:r>
          </a:p>
          <a:p>
            <a:endParaRPr lang="en-NO" dirty="0"/>
          </a:p>
        </p:txBody>
      </p:sp>
    </p:spTree>
    <p:extLst>
      <p:ext uri="{BB962C8B-B14F-4D97-AF65-F5344CB8AC3E}">
        <p14:creationId xmlns:p14="http://schemas.microsoft.com/office/powerpoint/2010/main" val="2887446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DDC3E-90D2-A02E-D068-96F64B35F794}"/>
              </a:ext>
            </a:extLst>
          </p:cNvPr>
          <p:cNvSpPr>
            <a:spLocks noGrp="1"/>
          </p:cNvSpPr>
          <p:nvPr>
            <p:ph type="title"/>
          </p:nvPr>
        </p:nvSpPr>
        <p:spPr/>
        <p:txBody>
          <a:bodyPr/>
          <a:lstStyle/>
          <a:p>
            <a:r>
              <a:rPr lang="en-NO" dirty="0"/>
              <a:t>Background: why repeating?</a:t>
            </a:r>
          </a:p>
        </p:txBody>
      </p:sp>
      <p:pic>
        <p:nvPicPr>
          <p:cNvPr id="2050" name="Picture 2" descr="Peter Higgs was one of the greats of particle physics. He transformed what  we know about the building blocks of the universe">
            <a:extLst>
              <a:ext uri="{FF2B5EF4-FFF2-40B4-BE49-F238E27FC236}">
                <a16:creationId xmlns:a16="http://schemas.microsoft.com/office/drawing/2014/main" id="{20F20E97-94FC-E788-B8C7-21FA06CC41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3440" y="2986309"/>
            <a:ext cx="4884016" cy="330704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E63DF1A-010E-35B8-E4E8-FDD2FA221BE6}"/>
              </a:ext>
            </a:extLst>
          </p:cNvPr>
          <p:cNvSpPr txBox="1"/>
          <p:nvPr/>
        </p:nvSpPr>
        <p:spPr>
          <a:xfrm>
            <a:off x="4883440" y="6307209"/>
            <a:ext cx="4884016" cy="369332"/>
          </a:xfrm>
          <a:prstGeom prst="rect">
            <a:avLst/>
          </a:prstGeom>
          <a:noFill/>
        </p:spPr>
        <p:txBody>
          <a:bodyPr wrap="square">
            <a:spAutoFit/>
          </a:bodyPr>
          <a:lstStyle/>
          <a:p>
            <a:r>
              <a:rPr lang="en-GB" dirty="0"/>
              <a:t>Peter Higgs </a:t>
            </a:r>
            <a:r>
              <a:rPr lang="en-GB" sz="1400" dirty="0"/>
              <a:t>(source: Andy Rain/EPA Images)</a:t>
            </a:r>
          </a:p>
        </p:txBody>
      </p:sp>
      <p:sp>
        <p:nvSpPr>
          <p:cNvPr id="6" name="Cloud Callout 5">
            <a:extLst>
              <a:ext uri="{FF2B5EF4-FFF2-40B4-BE49-F238E27FC236}">
                <a16:creationId xmlns:a16="http://schemas.microsoft.com/office/drawing/2014/main" id="{CF40F99D-497C-D494-61F4-666AC1FAE30B}"/>
              </a:ext>
            </a:extLst>
          </p:cNvPr>
          <p:cNvSpPr/>
          <p:nvPr/>
        </p:nvSpPr>
        <p:spPr>
          <a:xfrm>
            <a:off x="2337956" y="1612249"/>
            <a:ext cx="4156364" cy="1870363"/>
          </a:xfrm>
          <a:prstGeom prst="cloudCallout">
            <a:avLst>
              <a:gd name="adj1" fmla="val 54835"/>
              <a:gd name="adj2" fmla="val 5287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dirty="0"/>
              <a:t>p&lt;0.00000029</a:t>
            </a:r>
            <a:endParaRPr lang="en-NO" sz="3200" dirty="0"/>
          </a:p>
        </p:txBody>
      </p:sp>
    </p:spTree>
    <p:extLst>
      <p:ext uri="{BB962C8B-B14F-4D97-AF65-F5344CB8AC3E}">
        <p14:creationId xmlns:p14="http://schemas.microsoft.com/office/powerpoint/2010/main" val="12069002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2168</TotalTime>
  <Words>1303</Words>
  <Application>Microsoft Macintosh PowerPoint</Application>
  <PresentationFormat>Widescreen</PresentationFormat>
  <Paragraphs>124</Paragraphs>
  <Slides>14</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Aptos</vt:lpstr>
      <vt:lpstr>Aptos Display</vt:lpstr>
      <vt:lpstr>Arial</vt:lpstr>
      <vt:lpstr>Office Theme</vt:lpstr>
      <vt:lpstr>Repetitive Research: Who and what is it good for?</vt:lpstr>
      <vt:lpstr>Outline</vt:lpstr>
      <vt:lpstr>Background: why repeating?</vt:lpstr>
      <vt:lpstr>Background: why repeating?</vt:lpstr>
      <vt:lpstr>Background: why repeating?</vt:lpstr>
      <vt:lpstr>Background: why repeating?</vt:lpstr>
      <vt:lpstr>Background: why repeating?</vt:lpstr>
      <vt:lpstr>Background: why repeating?</vt:lpstr>
      <vt:lpstr>Background: why repeating?</vt:lpstr>
      <vt:lpstr>“Repetition is not redundancy”</vt:lpstr>
      <vt:lpstr>Background: types of repetitive research</vt:lpstr>
      <vt:lpstr>What is repitition good for?</vt:lpstr>
      <vt:lpstr>Who is repitition good for?</vt:lpstr>
      <vt:lpstr> “Repetition is not redundancy”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 Korbmacher</dc:creator>
  <cp:lastModifiedBy>Max Korbmacher</cp:lastModifiedBy>
  <cp:revision>1</cp:revision>
  <dcterms:created xsi:type="dcterms:W3CDTF">2025-05-08T08:47:21Z</dcterms:created>
  <dcterms:modified xsi:type="dcterms:W3CDTF">2025-05-09T20:55:21Z</dcterms:modified>
</cp:coreProperties>
</file>