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ink/ink1.xml" ContentType="application/inkml+xml"/>
  <Override PartName="/ppt/ink/ink2.xml" ContentType="application/inkml+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4"/>
  </p:notesMasterIdLst>
  <p:sldIdLst>
    <p:sldId id="257" r:id="rId5"/>
    <p:sldId id="258" r:id="rId6"/>
    <p:sldId id="259" r:id="rId7"/>
    <p:sldId id="263" r:id="rId8"/>
    <p:sldId id="264" r:id="rId9"/>
    <p:sldId id="260" r:id="rId10"/>
    <p:sldId id="262" r:id="rId11"/>
    <p:sldId id="261" r:id="rId12"/>
    <p:sldId id="266" r:id="rId13"/>
    <p:sldId id="267" r:id="rId14"/>
    <p:sldId id="268" r:id="rId15"/>
    <p:sldId id="269" r:id="rId16"/>
    <p:sldId id="270" r:id="rId17"/>
    <p:sldId id="271" r:id="rId18"/>
    <p:sldId id="273" r:id="rId19"/>
    <p:sldId id="274" r:id="rId20"/>
    <p:sldId id="272" r:id="rId21"/>
    <p:sldId id="275" r:id="rId22"/>
    <p:sldId id="265"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eggernes, Elisabeth" initials="HE" lastIdx="14" clrIdx="0">
    <p:extLst>
      <p:ext uri="{19B8F6BF-5375-455C-9EA6-DF929625EA0E}">
        <p15:presenceInfo xmlns:p15="http://schemas.microsoft.com/office/powerpoint/2012/main" userId="S-1-5-21-2061001726-1181116807-114579206-428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CA3D5FB-FBA0-B640-AFA9-1D087855E606}" v="162" dt="2025-04-01T19:01:47.369"/>
  </p1510:revLst>
</p1510:revInfo>
</file>

<file path=ppt/tableStyles.xml><?xml version="1.0" encoding="utf-8"?>
<a:tblStyleLst xmlns:a="http://schemas.openxmlformats.org/drawingml/2006/main" def="{5C22544A-7EE6-4342-B048-85BDC9FD1C3A}">
  <a:tblStyle styleId="{21E4AEA4-8DFA-4A89-87EB-49C32662AFE0}" styleName="Middels stil 2 – utheving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iddels stil 2 – utheving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ABFCF23-3B69-468F-B69F-88F6DE6A72F2}" styleName="Middels stil 1 – utheving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5C22544A-7EE6-4342-B048-85BDC9FD1C3A}" styleName="Middels stil 2 – utheving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03" autoAdjust="0"/>
    <p:restoredTop sz="68475" autoAdjust="0"/>
  </p:normalViewPr>
  <p:slideViewPr>
    <p:cSldViewPr snapToGrid="0">
      <p:cViewPr>
        <p:scale>
          <a:sx n="87" d="100"/>
          <a:sy n="87" d="100"/>
        </p:scale>
        <p:origin x="2584" y="264"/>
      </p:cViewPr>
      <p:guideLst/>
    </p:cSldViewPr>
  </p:slideViewPr>
  <p:outlineViewPr>
    <p:cViewPr>
      <p:scale>
        <a:sx n="33" d="100"/>
        <a:sy n="33" d="100"/>
      </p:scale>
      <p:origin x="0" y="-3954"/>
    </p:cViewPr>
  </p:outlineViewPr>
  <p:notesTextViewPr>
    <p:cViewPr>
      <p:scale>
        <a:sx n="3" d="2"/>
        <a:sy n="3" d="2"/>
      </p:scale>
      <p:origin x="0" y="0"/>
    </p:cViewPr>
  </p:notesTextViewPr>
  <p:sorterViewPr>
    <p:cViewPr varScale="1">
      <p:scale>
        <a:sx n="1" d="1"/>
        <a:sy n="1" d="1"/>
      </p:scale>
      <p:origin x="0" y="-829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5/10/relationships/revisionInfo" Target="revisionInfo.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4-01T17:19:29.939"/>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4714 1294,'-54'0,"2"0,-1 0,7 0,-8 0,1 0,7 0,-7 0,8 0,-8 0,-2 0,-1-7,11 5,-7-12,21 7,-12-2,16-3,0-2,0-1,6 2,-4-5,10 3,-10-6,4-5,0 5,-5-6,5 6,-6-5,6 5,-4-6,4 6,-6-4,5 4,-3 0,4-5,-7-2,6-1,-4-6,4 0,-6 6,0-5,1 7,0 0,0 0,0 0,6 0,-12-2,10 2,-12 5,8-4,0 11,-8-11,7 4,-15-7,14 8,-13-7,13 7,-13-9,13 9,-14 0,14 1,-5 4,-1-4,6 6,-13 0,5-1,0 1,-5-1,6 1,-1 0,-5-1,5 7,-7 2,7 6,-5-7,5 5,1-4,1 6,8 0,0 0,-8 0,6 0,-6 0,1 0,5 0,-6 0,1 6,5 2,-6 6,8-1,0-5,0 4,0-5,0 7,0-1,0 0,0 1,0 5,-8 3,6 5,-13 2,5-7,1 5,1-6,0 1,6 3,-5-9,7 3,0-6,6 0,2 0,0 0,6-1,-6 1,6-1,1 0,0 0,-1 0,-5 1,4-1,-12 1,6 6,-7-4,6 10,-12-9,10 3,-12-5,0 0,6 0,-5 0,7-1,0 1,0-1,0 0,0 1,0-1,0 1,0-1,-1 1,1-1,7 0,-5 6,4-5,0 12,-4-11,10 3,-4-5,7-1,-1 7,1-5,-2 11,1-5,0 7,-1 0,0 7,0-5,-1 13,2-13,-9 13,7-13,0 5,4-13,3 4,1-11,1 11,6-11,0 11,0-5,0 15,0-7,0 14,0-13,0 6,0-8,0-1,0 1,0-7,0 6,6-6,2 7,19 1,-4-1,19 2,-6-1,17-4,2 5,9-12,1 14,-1-14,0 7,10 0,-7-6,7 13,-10-13,10 14,-7-14,7 6,-10-1,0-5,0 5,0 0,-8-6,-3 5,-9-7,0 0,0 0,0-7,-8 4,-1-10,-8 10,0-5,-1 1,1 3,0-3,0-1,0 5,0-4,-1 5,1-5,8 4,-7-4,15 0,-15 4,7-11,-1 5,-5 0,6-4,-1 10,-5-10,5 4,-7 0,0 2,8-1,-7 5,7-5,-8 1,-1 4,1-11,0 11,0-10,-7 9,5-10,-4 5,6 0,7-5,-5 5,5 0,1-4,-7 4,7 0,0-5,-7 11,14-10,-5 3,-1 1,6-4,-5 4,7 0,0-4,-8 5,7-7,-7 0,1 0,5 0,-14 0,7 0,-8 0,-7 0,5 0,-11 0,5 0,-2-6,-4 0,5-12,-6 4,8-11,1-3,6-1,10-15,2 5,8-1,0-6,-2 14,1-6,-2 8,0 1,-8 6,-8 3,-3 7,-11 0,5 6,-7-4,0 4,0-5,0 0,1-7,6 4,3-18,5 10,1-12,8-1,-5-1,5-2,2-5,-9 15,7-8,-9 10,-6 0,4 0,-11 7,12-5,-12 4,5-6,-5 0,-1 0,-5 0,-2 0,0 0,-5 0,5 7,-6-6,0 12,0-5,0 2,5 3,-3-10,3 10,1-5,-5 6,10 1,-5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4-01T17:19:40.250"/>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1378 1,'-6'64,"-2"-7,-5-31,-1 1,0 0,7 0,-5 0,4 0,1 7,-6 2,5 1,0-9,-4 5,4-18,0 18,-9-12,8 5,-10-5,5 12,1-11,-9 20,1-13,-1 5,-5 1,5 1,-7 0,0 7,2-15,-3 15,3-15,5 7,-5-1,5 3,-1-1,-4 6,5-13,-6 6,7-9,-5 1,11 0,-10 0,10 0,-5 0,1-7,4 6,-5-5,0 5,5 1,-4 0,-1 0,5 0,-4 0,-1-1,5 1,-4-6,6 4,0-5,-1 7,0 0,1-1,-1 9,0-13,0 11,1-13,6 1,-5 4,4-5,1 0,-6 13,6-17,-8 25,2-19,-2 20,2-13,-2 5,1 1,-5-7,3 0,-3-2,6-6,0 0,6 5,-5-4,11 5,-12 1,12 0,-5 8,0-7,4 15,-4-15,6 7,0-1,0-5,0 6,0-9,0 9,0 1,0 8,0 0,0 9,0-6,0 6,0-17,0-1,0-1,0-5,0 5,0-7,0 0,0 8,6-7,2 15,6-7,1 0,-1 7,0-15,6 7,-5-8,3-7,2 5,-7-11,12 5,-11-12,11 5,-4-11,6 5,-7-6,13 0,-11 0,20 0,-13 0,13 0,-6 0,9 0,-9 0,6 0,-5 0,7 0,0 0,0 0,0 0,0 0,0-6,9 4,-7-11,7 11,0-12,-6 6,6-1,-9-4,0 11,0-11,-7 11,5-4,-14 0,7-2,-1-6,-5 0,13 0,-5-7,-1-1,6-1,-3-12,14 9,-5-13,7 0,-9-1,2-8,1 0,-1-1,-7-6,-3 7,-8-5,8 6,-14 10,12-7,-15 15,9-13,-9 13,-1-6,0 8,-6 0,6-7,0 5,-5-6,5 0,-6-1,7-1,-6 2,4 8,-5 0,6-7,-5 11,11-10,-11 5,11-1,-11-6,12 1,-11-12,12 0,-5-7,1-1,4 8,-11-7,10 8,-4 1,7 0,-8 0,5 7,-5 2,6 1,-1 5,2-14,-8 14,6-13,-4 5,-1 1,-1-7,-1 15,-5-7,5 8,-7 0,0 0,1 0,-1 6,0-12,0 11,1-13,0 1,1-12,-7 0,6-8,-12 1,4-2,-6-1,0 3,0 9,0 0,0-1,-6 9,-8-7,-8 14,-6-5,1 7,-8 5,-1 2,-9 5,-8 0,-2-1,-1 0,-6 0,7 8,0-6,-8 12,17-4,-16 6,15 0,-15 0,16 0,-16 0,15 0,-15 0,16 0,-8 6,1 3,-2 6,-1 1,-6 0,16-1,-16 0,15 0,-6 1,9-8,0-2,7-6,2 0,1 0,11 0,-10 0,19 0,-11 0,4 0,1 0,-6-6,6-1,-15-1,6-4,-5 4,7 1,-8-6,6 12,-6-6,8 7,7 0,1 0,7 0,-1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ssholder for top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b-NO" dirty="0"/>
          </a:p>
        </p:txBody>
      </p:sp>
      <p:sp>
        <p:nvSpPr>
          <p:cNvPr id="3" name="Plassholder for dato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F15E30-9B7B-4504-8CD9-8BB64B4483D9}" type="datetimeFigureOut">
              <a:rPr lang="nb-NO" smtClean="0"/>
              <a:t>01.04.2025</a:t>
            </a:fld>
            <a:endParaRPr lang="nb-NO" dirty="0"/>
          </a:p>
        </p:txBody>
      </p:sp>
      <p:sp>
        <p:nvSpPr>
          <p:cNvPr id="4" name="Plassholder for lysbilde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nb-NO" dirty="0"/>
          </a:p>
        </p:txBody>
      </p:sp>
      <p:sp>
        <p:nvSpPr>
          <p:cNvPr id="5" name="Plassholder for nota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b-NO"/>
              <a:t>Rediger tekststiler i malen</a:t>
            </a:r>
          </a:p>
          <a:p>
            <a:pPr lvl="1"/>
            <a:r>
              <a:rPr lang="nb-NO"/>
              <a:t>Andre nivå</a:t>
            </a:r>
          </a:p>
          <a:p>
            <a:pPr lvl="2"/>
            <a:r>
              <a:rPr lang="nb-NO"/>
              <a:t>Tredje nivå</a:t>
            </a:r>
          </a:p>
          <a:p>
            <a:pPr lvl="3"/>
            <a:r>
              <a:rPr lang="nb-NO"/>
              <a:t>Fjerde nivå</a:t>
            </a:r>
          </a:p>
          <a:p>
            <a:pPr lvl="4"/>
            <a:r>
              <a:rPr lang="nb-NO"/>
              <a:t>Femte nivå</a:t>
            </a:r>
          </a:p>
        </p:txBody>
      </p:sp>
      <p:sp>
        <p:nvSpPr>
          <p:cNvPr id="6" name="Plassholder for bunn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b-NO" dirty="0"/>
          </a:p>
        </p:txBody>
      </p:sp>
      <p:sp>
        <p:nvSpPr>
          <p:cNvPr id="7" name="Plassholder for lysbilde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4E99C0-4B96-4ACF-92C6-4B883E72D121}" type="slidenum">
              <a:rPr lang="nb-NO" smtClean="0"/>
              <a:t>‹#›</a:t>
            </a:fld>
            <a:endParaRPr lang="nb-NO" dirty="0"/>
          </a:p>
        </p:txBody>
      </p:sp>
    </p:spTree>
    <p:extLst>
      <p:ext uri="{BB962C8B-B14F-4D97-AF65-F5344CB8AC3E}">
        <p14:creationId xmlns:p14="http://schemas.microsoft.com/office/powerpoint/2010/main" val="23637929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1371600" y="1143000"/>
            <a:ext cx="4114800" cy="3086100"/>
          </a:xfrm>
        </p:spPr>
      </p:sp>
      <p:sp>
        <p:nvSpPr>
          <p:cNvPr id="3" name="Plassholder for notater 2"/>
          <p:cNvSpPr>
            <a:spLocks noGrp="1"/>
          </p:cNvSpPr>
          <p:nvPr>
            <p:ph type="body" idx="1"/>
          </p:nvPr>
        </p:nvSpPr>
        <p:spPr/>
        <p:txBody>
          <a:bodyPr/>
          <a:lstStyle/>
          <a:p>
            <a:endParaRPr lang="nb-NO" dirty="0"/>
          </a:p>
        </p:txBody>
      </p:sp>
      <p:sp>
        <p:nvSpPr>
          <p:cNvPr id="4" name="Plassholder for lysbildenummer 3"/>
          <p:cNvSpPr>
            <a:spLocks noGrp="1"/>
          </p:cNvSpPr>
          <p:nvPr>
            <p:ph type="sldNum" sz="quarter" idx="10"/>
          </p:nvPr>
        </p:nvSpPr>
        <p:spPr/>
        <p:txBody>
          <a:bodyPr/>
          <a:lstStyle/>
          <a:p>
            <a:fld id="{9F65089D-0FB7-4C1A-A2AC-EF01162FE417}" type="slidenum">
              <a:rPr lang="nb-NO" smtClean="0"/>
              <a:t>1</a:t>
            </a:fld>
            <a:endParaRPr lang="nb-NO" dirty="0"/>
          </a:p>
        </p:txBody>
      </p:sp>
    </p:spTree>
    <p:extLst>
      <p:ext uri="{BB962C8B-B14F-4D97-AF65-F5344CB8AC3E}">
        <p14:creationId xmlns:p14="http://schemas.microsoft.com/office/powerpoint/2010/main" val="14328777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NO" dirty="0"/>
              <a:t>So, if you want to use the available brain age algorithms, use them to learn something about brain states, not brain ageing.</a:t>
            </a:r>
          </a:p>
          <a:p>
            <a:pPr marL="171450" indent="-171450">
              <a:buFont typeface="Arial" panose="020B0604020202020204" pitchFamily="34" charset="0"/>
              <a:buChar char="•"/>
            </a:pPr>
            <a:r>
              <a:rPr lang="en-NO" dirty="0"/>
              <a:t>BUT! There are a few things to do!</a:t>
            </a:r>
          </a:p>
        </p:txBody>
      </p:sp>
      <p:sp>
        <p:nvSpPr>
          <p:cNvPr id="4" name="Slide Number Placeholder 3"/>
          <p:cNvSpPr>
            <a:spLocks noGrp="1"/>
          </p:cNvSpPr>
          <p:nvPr>
            <p:ph type="sldNum" sz="quarter" idx="5"/>
          </p:nvPr>
        </p:nvSpPr>
        <p:spPr/>
        <p:txBody>
          <a:bodyPr/>
          <a:lstStyle/>
          <a:p>
            <a:fld id="{104E99C0-4B96-4ACF-92C6-4B883E72D121}" type="slidenum">
              <a:rPr lang="nb-NO" smtClean="0"/>
              <a:t>11</a:t>
            </a:fld>
            <a:endParaRPr lang="nb-NO" dirty="0"/>
          </a:p>
        </p:txBody>
      </p:sp>
    </p:spTree>
    <p:extLst>
      <p:ext uri="{BB962C8B-B14F-4D97-AF65-F5344CB8AC3E}">
        <p14:creationId xmlns:p14="http://schemas.microsoft.com/office/powerpoint/2010/main" val="663965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NO" dirty="0">
                <a:latin typeface="Calibri" panose="020F0502020204030204" pitchFamily="34" charset="0"/>
                <a:cs typeface="Calibri" panose="020F0502020204030204" pitchFamily="34" charset="0"/>
              </a:rPr>
              <a:t>According to Smith, Miller &amp; Nichols, one needs to figure out clusters of </a:t>
            </a:r>
            <a:r>
              <a:rPr lang="en-NO" i="1" dirty="0">
                <a:latin typeface="Calibri" panose="020F0502020204030204" pitchFamily="34" charset="0"/>
                <a:cs typeface="Calibri" panose="020F0502020204030204" pitchFamily="34" charset="0"/>
              </a:rPr>
              <a:t>multimodal</a:t>
            </a:r>
            <a:r>
              <a:rPr lang="en-NO" dirty="0">
                <a:latin typeface="Calibri" panose="020F0502020204030204" pitchFamily="34" charset="0"/>
                <a:cs typeface="Calibri" panose="020F0502020204030204" pitchFamily="34" charset="0"/>
              </a:rPr>
              <a:t> phenotypes which disperse</a:t>
            </a:r>
          </a:p>
          <a:p>
            <a:pPr marL="171450" indent="-171450">
              <a:buFont typeface="Arial" panose="020B0604020202020204" pitchFamily="34" charset="0"/>
              <a:buChar char="•"/>
            </a:pPr>
            <a:r>
              <a:rPr lang="en-NO" dirty="0">
                <a:latin typeface="Calibri" panose="020F0502020204030204" pitchFamily="34" charset="0"/>
                <a:cs typeface="Calibri" panose="020F0502020204030204" pitchFamily="34" charset="0"/>
              </a:rPr>
              <a:t>E.g., white matter in some tracts + cardiometabolics + certain genotypes might be useful to predict </a:t>
            </a:r>
          </a:p>
          <a:p>
            <a:pPr marL="171450" indent="-171450">
              <a:buFont typeface="Arial" panose="020B0604020202020204" pitchFamily="34" charset="0"/>
              <a:buChar char="•"/>
            </a:pPr>
            <a:r>
              <a:rPr lang="en-NO" dirty="0">
                <a:latin typeface="Calibri" panose="020F0502020204030204" pitchFamily="34" charset="0"/>
                <a:cs typeface="Calibri" panose="020F0502020204030204" pitchFamily="34" charset="0"/>
              </a:rPr>
              <a:t>But this needs to be actually implemented in other samples than the UK Biobank which was used here</a:t>
            </a:r>
          </a:p>
          <a:p>
            <a:pPr marL="171450" indent="-171450">
              <a:buFont typeface="Arial" panose="020B0604020202020204" pitchFamily="34" charset="0"/>
              <a:buChar char="•"/>
            </a:pPr>
            <a:r>
              <a:rPr lang="en-NO" dirty="0">
                <a:latin typeface="Calibri" panose="020F0502020204030204" pitchFamily="34" charset="0"/>
                <a:cs typeface="Calibri" panose="020F0502020204030204" pitchFamily="34" charset="0"/>
              </a:rPr>
              <a:t>Yet, the approach in itself is promising also from another perspective: transfer learning</a:t>
            </a:r>
          </a:p>
          <a:p>
            <a:pPr marL="171450" indent="-171450">
              <a:buFont typeface="Arial" panose="020B0604020202020204" pitchFamily="34" charset="0"/>
              <a:buChar char="•"/>
            </a:pPr>
            <a:endParaRPr lang="en-NO"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5"/>
          </p:nvPr>
        </p:nvSpPr>
        <p:spPr/>
        <p:txBody>
          <a:bodyPr/>
          <a:lstStyle/>
          <a:p>
            <a:fld id="{104E99C0-4B96-4ACF-92C6-4B883E72D121}" type="slidenum">
              <a:rPr lang="nb-NO" smtClean="0"/>
              <a:t>12</a:t>
            </a:fld>
            <a:endParaRPr lang="nb-NO" dirty="0"/>
          </a:p>
        </p:txBody>
      </p:sp>
    </p:spTree>
    <p:extLst>
      <p:ext uri="{BB962C8B-B14F-4D97-AF65-F5344CB8AC3E}">
        <p14:creationId xmlns:p14="http://schemas.microsoft.com/office/powerpoint/2010/main" val="7232805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NO" dirty="0">
                <a:latin typeface="Calibri" panose="020F0502020204030204" pitchFamily="34" charset="0"/>
                <a:cs typeface="Calibri" panose="020F0502020204030204" pitchFamily="34" charset="0"/>
              </a:rPr>
              <a:t>Here is an example where pyment was used as a starting point to train a new algorith based on longitudinal data</a:t>
            </a:r>
          </a:p>
        </p:txBody>
      </p:sp>
      <p:sp>
        <p:nvSpPr>
          <p:cNvPr id="4" name="Slide Number Placeholder 3"/>
          <p:cNvSpPr>
            <a:spLocks noGrp="1"/>
          </p:cNvSpPr>
          <p:nvPr>
            <p:ph type="sldNum" sz="quarter" idx="5"/>
          </p:nvPr>
        </p:nvSpPr>
        <p:spPr/>
        <p:txBody>
          <a:bodyPr/>
          <a:lstStyle/>
          <a:p>
            <a:fld id="{104E99C0-4B96-4ACF-92C6-4B883E72D121}" type="slidenum">
              <a:rPr lang="nb-NO" smtClean="0"/>
              <a:t>13</a:t>
            </a:fld>
            <a:endParaRPr lang="nb-NO" dirty="0"/>
          </a:p>
        </p:txBody>
      </p:sp>
    </p:spTree>
    <p:extLst>
      <p:ext uri="{BB962C8B-B14F-4D97-AF65-F5344CB8AC3E}">
        <p14:creationId xmlns:p14="http://schemas.microsoft.com/office/powerpoint/2010/main" val="26436784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NO" dirty="0">
                <a:latin typeface="Calibri" panose="020F0502020204030204" pitchFamily="34" charset="0"/>
                <a:cs typeface="Calibri" panose="020F0502020204030204" pitchFamily="34" charset="0"/>
              </a:rPr>
              <a:t>The results were promising for classifying …</a:t>
            </a:r>
          </a:p>
          <a:p>
            <a:pPr marL="628650" lvl="1" indent="-171450">
              <a:buFont typeface="Arial" panose="020B0604020202020204" pitchFamily="34" charset="0"/>
              <a:buChar char="•"/>
            </a:pPr>
            <a:r>
              <a:rPr lang="en-NO" dirty="0">
                <a:latin typeface="Calibri" panose="020F0502020204030204" pitchFamily="34" charset="0"/>
                <a:cs typeface="Calibri" panose="020F0502020204030204" pitchFamily="34" charset="0"/>
              </a:rPr>
              <a:t>progressive MCI from non-progressive MCI (a)</a:t>
            </a:r>
          </a:p>
          <a:p>
            <a:pPr marL="628650" lvl="1" indent="-171450">
              <a:buFont typeface="Arial" panose="020B0604020202020204" pitchFamily="34" charset="0"/>
              <a:buChar char="•"/>
            </a:pPr>
            <a:r>
              <a:rPr lang="en-GB" dirty="0">
                <a:latin typeface="Calibri" panose="020F0502020204030204" pitchFamily="34" charset="0"/>
                <a:cs typeface="Calibri" panose="020F0502020204030204" pitchFamily="34" charset="0"/>
              </a:rPr>
              <a:t>I</a:t>
            </a:r>
            <a:r>
              <a:rPr lang="en-NO" dirty="0">
                <a:latin typeface="Calibri" panose="020F0502020204030204" pitchFamily="34" charset="0"/>
                <a:cs typeface="Calibri" panose="020F0502020204030204" pitchFamily="34" charset="0"/>
              </a:rPr>
              <a:t>dentifying regions of interest for the progression (b)</a:t>
            </a:r>
          </a:p>
          <a:p>
            <a:pPr marL="628650" lvl="1" indent="-171450">
              <a:buFont typeface="Arial" panose="020B0604020202020204" pitchFamily="34" charset="0"/>
              <a:buChar char="•"/>
            </a:pPr>
            <a:r>
              <a:rPr lang="en-GB" dirty="0">
                <a:latin typeface="Calibri" panose="020F0502020204030204" pitchFamily="34" charset="0"/>
                <a:cs typeface="Calibri" panose="020F0502020204030204" pitchFamily="34" charset="0"/>
              </a:rPr>
              <a:t>I</a:t>
            </a:r>
            <a:r>
              <a:rPr lang="en-NO" dirty="0">
                <a:latin typeface="Calibri" panose="020F0502020204030204" pitchFamily="34" charset="0"/>
                <a:cs typeface="Calibri" panose="020F0502020204030204" pitchFamily="34" charset="0"/>
              </a:rPr>
              <a:t>dentifying survival based on the ROIs (c)</a:t>
            </a:r>
          </a:p>
          <a:p>
            <a:pPr marL="628650" lvl="1" indent="-171450">
              <a:buFont typeface="Arial" panose="020B0604020202020204" pitchFamily="34" charset="0"/>
              <a:buChar char="•"/>
            </a:pPr>
            <a:r>
              <a:rPr lang="en-GB" dirty="0"/>
              <a:t>Predictive performance of the three models predicting progression in the years following the MRI examination. The baseline model () included only sex and age as covariates, the next model included the prediction from the dementia classifier as a predictor, while the final model also added the component vectors representing the relevance maps. (d)</a:t>
            </a:r>
          </a:p>
          <a:p>
            <a:pPr marL="628650" lvl="1" indent="-171450">
              <a:buFont typeface="Arial" panose="020B0604020202020204" pitchFamily="34" charset="0"/>
              <a:buChar char="•"/>
            </a:pPr>
            <a:r>
              <a:rPr lang="en-GB" dirty="0">
                <a:latin typeface="Calibri" panose="020F0502020204030204" pitchFamily="34" charset="0"/>
                <a:cs typeface="Calibri" panose="020F0502020204030204" pitchFamily="34" charset="0"/>
              </a:rPr>
              <a:t>C</a:t>
            </a:r>
            <a:r>
              <a:rPr lang="en-NO" dirty="0">
                <a:latin typeface="Calibri" panose="020F0502020204030204" pitchFamily="34" charset="0"/>
                <a:cs typeface="Calibri" panose="020F0502020204030204" pitchFamily="34" charset="0"/>
              </a:rPr>
              <a:t>orrelations of the components with cognitive measures (e)</a:t>
            </a:r>
          </a:p>
          <a:p>
            <a:pPr marL="171450" indent="-171450">
              <a:buFont typeface="Arial" panose="020B0604020202020204" pitchFamily="34" charset="0"/>
              <a:buChar char="•"/>
            </a:pPr>
            <a:endParaRPr lang="en-NO" dirty="0">
              <a:latin typeface="Calibri" panose="020F0502020204030204" pitchFamily="34" charset="0"/>
              <a:cs typeface="Calibri" panose="020F0502020204030204" pitchFamily="34" charset="0"/>
            </a:endParaRPr>
          </a:p>
          <a:p>
            <a:pPr marL="171450" indent="-171450">
              <a:buFont typeface="Arial" panose="020B0604020202020204" pitchFamily="34" charset="0"/>
              <a:buChar char="•"/>
            </a:pPr>
            <a:endParaRPr lang="en-NO"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5"/>
          </p:nvPr>
        </p:nvSpPr>
        <p:spPr/>
        <p:txBody>
          <a:bodyPr/>
          <a:lstStyle/>
          <a:p>
            <a:fld id="{104E99C0-4B96-4ACF-92C6-4B883E72D121}" type="slidenum">
              <a:rPr lang="nb-NO" smtClean="0"/>
              <a:t>14</a:t>
            </a:fld>
            <a:endParaRPr lang="nb-NO" dirty="0"/>
          </a:p>
        </p:txBody>
      </p:sp>
    </p:spTree>
    <p:extLst>
      <p:ext uri="{BB962C8B-B14F-4D97-AF65-F5344CB8AC3E}">
        <p14:creationId xmlns:p14="http://schemas.microsoft.com/office/powerpoint/2010/main" val="40036410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NO" dirty="0">
                <a:latin typeface="Calibri" panose="020F0502020204030204" pitchFamily="34" charset="0"/>
                <a:cs typeface="Calibri" panose="020F0502020204030204" pitchFamily="34" charset="0"/>
              </a:rPr>
              <a:t>The data is always the underlying feature of all statistics and whatever algorithm we come up with, it’s usually not better than the data it reflects</a:t>
            </a:r>
          </a:p>
          <a:p>
            <a:pPr marL="171450" indent="-171450">
              <a:buFont typeface="Arial" panose="020B0604020202020204" pitchFamily="34" charset="0"/>
              <a:buChar char="•"/>
            </a:pPr>
            <a:r>
              <a:rPr lang="en-NO" dirty="0">
                <a:latin typeface="Calibri" panose="020F0502020204030204" pitchFamily="34" charset="0"/>
                <a:cs typeface="Calibri" panose="020F0502020204030204" pitchFamily="34" charset="0"/>
              </a:rPr>
              <a:t>The more robust we make the algorithm to different conditions, the better</a:t>
            </a:r>
          </a:p>
          <a:p>
            <a:pPr marL="171450" indent="-171450">
              <a:buFont typeface="Arial" panose="020B0604020202020204" pitchFamily="34" charset="0"/>
              <a:buChar char="•"/>
            </a:pPr>
            <a:r>
              <a:rPr lang="en-NO" dirty="0">
                <a:latin typeface="Calibri" panose="020F0502020204030204" pitchFamily="34" charset="0"/>
                <a:cs typeface="Calibri" panose="020F0502020204030204" pitchFamily="34" charset="0"/>
              </a:rPr>
              <a:t>Here, we simply used different FreeSurfer versions, showing that shuffling versions </a:t>
            </a:r>
          </a:p>
          <a:p>
            <a:pPr marL="171450" indent="-171450">
              <a:buFont typeface="Arial" panose="020B0604020202020204" pitchFamily="34" charset="0"/>
              <a:buChar char="•"/>
            </a:pPr>
            <a:r>
              <a:rPr lang="en-NO" dirty="0">
                <a:latin typeface="Calibri" panose="020F0502020204030204" pitchFamily="34" charset="0"/>
                <a:cs typeface="Calibri" panose="020F0502020204030204" pitchFamily="34" charset="0"/>
              </a:rPr>
              <a:t>In DeepLearning this is also done by data augmentation.</a:t>
            </a:r>
          </a:p>
          <a:p>
            <a:pPr marL="171450" indent="-171450">
              <a:buFont typeface="Arial" panose="020B0604020202020204" pitchFamily="34" charset="0"/>
              <a:buChar char="•"/>
            </a:pPr>
            <a:r>
              <a:rPr lang="en-NO" dirty="0">
                <a:latin typeface="Calibri" panose="020F0502020204030204" pitchFamily="34" charset="0"/>
                <a:cs typeface="Calibri" panose="020F0502020204030204" pitchFamily="34" charset="0"/>
              </a:rPr>
              <a:t>These steps are computationally expensive but potentially crucial to build robust models</a:t>
            </a:r>
          </a:p>
        </p:txBody>
      </p:sp>
      <p:sp>
        <p:nvSpPr>
          <p:cNvPr id="4" name="Slide Number Placeholder 3"/>
          <p:cNvSpPr>
            <a:spLocks noGrp="1"/>
          </p:cNvSpPr>
          <p:nvPr>
            <p:ph type="sldNum" sz="quarter" idx="5"/>
          </p:nvPr>
        </p:nvSpPr>
        <p:spPr/>
        <p:txBody>
          <a:bodyPr/>
          <a:lstStyle/>
          <a:p>
            <a:fld id="{104E99C0-4B96-4ACF-92C6-4B883E72D121}" type="slidenum">
              <a:rPr lang="nb-NO" smtClean="0"/>
              <a:t>15</a:t>
            </a:fld>
            <a:endParaRPr lang="nb-NO" dirty="0"/>
          </a:p>
        </p:txBody>
      </p:sp>
    </p:spTree>
    <p:extLst>
      <p:ext uri="{BB962C8B-B14F-4D97-AF65-F5344CB8AC3E}">
        <p14:creationId xmlns:p14="http://schemas.microsoft.com/office/powerpoint/2010/main" val="9337494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NO" dirty="0">
                <a:latin typeface="Calibri" panose="020F0502020204030204" pitchFamily="34" charset="0"/>
                <a:cs typeface="Calibri" panose="020F0502020204030204" pitchFamily="34" charset="0"/>
              </a:rPr>
              <a:t>And then we go on with our lives.</a:t>
            </a:r>
          </a:p>
        </p:txBody>
      </p:sp>
      <p:sp>
        <p:nvSpPr>
          <p:cNvPr id="4" name="Slide Number Placeholder 3"/>
          <p:cNvSpPr>
            <a:spLocks noGrp="1"/>
          </p:cNvSpPr>
          <p:nvPr>
            <p:ph type="sldNum" sz="quarter" idx="5"/>
          </p:nvPr>
        </p:nvSpPr>
        <p:spPr/>
        <p:txBody>
          <a:bodyPr/>
          <a:lstStyle/>
          <a:p>
            <a:fld id="{104E99C0-4B96-4ACF-92C6-4B883E72D121}" type="slidenum">
              <a:rPr lang="nb-NO" smtClean="0"/>
              <a:t>16</a:t>
            </a:fld>
            <a:endParaRPr lang="nb-NO" dirty="0"/>
          </a:p>
        </p:txBody>
      </p:sp>
    </p:spTree>
    <p:extLst>
      <p:ext uri="{BB962C8B-B14F-4D97-AF65-F5344CB8AC3E}">
        <p14:creationId xmlns:p14="http://schemas.microsoft.com/office/powerpoint/2010/main" val="19710786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514350" indent="-514350">
              <a:buFont typeface="+mj-lt"/>
              <a:buAutoNum type="arabicPeriod"/>
            </a:pPr>
            <a:r>
              <a:rPr lang="en-NO" dirty="0">
                <a:latin typeface="Calibri" panose="020F0502020204030204" pitchFamily="34" charset="0"/>
                <a:cs typeface="Calibri" panose="020F0502020204030204" pitchFamily="34" charset="0"/>
              </a:rPr>
              <a:t>BrainAge is most commonly a cross-sectional estimate</a:t>
            </a:r>
          </a:p>
          <a:p>
            <a:pPr marL="628650" lvl="1" indent="-171450">
              <a:buFont typeface="Arial" panose="020B0604020202020204" pitchFamily="34" charset="0"/>
              <a:buChar char="•"/>
            </a:pPr>
            <a:r>
              <a:rPr lang="en-NO" dirty="0">
                <a:latin typeface="Calibri" panose="020F0502020204030204" pitchFamily="34" charset="0"/>
                <a:cs typeface="Calibri" panose="020F0502020204030204" pitchFamily="34" charset="0"/>
              </a:rPr>
              <a:t>Differs for disease groups, correlates strongest with other cross-sectional estimates</a:t>
            </a:r>
          </a:p>
          <a:p>
            <a:pPr marL="514350" indent="-514350">
              <a:buFont typeface="+mj-lt"/>
              <a:buAutoNum type="arabicPeriod"/>
            </a:pPr>
            <a:r>
              <a:rPr lang="en-NO" dirty="0">
                <a:latin typeface="Calibri" panose="020F0502020204030204" pitchFamily="34" charset="0"/>
                <a:cs typeface="Calibri" panose="020F0502020204030204" pitchFamily="34" charset="0"/>
              </a:rPr>
              <a:t>The biological underpinnings of current approaches’ BrainAge are unclear</a:t>
            </a:r>
          </a:p>
          <a:p>
            <a:pPr marL="514350" indent="-514350">
              <a:buFont typeface="+mj-lt"/>
              <a:buAutoNum type="arabicPeriod"/>
            </a:pPr>
            <a:r>
              <a:rPr lang="en-NO" b="1" dirty="0">
                <a:latin typeface="Calibri" panose="020F0502020204030204" pitchFamily="34" charset="0"/>
                <a:cs typeface="Calibri" panose="020F0502020204030204" pitchFamily="34" charset="0"/>
              </a:rPr>
              <a:t>Prognostic and diagnostic utility is unclear</a:t>
            </a:r>
          </a:p>
          <a:p>
            <a:pPr marL="514350" indent="-514350">
              <a:buFont typeface="+mj-lt"/>
              <a:buAutoNum type="arabicPeriod"/>
            </a:pPr>
            <a:r>
              <a:rPr lang="en-NO" dirty="0">
                <a:latin typeface="Calibri" panose="020F0502020204030204" pitchFamily="34" charset="0"/>
                <a:cs typeface="Calibri" panose="020F0502020204030204" pitchFamily="34" charset="0"/>
              </a:rPr>
              <a:t>There are promising ideas to build upon the BrainAge concept</a:t>
            </a:r>
          </a:p>
          <a:p>
            <a:pPr marL="171450" indent="-171450">
              <a:buFont typeface="Arial" panose="020B0604020202020204" pitchFamily="34" charset="0"/>
              <a:buChar char="•"/>
            </a:pPr>
            <a:endParaRPr lang="en-NO"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5"/>
          </p:nvPr>
        </p:nvSpPr>
        <p:spPr/>
        <p:txBody>
          <a:bodyPr/>
          <a:lstStyle/>
          <a:p>
            <a:fld id="{104E99C0-4B96-4ACF-92C6-4B883E72D121}" type="slidenum">
              <a:rPr lang="nb-NO" smtClean="0"/>
              <a:t>17</a:t>
            </a:fld>
            <a:endParaRPr lang="nb-NO" dirty="0"/>
          </a:p>
        </p:txBody>
      </p:sp>
    </p:spTree>
    <p:extLst>
      <p:ext uri="{BB962C8B-B14F-4D97-AF65-F5344CB8AC3E}">
        <p14:creationId xmlns:p14="http://schemas.microsoft.com/office/powerpoint/2010/main" val="17609514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O" dirty="0"/>
          </a:p>
        </p:txBody>
      </p:sp>
      <p:sp>
        <p:nvSpPr>
          <p:cNvPr id="4" name="Slide Number Placeholder 3"/>
          <p:cNvSpPr>
            <a:spLocks noGrp="1"/>
          </p:cNvSpPr>
          <p:nvPr>
            <p:ph type="sldNum" sz="quarter" idx="5"/>
          </p:nvPr>
        </p:nvSpPr>
        <p:spPr/>
        <p:txBody>
          <a:bodyPr/>
          <a:lstStyle/>
          <a:p>
            <a:fld id="{104E99C0-4B96-4ACF-92C6-4B883E72D121}" type="slidenum">
              <a:rPr lang="nb-NO" smtClean="0"/>
              <a:t>18</a:t>
            </a:fld>
            <a:endParaRPr lang="nb-NO" dirty="0"/>
          </a:p>
        </p:txBody>
      </p:sp>
    </p:spTree>
    <p:extLst>
      <p:ext uri="{BB962C8B-B14F-4D97-AF65-F5344CB8AC3E}">
        <p14:creationId xmlns:p14="http://schemas.microsoft.com/office/powerpoint/2010/main" val="23292362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NO" dirty="0"/>
              <a:t>Maybe for ageing into a motor dysfunction the cerebellum and only the cerebellum is important.</a:t>
            </a:r>
          </a:p>
          <a:p>
            <a:pPr marL="171450" indent="-171450">
              <a:buFont typeface="Arial" panose="020B0604020202020204" pitchFamily="34" charset="0"/>
              <a:buChar char="•"/>
            </a:pPr>
            <a:r>
              <a:rPr lang="en-NO" dirty="0"/>
              <a:t>Maybe for </a:t>
            </a:r>
          </a:p>
        </p:txBody>
      </p:sp>
      <p:sp>
        <p:nvSpPr>
          <p:cNvPr id="4" name="Slide Number Placeholder 3"/>
          <p:cNvSpPr>
            <a:spLocks noGrp="1"/>
          </p:cNvSpPr>
          <p:nvPr>
            <p:ph type="sldNum" sz="quarter" idx="5"/>
          </p:nvPr>
        </p:nvSpPr>
        <p:spPr/>
        <p:txBody>
          <a:bodyPr/>
          <a:lstStyle/>
          <a:p>
            <a:fld id="{104E99C0-4B96-4ACF-92C6-4B883E72D121}" type="slidenum">
              <a:rPr lang="nb-NO" smtClean="0"/>
              <a:t>19</a:t>
            </a:fld>
            <a:endParaRPr lang="nb-NO" dirty="0"/>
          </a:p>
        </p:txBody>
      </p:sp>
    </p:spTree>
    <p:extLst>
      <p:ext uri="{BB962C8B-B14F-4D97-AF65-F5344CB8AC3E}">
        <p14:creationId xmlns:p14="http://schemas.microsoft.com/office/powerpoint/2010/main" val="29178152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NO" dirty="0"/>
              <a:t>Let’s start with what BrainAge is.</a:t>
            </a:r>
          </a:p>
          <a:p>
            <a:pPr marL="171450" indent="-171450">
              <a:buFont typeface="Arial" panose="020B0604020202020204" pitchFamily="34" charset="0"/>
              <a:buChar char="•"/>
            </a:pPr>
            <a:r>
              <a:rPr lang="en-NO" dirty="0"/>
              <a:t>One can cook it down to a three step process:</a:t>
            </a:r>
          </a:p>
          <a:p>
            <a:pPr marL="628650" lvl="1" indent="-171450">
              <a:buFont typeface="Arial" panose="020B0604020202020204" pitchFamily="34" charset="0"/>
              <a:buChar char="•"/>
            </a:pPr>
            <a:r>
              <a:rPr lang="en-GB" dirty="0"/>
              <a:t>T</a:t>
            </a:r>
            <a:r>
              <a:rPr lang="en-NO" dirty="0"/>
              <a:t>raining a model</a:t>
            </a:r>
          </a:p>
          <a:p>
            <a:pPr marL="628650" lvl="1" indent="-171450">
              <a:buFont typeface="Arial" panose="020B0604020202020204" pitchFamily="34" charset="0"/>
              <a:buChar char="•"/>
            </a:pPr>
            <a:r>
              <a:rPr lang="en-GB" dirty="0"/>
              <a:t>P</a:t>
            </a:r>
            <a:r>
              <a:rPr lang="en-NO" dirty="0"/>
              <a:t>redicting on new data</a:t>
            </a:r>
          </a:p>
          <a:p>
            <a:pPr marL="628650" lvl="1" indent="-171450">
              <a:buFont typeface="Arial" panose="020B0604020202020204" pitchFamily="34" charset="0"/>
              <a:buChar char="•"/>
            </a:pPr>
            <a:r>
              <a:rPr lang="en-GB" dirty="0"/>
              <a:t>U</a:t>
            </a:r>
            <a:r>
              <a:rPr lang="en-NO" dirty="0"/>
              <a:t>sing the predictions to estimate individual level prediction errors, also called brain age gap, brain age delta, brain predicted age gap, etc.</a:t>
            </a:r>
          </a:p>
        </p:txBody>
      </p:sp>
      <p:sp>
        <p:nvSpPr>
          <p:cNvPr id="4" name="Slide Number Placeholder 3"/>
          <p:cNvSpPr>
            <a:spLocks noGrp="1"/>
          </p:cNvSpPr>
          <p:nvPr>
            <p:ph type="sldNum" sz="quarter" idx="5"/>
          </p:nvPr>
        </p:nvSpPr>
        <p:spPr/>
        <p:txBody>
          <a:bodyPr/>
          <a:lstStyle/>
          <a:p>
            <a:fld id="{104E99C0-4B96-4ACF-92C6-4B883E72D121}" type="slidenum">
              <a:rPr lang="nb-NO" smtClean="0"/>
              <a:t>3</a:t>
            </a:fld>
            <a:endParaRPr lang="nb-NO" dirty="0"/>
          </a:p>
        </p:txBody>
      </p:sp>
    </p:spTree>
    <p:extLst>
      <p:ext uri="{BB962C8B-B14F-4D97-AF65-F5344CB8AC3E}">
        <p14:creationId xmlns:p14="http://schemas.microsoft.com/office/powerpoint/2010/main" val="36874018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NO" dirty="0"/>
              <a:t>Let’s dial back before we start talking about biomarkers and use a more sober definition of BrainAge: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NO"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NO" dirty="0"/>
              <a:t>BrainAge is the expected age of an individual based on their data.</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NO" dirty="0"/>
              <a:t>The expectations originates from a model wh</a:t>
            </a:r>
            <a:r>
              <a:rPr lang="en-GB" dirty="0" err="1"/>
              <a:t>ic</a:t>
            </a:r>
            <a:r>
              <a:rPr lang="en-NO" dirty="0"/>
              <a:t>h depends on data.</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NO" dirty="0"/>
              <a:t>Data depends on assumptions about anatomical, and biophysical plausibility.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NO"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NO" dirty="0"/>
              <a:t>Assuming that we get it right and that we have a perfect understanding of how any brain should look at any point in time in their lifes, looking at prediction errors might be a great biomarker of everything. But you might see the limitations already.</a:t>
            </a:r>
          </a:p>
          <a:p>
            <a:endParaRPr lang="en-NO" dirty="0"/>
          </a:p>
        </p:txBody>
      </p:sp>
      <p:sp>
        <p:nvSpPr>
          <p:cNvPr id="4" name="Slide Number Placeholder 3"/>
          <p:cNvSpPr>
            <a:spLocks noGrp="1"/>
          </p:cNvSpPr>
          <p:nvPr>
            <p:ph type="sldNum" sz="quarter" idx="5"/>
          </p:nvPr>
        </p:nvSpPr>
        <p:spPr/>
        <p:txBody>
          <a:bodyPr/>
          <a:lstStyle/>
          <a:p>
            <a:fld id="{104E99C0-4B96-4ACF-92C6-4B883E72D121}" type="slidenum">
              <a:rPr lang="nb-NO" smtClean="0"/>
              <a:t>4</a:t>
            </a:fld>
            <a:endParaRPr lang="nb-NO" dirty="0"/>
          </a:p>
        </p:txBody>
      </p:sp>
    </p:spTree>
    <p:extLst>
      <p:ext uri="{BB962C8B-B14F-4D97-AF65-F5344CB8AC3E}">
        <p14:creationId xmlns:p14="http://schemas.microsoft.com/office/powerpoint/2010/main" val="7760797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NO" dirty="0"/>
              <a:t>The way of how models are trained </a:t>
            </a:r>
            <a:r>
              <a:rPr lang="en-GB" dirty="0"/>
              <a:t>is of course important and provide different biological meaning.</a:t>
            </a:r>
          </a:p>
          <a:p>
            <a:pPr marL="171450" indent="-171450">
              <a:buFont typeface="Arial" panose="020B0604020202020204" pitchFamily="34" charset="0"/>
              <a:buChar char="•"/>
            </a:pPr>
            <a:r>
              <a:rPr lang="en-GB" dirty="0"/>
              <a:t>Let’s give some examples:</a:t>
            </a:r>
          </a:p>
          <a:p>
            <a:pPr marL="628650" lvl="1" indent="-171450">
              <a:buFont typeface="Arial" panose="020B0604020202020204" pitchFamily="34" charset="0"/>
              <a:buChar char="•"/>
            </a:pPr>
            <a:r>
              <a:rPr lang="en-GB" dirty="0"/>
              <a:t>Do we look at contrasts from T1w images? Here we will only see different shades of black and white. We can see hyperintensities and can differentiate white from grey matter, etc.</a:t>
            </a:r>
          </a:p>
          <a:p>
            <a:pPr marL="628650" lvl="1" indent="-171450">
              <a:buFont typeface="Arial" panose="020B0604020202020204" pitchFamily="34" charset="0"/>
              <a:buChar char="•"/>
            </a:pPr>
            <a:r>
              <a:rPr lang="en-GB" dirty="0"/>
              <a:t>We can also process data using biophysical models to extract information not visible to the bare eye, e.g. using tractography.</a:t>
            </a:r>
          </a:p>
          <a:p>
            <a:pPr marL="628650" lvl="1" indent="-171450">
              <a:buFont typeface="Arial" panose="020B0604020202020204" pitchFamily="34" charset="0"/>
              <a:buChar char="•"/>
            </a:pPr>
            <a:r>
              <a:rPr lang="en-GB" dirty="0"/>
              <a:t>We can also reduce the dimensionality of the data into a table by parcellating and extracting some metric of interest</a:t>
            </a:r>
          </a:p>
          <a:p>
            <a:pPr marL="171450" lvl="0" indent="-171450">
              <a:buFont typeface="Arial" panose="020B0604020202020204" pitchFamily="34" charset="0"/>
              <a:buChar char="•"/>
            </a:pPr>
            <a:r>
              <a:rPr lang="en-GB" dirty="0"/>
              <a:t>The different types of data allow for different machine learning types</a:t>
            </a:r>
          </a:p>
          <a:p>
            <a:pPr marL="171450" lvl="0" indent="-171450">
              <a:buFont typeface="Arial" panose="020B0604020202020204" pitchFamily="34" charset="0"/>
              <a:buChar char="•"/>
            </a:pPr>
            <a:r>
              <a:rPr lang="en-GB" dirty="0"/>
              <a:t>The general rule:</a:t>
            </a:r>
          </a:p>
          <a:p>
            <a:pPr marL="628650" lvl="1" indent="-171450">
              <a:buFont typeface="Arial" panose="020B0604020202020204" pitchFamily="34" charset="0"/>
              <a:buChar char="•"/>
            </a:pPr>
            <a:r>
              <a:rPr lang="en-GB" dirty="0"/>
              <a:t>images allow for deep learning, most commonly CNNs</a:t>
            </a:r>
          </a:p>
          <a:p>
            <a:pPr marL="628650" lvl="1" indent="-171450">
              <a:buFont typeface="Arial" panose="020B0604020202020204" pitchFamily="34" charset="0"/>
              <a:buChar char="•"/>
            </a:pPr>
            <a:r>
              <a:rPr lang="en-GB" dirty="0"/>
              <a:t>Tables are better using traditional machine learning, like random trees, tree boosting, or even simple regression</a:t>
            </a:r>
            <a:endParaRPr lang="en-NO" dirty="0"/>
          </a:p>
        </p:txBody>
      </p:sp>
      <p:sp>
        <p:nvSpPr>
          <p:cNvPr id="4" name="Slide Number Placeholder 3"/>
          <p:cNvSpPr>
            <a:spLocks noGrp="1"/>
          </p:cNvSpPr>
          <p:nvPr>
            <p:ph type="sldNum" sz="quarter" idx="5"/>
          </p:nvPr>
        </p:nvSpPr>
        <p:spPr/>
        <p:txBody>
          <a:bodyPr/>
          <a:lstStyle/>
          <a:p>
            <a:fld id="{104E99C0-4B96-4ACF-92C6-4B883E72D121}" type="slidenum">
              <a:rPr lang="nb-NO" smtClean="0"/>
              <a:t>5</a:t>
            </a:fld>
            <a:endParaRPr lang="nb-NO" dirty="0"/>
          </a:p>
        </p:txBody>
      </p:sp>
    </p:spTree>
    <p:extLst>
      <p:ext uri="{BB962C8B-B14F-4D97-AF65-F5344CB8AC3E}">
        <p14:creationId xmlns:p14="http://schemas.microsoft.com/office/powerpoint/2010/main" val="15319198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b="1" i="0" dirty="0"/>
              <a:t>Anyways, let’s ignore all concerns and technical stuff and apply </a:t>
            </a:r>
            <a:r>
              <a:rPr lang="en-GB" b="1" i="0" dirty="0" err="1"/>
              <a:t>BrainAge</a:t>
            </a:r>
            <a:r>
              <a:rPr lang="en-GB" b="1" i="0" dirty="0"/>
              <a:t>.</a:t>
            </a:r>
          </a:p>
          <a:p>
            <a:pPr marL="171450" indent="-171450">
              <a:buFont typeface="Arial" panose="020B0604020202020204" pitchFamily="34" charset="0"/>
              <a:buChar char="•"/>
            </a:pPr>
            <a:r>
              <a:rPr lang="en-GB" i="1" dirty="0"/>
              <a:t>Why is this prediction error interesting??</a:t>
            </a:r>
          </a:p>
          <a:p>
            <a:pPr marL="171450" indent="-171450">
              <a:buFont typeface="Arial" panose="020B0604020202020204" pitchFamily="34" charset="0"/>
              <a:buChar char="•"/>
            </a:pPr>
            <a:r>
              <a:rPr lang="en-GB" dirty="0"/>
              <a:t>Differences in </a:t>
            </a:r>
            <a:r>
              <a:rPr lang="en-GB" dirty="0" err="1"/>
              <a:t>BrainAge</a:t>
            </a:r>
            <a:r>
              <a:rPr lang="en-GB" dirty="0"/>
              <a:t> between HC and disorders</a:t>
            </a:r>
          </a:p>
          <a:p>
            <a:pPr marL="171450" indent="-171450">
              <a:buFont typeface="Arial" panose="020B0604020202020204" pitchFamily="34" charset="0"/>
              <a:buChar char="•"/>
            </a:pPr>
            <a:r>
              <a:rPr lang="en-GB" dirty="0"/>
              <a:t>Especially for those disorders which cause strong anatomical changes</a:t>
            </a:r>
          </a:p>
          <a:p>
            <a:pPr marL="171450" indent="-171450">
              <a:buFont typeface="Arial" panose="020B0604020202020204" pitchFamily="34" charset="0"/>
              <a:buChar char="•"/>
            </a:pPr>
            <a:r>
              <a:rPr lang="en-GB" dirty="0"/>
              <a:t>Or with other words: Largest differences where brain is most affected, i.e. atrophy, yet unspecific</a:t>
            </a:r>
          </a:p>
          <a:p>
            <a:pPr marL="171450" indent="-171450">
              <a:buFont typeface="Arial" panose="020B0604020202020204" pitchFamily="34" charset="0"/>
              <a:buChar char="•"/>
            </a:pPr>
            <a:r>
              <a:rPr lang="en-GB" dirty="0"/>
              <a:t>C</a:t>
            </a:r>
            <a:r>
              <a:rPr lang="en-NO" dirty="0"/>
              <a:t>an it be a prognostic and diagnostic marker?</a:t>
            </a:r>
          </a:p>
          <a:p>
            <a:pPr marL="171450" indent="-171450">
              <a:buFont typeface="Arial" panose="020B0604020202020204" pitchFamily="34" charset="0"/>
              <a:buChar char="•"/>
            </a:pPr>
            <a:r>
              <a:rPr lang="en-NO" dirty="0"/>
              <a:t>Is BrainAge a generalisable marker?</a:t>
            </a:r>
          </a:p>
        </p:txBody>
      </p:sp>
      <p:sp>
        <p:nvSpPr>
          <p:cNvPr id="4" name="Slide Number Placeholder 3"/>
          <p:cNvSpPr>
            <a:spLocks noGrp="1"/>
          </p:cNvSpPr>
          <p:nvPr>
            <p:ph type="sldNum" sz="quarter" idx="5"/>
          </p:nvPr>
        </p:nvSpPr>
        <p:spPr/>
        <p:txBody>
          <a:bodyPr/>
          <a:lstStyle/>
          <a:p>
            <a:fld id="{104E99C0-4B96-4ACF-92C6-4B883E72D121}" type="slidenum">
              <a:rPr lang="nb-NO" smtClean="0"/>
              <a:t>6</a:t>
            </a:fld>
            <a:endParaRPr lang="nb-NO" dirty="0"/>
          </a:p>
        </p:txBody>
      </p:sp>
    </p:spTree>
    <p:extLst>
      <p:ext uri="{BB962C8B-B14F-4D97-AF65-F5344CB8AC3E}">
        <p14:creationId xmlns:p14="http://schemas.microsoft.com/office/powerpoint/2010/main" val="26631082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NO" dirty="0"/>
              <a:t>Most BrainAge papers jump from the cross-sectional concept to longitudinal assumptions of ageing effect.</a:t>
            </a:r>
          </a:p>
          <a:p>
            <a:pPr marL="171450" indent="-171450">
              <a:buFont typeface="Arial" panose="020B0604020202020204" pitchFamily="34" charset="0"/>
              <a:buChar char="•"/>
            </a:pPr>
            <a:r>
              <a:rPr lang="en-NO" dirty="0"/>
              <a:t>Not in their statistical testing, but in the semantics in the papers.</a:t>
            </a:r>
          </a:p>
          <a:p>
            <a:pPr marL="171450" indent="-171450">
              <a:buFont typeface="Arial" panose="020B0604020202020204" pitchFamily="34" charset="0"/>
              <a:buChar char="•"/>
            </a:pPr>
            <a:r>
              <a:rPr lang="en-NO" dirty="0"/>
              <a:t>This is unlucky and likely a confusion due to the naming of the concept.</a:t>
            </a:r>
          </a:p>
          <a:p>
            <a:pPr marL="171450" indent="-171450">
              <a:buFont typeface="Arial" panose="020B0604020202020204" pitchFamily="34" charset="0"/>
              <a:buChar char="•"/>
            </a:pPr>
            <a:r>
              <a:rPr lang="en-NO" dirty="0"/>
              <a:t>To my current knowledge, there is no evidence supporting the claim for the most common way of modelling being using all t</a:t>
            </a:r>
            <a:r>
              <a:rPr lang="en-GB" dirty="0"/>
              <a:t>he</a:t>
            </a:r>
            <a:r>
              <a:rPr lang="en-NO" dirty="0"/>
              <a:t> available features.</a:t>
            </a:r>
          </a:p>
          <a:p>
            <a:pPr marL="171450" indent="-171450">
              <a:buFont typeface="Arial" panose="020B0604020202020204" pitchFamily="34" charset="0"/>
              <a:buChar char="•"/>
            </a:pPr>
            <a:r>
              <a:rPr lang="en-NO" dirty="0"/>
              <a:t>All the available features means whatever processing stream you use, you use all t</a:t>
            </a:r>
            <a:r>
              <a:rPr lang="en-GB" dirty="0"/>
              <a:t>he</a:t>
            </a:r>
            <a:r>
              <a:rPr lang="en-NO" dirty="0"/>
              <a:t> data you get. Be it all regions, voxels, tracts or whatever.</a:t>
            </a:r>
          </a:p>
          <a:p>
            <a:pPr marL="171450" indent="-171450">
              <a:buFont typeface="Arial" panose="020B0604020202020204" pitchFamily="34" charset="0"/>
              <a:buChar char="•"/>
            </a:pPr>
            <a:endParaRPr lang="en-NO" dirty="0"/>
          </a:p>
        </p:txBody>
      </p:sp>
      <p:sp>
        <p:nvSpPr>
          <p:cNvPr id="4" name="Slide Number Placeholder 3"/>
          <p:cNvSpPr>
            <a:spLocks noGrp="1"/>
          </p:cNvSpPr>
          <p:nvPr>
            <p:ph type="sldNum" sz="quarter" idx="5"/>
          </p:nvPr>
        </p:nvSpPr>
        <p:spPr/>
        <p:txBody>
          <a:bodyPr/>
          <a:lstStyle/>
          <a:p>
            <a:fld id="{104E99C0-4B96-4ACF-92C6-4B883E72D121}" type="slidenum">
              <a:rPr lang="nb-NO" smtClean="0"/>
              <a:t>7</a:t>
            </a:fld>
            <a:endParaRPr lang="nb-NO" dirty="0"/>
          </a:p>
        </p:txBody>
      </p:sp>
    </p:spTree>
    <p:extLst>
      <p:ext uri="{BB962C8B-B14F-4D97-AF65-F5344CB8AC3E}">
        <p14:creationId xmlns:p14="http://schemas.microsoft.com/office/powerpoint/2010/main" val="2890129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NO" dirty="0"/>
              <a:t>Machine learning relies on model metrics: RMSE, MAE, R, R^2</a:t>
            </a:r>
          </a:p>
          <a:p>
            <a:pPr marL="171450" indent="-171450">
              <a:buFont typeface="Arial" panose="020B0604020202020204" pitchFamily="34" charset="0"/>
              <a:buChar char="•"/>
            </a:pPr>
            <a:r>
              <a:rPr lang="en-NO" dirty="0"/>
              <a:t>These are group-level values.</a:t>
            </a:r>
          </a:p>
          <a:p>
            <a:pPr marL="171450" indent="-171450">
              <a:buFont typeface="Arial" panose="020B0604020202020204" pitchFamily="34" charset="0"/>
              <a:buChar char="•"/>
            </a:pPr>
            <a:r>
              <a:rPr lang="en-NO" dirty="0"/>
              <a:t>However, we are interested in individual-level predictions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NO" dirty="0"/>
              <a:t>Rigerous model testing involves validations in longitudinal data</a:t>
            </a:r>
          </a:p>
          <a:p>
            <a:pPr marL="171450" indent="-171450">
              <a:buFont typeface="Arial" panose="020B0604020202020204" pitchFamily="34" charset="0"/>
              <a:buChar char="•"/>
            </a:pPr>
            <a:r>
              <a:rPr lang="en-NO" dirty="0"/>
              <a:t>Our data show that the state-of-the-art brain age model pyment does not withstand the test</a:t>
            </a:r>
          </a:p>
          <a:p>
            <a:pPr marL="171450" indent="-171450">
              <a:buFont typeface="Arial" panose="020B0604020202020204" pitchFamily="34" charset="0"/>
              <a:buChar char="•"/>
            </a:pPr>
            <a:r>
              <a:rPr lang="en-GB" dirty="0"/>
              <a:t>P</a:t>
            </a:r>
            <a:r>
              <a:rPr lang="en-NO" dirty="0"/>
              <a:t>yment was trained on 50,000 T1w minimally processed datasets and is a CNN</a:t>
            </a:r>
          </a:p>
          <a:p>
            <a:pPr marL="171450" indent="-171450">
              <a:buFont typeface="Arial" panose="020B0604020202020204" pitchFamily="34" charset="0"/>
              <a:buChar char="•"/>
            </a:pPr>
            <a:r>
              <a:rPr lang="en-NO" dirty="0"/>
              <a:t>We need different training strategies or more robust models (e.g., underfitting or physics-informed models)</a:t>
            </a:r>
          </a:p>
          <a:p>
            <a:pPr marL="171450" indent="-171450">
              <a:buFont typeface="Arial" panose="020B0604020202020204" pitchFamily="34" charset="0"/>
              <a:buChar char="•"/>
            </a:pPr>
            <a:r>
              <a:rPr lang="en-NO" dirty="0"/>
              <a:t>Another problem: covariates</a:t>
            </a:r>
          </a:p>
          <a:p>
            <a:pPr marL="171450" indent="-171450">
              <a:buFont typeface="Arial" panose="020B0604020202020204" pitchFamily="34" charset="0"/>
              <a:buChar char="•"/>
            </a:pPr>
            <a:endParaRPr lang="en-NO" dirty="0"/>
          </a:p>
        </p:txBody>
      </p:sp>
      <p:sp>
        <p:nvSpPr>
          <p:cNvPr id="4" name="Slide Number Placeholder 3"/>
          <p:cNvSpPr>
            <a:spLocks noGrp="1"/>
          </p:cNvSpPr>
          <p:nvPr>
            <p:ph type="sldNum" sz="quarter" idx="5"/>
          </p:nvPr>
        </p:nvSpPr>
        <p:spPr/>
        <p:txBody>
          <a:bodyPr/>
          <a:lstStyle/>
          <a:p>
            <a:fld id="{104E99C0-4B96-4ACF-92C6-4B883E72D121}" type="slidenum">
              <a:rPr lang="nb-NO" smtClean="0"/>
              <a:t>8</a:t>
            </a:fld>
            <a:endParaRPr lang="nb-NO" dirty="0"/>
          </a:p>
        </p:txBody>
      </p:sp>
    </p:spTree>
    <p:extLst>
      <p:ext uri="{BB962C8B-B14F-4D97-AF65-F5344CB8AC3E}">
        <p14:creationId xmlns:p14="http://schemas.microsoft.com/office/powerpoint/2010/main" val="20785360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NO" dirty="0"/>
              <a:t>Let’s take two different perspectives:</a:t>
            </a:r>
          </a:p>
          <a:p>
            <a:pPr marL="628650" lvl="1" indent="-171450">
              <a:buFont typeface="Arial" panose="020B0604020202020204" pitchFamily="34" charset="0"/>
              <a:buChar char="•"/>
            </a:pPr>
            <a:r>
              <a:rPr lang="en-NO" dirty="0"/>
              <a:t>Participants: more participants, but less data per individual (37k training, 2.5k test)</a:t>
            </a:r>
          </a:p>
          <a:p>
            <a:pPr marL="628650" lvl="1" indent="-171450">
              <a:buFont typeface="Arial" panose="020B0604020202020204" pitchFamily="34" charset="0"/>
              <a:buChar char="•"/>
            </a:pPr>
            <a:r>
              <a:rPr lang="en-NO" dirty="0"/>
              <a:t>Data processing: biophysical models to extract data from raw </a:t>
            </a:r>
          </a:p>
          <a:p>
            <a:pPr marL="171450" lvl="0" indent="-171450">
              <a:buFont typeface="Arial" panose="020B0604020202020204" pitchFamily="34" charset="0"/>
              <a:buChar char="•"/>
            </a:pPr>
            <a:r>
              <a:rPr lang="en-NO" dirty="0"/>
              <a:t>While we see that brain age associates with age on the group level, NOT THE INDIVIDUAL LVL AS WE JUST SAW, it is unclear whether it reflects brain ageing</a:t>
            </a:r>
          </a:p>
          <a:p>
            <a:pPr marL="171450" lvl="0" indent="-171450">
              <a:buFont typeface="Arial" panose="020B0604020202020204" pitchFamily="34" charset="0"/>
              <a:buChar char="•"/>
            </a:pPr>
            <a:endParaRPr lang="en-NO" dirty="0"/>
          </a:p>
          <a:p>
            <a:pPr marL="171450" lvl="0" indent="-171450">
              <a:buFont typeface="Arial" panose="020B0604020202020204" pitchFamily="34" charset="0"/>
              <a:buChar char="•"/>
            </a:pPr>
            <a:r>
              <a:rPr lang="en-NO" dirty="0"/>
              <a:t>How did we do it? In simple terms:</a:t>
            </a:r>
          </a:p>
          <a:p>
            <a:pPr marL="228600" lvl="0" indent="-228600">
              <a:buFont typeface="+mj-lt"/>
              <a:buAutoNum type="arabicPeriod"/>
            </a:pPr>
            <a:r>
              <a:rPr lang="en-NO" dirty="0"/>
              <a:t>Estimating principal components of brain features and brain ages</a:t>
            </a:r>
          </a:p>
          <a:p>
            <a:pPr marL="228600" lvl="0" indent="-228600">
              <a:buFont typeface="+mj-lt"/>
              <a:buAutoNum type="arabicPeriod"/>
            </a:pPr>
            <a:r>
              <a:rPr lang="en-NO" dirty="0"/>
              <a:t>Correlate them</a:t>
            </a:r>
          </a:p>
          <a:p>
            <a:pPr marL="228600" lvl="0" indent="-228600">
              <a:buFont typeface="Arial" panose="020B0604020202020204" pitchFamily="34" charset="0"/>
              <a:buChar char="•"/>
            </a:pPr>
            <a:r>
              <a:rPr lang="en-NO" dirty="0"/>
              <a:t>Result: </a:t>
            </a:r>
          </a:p>
        </p:txBody>
      </p:sp>
      <p:sp>
        <p:nvSpPr>
          <p:cNvPr id="4" name="Slide Number Placeholder 3"/>
          <p:cNvSpPr>
            <a:spLocks noGrp="1"/>
          </p:cNvSpPr>
          <p:nvPr>
            <p:ph type="sldNum" sz="quarter" idx="5"/>
          </p:nvPr>
        </p:nvSpPr>
        <p:spPr/>
        <p:txBody>
          <a:bodyPr/>
          <a:lstStyle/>
          <a:p>
            <a:fld id="{104E99C0-4B96-4ACF-92C6-4B883E72D121}" type="slidenum">
              <a:rPr lang="nb-NO" smtClean="0"/>
              <a:t>9</a:t>
            </a:fld>
            <a:endParaRPr lang="nb-NO" dirty="0"/>
          </a:p>
        </p:txBody>
      </p:sp>
    </p:spTree>
    <p:extLst>
      <p:ext uri="{BB962C8B-B14F-4D97-AF65-F5344CB8AC3E}">
        <p14:creationId xmlns:p14="http://schemas.microsoft.com/office/powerpoint/2010/main" val="20671213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NO" dirty="0"/>
              <a:t>There are two other studies I am aware using different cohorts and algorithms coming to the same conclusions.</a:t>
            </a:r>
          </a:p>
        </p:txBody>
      </p:sp>
      <p:sp>
        <p:nvSpPr>
          <p:cNvPr id="4" name="Slide Number Placeholder 3"/>
          <p:cNvSpPr>
            <a:spLocks noGrp="1"/>
          </p:cNvSpPr>
          <p:nvPr>
            <p:ph type="sldNum" sz="quarter" idx="5"/>
          </p:nvPr>
        </p:nvSpPr>
        <p:spPr/>
        <p:txBody>
          <a:bodyPr/>
          <a:lstStyle/>
          <a:p>
            <a:fld id="{104E99C0-4B96-4ACF-92C6-4B883E72D121}" type="slidenum">
              <a:rPr lang="nb-NO" smtClean="0"/>
              <a:t>10</a:t>
            </a:fld>
            <a:endParaRPr lang="nb-NO" dirty="0"/>
          </a:p>
        </p:txBody>
      </p:sp>
    </p:spTree>
    <p:extLst>
      <p:ext uri="{BB962C8B-B14F-4D97-AF65-F5344CB8AC3E}">
        <p14:creationId xmlns:p14="http://schemas.microsoft.com/office/powerpoint/2010/main" val="11020464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tellysbil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nb-NO"/>
              <a:t>Klikk for å redigere tittelstil</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b-NO"/>
              <a:t>Klikk for å redigere undertittelstil i malen</a:t>
            </a:r>
            <a:endParaRPr lang="en-US" dirty="0"/>
          </a:p>
        </p:txBody>
      </p:sp>
      <p:sp>
        <p:nvSpPr>
          <p:cNvPr id="4" name="Date Placeholder 3"/>
          <p:cNvSpPr>
            <a:spLocks noGrp="1"/>
          </p:cNvSpPr>
          <p:nvPr>
            <p:ph type="dt" sz="half" idx="10"/>
          </p:nvPr>
        </p:nvSpPr>
        <p:spPr/>
        <p:txBody>
          <a:bodyPr/>
          <a:lstStyle/>
          <a:p>
            <a:fld id="{8457BB9A-F95B-4207-B6BB-E9A147AD0E34}" type="datetime1">
              <a:rPr lang="nb-NO" smtClean="0"/>
              <a:t>01.04.2025</a:t>
            </a:fld>
            <a:endParaRPr lang="nb-NO" dirty="0"/>
          </a:p>
        </p:txBody>
      </p:sp>
      <p:sp>
        <p:nvSpPr>
          <p:cNvPr id="5" name="Footer Placeholder 4"/>
          <p:cNvSpPr>
            <a:spLocks noGrp="1"/>
          </p:cNvSpPr>
          <p:nvPr>
            <p:ph type="ftr" sz="quarter" idx="11"/>
          </p:nvPr>
        </p:nvSpPr>
        <p:spPr/>
        <p:txBody>
          <a:bodyPr/>
          <a:lstStyle/>
          <a:p>
            <a:endParaRPr lang="nb-NO" dirty="0"/>
          </a:p>
        </p:txBody>
      </p:sp>
      <p:sp>
        <p:nvSpPr>
          <p:cNvPr id="6" name="Slide Number Placeholder 5"/>
          <p:cNvSpPr>
            <a:spLocks noGrp="1"/>
          </p:cNvSpPr>
          <p:nvPr>
            <p:ph type="sldNum" sz="quarter" idx="12"/>
          </p:nvPr>
        </p:nvSpPr>
        <p:spPr/>
        <p:txBody>
          <a:bodyPr/>
          <a:lstStyle/>
          <a:p>
            <a:fld id="{F8FF2FA5-F8AC-4789-9C0A-A76E2DC1018B}" type="slidenum">
              <a:rPr lang="nb-NO" smtClean="0"/>
              <a:t>‹#›</a:t>
            </a:fld>
            <a:endParaRPr lang="nb-NO" dirty="0"/>
          </a:p>
        </p:txBody>
      </p:sp>
    </p:spTree>
    <p:extLst>
      <p:ext uri="{BB962C8B-B14F-4D97-AF65-F5344CB8AC3E}">
        <p14:creationId xmlns:p14="http://schemas.microsoft.com/office/powerpoint/2010/main" val="15976383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Loddrett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a:t>Klikk for å redigere tittelstil</a:t>
            </a:r>
            <a:endParaRPr lang="en-US" dirty="0"/>
          </a:p>
        </p:txBody>
      </p:sp>
      <p:sp>
        <p:nvSpPr>
          <p:cNvPr id="3" name="Vertical Text Placeholder 2"/>
          <p:cNvSpPr>
            <a:spLocks noGrp="1"/>
          </p:cNvSpPr>
          <p:nvPr>
            <p:ph type="body" orient="vert" idx="1"/>
          </p:nvPr>
        </p:nvSpPr>
        <p:spPr/>
        <p:txBody>
          <a:bodyPr vert="eaVert"/>
          <a:lstStyle/>
          <a:p>
            <a:pPr lvl="0"/>
            <a:r>
              <a:rPr lang="nb-NO"/>
              <a:t>Rediger tekststiler i malen</a:t>
            </a:r>
          </a:p>
          <a:p>
            <a:pPr lvl="1"/>
            <a:r>
              <a:rPr lang="nb-NO"/>
              <a:t>Andre nivå</a:t>
            </a:r>
          </a:p>
          <a:p>
            <a:pPr lvl="2"/>
            <a:r>
              <a:rPr lang="nb-NO"/>
              <a:t>Tredje nivå</a:t>
            </a:r>
          </a:p>
          <a:p>
            <a:pPr lvl="3"/>
            <a:r>
              <a:rPr lang="nb-NO"/>
              <a:t>Fjerde nivå</a:t>
            </a:r>
          </a:p>
          <a:p>
            <a:pPr lvl="4"/>
            <a:r>
              <a:rPr lang="nb-NO"/>
              <a:t>Femte nivå</a:t>
            </a:r>
            <a:endParaRPr lang="en-US" dirty="0"/>
          </a:p>
        </p:txBody>
      </p:sp>
      <p:sp>
        <p:nvSpPr>
          <p:cNvPr id="4" name="Date Placeholder 3"/>
          <p:cNvSpPr>
            <a:spLocks noGrp="1"/>
          </p:cNvSpPr>
          <p:nvPr>
            <p:ph type="dt" sz="half" idx="10"/>
          </p:nvPr>
        </p:nvSpPr>
        <p:spPr/>
        <p:txBody>
          <a:bodyPr/>
          <a:lstStyle/>
          <a:p>
            <a:fld id="{70D466B0-2BC4-48E3-BB38-5A3D717BB96E}" type="datetime1">
              <a:rPr lang="nb-NO" smtClean="0"/>
              <a:t>01.04.2025</a:t>
            </a:fld>
            <a:endParaRPr lang="nb-NO" dirty="0"/>
          </a:p>
        </p:txBody>
      </p:sp>
      <p:sp>
        <p:nvSpPr>
          <p:cNvPr id="5" name="Footer Placeholder 4"/>
          <p:cNvSpPr>
            <a:spLocks noGrp="1"/>
          </p:cNvSpPr>
          <p:nvPr>
            <p:ph type="ftr" sz="quarter" idx="11"/>
          </p:nvPr>
        </p:nvSpPr>
        <p:spPr/>
        <p:txBody>
          <a:bodyPr/>
          <a:lstStyle/>
          <a:p>
            <a:endParaRPr lang="nb-NO" dirty="0"/>
          </a:p>
        </p:txBody>
      </p:sp>
      <p:sp>
        <p:nvSpPr>
          <p:cNvPr id="6" name="Slide Number Placeholder 5"/>
          <p:cNvSpPr>
            <a:spLocks noGrp="1"/>
          </p:cNvSpPr>
          <p:nvPr>
            <p:ph type="sldNum" sz="quarter" idx="12"/>
          </p:nvPr>
        </p:nvSpPr>
        <p:spPr/>
        <p:txBody>
          <a:bodyPr/>
          <a:lstStyle/>
          <a:p>
            <a:fld id="{F8FF2FA5-F8AC-4789-9C0A-A76E2DC1018B}" type="slidenum">
              <a:rPr lang="nb-NO" smtClean="0"/>
              <a:t>‹#›</a:t>
            </a:fld>
            <a:endParaRPr lang="nb-NO" dirty="0"/>
          </a:p>
        </p:txBody>
      </p:sp>
    </p:spTree>
    <p:extLst>
      <p:ext uri="{BB962C8B-B14F-4D97-AF65-F5344CB8AC3E}">
        <p14:creationId xmlns:p14="http://schemas.microsoft.com/office/powerpoint/2010/main" val="1351749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drett tittel og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nb-NO"/>
              <a:t>Klikk for å redigere tittelstil</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nb-NO"/>
              <a:t>Rediger tekststiler i malen</a:t>
            </a:r>
          </a:p>
          <a:p>
            <a:pPr lvl="1"/>
            <a:r>
              <a:rPr lang="nb-NO"/>
              <a:t>Andre nivå</a:t>
            </a:r>
          </a:p>
          <a:p>
            <a:pPr lvl="2"/>
            <a:r>
              <a:rPr lang="nb-NO"/>
              <a:t>Tredje nivå</a:t>
            </a:r>
          </a:p>
          <a:p>
            <a:pPr lvl="3"/>
            <a:r>
              <a:rPr lang="nb-NO"/>
              <a:t>Fjerde nivå</a:t>
            </a:r>
          </a:p>
          <a:p>
            <a:pPr lvl="4"/>
            <a:r>
              <a:rPr lang="nb-NO"/>
              <a:t>Femte nivå</a:t>
            </a:r>
            <a:endParaRPr lang="en-US" dirty="0"/>
          </a:p>
        </p:txBody>
      </p:sp>
      <p:sp>
        <p:nvSpPr>
          <p:cNvPr id="4" name="Date Placeholder 3"/>
          <p:cNvSpPr>
            <a:spLocks noGrp="1"/>
          </p:cNvSpPr>
          <p:nvPr>
            <p:ph type="dt" sz="half" idx="10"/>
          </p:nvPr>
        </p:nvSpPr>
        <p:spPr/>
        <p:txBody>
          <a:bodyPr/>
          <a:lstStyle/>
          <a:p>
            <a:fld id="{A7CC63AD-B173-4776-A76E-CD26CF2E9A54}" type="datetime1">
              <a:rPr lang="nb-NO" smtClean="0"/>
              <a:t>01.04.2025</a:t>
            </a:fld>
            <a:endParaRPr lang="nb-NO" dirty="0"/>
          </a:p>
        </p:txBody>
      </p:sp>
      <p:sp>
        <p:nvSpPr>
          <p:cNvPr id="5" name="Footer Placeholder 4"/>
          <p:cNvSpPr>
            <a:spLocks noGrp="1"/>
          </p:cNvSpPr>
          <p:nvPr>
            <p:ph type="ftr" sz="quarter" idx="11"/>
          </p:nvPr>
        </p:nvSpPr>
        <p:spPr/>
        <p:txBody>
          <a:bodyPr/>
          <a:lstStyle/>
          <a:p>
            <a:endParaRPr lang="nb-NO" dirty="0"/>
          </a:p>
        </p:txBody>
      </p:sp>
      <p:sp>
        <p:nvSpPr>
          <p:cNvPr id="6" name="Slide Number Placeholder 5"/>
          <p:cNvSpPr>
            <a:spLocks noGrp="1"/>
          </p:cNvSpPr>
          <p:nvPr>
            <p:ph type="sldNum" sz="quarter" idx="12"/>
          </p:nvPr>
        </p:nvSpPr>
        <p:spPr/>
        <p:txBody>
          <a:bodyPr/>
          <a:lstStyle/>
          <a:p>
            <a:fld id="{F8FF2FA5-F8AC-4789-9C0A-A76E2DC1018B}" type="slidenum">
              <a:rPr lang="nb-NO" smtClean="0"/>
              <a:t>‹#›</a:t>
            </a:fld>
            <a:endParaRPr lang="nb-NO" dirty="0"/>
          </a:p>
        </p:txBody>
      </p:sp>
    </p:spTree>
    <p:extLst>
      <p:ext uri="{BB962C8B-B14F-4D97-AF65-F5344CB8AC3E}">
        <p14:creationId xmlns:p14="http://schemas.microsoft.com/office/powerpoint/2010/main" val="3066065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tel og innho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a:t>Klikk for å redigere tittelstil</a:t>
            </a:r>
            <a:endParaRPr lang="en-US" dirty="0"/>
          </a:p>
        </p:txBody>
      </p:sp>
      <p:sp>
        <p:nvSpPr>
          <p:cNvPr id="3" name="Content Placeholder 2"/>
          <p:cNvSpPr>
            <a:spLocks noGrp="1"/>
          </p:cNvSpPr>
          <p:nvPr>
            <p:ph idx="1"/>
          </p:nvPr>
        </p:nvSpPr>
        <p:spPr/>
        <p:txBody>
          <a:bodyPr/>
          <a:lstStyle/>
          <a:p>
            <a:pPr lvl="0"/>
            <a:r>
              <a:rPr lang="nb-NO"/>
              <a:t>Rediger tekststiler i malen</a:t>
            </a:r>
          </a:p>
          <a:p>
            <a:pPr lvl="1"/>
            <a:r>
              <a:rPr lang="nb-NO"/>
              <a:t>Andre nivå</a:t>
            </a:r>
          </a:p>
          <a:p>
            <a:pPr lvl="2"/>
            <a:r>
              <a:rPr lang="nb-NO"/>
              <a:t>Tredje nivå</a:t>
            </a:r>
          </a:p>
          <a:p>
            <a:pPr lvl="3"/>
            <a:r>
              <a:rPr lang="nb-NO"/>
              <a:t>Fjerde nivå</a:t>
            </a:r>
          </a:p>
          <a:p>
            <a:pPr lvl="4"/>
            <a:r>
              <a:rPr lang="nb-NO"/>
              <a:t>Femte nivå</a:t>
            </a:r>
            <a:endParaRPr lang="en-US" dirty="0"/>
          </a:p>
        </p:txBody>
      </p:sp>
      <p:sp>
        <p:nvSpPr>
          <p:cNvPr id="4" name="Date Placeholder 3"/>
          <p:cNvSpPr>
            <a:spLocks noGrp="1"/>
          </p:cNvSpPr>
          <p:nvPr>
            <p:ph type="dt" sz="half" idx="10"/>
          </p:nvPr>
        </p:nvSpPr>
        <p:spPr/>
        <p:txBody>
          <a:bodyPr/>
          <a:lstStyle/>
          <a:p>
            <a:fld id="{158E0BBA-86D1-444D-9CE2-6C7B39182E49}" type="datetime1">
              <a:rPr lang="nb-NO" smtClean="0"/>
              <a:t>01.04.2025</a:t>
            </a:fld>
            <a:endParaRPr lang="nb-NO" dirty="0"/>
          </a:p>
        </p:txBody>
      </p:sp>
      <p:sp>
        <p:nvSpPr>
          <p:cNvPr id="5" name="Footer Placeholder 4"/>
          <p:cNvSpPr>
            <a:spLocks noGrp="1"/>
          </p:cNvSpPr>
          <p:nvPr>
            <p:ph type="ftr" sz="quarter" idx="11"/>
          </p:nvPr>
        </p:nvSpPr>
        <p:spPr/>
        <p:txBody>
          <a:bodyPr/>
          <a:lstStyle/>
          <a:p>
            <a:endParaRPr lang="nb-NO" dirty="0"/>
          </a:p>
        </p:txBody>
      </p:sp>
      <p:sp>
        <p:nvSpPr>
          <p:cNvPr id="6" name="Slide Number Placeholder 5"/>
          <p:cNvSpPr>
            <a:spLocks noGrp="1"/>
          </p:cNvSpPr>
          <p:nvPr>
            <p:ph type="sldNum" sz="quarter" idx="12"/>
          </p:nvPr>
        </p:nvSpPr>
        <p:spPr/>
        <p:txBody>
          <a:bodyPr/>
          <a:lstStyle/>
          <a:p>
            <a:fld id="{F8FF2FA5-F8AC-4789-9C0A-A76E2DC1018B}" type="slidenum">
              <a:rPr lang="nb-NO" smtClean="0"/>
              <a:t>‹#›</a:t>
            </a:fld>
            <a:endParaRPr lang="nb-NO" dirty="0"/>
          </a:p>
        </p:txBody>
      </p:sp>
    </p:spTree>
    <p:extLst>
      <p:ext uri="{BB962C8B-B14F-4D97-AF65-F5344CB8AC3E}">
        <p14:creationId xmlns:p14="http://schemas.microsoft.com/office/powerpoint/2010/main" val="683332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Deloverskrift">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nb-NO"/>
              <a:t>Klikk for å redigere tittelstil</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b-NO"/>
              <a:t>Rediger tekststiler i malen</a:t>
            </a:r>
          </a:p>
        </p:txBody>
      </p:sp>
      <p:sp>
        <p:nvSpPr>
          <p:cNvPr id="4" name="Date Placeholder 3"/>
          <p:cNvSpPr>
            <a:spLocks noGrp="1"/>
          </p:cNvSpPr>
          <p:nvPr>
            <p:ph type="dt" sz="half" idx="10"/>
          </p:nvPr>
        </p:nvSpPr>
        <p:spPr/>
        <p:txBody>
          <a:bodyPr/>
          <a:lstStyle/>
          <a:p>
            <a:fld id="{17502C9C-263E-46CC-8055-B0A6A40A3A5E}" type="datetime1">
              <a:rPr lang="nb-NO" smtClean="0"/>
              <a:t>01.04.2025</a:t>
            </a:fld>
            <a:endParaRPr lang="nb-NO" dirty="0"/>
          </a:p>
        </p:txBody>
      </p:sp>
      <p:sp>
        <p:nvSpPr>
          <p:cNvPr id="5" name="Footer Placeholder 4"/>
          <p:cNvSpPr>
            <a:spLocks noGrp="1"/>
          </p:cNvSpPr>
          <p:nvPr>
            <p:ph type="ftr" sz="quarter" idx="11"/>
          </p:nvPr>
        </p:nvSpPr>
        <p:spPr/>
        <p:txBody>
          <a:bodyPr/>
          <a:lstStyle/>
          <a:p>
            <a:endParaRPr lang="nb-NO" dirty="0"/>
          </a:p>
        </p:txBody>
      </p:sp>
      <p:sp>
        <p:nvSpPr>
          <p:cNvPr id="6" name="Slide Number Placeholder 5"/>
          <p:cNvSpPr>
            <a:spLocks noGrp="1"/>
          </p:cNvSpPr>
          <p:nvPr>
            <p:ph type="sldNum" sz="quarter" idx="12"/>
          </p:nvPr>
        </p:nvSpPr>
        <p:spPr/>
        <p:txBody>
          <a:bodyPr/>
          <a:lstStyle/>
          <a:p>
            <a:fld id="{F8FF2FA5-F8AC-4789-9C0A-A76E2DC1018B}" type="slidenum">
              <a:rPr lang="nb-NO" smtClean="0"/>
              <a:t>‹#›</a:t>
            </a:fld>
            <a:endParaRPr lang="nb-NO" dirty="0"/>
          </a:p>
        </p:txBody>
      </p:sp>
    </p:spTree>
    <p:extLst>
      <p:ext uri="{BB962C8B-B14F-4D97-AF65-F5344CB8AC3E}">
        <p14:creationId xmlns:p14="http://schemas.microsoft.com/office/powerpoint/2010/main" val="3715642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o innholdsdele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a:t>Klikk for å redigere tittelstil</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nb-NO"/>
              <a:t>Rediger tekststiler i malen</a:t>
            </a:r>
          </a:p>
          <a:p>
            <a:pPr lvl="1"/>
            <a:r>
              <a:rPr lang="nb-NO"/>
              <a:t>Andre nivå</a:t>
            </a:r>
          </a:p>
          <a:p>
            <a:pPr lvl="2"/>
            <a:r>
              <a:rPr lang="nb-NO"/>
              <a:t>Tredje nivå</a:t>
            </a:r>
          </a:p>
          <a:p>
            <a:pPr lvl="3"/>
            <a:r>
              <a:rPr lang="nb-NO"/>
              <a:t>Fjerde nivå</a:t>
            </a:r>
          </a:p>
          <a:p>
            <a:pPr lvl="4"/>
            <a:r>
              <a:rPr lang="nb-NO"/>
              <a:t>Femte nivå</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nb-NO"/>
              <a:t>Rediger tekststiler i malen</a:t>
            </a:r>
          </a:p>
          <a:p>
            <a:pPr lvl="1"/>
            <a:r>
              <a:rPr lang="nb-NO"/>
              <a:t>Andre nivå</a:t>
            </a:r>
          </a:p>
          <a:p>
            <a:pPr lvl="2"/>
            <a:r>
              <a:rPr lang="nb-NO"/>
              <a:t>Tredje nivå</a:t>
            </a:r>
          </a:p>
          <a:p>
            <a:pPr lvl="3"/>
            <a:r>
              <a:rPr lang="nb-NO"/>
              <a:t>Fjerde nivå</a:t>
            </a:r>
          </a:p>
          <a:p>
            <a:pPr lvl="4"/>
            <a:r>
              <a:rPr lang="nb-NO"/>
              <a:t>Femte nivå</a:t>
            </a:r>
            <a:endParaRPr lang="en-US" dirty="0"/>
          </a:p>
        </p:txBody>
      </p:sp>
      <p:sp>
        <p:nvSpPr>
          <p:cNvPr id="5" name="Date Placeholder 4"/>
          <p:cNvSpPr>
            <a:spLocks noGrp="1"/>
          </p:cNvSpPr>
          <p:nvPr>
            <p:ph type="dt" sz="half" idx="10"/>
          </p:nvPr>
        </p:nvSpPr>
        <p:spPr/>
        <p:txBody>
          <a:bodyPr/>
          <a:lstStyle/>
          <a:p>
            <a:fld id="{D5C897C6-1967-456B-BDAF-795FB7BB3C60}" type="datetime1">
              <a:rPr lang="nb-NO" smtClean="0"/>
              <a:t>01.04.2025</a:t>
            </a:fld>
            <a:endParaRPr lang="nb-NO" dirty="0"/>
          </a:p>
        </p:txBody>
      </p:sp>
      <p:sp>
        <p:nvSpPr>
          <p:cNvPr id="6" name="Footer Placeholder 5"/>
          <p:cNvSpPr>
            <a:spLocks noGrp="1"/>
          </p:cNvSpPr>
          <p:nvPr>
            <p:ph type="ftr" sz="quarter" idx="11"/>
          </p:nvPr>
        </p:nvSpPr>
        <p:spPr/>
        <p:txBody>
          <a:bodyPr/>
          <a:lstStyle/>
          <a:p>
            <a:endParaRPr lang="nb-NO" dirty="0"/>
          </a:p>
        </p:txBody>
      </p:sp>
      <p:sp>
        <p:nvSpPr>
          <p:cNvPr id="7" name="Slide Number Placeholder 6"/>
          <p:cNvSpPr>
            <a:spLocks noGrp="1"/>
          </p:cNvSpPr>
          <p:nvPr>
            <p:ph type="sldNum" sz="quarter" idx="12"/>
          </p:nvPr>
        </p:nvSpPr>
        <p:spPr/>
        <p:txBody>
          <a:bodyPr/>
          <a:lstStyle/>
          <a:p>
            <a:fld id="{F8FF2FA5-F8AC-4789-9C0A-A76E2DC1018B}" type="slidenum">
              <a:rPr lang="nb-NO" smtClean="0"/>
              <a:t>‹#›</a:t>
            </a:fld>
            <a:endParaRPr lang="nb-NO" dirty="0"/>
          </a:p>
        </p:txBody>
      </p:sp>
    </p:spTree>
    <p:extLst>
      <p:ext uri="{BB962C8B-B14F-4D97-AF65-F5344CB8AC3E}">
        <p14:creationId xmlns:p14="http://schemas.microsoft.com/office/powerpoint/2010/main" val="2414710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nb-NO"/>
              <a:t>Klikk for å redigere tittelstil</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a:t>Rediger tekststiler i malen</a:t>
            </a:r>
          </a:p>
        </p:txBody>
      </p:sp>
      <p:sp>
        <p:nvSpPr>
          <p:cNvPr id="4" name="Content Placeholder 3"/>
          <p:cNvSpPr>
            <a:spLocks noGrp="1"/>
          </p:cNvSpPr>
          <p:nvPr>
            <p:ph sz="half" idx="2"/>
          </p:nvPr>
        </p:nvSpPr>
        <p:spPr>
          <a:xfrm>
            <a:off x="629842" y="2505075"/>
            <a:ext cx="3868340" cy="3684588"/>
          </a:xfrm>
        </p:spPr>
        <p:txBody>
          <a:bodyPr/>
          <a:lstStyle/>
          <a:p>
            <a:pPr lvl="0"/>
            <a:r>
              <a:rPr lang="nb-NO"/>
              <a:t>Rediger tekststiler i malen</a:t>
            </a:r>
          </a:p>
          <a:p>
            <a:pPr lvl="1"/>
            <a:r>
              <a:rPr lang="nb-NO"/>
              <a:t>Andre nivå</a:t>
            </a:r>
          </a:p>
          <a:p>
            <a:pPr lvl="2"/>
            <a:r>
              <a:rPr lang="nb-NO"/>
              <a:t>Tredje nivå</a:t>
            </a:r>
          </a:p>
          <a:p>
            <a:pPr lvl="3"/>
            <a:r>
              <a:rPr lang="nb-NO"/>
              <a:t>Fjerde nivå</a:t>
            </a:r>
          </a:p>
          <a:p>
            <a:pPr lvl="4"/>
            <a:r>
              <a:rPr lang="nb-NO"/>
              <a:t>Femte nivå</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a:t>Rediger tekststiler i malen</a:t>
            </a:r>
          </a:p>
        </p:txBody>
      </p:sp>
      <p:sp>
        <p:nvSpPr>
          <p:cNvPr id="6" name="Content Placeholder 5"/>
          <p:cNvSpPr>
            <a:spLocks noGrp="1"/>
          </p:cNvSpPr>
          <p:nvPr>
            <p:ph sz="quarter" idx="4"/>
          </p:nvPr>
        </p:nvSpPr>
        <p:spPr>
          <a:xfrm>
            <a:off x="4629150" y="2505075"/>
            <a:ext cx="3887391" cy="3684588"/>
          </a:xfrm>
        </p:spPr>
        <p:txBody>
          <a:bodyPr/>
          <a:lstStyle/>
          <a:p>
            <a:pPr lvl="0"/>
            <a:r>
              <a:rPr lang="nb-NO"/>
              <a:t>Rediger tekststiler i malen</a:t>
            </a:r>
          </a:p>
          <a:p>
            <a:pPr lvl="1"/>
            <a:r>
              <a:rPr lang="nb-NO"/>
              <a:t>Andre nivå</a:t>
            </a:r>
          </a:p>
          <a:p>
            <a:pPr lvl="2"/>
            <a:r>
              <a:rPr lang="nb-NO"/>
              <a:t>Tredje nivå</a:t>
            </a:r>
          </a:p>
          <a:p>
            <a:pPr lvl="3"/>
            <a:r>
              <a:rPr lang="nb-NO"/>
              <a:t>Fjerde nivå</a:t>
            </a:r>
          </a:p>
          <a:p>
            <a:pPr lvl="4"/>
            <a:r>
              <a:rPr lang="nb-NO"/>
              <a:t>Femte nivå</a:t>
            </a:r>
            <a:endParaRPr lang="en-US" dirty="0"/>
          </a:p>
        </p:txBody>
      </p:sp>
      <p:sp>
        <p:nvSpPr>
          <p:cNvPr id="7" name="Date Placeholder 6"/>
          <p:cNvSpPr>
            <a:spLocks noGrp="1"/>
          </p:cNvSpPr>
          <p:nvPr>
            <p:ph type="dt" sz="half" idx="10"/>
          </p:nvPr>
        </p:nvSpPr>
        <p:spPr/>
        <p:txBody>
          <a:bodyPr/>
          <a:lstStyle/>
          <a:p>
            <a:fld id="{82EBD7BF-9AC7-4310-983D-CF8CAD284CBE}" type="datetime1">
              <a:rPr lang="nb-NO" smtClean="0"/>
              <a:t>01.04.2025</a:t>
            </a:fld>
            <a:endParaRPr lang="nb-NO" dirty="0"/>
          </a:p>
        </p:txBody>
      </p:sp>
      <p:sp>
        <p:nvSpPr>
          <p:cNvPr id="8" name="Footer Placeholder 7"/>
          <p:cNvSpPr>
            <a:spLocks noGrp="1"/>
          </p:cNvSpPr>
          <p:nvPr>
            <p:ph type="ftr" sz="quarter" idx="11"/>
          </p:nvPr>
        </p:nvSpPr>
        <p:spPr/>
        <p:txBody>
          <a:bodyPr/>
          <a:lstStyle/>
          <a:p>
            <a:endParaRPr lang="nb-NO" dirty="0"/>
          </a:p>
        </p:txBody>
      </p:sp>
      <p:sp>
        <p:nvSpPr>
          <p:cNvPr id="9" name="Slide Number Placeholder 8"/>
          <p:cNvSpPr>
            <a:spLocks noGrp="1"/>
          </p:cNvSpPr>
          <p:nvPr>
            <p:ph type="sldNum" sz="quarter" idx="12"/>
          </p:nvPr>
        </p:nvSpPr>
        <p:spPr/>
        <p:txBody>
          <a:bodyPr/>
          <a:lstStyle/>
          <a:p>
            <a:fld id="{F8FF2FA5-F8AC-4789-9C0A-A76E2DC1018B}" type="slidenum">
              <a:rPr lang="nb-NO" smtClean="0"/>
              <a:t>‹#›</a:t>
            </a:fld>
            <a:endParaRPr lang="nb-NO" dirty="0"/>
          </a:p>
        </p:txBody>
      </p:sp>
    </p:spTree>
    <p:extLst>
      <p:ext uri="{BB962C8B-B14F-4D97-AF65-F5344CB8AC3E}">
        <p14:creationId xmlns:p14="http://schemas.microsoft.com/office/powerpoint/2010/main" val="29794315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Bare tit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a:t>Klikk for å redigere tittelstil</a:t>
            </a:r>
            <a:endParaRPr lang="en-US" dirty="0"/>
          </a:p>
        </p:txBody>
      </p:sp>
      <p:sp>
        <p:nvSpPr>
          <p:cNvPr id="3" name="Date Placeholder 2"/>
          <p:cNvSpPr>
            <a:spLocks noGrp="1"/>
          </p:cNvSpPr>
          <p:nvPr>
            <p:ph type="dt" sz="half" idx="10"/>
          </p:nvPr>
        </p:nvSpPr>
        <p:spPr/>
        <p:txBody>
          <a:bodyPr/>
          <a:lstStyle/>
          <a:p>
            <a:fld id="{1E4F1AE5-8CDF-49E0-8BCC-919A0B8A9078}" type="datetime1">
              <a:rPr lang="nb-NO" smtClean="0"/>
              <a:t>01.04.2025</a:t>
            </a:fld>
            <a:endParaRPr lang="nb-NO" dirty="0"/>
          </a:p>
        </p:txBody>
      </p:sp>
      <p:sp>
        <p:nvSpPr>
          <p:cNvPr id="4" name="Footer Placeholder 3"/>
          <p:cNvSpPr>
            <a:spLocks noGrp="1"/>
          </p:cNvSpPr>
          <p:nvPr>
            <p:ph type="ftr" sz="quarter" idx="11"/>
          </p:nvPr>
        </p:nvSpPr>
        <p:spPr/>
        <p:txBody>
          <a:bodyPr/>
          <a:lstStyle/>
          <a:p>
            <a:endParaRPr lang="nb-NO" dirty="0"/>
          </a:p>
        </p:txBody>
      </p:sp>
      <p:sp>
        <p:nvSpPr>
          <p:cNvPr id="5" name="Slide Number Placeholder 4"/>
          <p:cNvSpPr>
            <a:spLocks noGrp="1"/>
          </p:cNvSpPr>
          <p:nvPr>
            <p:ph type="sldNum" sz="quarter" idx="12"/>
          </p:nvPr>
        </p:nvSpPr>
        <p:spPr/>
        <p:txBody>
          <a:bodyPr/>
          <a:lstStyle/>
          <a:p>
            <a:fld id="{F8FF2FA5-F8AC-4789-9C0A-A76E2DC1018B}" type="slidenum">
              <a:rPr lang="nb-NO" smtClean="0"/>
              <a:t>‹#›</a:t>
            </a:fld>
            <a:endParaRPr lang="nb-NO" dirty="0"/>
          </a:p>
        </p:txBody>
      </p:sp>
    </p:spTree>
    <p:extLst>
      <p:ext uri="{BB962C8B-B14F-4D97-AF65-F5344CB8AC3E}">
        <p14:creationId xmlns:p14="http://schemas.microsoft.com/office/powerpoint/2010/main" val="36473871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t">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F16AD7-C411-4C62-BFBE-A4C80AAC622C}" type="datetime1">
              <a:rPr lang="nb-NO" smtClean="0"/>
              <a:t>01.04.2025</a:t>
            </a:fld>
            <a:endParaRPr lang="nb-NO" dirty="0"/>
          </a:p>
        </p:txBody>
      </p:sp>
      <p:sp>
        <p:nvSpPr>
          <p:cNvPr id="3" name="Footer Placeholder 2"/>
          <p:cNvSpPr>
            <a:spLocks noGrp="1"/>
          </p:cNvSpPr>
          <p:nvPr>
            <p:ph type="ftr" sz="quarter" idx="11"/>
          </p:nvPr>
        </p:nvSpPr>
        <p:spPr/>
        <p:txBody>
          <a:bodyPr/>
          <a:lstStyle/>
          <a:p>
            <a:endParaRPr lang="nb-NO" dirty="0"/>
          </a:p>
        </p:txBody>
      </p:sp>
      <p:sp>
        <p:nvSpPr>
          <p:cNvPr id="4" name="Slide Number Placeholder 3"/>
          <p:cNvSpPr>
            <a:spLocks noGrp="1"/>
          </p:cNvSpPr>
          <p:nvPr>
            <p:ph type="sldNum" sz="quarter" idx="12"/>
          </p:nvPr>
        </p:nvSpPr>
        <p:spPr/>
        <p:txBody>
          <a:bodyPr/>
          <a:lstStyle/>
          <a:p>
            <a:fld id="{F8FF2FA5-F8AC-4789-9C0A-A76E2DC1018B}" type="slidenum">
              <a:rPr lang="nb-NO" smtClean="0"/>
              <a:t>‹#›</a:t>
            </a:fld>
            <a:endParaRPr lang="nb-NO" dirty="0"/>
          </a:p>
        </p:txBody>
      </p:sp>
    </p:spTree>
    <p:extLst>
      <p:ext uri="{BB962C8B-B14F-4D97-AF65-F5344CB8AC3E}">
        <p14:creationId xmlns:p14="http://schemas.microsoft.com/office/powerpoint/2010/main" val="13666381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nhold med tekst">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nb-NO"/>
              <a:t>Klikk for å redigere tittelstil</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b-NO"/>
              <a:t>Rediger tekststiler i malen</a:t>
            </a:r>
          </a:p>
          <a:p>
            <a:pPr lvl="1"/>
            <a:r>
              <a:rPr lang="nb-NO"/>
              <a:t>Andre nivå</a:t>
            </a:r>
          </a:p>
          <a:p>
            <a:pPr lvl="2"/>
            <a:r>
              <a:rPr lang="nb-NO"/>
              <a:t>Tredje nivå</a:t>
            </a:r>
          </a:p>
          <a:p>
            <a:pPr lvl="3"/>
            <a:r>
              <a:rPr lang="nb-NO"/>
              <a:t>Fjerde nivå</a:t>
            </a:r>
          </a:p>
          <a:p>
            <a:pPr lvl="4"/>
            <a:r>
              <a:rPr lang="nb-NO"/>
              <a:t>Femte nivå</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b-NO"/>
              <a:t>Rediger tekststiler i malen</a:t>
            </a:r>
          </a:p>
        </p:txBody>
      </p:sp>
      <p:sp>
        <p:nvSpPr>
          <p:cNvPr id="5" name="Date Placeholder 4"/>
          <p:cNvSpPr>
            <a:spLocks noGrp="1"/>
          </p:cNvSpPr>
          <p:nvPr>
            <p:ph type="dt" sz="half" idx="10"/>
          </p:nvPr>
        </p:nvSpPr>
        <p:spPr/>
        <p:txBody>
          <a:bodyPr/>
          <a:lstStyle/>
          <a:p>
            <a:fld id="{35639D62-8048-4150-A7B1-DC6485A63D93}" type="datetime1">
              <a:rPr lang="nb-NO" smtClean="0"/>
              <a:t>01.04.2025</a:t>
            </a:fld>
            <a:endParaRPr lang="nb-NO" dirty="0"/>
          </a:p>
        </p:txBody>
      </p:sp>
      <p:sp>
        <p:nvSpPr>
          <p:cNvPr id="6" name="Footer Placeholder 5"/>
          <p:cNvSpPr>
            <a:spLocks noGrp="1"/>
          </p:cNvSpPr>
          <p:nvPr>
            <p:ph type="ftr" sz="quarter" idx="11"/>
          </p:nvPr>
        </p:nvSpPr>
        <p:spPr/>
        <p:txBody>
          <a:bodyPr/>
          <a:lstStyle/>
          <a:p>
            <a:endParaRPr lang="nb-NO" dirty="0"/>
          </a:p>
        </p:txBody>
      </p:sp>
      <p:sp>
        <p:nvSpPr>
          <p:cNvPr id="7" name="Slide Number Placeholder 6"/>
          <p:cNvSpPr>
            <a:spLocks noGrp="1"/>
          </p:cNvSpPr>
          <p:nvPr>
            <p:ph type="sldNum" sz="quarter" idx="12"/>
          </p:nvPr>
        </p:nvSpPr>
        <p:spPr/>
        <p:txBody>
          <a:bodyPr/>
          <a:lstStyle/>
          <a:p>
            <a:fld id="{F8FF2FA5-F8AC-4789-9C0A-A76E2DC1018B}" type="slidenum">
              <a:rPr lang="nb-NO" smtClean="0"/>
              <a:t>‹#›</a:t>
            </a:fld>
            <a:endParaRPr lang="nb-NO" dirty="0"/>
          </a:p>
        </p:txBody>
      </p:sp>
    </p:spTree>
    <p:extLst>
      <p:ext uri="{BB962C8B-B14F-4D97-AF65-F5344CB8AC3E}">
        <p14:creationId xmlns:p14="http://schemas.microsoft.com/office/powerpoint/2010/main" val="17121572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e med tekst">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nb-NO"/>
              <a:t>Klikk for å redigere tittelstil</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b-NO" dirty="0"/>
              <a:t>Klikk ikonet for å legge til et bilde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b-NO"/>
              <a:t>Rediger tekststiler i malen</a:t>
            </a:r>
          </a:p>
        </p:txBody>
      </p:sp>
      <p:sp>
        <p:nvSpPr>
          <p:cNvPr id="5" name="Date Placeholder 4"/>
          <p:cNvSpPr>
            <a:spLocks noGrp="1"/>
          </p:cNvSpPr>
          <p:nvPr>
            <p:ph type="dt" sz="half" idx="10"/>
          </p:nvPr>
        </p:nvSpPr>
        <p:spPr/>
        <p:txBody>
          <a:bodyPr/>
          <a:lstStyle/>
          <a:p>
            <a:fld id="{DD25190B-4C51-42AB-9518-4D87CD3B82BB}" type="datetime1">
              <a:rPr lang="nb-NO" smtClean="0"/>
              <a:t>01.04.2025</a:t>
            </a:fld>
            <a:endParaRPr lang="nb-NO" dirty="0"/>
          </a:p>
        </p:txBody>
      </p:sp>
      <p:sp>
        <p:nvSpPr>
          <p:cNvPr id="6" name="Footer Placeholder 5"/>
          <p:cNvSpPr>
            <a:spLocks noGrp="1"/>
          </p:cNvSpPr>
          <p:nvPr>
            <p:ph type="ftr" sz="quarter" idx="11"/>
          </p:nvPr>
        </p:nvSpPr>
        <p:spPr/>
        <p:txBody>
          <a:bodyPr/>
          <a:lstStyle/>
          <a:p>
            <a:endParaRPr lang="nb-NO" dirty="0"/>
          </a:p>
        </p:txBody>
      </p:sp>
      <p:sp>
        <p:nvSpPr>
          <p:cNvPr id="7" name="Slide Number Placeholder 6"/>
          <p:cNvSpPr>
            <a:spLocks noGrp="1"/>
          </p:cNvSpPr>
          <p:nvPr>
            <p:ph type="sldNum" sz="quarter" idx="12"/>
          </p:nvPr>
        </p:nvSpPr>
        <p:spPr/>
        <p:txBody>
          <a:bodyPr/>
          <a:lstStyle/>
          <a:p>
            <a:fld id="{F8FF2FA5-F8AC-4789-9C0A-A76E2DC1018B}" type="slidenum">
              <a:rPr lang="nb-NO" smtClean="0"/>
              <a:t>‹#›</a:t>
            </a:fld>
            <a:endParaRPr lang="nb-NO" dirty="0"/>
          </a:p>
        </p:txBody>
      </p:sp>
    </p:spTree>
    <p:extLst>
      <p:ext uri="{BB962C8B-B14F-4D97-AF65-F5344CB8AC3E}">
        <p14:creationId xmlns:p14="http://schemas.microsoft.com/office/powerpoint/2010/main" val="17523311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nb-NO"/>
              <a:t>Klikk for å redigere tittelstil</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nb-NO"/>
              <a:t>Rediger tekststiler i malen</a:t>
            </a:r>
          </a:p>
          <a:p>
            <a:pPr lvl="1"/>
            <a:r>
              <a:rPr lang="nb-NO"/>
              <a:t>Andre nivå</a:t>
            </a:r>
          </a:p>
          <a:p>
            <a:pPr lvl="2"/>
            <a:r>
              <a:rPr lang="nb-NO"/>
              <a:t>Tredje nivå</a:t>
            </a:r>
          </a:p>
          <a:p>
            <a:pPr lvl="3"/>
            <a:r>
              <a:rPr lang="nb-NO"/>
              <a:t>Fjerde nivå</a:t>
            </a:r>
          </a:p>
          <a:p>
            <a:pPr lvl="4"/>
            <a:r>
              <a:rPr lang="nb-NO"/>
              <a:t>Femte nivå</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A741D4-A7B1-4DC1-B3E0-5C52DBF10737}" type="datetime1">
              <a:rPr lang="nb-NO" smtClean="0"/>
              <a:t>01.04.2025</a:t>
            </a:fld>
            <a:endParaRPr lang="nb-NO"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b-NO"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FF2FA5-F8AC-4789-9C0A-A76E2DC1018B}" type="slidenum">
              <a:rPr lang="nb-NO" smtClean="0"/>
              <a:t>‹#›</a:t>
            </a:fld>
            <a:endParaRPr lang="nb-NO" dirty="0"/>
          </a:p>
        </p:txBody>
      </p:sp>
    </p:spTree>
    <p:extLst>
      <p:ext uri="{BB962C8B-B14F-4D97-AF65-F5344CB8AC3E}">
        <p14:creationId xmlns:p14="http://schemas.microsoft.com/office/powerpoint/2010/main" val="36271031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2.png"/><Relationship Id="rId7" Type="http://schemas.openxmlformats.org/officeDocument/2006/relationships/image" Target="../media/image12.jpe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9.jp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 Id="rId9" Type="http://schemas.openxmlformats.org/officeDocument/2006/relationships/image" Target="../media/image3.png"/></Relationships>
</file>

<file path=ppt/slides/_rels/slide19.xml.rels><?xml version="1.0" encoding="UTF-8" standalone="yes"?>
<Relationships xmlns="http://schemas.openxmlformats.org/package/2006/relationships"><Relationship Id="rId8" Type="http://schemas.openxmlformats.org/officeDocument/2006/relationships/customXml" Target="../ink/ink2.xml"/><Relationship Id="rId3" Type="http://schemas.openxmlformats.org/officeDocument/2006/relationships/image" Target="../media/image5.jpeg"/><Relationship Id="rId7"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customXml" Target="../ink/ink1.xml"/><Relationship Id="rId5" Type="http://schemas.openxmlformats.org/officeDocument/2006/relationships/image" Target="../media/image4.png"/><Relationship Id="rId4" Type="http://schemas.openxmlformats.org/officeDocument/2006/relationships/image" Target="../media/image6.png"/><Relationship Id="rId9" Type="http://schemas.openxmlformats.org/officeDocument/2006/relationships/image" Target="../media/image27.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ctrTitle"/>
          </p:nvPr>
        </p:nvSpPr>
        <p:spPr>
          <a:xfrm>
            <a:off x="685800" y="1122363"/>
            <a:ext cx="7772400" cy="2799094"/>
          </a:xfrm>
        </p:spPr>
        <p:txBody>
          <a:bodyPr>
            <a:normAutofit/>
          </a:bodyPr>
          <a:lstStyle/>
          <a:p>
            <a:pPr algn="ctr"/>
            <a:r>
              <a:rPr lang="nb-NO" b="1" dirty="0" err="1">
                <a:solidFill>
                  <a:schemeClr val="accent5">
                    <a:lumMod val="50000"/>
                  </a:schemeClr>
                </a:solidFill>
                <a:latin typeface="Calibri" panose="020F0502020204030204" pitchFamily="34" charset="0"/>
              </a:rPr>
              <a:t>BrainAge</a:t>
            </a:r>
            <a:r>
              <a:rPr lang="nb-NO" b="1" dirty="0">
                <a:solidFill>
                  <a:schemeClr val="accent5">
                    <a:lumMod val="50000"/>
                  </a:schemeClr>
                </a:solidFill>
                <a:latin typeface="Calibri" panose="020F0502020204030204" pitchFamily="34" charset="0"/>
              </a:rPr>
              <a:t>:</a:t>
            </a:r>
            <a:br>
              <a:rPr lang="nb-NO" b="1" dirty="0">
                <a:solidFill>
                  <a:schemeClr val="accent5">
                    <a:lumMod val="50000"/>
                  </a:schemeClr>
                </a:solidFill>
                <a:latin typeface="Calibri" panose="020F0502020204030204" pitchFamily="34" charset="0"/>
              </a:rPr>
            </a:br>
            <a:r>
              <a:rPr lang="nb-NO" dirty="0" err="1">
                <a:solidFill>
                  <a:schemeClr val="accent5">
                    <a:lumMod val="50000"/>
                  </a:schemeClr>
                </a:solidFill>
                <a:latin typeface="Calibri" panose="020F0502020204030204" pitchFamily="34" charset="0"/>
              </a:rPr>
              <a:t>Suggestions</a:t>
            </a:r>
            <a:r>
              <a:rPr lang="nb-NO" dirty="0">
                <a:solidFill>
                  <a:schemeClr val="accent5">
                    <a:lumMod val="50000"/>
                  </a:schemeClr>
                </a:solidFill>
                <a:latin typeface="Calibri" panose="020F0502020204030204" pitchFamily="34" charset="0"/>
              </a:rPr>
              <a:t> for </a:t>
            </a:r>
            <a:r>
              <a:rPr lang="nb-NO" dirty="0" err="1">
                <a:solidFill>
                  <a:schemeClr val="accent5">
                    <a:lumMod val="50000"/>
                  </a:schemeClr>
                </a:solidFill>
                <a:latin typeface="Calibri" panose="020F0502020204030204" pitchFamily="34" charset="0"/>
              </a:rPr>
              <a:t>what</a:t>
            </a:r>
            <a:r>
              <a:rPr lang="nb-NO" dirty="0">
                <a:solidFill>
                  <a:schemeClr val="accent5">
                    <a:lumMod val="50000"/>
                  </a:schemeClr>
                </a:solidFill>
                <a:latin typeface="Calibri" panose="020F0502020204030204" pitchFamily="34" charset="0"/>
              </a:rPr>
              <a:t> it is and </a:t>
            </a:r>
            <a:r>
              <a:rPr lang="nb-NO" dirty="0" err="1">
                <a:solidFill>
                  <a:schemeClr val="accent5">
                    <a:lumMod val="50000"/>
                  </a:schemeClr>
                </a:solidFill>
                <a:latin typeface="Calibri" panose="020F0502020204030204" pitchFamily="34" charset="0"/>
              </a:rPr>
              <a:t>how</a:t>
            </a:r>
            <a:r>
              <a:rPr lang="nb-NO" dirty="0">
                <a:solidFill>
                  <a:schemeClr val="accent5">
                    <a:lumMod val="50000"/>
                  </a:schemeClr>
                </a:solidFill>
                <a:latin typeface="Calibri" panose="020F0502020204030204" pitchFamily="34" charset="0"/>
              </a:rPr>
              <a:t> to </a:t>
            </a:r>
            <a:r>
              <a:rPr lang="nb-NO" dirty="0" err="1">
                <a:solidFill>
                  <a:schemeClr val="accent5">
                    <a:lumMod val="50000"/>
                  </a:schemeClr>
                </a:solidFill>
                <a:latin typeface="Calibri" panose="020F0502020204030204" pitchFamily="34" charset="0"/>
              </a:rPr>
              <a:t>use</a:t>
            </a:r>
            <a:r>
              <a:rPr lang="nb-NO" dirty="0">
                <a:solidFill>
                  <a:schemeClr val="accent5">
                    <a:lumMod val="50000"/>
                  </a:schemeClr>
                </a:solidFill>
                <a:latin typeface="Calibri" panose="020F0502020204030204" pitchFamily="34" charset="0"/>
              </a:rPr>
              <a:t> it.</a:t>
            </a:r>
          </a:p>
        </p:txBody>
      </p:sp>
      <p:sp>
        <p:nvSpPr>
          <p:cNvPr id="3" name="Undertittel 2"/>
          <p:cNvSpPr>
            <a:spLocks noGrp="1"/>
          </p:cNvSpPr>
          <p:nvPr>
            <p:ph type="subTitle" idx="1"/>
          </p:nvPr>
        </p:nvSpPr>
        <p:spPr>
          <a:xfrm>
            <a:off x="1143000" y="4539587"/>
            <a:ext cx="6858000" cy="1655762"/>
          </a:xfrm>
        </p:spPr>
        <p:txBody>
          <a:bodyPr/>
          <a:lstStyle/>
          <a:p>
            <a:r>
              <a:rPr lang="nb-NO" dirty="0">
                <a:solidFill>
                  <a:schemeClr val="accent5">
                    <a:lumMod val="50000"/>
                  </a:schemeClr>
                </a:solidFill>
                <a:latin typeface="Calibri" panose="020F0502020204030204" pitchFamily="34" charset="0"/>
              </a:rPr>
              <a:t>Max Korbmacher, </a:t>
            </a:r>
            <a:r>
              <a:rPr lang="nb-NO" dirty="0" err="1">
                <a:solidFill>
                  <a:schemeClr val="accent5">
                    <a:lumMod val="50000"/>
                  </a:schemeClr>
                </a:solidFill>
                <a:latin typeface="Calibri" panose="020F0502020204030204" pitchFamily="34" charset="0"/>
              </a:rPr>
              <a:t>PhD</a:t>
            </a:r>
            <a:endParaRPr lang="nb-NO" dirty="0">
              <a:solidFill>
                <a:schemeClr val="accent5">
                  <a:lumMod val="50000"/>
                </a:schemeClr>
              </a:solidFill>
              <a:latin typeface="Calibri" panose="020F0502020204030204" pitchFamily="34" charset="0"/>
            </a:endParaRPr>
          </a:p>
          <a:p>
            <a:r>
              <a:rPr lang="nb-NO" dirty="0">
                <a:solidFill>
                  <a:schemeClr val="accent5">
                    <a:lumMod val="50000"/>
                  </a:schemeClr>
                </a:solidFill>
                <a:latin typeface="Calibri" panose="020F0502020204030204" pitchFamily="34" charset="0"/>
              </a:rPr>
              <a:t>Haukeland </a:t>
            </a:r>
            <a:r>
              <a:rPr lang="nb-NO" dirty="0" err="1">
                <a:solidFill>
                  <a:schemeClr val="accent5">
                    <a:lumMod val="50000"/>
                  </a:schemeClr>
                </a:solidFill>
                <a:latin typeface="Calibri" panose="020F0502020204030204" pitchFamily="34" charset="0"/>
              </a:rPr>
              <a:t>University</a:t>
            </a:r>
            <a:r>
              <a:rPr lang="nb-NO" dirty="0">
                <a:solidFill>
                  <a:schemeClr val="accent5">
                    <a:lumMod val="50000"/>
                  </a:schemeClr>
                </a:solidFill>
                <a:latin typeface="Calibri" panose="020F0502020204030204" pitchFamily="34" charset="0"/>
              </a:rPr>
              <a:t> Hospital Bergen, Norway</a:t>
            </a:r>
          </a:p>
          <a:p>
            <a:r>
              <a:rPr lang="nb-NO" dirty="0">
                <a:solidFill>
                  <a:schemeClr val="accent5">
                    <a:lumMod val="50000"/>
                  </a:schemeClr>
                </a:solidFill>
                <a:latin typeface="Calibri" panose="020F0502020204030204" pitchFamily="34" charset="0"/>
              </a:rPr>
              <a:t>Western Norway </a:t>
            </a:r>
            <a:r>
              <a:rPr lang="nb-NO" dirty="0" err="1">
                <a:solidFill>
                  <a:schemeClr val="accent5">
                    <a:lumMod val="50000"/>
                  </a:schemeClr>
                </a:solidFill>
                <a:latin typeface="Calibri" panose="020F0502020204030204" pitchFamily="34" charset="0"/>
              </a:rPr>
              <a:t>University</a:t>
            </a:r>
            <a:r>
              <a:rPr lang="nb-NO" dirty="0">
                <a:solidFill>
                  <a:schemeClr val="accent5">
                    <a:lumMod val="50000"/>
                  </a:schemeClr>
                </a:solidFill>
                <a:latin typeface="Calibri" panose="020F0502020204030204" pitchFamily="34" charset="0"/>
              </a:rPr>
              <a:t> </a:t>
            </a:r>
            <a:r>
              <a:rPr lang="nb-NO" dirty="0" err="1">
                <a:solidFill>
                  <a:schemeClr val="accent5">
                    <a:lumMod val="50000"/>
                  </a:schemeClr>
                </a:solidFill>
                <a:latin typeface="Calibri" panose="020F0502020204030204" pitchFamily="34" charset="0"/>
              </a:rPr>
              <a:t>of</a:t>
            </a:r>
            <a:r>
              <a:rPr lang="nb-NO" dirty="0">
                <a:solidFill>
                  <a:schemeClr val="accent5">
                    <a:lumMod val="50000"/>
                  </a:schemeClr>
                </a:solidFill>
                <a:latin typeface="Calibri" panose="020F0502020204030204" pitchFamily="34" charset="0"/>
              </a:rPr>
              <a:t> Applied Sciences</a:t>
            </a:r>
          </a:p>
        </p:txBody>
      </p:sp>
      <p:pic>
        <p:nvPicPr>
          <p:cNvPr id="6" name="Bilde 5"/>
          <p:cNvPicPr>
            <a:picLocks noChangeAspect="1"/>
          </p:cNvPicPr>
          <p:nvPr/>
        </p:nvPicPr>
        <p:blipFill>
          <a:blip r:embed="rId3"/>
          <a:stretch>
            <a:fillRect/>
          </a:stretch>
        </p:blipFill>
        <p:spPr>
          <a:xfrm>
            <a:off x="2666626" y="4169571"/>
            <a:ext cx="3810748" cy="121902"/>
          </a:xfrm>
          <a:prstGeom prst="rect">
            <a:avLst/>
          </a:prstGeom>
        </p:spPr>
      </p:pic>
      <p:pic>
        <p:nvPicPr>
          <p:cNvPr id="1026" name="Picture 2" descr="Helse Bergen Health Trust, Haukeland University Hospital - EUVECA">
            <a:extLst>
              <a:ext uri="{FF2B5EF4-FFF2-40B4-BE49-F238E27FC236}">
                <a16:creationId xmlns:a16="http://schemas.microsoft.com/office/drawing/2014/main" id="{A55EE54A-A03A-0D8E-6FEE-7F652357869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695" y="6427026"/>
            <a:ext cx="2186609" cy="38645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Project partners - Western Norway University of Applied Sciences">
            <a:extLst>
              <a:ext uri="{FF2B5EF4-FFF2-40B4-BE49-F238E27FC236}">
                <a16:creationId xmlns:a16="http://schemas.microsoft.com/office/drawing/2014/main" id="{53FBD6CB-DD30-E1D7-4FA6-10134526141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58100" y="6417087"/>
            <a:ext cx="1456083" cy="4201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0502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Helse Bergen Health Trust, Haukeland University Hospital - EUVECA">
            <a:extLst>
              <a:ext uri="{FF2B5EF4-FFF2-40B4-BE49-F238E27FC236}">
                <a16:creationId xmlns:a16="http://schemas.microsoft.com/office/drawing/2014/main" id="{868B6E52-735A-DAA8-B858-6648AB9C70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695" y="6427026"/>
            <a:ext cx="2186609" cy="38645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Project partners - Western Norway University of Applied Sciences">
            <a:extLst>
              <a:ext uri="{FF2B5EF4-FFF2-40B4-BE49-F238E27FC236}">
                <a16:creationId xmlns:a16="http://schemas.microsoft.com/office/drawing/2014/main" id="{1CBA9A3E-764C-ACC3-4931-15C626C1FC3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58100" y="6417087"/>
            <a:ext cx="1456083" cy="420140"/>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a:extLst>
              <a:ext uri="{FF2B5EF4-FFF2-40B4-BE49-F238E27FC236}">
                <a16:creationId xmlns:a16="http://schemas.microsoft.com/office/drawing/2014/main" id="{2531DC67-D9EF-23CE-ADF0-2CD4C716CA20}"/>
              </a:ext>
            </a:extLst>
          </p:cNvPr>
          <p:cNvSpPr>
            <a:spLocks noGrp="1"/>
          </p:cNvSpPr>
          <p:nvPr>
            <p:ph type="title"/>
          </p:nvPr>
        </p:nvSpPr>
        <p:spPr>
          <a:xfrm>
            <a:off x="628650" y="365126"/>
            <a:ext cx="7886700" cy="1763477"/>
          </a:xfrm>
        </p:spPr>
        <p:txBody>
          <a:bodyPr>
            <a:normAutofit fontScale="90000"/>
          </a:bodyPr>
          <a:lstStyle/>
          <a:p>
            <a:r>
              <a:rPr lang="en-NO" dirty="0">
                <a:latin typeface="Calibri" panose="020F0502020204030204" pitchFamily="34" charset="0"/>
                <a:cs typeface="Calibri" panose="020F0502020204030204" pitchFamily="34" charset="0"/>
              </a:rPr>
              <a:t>BrainAge≠Ageing: group-level longitudinal validation in other studies</a:t>
            </a:r>
          </a:p>
        </p:txBody>
      </p:sp>
      <p:pic>
        <p:nvPicPr>
          <p:cNvPr id="10" name="Picture 9" descr="A white background with blue text&#10;&#10;Description automatically generated">
            <a:extLst>
              <a:ext uri="{FF2B5EF4-FFF2-40B4-BE49-F238E27FC236}">
                <a16:creationId xmlns:a16="http://schemas.microsoft.com/office/drawing/2014/main" id="{A989BD8E-8B31-D26C-19D1-274CAC75CD3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27586" y="1596427"/>
            <a:ext cx="5186597" cy="2676417"/>
          </a:xfrm>
          <a:prstGeom prst="rect">
            <a:avLst/>
          </a:prstGeom>
        </p:spPr>
      </p:pic>
      <p:pic>
        <p:nvPicPr>
          <p:cNvPr id="14" name="Picture 13" descr="A close-up of a white paper&#10;&#10;Description automatically generated">
            <a:extLst>
              <a:ext uri="{FF2B5EF4-FFF2-40B4-BE49-F238E27FC236}">
                <a16:creationId xmlns:a16="http://schemas.microsoft.com/office/drawing/2014/main" id="{258B10EE-5C26-89F4-8F49-004773817B8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6138" y="3359904"/>
            <a:ext cx="4572000" cy="1460500"/>
          </a:xfrm>
          <a:prstGeom prst="rect">
            <a:avLst/>
          </a:prstGeom>
        </p:spPr>
      </p:pic>
      <p:pic>
        <p:nvPicPr>
          <p:cNvPr id="7170" name="Picture 2" descr="Human Brain Mapping">
            <a:extLst>
              <a:ext uri="{FF2B5EF4-FFF2-40B4-BE49-F238E27FC236}">
                <a16:creationId xmlns:a16="http://schemas.microsoft.com/office/drawing/2014/main" id="{8B7409D4-851E-2CD9-2A05-2AF9216580F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1388" y="2927350"/>
            <a:ext cx="4381500" cy="50165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descr="A close-up of a card&#10;&#10;Description automatically generated">
            <a:extLst>
              <a:ext uri="{FF2B5EF4-FFF2-40B4-BE49-F238E27FC236}">
                <a16:creationId xmlns:a16="http://schemas.microsoft.com/office/drawing/2014/main" id="{A00064F8-0C5D-8541-18F7-639146E01A3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42999" y="4831937"/>
            <a:ext cx="7772400" cy="1563678"/>
          </a:xfrm>
          <a:prstGeom prst="rect">
            <a:avLst/>
          </a:prstGeom>
        </p:spPr>
      </p:pic>
    </p:spTree>
    <p:extLst>
      <p:ext uri="{BB962C8B-B14F-4D97-AF65-F5344CB8AC3E}">
        <p14:creationId xmlns:p14="http://schemas.microsoft.com/office/powerpoint/2010/main" val="40009548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6" name="Picture 4" descr="Drake Hotline Bling Meme Generator - Imgflip">
            <a:extLst>
              <a:ext uri="{FF2B5EF4-FFF2-40B4-BE49-F238E27FC236}">
                <a16:creationId xmlns:a16="http://schemas.microsoft.com/office/drawing/2014/main" id="{A9CF79F4-6F4C-00C0-2339-177233C362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6019" y="0"/>
            <a:ext cx="6858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ACBCC1EF-8699-FC33-3BCE-288F812D3FAC}"/>
              </a:ext>
            </a:extLst>
          </p:cNvPr>
          <p:cNvSpPr>
            <a:spLocks noGrp="1"/>
          </p:cNvSpPr>
          <p:nvPr>
            <p:ph type="title"/>
          </p:nvPr>
        </p:nvSpPr>
        <p:spPr>
          <a:xfrm>
            <a:off x="4395019" y="630596"/>
            <a:ext cx="4645742" cy="2348580"/>
          </a:xfrm>
        </p:spPr>
        <p:txBody>
          <a:bodyPr/>
          <a:lstStyle/>
          <a:p>
            <a:pPr algn="ctr"/>
            <a:r>
              <a:rPr lang="en-NO" dirty="0"/>
              <a:t>BrainAge reflects ageing processes</a:t>
            </a:r>
          </a:p>
        </p:txBody>
      </p:sp>
      <p:sp>
        <p:nvSpPr>
          <p:cNvPr id="3" name="Title 1">
            <a:extLst>
              <a:ext uri="{FF2B5EF4-FFF2-40B4-BE49-F238E27FC236}">
                <a16:creationId xmlns:a16="http://schemas.microsoft.com/office/drawing/2014/main" id="{ACDE5452-7626-D59A-835E-D9D1889DAF6C}"/>
              </a:ext>
            </a:extLst>
          </p:cNvPr>
          <p:cNvSpPr txBox="1">
            <a:spLocks/>
          </p:cNvSpPr>
          <p:nvPr/>
        </p:nvSpPr>
        <p:spPr>
          <a:xfrm>
            <a:off x="4505633" y="3878825"/>
            <a:ext cx="4645742" cy="23485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NO" dirty="0"/>
              <a:t>BrainAge reflects the state of the brain</a:t>
            </a:r>
          </a:p>
        </p:txBody>
      </p:sp>
    </p:spTree>
    <p:extLst>
      <p:ext uri="{BB962C8B-B14F-4D97-AF65-F5344CB8AC3E}">
        <p14:creationId xmlns:p14="http://schemas.microsoft.com/office/powerpoint/2010/main" val="5295348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5E7EF-33B1-2B1C-5E14-A8355AFE9663}"/>
              </a:ext>
            </a:extLst>
          </p:cNvPr>
          <p:cNvSpPr>
            <a:spLocks noGrp="1"/>
          </p:cNvSpPr>
          <p:nvPr>
            <p:ph type="title"/>
          </p:nvPr>
        </p:nvSpPr>
        <p:spPr/>
        <p:txBody>
          <a:bodyPr>
            <a:normAutofit/>
          </a:bodyPr>
          <a:lstStyle/>
          <a:p>
            <a:r>
              <a:rPr lang="en-NO" dirty="0">
                <a:latin typeface="Calibri" panose="020F0502020204030204" pitchFamily="34" charset="0"/>
                <a:cs typeface="Calibri" panose="020F0502020204030204" pitchFamily="34" charset="0"/>
              </a:rPr>
              <a:t>How to make BrainAge sensitive to longitudinal processess?</a:t>
            </a:r>
          </a:p>
        </p:txBody>
      </p:sp>
      <p:sp>
        <p:nvSpPr>
          <p:cNvPr id="3" name="Content Placeholder 2">
            <a:extLst>
              <a:ext uri="{FF2B5EF4-FFF2-40B4-BE49-F238E27FC236}">
                <a16:creationId xmlns:a16="http://schemas.microsoft.com/office/drawing/2014/main" id="{48DE8CA2-D5EB-CD4E-0FF0-CCD534FE9E4E}"/>
              </a:ext>
            </a:extLst>
          </p:cNvPr>
          <p:cNvSpPr>
            <a:spLocks noGrp="1"/>
          </p:cNvSpPr>
          <p:nvPr>
            <p:ph idx="1"/>
          </p:nvPr>
        </p:nvSpPr>
        <p:spPr/>
        <p:txBody>
          <a:bodyPr/>
          <a:lstStyle/>
          <a:p>
            <a:r>
              <a:rPr lang="en-NO" dirty="0">
                <a:latin typeface="Calibri" panose="020F0502020204030204" pitchFamily="34" charset="0"/>
                <a:cs typeface="Calibri" panose="020F0502020204030204" pitchFamily="34" charset="0"/>
              </a:rPr>
              <a:t>According to Smith, Miller &amp; Nichols, one needs to figure out clusters of </a:t>
            </a:r>
            <a:r>
              <a:rPr lang="en-NO" i="1" dirty="0">
                <a:latin typeface="Calibri" panose="020F0502020204030204" pitchFamily="34" charset="0"/>
                <a:cs typeface="Calibri" panose="020F0502020204030204" pitchFamily="34" charset="0"/>
              </a:rPr>
              <a:t>multimodal</a:t>
            </a:r>
            <a:r>
              <a:rPr lang="en-NO" dirty="0">
                <a:latin typeface="Calibri" panose="020F0502020204030204" pitchFamily="34" charset="0"/>
                <a:cs typeface="Calibri" panose="020F0502020204030204" pitchFamily="34" charset="0"/>
              </a:rPr>
              <a:t> phenotypes which disperse</a:t>
            </a:r>
          </a:p>
          <a:p>
            <a:r>
              <a:rPr lang="en-NO" dirty="0">
                <a:latin typeface="Calibri" panose="020F0502020204030204" pitchFamily="34" charset="0"/>
                <a:cs typeface="Calibri" panose="020F0502020204030204" pitchFamily="34" charset="0"/>
              </a:rPr>
              <a:t>E.g., white matter in some tracts + cardiometabolics + certain genotypes might be useful to predict </a:t>
            </a:r>
          </a:p>
        </p:txBody>
      </p:sp>
      <p:pic>
        <p:nvPicPr>
          <p:cNvPr id="5" name="Picture 2" descr="Helse Bergen Health Trust, Haukeland University Hospital - EUVECA">
            <a:extLst>
              <a:ext uri="{FF2B5EF4-FFF2-40B4-BE49-F238E27FC236}">
                <a16:creationId xmlns:a16="http://schemas.microsoft.com/office/drawing/2014/main" id="{868B6E52-735A-DAA8-B858-6648AB9C70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695" y="6427026"/>
            <a:ext cx="2186609" cy="38645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Project partners - Western Norway University of Applied Sciences">
            <a:extLst>
              <a:ext uri="{FF2B5EF4-FFF2-40B4-BE49-F238E27FC236}">
                <a16:creationId xmlns:a16="http://schemas.microsoft.com/office/drawing/2014/main" id="{1CBA9A3E-764C-ACC3-4931-15C626C1FC3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58100" y="6417087"/>
            <a:ext cx="1456083" cy="42014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A screenshot of a test&#10;&#10;Description automatically generated">
            <a:extLst>
              <a:ext uri="{FF2B5EF4-FFF2-40B4-BE49-F238E27FC236}">
                <a16:creationId xmlns:a16="http://schemas.microsoft.com/office/drawing/2014/main" id="{B25BA5FA-751C-493C-6E86-14D807C6794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5800" y="4223625"/>
            <a:ext cx="7772400" cy="2088274"/>
          </a:xfrm>
          <a:prstGeom prst="rect">
            <a:avLst/>
          </a:prstGeom>
        </p:spPr>
      </p:pic>
    </p:spTree>
    <p:extLst>
      <p:ext uri="{BB962C8B-B14F-4D97-AF65-F5344CB8AC3E}">
        <p14:creationId xmlns:p14="http://schemas.microsoft.com/office/powerpoint/2010/main" val="29856869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5E7EF-33B1-2B1C-5E14-A8355AFE9663}"/>
              </a:ext>
            </a:extLst>
          </p:cNvPr>
          <p:cNvSpPr>
            <a:spLocks noGrp="1"/>
          </p:cNvSpPr>
          <p:nvPr>
            <p:ph type="title"/>
          </p:nvPr>
        </p:nvSpPr>
        <p:spPr/>
        <p:txBody>
          <a:bodyPr>
            <a:normAutofit/>
          </a:bodyPr>
          <a:lstStyle/>
          <a:p>
            <a:r>
              <a:rPr lang="en-NO" dirty="0">
                <a:latin typeface="Calibri" panose="020F0502020204030204" pitchFamily="34" charset="0"/>
                <a:cs typeface="Calibri" panose="020F0502020204030204" pitchFamily="34" charset="0"/>
              </a:rPr>
              <a:t>Transfer learning using brain age</a:t>
            </a:r>
          </a:p>
        </p:txBody>
      </p:sp>
      <p:pic>
        <p:nvPicPr>
          <p:cNvPr id="5" name="Picture 2" descr="Helse Bergen Health Trust, Haukeland University Hospital - EUVECA">
            <a:extLst>
              <a:ext uri="{FF2B5EF4-FFF2-40B4-BE49-F238E27FC236}">
                <a16:creationId xmlns:a16="http://schemas.microsoft.com/office/drawing/2014/main" id="{868B6E52-735A-DAA8-B858-6648AB9C70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695" y="6427026"/>
            <a:ext cx="2186609" cy="38645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Project partners - Western Norway University of Applied Sciences">
            <a:extLst>
              <a:ext uri="{FF2B5EF4-FFF2-40B4-BE49-F238E27FC236}">
                <a16:creationId xmlns:a16="http://schemas.microsoft.com/office/drawing/2014/main" id="{1CBA9A3E-764C-ACC3-4931-15C626C1FC3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58100" y="6417087"/>
            <a:ext cx="1456083" cy="42014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screenshot of a medical article&#10;&#10;Description automatically generated">
            <a:extLst>
              <a:ext uri="{FF2B5EF4-FFF2-40B4-BE49-F238E27FC236}">
                <a16:creationId xmlns:a16="http://schemas.microsoft.com/office/drawing/2014/main" id="{3D57C9EC-52C0-8EEF-0525-19C7835EB4B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8650" y="1690689"/>
            <a:ext cx="6356555" cy="4299080"/>
          </a:xfrm>
          <a:prstGeom prst="rect">
            <a:avLst/>
          </a:prstGeom>
        </p:spPr>
      </p:pic>
    </p:spTree>
    <p:extLst>
      <p:ext uri="{BB962C8B-B14F-4D97-AF65-F5344CB8AC3E}">
        <p14:creationId xmlns:p14="http://schemas.microsoft.com/office/powerpoint/2010/main" val="8757742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5E7EF-33B1-2B1C-5E14-A8355AFE9663}"/>
              </a:ext>
            </a:extLst>
          </p:cNvPr>
          <p:cNvSpPr>
            <a:spLocks noGrp="1"/>
          </p:cNvSpPr>
          <p:nvPr>
            <p:ph type="title"/>
          </p:nvPr>
        </p:nvSpPr>
        <p:spPr/>
        <p:txBody>
          <a:bodyPr>
            <a:normAutofit/>
          </a:bodyPr>
          <a:lstStyle/>
          <a:p>
            <a:r>
              <a:rPr lang="en-NO" dirty="0">
                <a:latin typeface="Calibri" panose="020F0502020204030204" pitchFamily="34" charset="0"/>
                <a:cs typeface="Calibri" panose="020F0502020204030204" pitchFamily="34" charset="0"/>
              </a:rPr>
              <a:t>Transfer learning using brain age</a:t>
            </a:r>
          </a:p>
        </p:txBody>
      </p:sp>
      <p:pic>
        <p:nvPicPr>
          <p:cNvPr id="5" name="Picture 2" descr="Helse Bergen Health Trust, Haukeland University Hospital - EUVECA">
            <a:extLst>
              <a:ext uri="{FF2B5EF4-FFF2-40B4-BE49-F238E27FC236}">
                <a16:creationId xmlns:a16="http://schemas.microsoft.com/office/drawing/2014/main" id="{868B6E52-735A-DAA8-B858-6648AB9C70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695" y="6427026"/>
            <a:ext cx="2186609" cy="38645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Project partners - Western Norway University of Applied Sciences">
            <a:extLst>
              <a:ext uri="{FF2B5EF4-FFF2-40B4-BE49-F238E27FC236}">
                <a16:creationId xmlns:a16="http://schemas.microsoft.com/office/drawing/2014/main" id="{1CBA9A3E-764C-ACC3-4931-15C626C1FC3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58100" y="6417087"/>
            <a:ext cx="1456083" cy="420140"/>
          </a:xfrm>
          <a:prstGeom prst="rect">
            <a:avLst/>
          </a:prstGeom>
          <a:noFill/>
          <a:extLst>
            <a:ext uri="{909E8E84-426E-40DD-AFC4-6F175D3DCCD1}">
              <a14:hiddenFill xmlns:a14="http://schemas.microsoft.com/office/drawing/2010/main">
                <a:solidFill>
                  <a:srgbClr val="FFFFFF"/>
                </a:solidFill>
              </a14:hiddenFill>
            </a:ext>
          </a:extLst>
        </p:spPr>
      </p:pic>
      <p:pic>
        <p:nvPicPr>
          <p:cNvPr id="11266" name="Picture 2" descr="Fig. 3">
            <a:extLst>
              <a:ext uri="{FF2B5EF4-FFF2-40B4-BE49-F238E27FC236}">
                <a16:creationId xmlns:a16="http://schemas.microsoft.com/office/drawing/2014/main" id="{AC4323BE-248B-BEB3-E781-4DF38F01095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0668" y="1449003"/>
            <a:ext cx="4960899" cy="5364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82355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5E7EF-33B1-2B1C-5E14-A8355AFE9663}"/>
              </a:ext>
            </a:extLst>
          </p:cNvPr>
          <p:cNvSpPr>
            <a:spLocks noGrp="1"/>
          </p:cNvSpPr>
          <p:nvPr>
            <p:ph type="title"/>
          </p:nvPr>
        </p:nvSpPr>
        <p:spPr/>
        <p:txBody>
          <a:bodyPr>
            <a:normAutofit/>
          </a:bodyPr>
          <a:lstStyle/>
          <a:p>
            <a:r>
              <a:rPr lang="en-NO" dirty="0">
                <a:latin typeface="Calibri" panose="020F0502020204030204" pitchFamily="34" charset="0"/>
                <a:cs typeface="Calibri" panose="020F0502020204030204" pitchFamily="34" charset="0"/>
              </a:rPr>
              <a:t>Still, in the end, data matter</a:t>
            </a:r>
          </a:p>
        </p:txBody>
      </p:sp>
      <p:pic>
        <p:nvPicPr>
          <p:cNvPr id="5" name="Picture 2" descr="Helse Bergen Health Trust, Haukeland University Hospital - EUVECA">
            <a:extLst>
              <a:ext uri="{FF2B5EF4-FFF2-40B4-BE49-F238E27FC236}">
                <a16:creationId xmlns:a16="http://schemas.microsoft.com/office/drawing/2014/main" id="{868B6E52-735A-DAA8-B858-6648AB9C70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695" y="6427026"/>
            <a:ext cx="2186609" cy="38645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Project partners - Western Norway University of Applied Sciences">
            <a:extLst>
              <a:ext uri="{FF2B5EF4-FFF2-40B4-BE49-F238E27FC236}">
                <a16:creationId xmlns:a16="http://schemas.microsoft.com/office/drawing/2014/main" id="{1CBA9A3E-764C-ACC3-4931-15C626C1FC3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58100" y="6417087"/>
            <a:ext cx="1456083" cy="420140"/>
          </a:xfrm>
          <a:prstGeom prst="rect">
            <a:avLst/>
          </a:prstGeom>
          <a:noFill/>
          <a:extLst>
            <a:ext uri="{909E8E84-426E-40DD-AFC4-6F175D3DCCD1}">
              <a14:hiddenFill xmlns:a14="http://schemas.microsoft.com/office/drawing/2010/main">
                <a:solidFill>
                  <a:srgbClr val="FFFFFF"/>
                </a:solidFill>
              </a14:hiddenFill>
            </a:ext>
          </a:extLst>
        </p:spPr>
      </p:pic>
      <p:pic>
        <p:nvPicPr>
          <p:cNvPr id="9" name="Content Placeholder 8" descr="A screenshot of a computer&#10;&#10;Description automatically generated">
            <a:extLst>
              <a:ext uri="{FF2B5EF4-FFF2-40B4-BE49-F238E27FC236}">
                <a16:creationId xmlns:a16="http://schemas.microsoft.com/office/drawing/2014/main" id="{493531A1-78C9-8FBB-7FC5-6039E7E83460}"/>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790882" y="1803409"/>
            <a:ext cx="7886700" cy="3569860"/>
          </a:xfrm>
        </p:spPr>
      </p:pic>
    </p:spTree>
    <p:extLst>
      <p:ext uri="{BB962C8B-B14F-4D97-AF65-F5344CB8AC3E}">
        <p14:creationId xmlns:p14="http://schemas.microsoft.com/office/powerpoint/2010/main" val="34913290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Helse Bergen Health Trust, Haukeland University Hospital - EUVECA">
            <a:extLst>
              <a:ext uri="{FF2B5EF4-FFF2-40B4-BE49-F238E27FC236}">
                <a16:creationId xmlns:a16="http://schemas.microsoft.com/office/drawing/2014/main" id="{868B6E52-735A-DAA8-B858-6648AB9C70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695" y="6427026"/>
            <a:ext cx="2186609" cy="38645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Project partners - Western Norway University of Applied Sciences">
            <a:extLst>
              <a:ext uri="{FF2B5EF4-FFF2-40B4-BE49-F238E27FC236}">
                <a16:creationId xmlns:a16="http://schemas.microsoft.com/office/drawing/2014/main" id="{1CBA9A3E-764C-ACC3-4931-15C626C1FC3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58100" y="6417087"/>
            <a:ext cx="1456083" cy="420140"/>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a:extLst>
              <a:ext uri="{FF2B5EF4-FFF2-40B4-BE49-F238E27FC236}">
                <a16:creationId xmlns:a16="http://schemas.microsoft.com/office/drawing/2014/main" id="{A04B8477-7843-7F8D-16A3-F738261643F4}"/>
              </a:ext>
            </a:extLst>
          </p:cNvPr>
          <p:cNvSpPr>
            <a:spLocks noGrp="1"/>
          </p:cNvSpPr>
          <p:nvPr>
            <p:ph idx="1"/>
          </p:nvPr>
        </p:nvSpPr>
        <p:spPr/>
        <p:txBody>
          <a:bodyPr/>
          <a:lstStyle/>
          <a:p>
            <a:endParaRPr lang="en-NO" dirty="0"/>
          </a:p>
        </p:txBody>
      </p:sp>
      <p:pic>
        <p:nvPicPr>
          <p:cNvPr id="7" name="Picture 6" descr="A painting of a person fighting a demon&#10;&#10;Description automatically generated">
            <a:extLst>
              <a:ext uri="{FF2B5EF4-FFF2-40B4-BE49-F238E27FC236}">
                <a16:creationId xmlns:a16="http://schemas.microsoft.com/office/drawing/2014/main" id="{82C80E24-6775-47C3-FAD7-2352C7F001C8}"/>
              </a:ext>
            </a:extLst>
          </p:cNvPr>
          <p:cNvPicPr>
            <a:picLocks noChangeAspect="1"/>
          </p:cNvPicPr>
          <p:nvPr/>
        </p:nvPicPr>
        <p:blipFill>
          <a:blip r:embed="rId5"/>
          <a:stretch>
            <a:fillRect/>
          </a:stretch>
        </p:blipFill>
        <p:spPr>
          <a:xfrm>
            <a:off x="2583803" y="0"/>
            <a:ext cx="4505255" cy="6858000"/>
          </a:xfrm>
          <a:prstGeom prst="rect">
            <a:avLst/>
          </a:prstGeom>
        </p:spPr>
      </p:pic>
      <p:sp>
        <p:nvSpPr>
          <p:cNvPr id="10" name="Title 9">
            <a:extLst>
              <a:ext uri="{FF2B5EF4-FFF2-40B4-BE49-F238E27FC236}">
                <a16:creationId xmlns:a16="http://schemas.microsoft.com/office/drawing/2014/main" id="{0F8C09E4-57FD-FB9D-7B59-D68C3E0D56B2}"/>
              </a:ext>
            </a:extLst>
          </p:cNvPr>
          <p:cNvSpPr>
            <a:spLocks noGrp="1"/>
          </p:cNvSpPr>
          <p:nvPr>
            <p:ph type="title"/>
          </p:nvPr>
        </p:nvSpPr>
        <p:spPr/>
        <p:txBody>
          <a:bodyPr/>
          <a:lstStyle/>
          <a:p>
            <a:endParaRPr lang="en-NO"/>
          </a:p>
        </p:txBody>
      </p:sp>
    </p:spTree>
    <p:extLst>
      <p:ext uri="{BB962C8B-B14F-4D97-AF65-F5344CB8AC3E}">
        <p14:creationId xmlns:p14="http://schemas.microsoft.com/office/powerpoint/2010/main" val="7341973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5E7EF-33B1-2B1C-5E14-A8355AFE9663}"/>
              </a:ext>
            </a:extLst>
          </p:cNvPr>
          <p:cNvSpPr>
            <a:spLocks noGrp="1"/>
          </p:cNvSpPr>
          <p:nvPr>
            <p:ph type="title"/>
          </p:nvPr>
        </p:nvSpPr>
        <p:spPr/>
        <p:txBody>
          <a:bodyPr>
            <a:normAutofit/>
          </a:bodyPr>
          <a:lstStyle/>
          <a:p>
            <a:r>
              <a:rPr lang="en-NO" dirty="0">
                <a:latin typeface="Calibri" panose="020F0502020204030204" pitchFamily="34" charset="0"/>
                <a:cs typeface="Calibri" panose="020F0502020204030204" pitchFamily="34" charset="0"/>
              </a:rPr>
              <a:t>Conclusion</a:t>
            </a:r>
          </a:p>
        </p:txBody>
      </p:sp>
      <p:pic>
        <p:nvPicPr>
          <p:cNvPr id="5" name="Picture 2" descr="Helse Bergen Health Trust, Haukeland University Hospital - EUVECA">
            <a:extLst>
              <a:ext uri="{FF2B5EF4-FFF2-40B4-BE49-F238E27FC236}">
                <a16:creationId xmlns:a16="http://schemas.microsoft.com/office/drawing/2014/main" id="{868B6E52-735A-DAA8-B858-6648AB9C70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695" y="6427026"/>
            <a:ext cx="2186609" cy="38645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Project partners - Western Norway University of Applied Sciences">
            <a:extLst>
              <a:ext uri="{FF2B5EF4-FFF2-40B4-BE49-F238E27FC236}">
                <a16:creationId xmlns:a16="http://schemas.microsoft.com/office/drawing/2014/main" id="{1CBA9A3E-764C-ACC3-4931-15C626C1FC3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58100" y="6417087"/>
            <a:ext cx="1456083" cy="42014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3E38540B-9060-2D36-DF73-CEC66E5CDF86}"/>
              </a:ext>
            </a:extLst>
          </p:cNvPr>
          <p:cNvSpPr>
            <a:spLocks noGrp="1"/>
          </p:cNvSpPr>
          <p:nvPr>
            <p:ph idx="1"/>
          </p:nvPr>
        </p:nvSpPr>
        <p:spPr>
          <a:xfrm>
            <a:off x="628650" y="1825625"/>
            <a:ext cx="7886700" cy="4351338"/>
          </a:xfrm>
        </p:spPr>
        <p:txBody>
          <a:bodyPr/>
          <a:lstStyle/>
          <a:p>
            <a:pPr marL="514350" indent="-514350">
              <a:buFont typeface="+mj-lt"/>
              <a:buAutoNum type="arabicPeriod"/>
            </a:pPr>
            <a:r>
              <a:rPr lang="en-NO" dirty="0">
                <a:latin typeface="Calibri" panose="020F0502020204030204" pitchFamily="34" charset="0"/>
                <a:cs typeface="Calibri" panose="020F0502020204030204" pitchFamily="34" charset="0"/>
              </a:rPr>
              <a:t>BrainAge is most commonly a cross-sectional estimate</a:t>
            </a:r>
          </a:p>
          <a:p>
            <a:pPr lvl="1"/>
            <a:r>
              <a:rPr lang="en-NO" dirty="0">
                <a:latin typeface="Calibri" panose="020F0502020204030204" pitchFamily="34" charset="0"/>
                <a:cs typeface="Calibri" panose="020F0502020204030204" pitchFamily="34" charset="0"/>
              </a:rPr>
              <a:t>Differs for disease groups, correlates strongest with other cross-sectional estimates</a:t>
            </a:r>
          </a:p>
          <a:p>
            <a:pPr marL="514350" indent="-514350">
              <a:buFont typeface="+mj-lt"/>
              <a:buAutoNum type="arabicPeriod"/>
            </a:pPr>
            <a:r>
              <a:rPr lang="en-NO" dirty="0">
                <a:latin typeface="Calibri" panose="020F0502020204030204" pitchFamily="34" charset="0"/>
                <a:cs typeface="Calibri" panose="020F0502020204030204" pitchFamily="34" charset="0"/>
              </a:rPr>
              <a:t>The biological underpinnings of current approaches’ BrainAge are unclear</a:t>
            </a:r>
          </a:p>
          <a:p>
            <a:pPr marL="514350" indent="-514350">
              <a:buFont typeface="+mj-lt"/>
              <a:buAutoNum type="arabicPeriod"/>
            </a:pPr>
            <a:r>
              <a:rPr lang="en-NO" b="1" dirty="0">
                <a:latin typeface="Calibri" panose="020F0502020204030204" pitchFamily="34" charset="0"/>
                <a:cs typeface="Calibri" panose="020F0502020204030204" pitchFamily="34" charset="0"/>
              </a:rPr>
              <a:t>Prognostic and diagnostic utility is unclear</a:t>
            </a:r>
          </a:p>
          <a:p>
            <a:pPr marL="514350" indent="-514350">
              <a:buFont typeface="+mj-lt"/>
              <a:buAutoNum type="arabicPeriod"/>
            </a:pPr>
            <a:r>
              <a:rPr lang="en-NO" dirty="0">
                <a:latin typeface="Calibri" panose="020F0502020204030204" pitchFamily="34" charset="0"/>
                <a:cs typeface="Calibri" panose="020F0502020204030204" pitchFamily="34" charset="0"/>
              </a:rPr>
              <a:t>There are promising ideas to build upon the BrainAge concept</a:t>
            </a:r>
          </a:p>
        </p:txBody>
      </p:sp>
    </p:spTree>
    <p:extLst>
      <p:ext uri="{BB962C8B-B14F-4D97-AF65-F5344CB8AC3E}">
        <p14:creationId xmlns:p14="http://schemas.microsoft.com/office/powerpoint/2010/main" val="27563531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4">
            <a:extLst>
              <a:ext uri="{FF2B5EF4-FFF2-40B4-BE49-F238E27FC236}">
                <a16:creationId xmlns:a16="http://schemas.microsoft.com/office/drawing/2014/main" id="{A197EE2A-10FA-46D3-B10C-2B023C8EC4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0031" y="2793855"/>
            <a:ext cx="3166941" cy="73592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A blue and white logo&#10;&#10;Description automatically generated">
            <a:extLst>
              <a:ext uri="{FF2B5EF4-FFF2-40B4-BE49-F238E27FC236}">
                <a16:creationId xmlns:a16="http://schemas.microsoft.com/office/drawing/2014/main" id="{346ABABA-2128-0A30-5FE4-B939DCC4288E}"/>
              </a:ext>
            </a:extLst>
          </p:cNvPr>
          <p:cNvPicPr>
            <a:picLocks noChangeAspect="1"/>
          </p:cNvPicPr>
          <p:nvPr/>
        </p:nvPicPr>
        <p:blipFill>
          <a:blip r:embed="rId4"/>
          <a:stretch>
            <a:fillRect/>
          </a:stretch>
        </p:blipFill>
        <p:spPr>
          <a:xfrm>
            <a:off x="4844946" y="1542698"/>
            <a:ext cx="3810000" cy="1333500"/>
          </a:xfrm>
          <a:prstGeom prst="rect">
            <a:avLst/>
          </a:prstGeom>
        </p:spPr>
      </p:pic>
      <p:sp>
        <p:nvSpPr>
          <p:cNvPr id="8" name="TextBox 7">
            <a:extLst>
              <a:ext uri="{FF2B5EF4-FFF2-40B4-BE49-F238E27FC236}">
                <a16:creationId xmlns:a16="http://schemas.microsoft.com/office/drawing/2014/main" id="{FDFE2163-2BC5-3EF1-C341-DC27E351A5F0}"/>
              </a:ext>
            </a:extLst>
          </p:cNvPr>
          <p:cNvSpPr txBox="1"/>
          <p:nvPr/>
        </p:nvSpPr>
        <p:spPr>
          <a:xfrm>
            <a:off x="882093" y="2876198"/>
            <a:ext cx="3021685" cy="1384995"/>
          </a:xfrm>
          <a:prstGeom prst="rect">
            <a:avLst/>
          </a:prstGeom>
          <a:noFill/>
        </p:spPr>
        <p:txBody>
          <a:bodyPr wrap="square" rtlCol="0">
            <a:spAutoFit/>
          </a:bodyPr>
          <a:lstStyle/>
          <a:p>
            <a:r>
              <a:rPr lang="en-NO" sz="2800" dirty="0"/>
              <a:t>How to contact me: </a:t>
            </a:r>
          </a:p>
          <a:p>
            <a:r>
              <a:rPr lang="en-NO" sz="2800" dirty="0"/>
              <a:t>max.korbmacher@helse-bergen.no</a:t>
            </a:r>
          </a:p>
        </p:txBody>
      </p:sp>
      <p:pic>
        <p:nvPicPr>
          <p:cNvPr id="11" name="Picture 4">
            <a:extLst>
              <a:ext uri="{FF2B5EF4-FFF2-40B4-BE49-F238E27FC236}">
                <a16:creationId xmlns:a16="http://schemas.microsoft.com/office/drawing/2014/main" id="{73AA25CB-F9E0-D0B3-A037-50D32DB0D0A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2093" y="4328838"/>
            <a:ext cx="1523421" cy="83570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6">
            <a:extLst>
              <a:ext uri="{FF2B5EF4-FFF2-40B4-BE49-F238E27FC236}">
                <a16:creationId xmlns:a16="http://schemas.microsoft.com/office/drawing/2014/main" id="{43C44400-50CE-80C0-7F30-3DD401EF400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73232" y="4476591"/>
            <a:ext cx="611474" cy="540198"/>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0" descr="Linkedin icon - Free download on Iconfinder">
            <a:extLst>
              <a:ext uri="{FF2B5EF4-FFF2-40B4-BE49-F238E27FC236}">
                <a16:creationId xmlns:a16="http://schemas.microsoft.com/office/drawing/2014/main" id="{B7CCE623-8A0E-D724-EA5C-A58E30CF36C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98069" y="4440953"/>
            <a:ext cx="611474" cy="611474"/>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6" descr="Logo from the Research Council saying &quot;Centre for Clinical Trearment Research&quot;.">
            <a:extLst>
              <a:ext uri="{FF2B5EF4-FFF2-40B4-BE49-F238E27FC236}">
                <a16:creationId xmlns:a16="http://schemas.microsoft.com/office/drawing/2014/main" id="{9469B718-1714-303B-CD0A-F881FACB416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66576" y="3721718"/>
            <a:ext cx="3366740" cy="799162"/>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descr="Project partners - Western Norway University of Applied Sciences">
            <a:extLst>
              <a:ext uri="{FF2B5EF4-FFF2-40B4-BE49-F238E27FC236}">
                <a16:creationId xmlns:a16="http://schemas.microsoft.com/office/drawing/2014/main" id="{E0C38534-A5BF-719B-8641-44B4FDEF0C0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040031" y="5050140"/>
            <a:ext cx="3208391" cy="925753"/>
          </a:xfrm>
          <a:prstGeom prst="rect">
            <a:avLst/>
          </a:prstGeom>
          <a:noFill/>
          <a:extLst>
            <a:ext uri="{909E8E84-426E-40DD-AFC4-6F175D3DCCD1}">
              <a14:hiddenFill xmlns:a14="http://schemas.microsoft.com/office/drawing/2010/main">
                <a:solidFill>
                  <a:srgbClr val="FFFFFF"/>
                </a:solidFill>
              </a14:hiddenFill>
            </a:ext>
          </a:extLst>
        </p:spPr>
      </p:pic>
      <p:sp>
        <p:nvSpPr>
          <p:cNvPr id="17" name="Title 1">
            <a:extLst>
              <a:ext uri="{FF2B5EF4-FFF2-40B4-BE49-F238E27FC236}">
                <a16:creationId xmlns:a16="http://schemas.microsoft.com/office/drawing/2014/main" id="{6EC10E1A-C06C-CAD2-21C7-9E0E8A3CB239}"/>
              </a:ext>
            </a:extLst>
          </p:cNvPr>
          <p:cNvSpPr>
            <a:spLocks noGrp="1"/>
          </p:cNvSpPr>
          <p:nvPr>
            <p:ph type="title"/>
          </p:nvPr>
        </p:nvSpPr>
        <p:spPr>
          <a:xfrm>
            <a:off x="628650" y="365126"/>
            <a:ext cx="7886700" cy="1325563"/>
          </a:xfrm>
        </p:spPr>
        <p:txBody>
          <a:bodyPr>
            <a:normAutofit/>
          </a:bodyPr>
          <a:lstStyle/>
          <a:p>
            <a:r>
              <a:rPr lang="en-NO" dirty="0">
                <a:latin typeface="Calibri" panose="020F0502020204030204" pitchFamily="34" charset="0"/>
                <a:cs typeface="Calibri" panose="020F0502020204030204" pitchFamily="34" charset="0"/>
              </a:rPr>
              <a:t>Thank you!</a:t>
            </a:r>
          </a:p>
        </p:txBody>
      </p:sp>
    </p:spTree>
    <p:extLst>
      <p:ext uri="{BB962C8B-B14F-4D97-AF65-F5344CB8AC3E}">
        <p14:creationId xmlns:p14="http://schemas.microsoft.com/office/powerpoint/2010/main" val="14833035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0A3B469-64C0-3A50-87FB-C44705EF8354}"/>
              </a:ext>
            </a:extLst>
          </p:cNvPr>
          <p:cNvSpPr txBox="1">
            <a:spLocks/>
          </p:cNvSpPr>
          <p:nvPr/>
        </p:nvSpPr>
        <p:spPr>
          <a:xfrm>
            <a:off x="628650" y="365126"/>
            <a:ext cx="78867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latin typeface="Calibri" panose="020F0502020204030204" pitchFamily="34" charset="0"/>
                <a:cs typeface="Calibri" panose="020F0502020204030204" pitchFamily="34" charset="0"/>
              </a:rPr>
              <a:t>Feature selection</a:t>
            </a:r>
            <a:endParaRPr lang="en-NO" dirty="0">
              <a:latin typeface="Calibri" panose="020F0502020204030204" pitchFamily="34" charset="0"/>
              <a:cs typeface="Calibri" panose="020F0502020204030204" pitchFamily="34" charset="0"/>
            </a:endParaRPr>
          </a:p>
        </p:txBody>
      </p:sp>
      <p:pic>
        <p:nvPicPr>
          <p:cNvPr id="8" name="Picture 2" descr="White matter fiber tracts in the adult human brain. Image Credit: Zeynep Saygin, mcgovern.mit.edu">
            <a:extLst>
              <a:ext uri="{FF2B5EF4-FFF2-40B4-BE49-F238E27FC236}">
                <a16:creationId xmlns:a16="http://schemas.microsoft.com/office/drawing/2014/main" id="{3595EF75-C01A-1AD4-A54D-C7278EA80C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4224" y="1790278"/>
            <a:ext cx="3367743" cy="2712276"/>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EPOS&amp;trade;">
            <a:extLst>
              <a:ext uri="{FF2B5EF4-FFF2-40B4-BE49-F238E27FC236}">
                <a16:creationId xmlns:a16="http://schemas.microsoft.com/office/drawing/2014/main" id="{3F38FF46-A913-FF0F-17A3-61266ECC626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3620" y="4146656"/>
            <a:ext cx="3674916" cy="258091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A close-up of a brain&#10;&#10;Description automatically generated">
            <a:extLst>
              <a:ext uri="{FF2B5EF4-FFF2-40B4-BE49-F238E27FC236}">
                <a16:creationId xmlns:a16="http://schemas.microsoft.com/office/drawing/2014/main" id="{D3C773FA-36EC-460F-1D42-A7B0782E7BEF}"/>
              </a:ext>
            </a:extLst>
          </p:cNvPr>
          <p:cNvPicPr>
            <a:picLocks noChangeAspect="1"/>
          </p:cNvPicPr>
          <p:nvPr/>
        </p:nvPicPr>
        <p:blipFill>
          <a:blip r:embed="rId5"/>
          <a:stretch>
            <a:fillRect/>
          </a:stretch>
        </p:blipFill>
        <p:spPr>
          <a:xfrm>
            <a:off x="135464" y="3941023"/>
            <a:ext cx="2566841" cy="2786549"/>
          </a:xfrm>
          <a:prstGeom prst="rect">
            <a:avLst/>
          </a:prstGeom>
        </p:spPr>
      </p:pic>
      <mc:AlternateContent xmlns:mc="http://schemas.openxmlformats.org/markup-compatibility/2006">
        <mc:Choice xmlns:p14="http://schemas.microsoft.com/office/powerpoint/2010/main" Requires="p14">
          <p:contentPart p14:bwMode="auto" r:id="rId6">
            <p14:nvContentPartPr>
              <p14:cNvPr id="3" name="Ink 2">
                <a:extLst>
                  <a:ext uri="{FF2B5EF4-FFF2-40B4-BE49-F238E27FC236}">
                    <a16:creationId xmlns:a16="http://schemas.microsoft.com/office/drawing/2014/main" id="{A69D859E-8B4B-5801-11F7-3EC4F4CE6761}"/>
                  </a:ext>
                </a:extLst>
              </p14:cNvPr>
              <p14:cNvContentPartPr/>
              <p14:nvPr/>
            </p14:nvContentPartPr>
            <p14:xfrm>
              <a:off x="673400" y="5067960"/>
              <a:ext cx="1701000" cy="994320"/>
            </p14:xfrm>
          </p:contentPart>
        </mc:Choice>
        <mc:Fallback>
          <p:pic>
            <p:nvPicPr>
              <p:cNvPr id="3" name="Ink 2">
                <a:extLst>
                  <a:ext uri="{FF2B5EF4-FFF2-40B4-BE49-F238E27FC236}">
                    <a16:creationId xmlns:a16="http://schemas.microsoft.com/office/drawing/2014/main" id="{A69D859E-8B4B-5801-11F7-3EC4F4CE6761}"/>
                  </a:ext>
                </a:extLst>
              </p:cNvPr>
              <p:cNvPicPr/>
              <p:nvPr/>
            </p:nvPicPr>
            <p:blipFill>
              <a:blip r:embed="rId7"/>
              <a:stretch>
                <a:fillRect/>
              </a:stretch>
            </p:blipFill>
            <p:spPr>
              <a:xfrm>
                <a:off x="619400" y="4960320"/>
                <a:ext cx="1808640" cy="120996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5" name="Ink 4">
                <a:extLst>
                  <a:ext uri="{FF2B5EF4-FFF2-40B4-BE49-F238E27FC236}">
                    <a16:creationId xmlns:a16="http://schemas.microsoft.com/office/drawing/2014/main" id="{8F2F0AD3-3B4A-0C89-A789-6F0E38CD30C8}"/>
                  </a:ext>
                </a:extLst>
              </p14:cNvPr>
              <p14:cNvContentPartPr/>
              <p14:nvPr/>
            </p14:nvContentPartPr>
            <p14:xfrm>
              <a:off x="6583520" y="4103520"/>
              <a:ext cx="1234800" cy="1350360"/>
            </p14:xfrm>
          </p:contentPart>
        </mc:Choice>
        <mc:Fallback>
          <p:pic>
            <p:nvPicPr>
              <p:cNvPr id="5" name="Ink 4">
                <a:extLst>
                  <a:ext uri="{FF2B5EF4-FFF2-40B4-BE49-F238E27FC236}">
                    <a16:creationId xmlns:a16="http://schemas.microsoft.com/office/drawing/2014/main" id="{8F2F0AD3-3B4A-0C89-A789-6F0E38CD30C8}"/>
                  </a:ext>
                </a:extLst>
              </p:cNvPr>
              <p:cNvPicPr/>
              <p:nvPr/>
            </p:nvPicPr>
            <p:blipFill>
              <a:blip r:embed="rId9"/>
              <a:stretch>
                <a:fillRect/>
              </a:stretch>
            </p:blipFill>
            <p:spPr>
              <a:xfrm>
                <a:off x="6529520" y="3995880"/>
                <a:ext cx="1342440" cy="1566000"/>
              </a:xfrm>
              <a:prstGeom prst="rect">
                <a:avLst/>
              </a:prstGeom>
            </p:spPr>
          </p:pic>
        </mc:Fallback>
      </mc:AlternateContent>
    </p:spTree>
    <p:extLst>
      <p:ext uri="{BB962C8B-B14F-4D97-AF65-F5344CB8AC3E}">
        <p14:creationId xmlns:p14="http://schemas.microsoft.com/office/powerpoint/2010/main" val="2232201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5E7EF-33B1-2B1C-5E14-A8355AFE9663}"/>
              </a:ext>
            </a:extLst>
          </p:cNvPr>
          <p:cNvSpPr>
            <a:spLocks noGrp="1"/>
          </p:cNvSpPr>
          <p:nvPr>
            <p:ph type="title"/>
          </p:nvPr>
        </p:nvSpPr>
        <p:spPr/>
        <p:txBody>
          <a:bodyPr/>
          <a:lstStyle/>
          <a:p>
            <a:r>
              <a:rPr lang="en-NO" dirty="0">
                <a:latin typeface="Calibri" panose="020F0502020204030204" pitchFamily="34" charset="0"/>
                <a:cs typeface="Calibri" panose="020F0502020204030204" pitchFamily="34" charset="0"/>
              </a:rPr>
              <a:t>What I want to talk about today</a:t>
            </a:r>
          </a:p>
        </p:txBody>
      </p:sp>
      <p:sp>
        <p:nvSpPr>
          <p:cNvPr id="3" name="Content Placeholder 2">
            <a:extLst>
              <a:ext uri="{FF2B5EF4-FFF2-40B4-BE49-F238E27FC236}">
                <a16:creationId xmlns:a16="http://schemas.microsoft.com/office/drawing/2014/main" id="{48DE8CA2-D5EB-CD4E-0FF0-CCD534FE9E4E}"/>
              </a:ext>
            </a:extLst>
          </p:cNvPr>
          <p:cNvSpPr>
            <a:spLocks noGrp="1"/>
          </p:cNvSpPr>
          <p:nvPr>
            <p:ph idx="1"/>
          </p:nvPr>
        </p:nvSpPr>
        <p:spPr/>
        <p:txBody>
          <a:bodyPr/>
          <a:lstStyle/>
          <a:p>
            <a:pPr marL="514350" indent="-514350">
              <a:buFont typeface="+mj-lt"/>
              <a:buAutoNum type="arabicPeriod"/>
            </a:pPr>
            <a:r>
              <a:rPr lang="en-NO" dirty="0">
                <a:latin typeface="Calibri" panose="020F0502020204030204" pitchFamily="34" charset="0"/>
                <a:cs typeface="Calibri" panose="020F0502020204030204" pitchFamily="34" charset="0"/>
              </a:rPr>
              <a:t>What BrainAge is.</a:t>
            </a:r>
          </a:p>
          <a:p>
            <a:pPr marL="457200" lvl="1" indent="0">
              <a:buNone/>
            </a:pPr>
            <a:r>
              <a:rPr lang="en-NO" dirty="0">
                <a:latin typeface="Calibri" panose="020F0502020204030204" pitchFamily="34" charset="0"/>
                <a:cs typeface="Calibri" panose="020F0502020204030204" pitchFamily="34" charset="0"/>
              </a:rPr>
              <a:t>(Or why it is </a:t>
            </a:r>
            <a:r>
              <a:rPr lang="en-NO" i="1" dirty="0">
                <a:latin typeface="Calibri" panose="020F0502020204030204" pitchFamily="34" charset="0"/>
                <a:cs typeface="Calibri" panose="020F0502020204030204" pitchFamily="34" charset="0"/>
              </a:rPr>
              <a:t>not</a:t>
            </a:r>
            <a:r>
              <a:rPr lang="en-NO" dirty="0">
                <a:latin typeface="Calibri" panose="020F0502020204030204" pitchFamily="34" charset="0"/>
                <a:cs typeface="Calibri" panose="020F0502020204030204" pitchFamily="34" charset="0"/>
              </a:rPr>
              <a:t> what most people think it is.)</a:t>
            </a:r>
          </a:p>
          <a:p>
            <a:pPr marL="514350" indent="-514350">
              <a:buFont typeface="+mj-lt"/>
              <a:buAutoNum type="arabicPeriod"/>
            </a:pPr>
            <a:r>
              <a:rPr lang="en-NO" dirty="0">
                <a:latin typeface="Calibri" panose="020F0502020204030204" pitchFamily="34" charset="0"/>
                <a:cs typeface="Calibri" panose="020F0502020204030204" pitchFamily="34" charset="0"/>
              </a:rPr>
              <a:t>Is BrainAge useful?</a:t>
            </a:r>
          </a:p>
          <a:p>
            <a:pPr marL="514350" indent="-514350">
              <a:buFont typeface="+mj-lt"/>
              <a:buAutoNum type="arabicPeriod"/>
            </a:pPr>
            <a:r>
              <a:rPr lang="en-NO" dirty="0">
                <a:latin typeface="Calibri" panose="020F0502020204030204" pitchFamily="34" charset="0"/>
                <a:cs typeface="Calibri" panose="020F0502020204030204" pitchFamily="34" charset="0"/>
              </a:rPr>
              <a:t>Where to go from here?</a:t>
            </a:r>
          </a:p>
        </p:txBody>
      </p:sp>
      <p:pic>
        <p:nvPicPr>
          <p:cNvPr id="5" name="Picture 2" descr="Helse Bergen Health Trust, Haukeland University Hospital - EUVECA">
            <a:extLst>
              <a:ext uri="{FF2B5EF4-FFF2-40B4-BE49-F238E27FC236}">
                <a16:creationId xmlns:a16="http://schemas.microsoft.com/office/drawing/2014/main" id="{868B6E52-735A-DAA8-B858-6648AB9C70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695" y="6427026"/>
            <a:ext cx="2186609" cy="38645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Project partners - Western Norway University of Applied Sciences">
            <a:extLst>
              <a:ext uri="{FF2B5EF4-FFF2-40B4-BE49-F238E27FC236}">
                <a16:creationId xmlns:a16="http://schemas.microsoft.com/office/drawing/2014/main" id="{1CBA9A3E-764C-ACC3-4931-15C626C1FC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58100" y="6417087"/>
            <a:ext cx="1456083" cy="4201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66495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5E7EF-33B1-2B1C-5E14-A8355AFE9663}"/>
              </a:ext>
            </a:extLst>
          </p:cNvPr>
          <p:cNvSpPr>
            <a:spLocks noGrp="1"/>
          </p:cNvSpPr>
          <p:nvPr>
            <p:ph type="title"/>
          </p:nvPr>
        </p:nvSpPr>
        <p:spPr/>
        <p:txBody>
          <a:bodyPr/>
          <a:lstStyle/>
          <a:p>
            <a:r>
              <a:rPr lang="en-NO" dirty="0">
                <a:latin typeface="Calibri" panose="020F0502020204030204" pitchFamily="34" charset="0"/>
                <a:cs typeface="Calibri" panose="020F0502020204030204" pitchFamily="34" charset="0"/>
              </a:rPr>
              <a:t>BrainAge?</a:t>
            </a:r>
          </a:p>
        </p:txBody>
      </p:sp>
      <p:pic>
        <p:nvPicPr>
          <p:cNvPr id="5" name="Picture 2" descr="Helse Bergen Health Trust, Haukeland University Hospital - EUVECA">
            <a:extLst>
              <a:ext uri="{FF2B5EF4-FFF2-40B4-BE49-F238E27FC236}">
                <a16:creationId xmlns:a16="http://schemas.microsoft.com/office/drawing/2014/main" id="{868B6E52-735A-DAA8-B858-6648AB9C70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695" y="6427026"/>
            <a:ext cx="2186609" cy="38645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Project partners - Western Norway University of Applied Sciences">
            <a:extLst>
              <a:ext uri="{FF2B5EF4-FFF2-40B4-BE49-F238E27FC236}">
                <a16:creationId xmlns:a16="http://schemas.microsoft.com/office/drawing/2014/main" id="{1CBA9A3E-764C-ACC3-4931-15C626C1FC3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58100" y="6417087"/>
            <a:ext cx="1456083" cy="420140"/>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6">
            <a:extLst>
              <a:ext uri="{FF2B5EF4-FFF2-40B4-BE49-F238E27FC236}">
                <a16:creationId xmlns:a16="http://schemas.microsoft.com/office/drawing/2014/main" id="{3A8213E8-22EC-C641-547C-16D3FD080144}"/>
              </a:ext>
            </a:extLst>
          </p:cNvPr>
          <p:cNvSpPr>
            <a:spLocks noGrp="1"/>
          </p:cNvSpPr>
          <p:nvPr>
            <p:ph idx="1"/>
          </p:nvPr>
        </p:nvSpPr>
        <p:spPr>
          <a:xfrm>
            <a:off x="628650" y="1825625"/>
            <a:ext cx="3648814" cy="4190033"/>
          </a:xfrm>
        </p:spPr>
        <p:txBody>
          <a:bodyPr/>
          <a:lstStyle/>
          <a:p>
            <a:pPr marL="457200" indent="-457200">
              <a:buFont typeface="+mj-lt"/>
              <a:buAutoNum type="arabicPeriod"/>
            </a:pPr>
            <a:r>
              <a:rPr lang="en-GB" dirty="0"/>
              <a:t>Training model</a:t>
            </a:r>
          </a:p>
          <a:p>
            <a:pPr marL="457200" indent="-457200">
              <a:buFont typeface="+mj-lt"/>
              <a:buAutoNum type="arabicPeriod"/>
            </a:pPr>
            <a:r>
              <a:rPr lang="en-GB" dirty="0"/>
              <a:t>Prediction of age with that model = brain age</a:t>
            </a:r>
          </a:p>
          <a:p>
            <a:pPr marL="457200" indent="-457200">
              <a:buFont typeface="+mj-lt"/>
              <a:buAutoNum type="arabicPeriod"/>
            </a:pPr>
            <a:r>
              <a:rPr lang="en-GB" dirty="0"/>
              <a:t>Differences between (brain) age and chronological age = a marker of something</a:t>
            </a:r>
          </a:p>
          <a:p>
            <a:endParaRPr lang="en-NO" dirty="0"/>
          </a:p>
        </p:txBody>
      </p:sp>
      <p:pic>
        <p:nvPicPr>
          <p:cNvPr id="8" name="Picture 7" descr="A close-up of a brain&#10;&#10;Description automatically generated">
            <a:extLst>
              <a:ext uri="{FF2B5EF4-FFF2-40B4-BE49-F238E27FC236}">
                <a16:creationId xmlns:a16="http://schemas.microsoft.com/office/drawing/2014/main" id="{6EDBA109-EC67-6987-4FE7-6ADD6C23F4E5}"/>
              </a:ext>
            </a:extLst>
          </p:cNvPr>
          <p:cNvPicPr>
            <a:picLocks noChangeAspect="1"/>
          </p:cNvPicPr>
          <p:nvPr/>
        </p:nvPicPr>
        <p:blipFill>
          <a:blip r:embed="rId5"/>
          <a:stretch>
            <a:fillRect/>
          </a:stretch>
        </p:blipFill>
        <p:spPr>
          <a:xfrm>
            <a:off x="4589791" y="1376030"/>
            <a:ext cx="931252" cy="1010962"/>
          </a:xfrm>
          <a:prstGeom prst="rect">
            <a:avLst/>
          </a:prstGeom>
        </p:spPr>
      </p:pic>
      <p:sp>
        <p:nvSpPr>
          <p:cNvPr id="9" name="TextBox 8">
            <a:extLst>
              <a:ext uri="{FF2B5EF4-FFF2-40B4-BE49-F238E27FC236}">
                <a16:creationId xmlns:a16="http://schemas.microsoft.com/office/drawing/2014/main" id="{E829CF5F-DE23-D503-FEDF-9121826B4E37}"/>
              </a:ext>
            </a:extLst>
          </p:cNvPr>
          <p:cNvSpPr txBox="1"/>
          <p:nvPr/>
        </p:nvSpPr>
        <p:spPr>
          <a:xfrm>
            <a:off x="4513586" y="5461660"/>
            <a:ext cx="1540852" cy="646331"/>
          </a:xfrm>
          <a:prstGeom prst="rect">
            <a:avLst/>
          </a:prstGeom>
          <a:noFill/>
        </p:spPr>
        <p:txBody>
          <a:bodyPr wrap="square">
            <a:spAutoFit/>
          </a:bodyPr>
          <a:lstStyle>
            <a:defPPr>
              <a:defRPr lang="en-NO"/>
            </a:defPPr>
            <a:lvl1pPr>
              <a:defRPr sz="1200"/>
            </a:lvl1pPr>
          </a:lstStyle>
          <a:p>
            <a:pPr algn="ctr"/>
            <a:r>
              <a:rPr lang="en-GB" dirty="0">
                <a:latin typeface="Calibri" panose="020F0502020204030204" pitchFamily="34" charset="0"/>
                <a:cs typeface="Calibri" panose="020F0502020204030204" pitchFamily="34" charset="0"/>
              </a:rPr>
              <a:t>Example individual.</a:t>
            </a:r>
          </a:p>
          <a:p>
            <a:pPr algn="ctr"/>
            <a:r>
              <a:rPr lang="en-GB" dirty="0">
                <a:latin typeface="Calibri" panose="020F0502020204030204" pitchFamily="34" charset="0"/>
                <a:cs typeface="Calibri" panose="020F0502020204030204" pitchFamily="34" charset="0"/>
              </a:rPr>
              <a:t>Chronological age:</a:t>
            </a:r>
          </a:p>
          <a:p>
            <a:pPr algn="ctr"/>
            <a:r>
              <a:rPr lang="en-GB" dirty="0">
                <a:latin typeface="Calibri" panose="020F0502020204030204" pitchFamily="34" charset="0"/>
                <a:cs typeface="Calibri" panose="020F0502020204030204" pitchFamily="34" charset="0"/>
              </a:rPr>
              <a:t>22 years</a:t>
            </a:r>
            <a:endParaRPr lang="en-NO" dirty="0">
              <a:latin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7BE61641-C884-B2BA-18E7-2E20DE86152C}"/>
              </a:ext>
            </a:extLst>
          </p:cNvPr>
          <p:cNvSpPr txBox="1"/>
          <p:nvPr/>
        </p:nvSpPr>
        <p:spPr>
          <a:xfrm>
            <a:off x="7445274" y="4436440"/>
            <a:ext cx="1388441" cy="461665"/>
          </a:xfrm>
          <a:prstGeom prst="rect">
            <a:avLst/>
          </a:prstGeom>
          <a:noFill/>
        </p:spPr>
        <p:txBody>
          <a:bodyPr wrap="square">
            <a:spAutoFit/>
          </a:bodyPr>
          <a:lstStyle>
            <a:defPPr>
              <a:defRPr lang="en-NO"/>
            </a:defPPr>
            <a:lvl1pPr>
              <a:defRPr sz="1200"/>
            </a:lvl1pPr>
          </a:lstStyle>
          <a:p>
            <a:pPr algn="ctr"/>
            <a:r>
              <a:rPr lang="en-GB" dirty="0">
                <a:latin typeface="Calibri" panose="020F0502020204030204" pitchFamily="34" charset="0"/>
                <a:cs typeface="Calibri" panose="020F0502020204030204" pitchFamily="34" charset="0"/>
              </a:rPr>
              <a:t>Brain age:</a:t>
            </a:r>
          </a:p>
          <a:p>
            <a:pPr algn="ctr"/>
            <a:r>
              <a:rPr lang="en-GB" dirty="0">
                <a:latin typeface="Calibri" panose="020F0502020204030204" pitchFamily="34" charset="0"/>
                <a:cs typeface="Calibri" panose="020F0502020204030204" pitchFamily="34" charset="0"/>
              </a:rPr>
              <a:t>27 years old</a:t>
            </a:r>
            <a:endParaRPr lang="en-NO" dirty="0">
              <a:latin typeface="Calibri" panose="020F0502020204030204" pitchFamily="34" charset="0"/>
              <a:cs typeface="Calibri" panose="020F0502020204030204" pitchFamily="34" charset="0"/>
            </a:endParaRPr>
          </a:p>
        </p:txBody>
      </p:sp>
      <p:sp>
        <p:nvSpPr>
          <p:cNvPr id="11" name="TextBox 10">
            <a:extLst>
              <a:ext uri="{FF2B5EF4-FFF2-40B4-BE49-F238E27FC236}">
                <a16:creationId xmlns:a16="http://schemas.microsoft.com/office/drawing/2014/main" id="{ADAA230A-E15C-BE59-B1AC-FF3BAC49325B}"/>
              </a:ext>
            </a:extLst>
          </p:cNvPr>
          <p:cNvSpPr txBox="1"/>
          <p:nvPr/>
        </p:nvSpPr>
        <p:spPr>
          <a:xfrm>
            <a:off x="4589791" y="2845253"/>
            <a:ext cx="1388441" cy="461665"/>
          </a:xfrm>
          <a:prstGeom prst="rect">
            <a:avLst/>
          </a:prstGeom>
          <a:noFill/>
        </p:spPr>
        <p:txBody>
          <a:bodyPr wrap="square">
            <a:spAutoFit/>
          </a:bodyPr>
          <a:lstStyle/>
          <a:p>
            <a:pPr algn="ctr"/>
            <a:r>
              <a:rPr lang="en-GB" sz="1200" dirty="0">
                <a:latin typeface="Calibri" panose="020F0502020204030204" pitchFamily="34" charset="0"/>
                <a:cs typeface="Calibri" panose="020F0502020204030204" pitchFamily="34" charset="0"/>
              </a:rPr>
              <a:t>Individuals of different ages</a:t>
            </a:r>
            <a:endParaRPr lang="en-NO" sz="1200" dirty="0">
              <a:latin typeface="Calibri" panose="020F0502020204030204" pitchFamily="34" charset="0"/>
              <a:cs typeface="Calibri" panose="020F0502020204030204" pitchFamily="34" charset="0"/>
            </a:endParaRPr>
          </a:p>
        </p:txBody>
      </p:sp>
      <p:pic>
        <p:nvPicPr>
          <p:cNvPr id="12" name="Picture 11" descr="A close-up of a brain&#10;&#10;Description automatically generated">
            <a:extLst>
              <a:ext uri="{FF2B5EF4-FFF2-40B4-BE49-F238E27FC236}">
                <a16:creationId xmlns:a16="http://schemas.microsoft.com/office/drawing/2014/main" id="{E2279A58-F626-4B17-0E93-6A11F0C5D904}"/>
              </a:ext>
            </a:extLst>
          </p:cNvPr>
          <p:cNvPicPr>
            <a:picLocks noChangeAspect="1"/>
          </p:cNvPicPr>
          <p:nvPr/>
        </p:nvPicPr>
        <p:blipFill>
          <a:blip r:embed="rId5"/>
          <a:stretch>
            <a:fillRect/>
          </a:stretch>
        </p:blipFill>
        <p:spPr>
          <a:xfrm>
            <a:off x="4742191" y="1528430"/>
            <a:ext cx="931252" cy="1010962"/>
          </a:xfrm>
          <a:prstGeom prst="rect">
            <a:avLst/>
          </a:prstGeom>
        </p:spPr>
      </p:pic>
      <p:pic>
        <p:nvPicPr>
          <p:cNvPr id="13" name="Picture 12" descr="A close-up of a brain&#10;&#10;Description automatically generated">
            <a:extLst>
              <a:ext uri="{FF2B5EF4-FFF2-40B4-BE49-F238E27FC236}">
                <a16:creationId xmlns:a16="http://schemas.microsoft.com/office/drawing/2014/main" id="{BAEBB135-5D3E-69FC-3FE2-F08BFFADE3D6}"/>
              </a:ext>
            </a:extLst>
          </p:cNvPr>
          <p:cNvPicPr>
            <a:picLocks noChangeAspect="1"/>
          </p:cNvPicPr>
          <p:nvPr/>
        </p:nvPicPr>
        <p:blipFill>
          <a:blip r:embed="rId5"/>
          <a:stretch>
            <a:fillRect/>
          </a:stretch>
        </p:blipFill>
        <p:spPr>
          <a:xfrm>
            <a:off x="4894591" y="1680830"/>
            <a:ext cx="931252" cy="1010962"/>
          </a:xfrm>
          <a:prstGeom prst="rect">
            <a:avLst/>
          </a:prstGeom>
        </p:spPr>
      </p:pic>
      <p:pic>
        <p:nvPicPr>
          <p:cNvPr id="14" name="Picture 13" descr="A close-up of a brain&#10;&#10;Description automatically generated">
            <a:extLst>
              <a:ext uri="{FF2B5EF4-FFF2-40B4-BE49-F238E27FC236}">
                <a16:creationId xmlns:a16="http://schemas.microsoft.com/office/drawing/2014/main" id="{78135189-B363-0F9F-0615-7EF227A701FE}"/>
              </a:ext>
            </a:extLst>
          </p:cNvPr>
          <p:cNvPicPr>
            <a:picLocks noChangeAspect="1"/>
          </p:cNvPicPr>
          <p:nvPr/>
        </p:nvPicPr>
        <p:blipFill>
          <a:blip r:embed="rId5"/>
          <a:stretch>
            <a:fillRect/>
          </a:stretch>
        </p:blipFill>
        <p:spPr>
          <a:xfrm>
            <a:off x="5046991" y="1833230"/>
            <a:ext cx="931252" cy="1010962"/>
          </a:xfrm>
          <a:prstGeom prst="rect">
            <a:avLst/>
          </a:prstGeom>
        </p:spPr>
      </p:pic>
      <p:sp>
        <p:nvSpPr>
          <p:cNvPr id="15" name="TextBox 14">
            <a:extLst>
              <a:ext uri="{FF2B5EF4-FFF2-40B4-BE49-F238E27FC236}">
                <a16:creationId xmlns:a16="http://schemas.microsoft.com/office/drawing/2014/main" id="{88A5330D-1F46-5F26-F729-545C34E5788A}"/>
              </a:ext>
            </a:extLst>
          </p:cNvPr>
          <p:cNvSpPr txBox="1"/>
          <p:nvPr/>
        </p:nvSpPr>
        <p:spPr>
          <a:xfrm>
            <a:off x="4497469" y="854298"/>
            <a:ext cx="4354710" cy="369332"/>
          </a:xfrm>
          <a:prstGeom prst="rect">
            <a:avLst/>
          </a:prstGeom>
          <a:noFill/>
        </p:spPr>
        <p:txBody>
          <a:bodyPr wrap="square">
            <a:spAutoFit/>
          </a:bodyPr>
          <a:lstStyle/>
          <a:p>
            <a:r>
              <a:rPr lang="en-NO" dirty="0">
                <a:latin typeface="Calibri" panose="020F0502020204030204" pitchFamily="34" charset="0"/>
                <a:cs typeface="Calibri" panose="020F0502020204030204" pitchFamily="34" charset="0"/>
              </a:rPr>
              <a:t>1) Model training</a:t>
            </a:r>
          </a:p>
        </p:txBody>
      </p:sp>
      <p:sp>
        <p:nvSpPr>
          <p:cNvPr id="16" name="TextBox 15">
            <a:extLst>
              <a:ext uri="{FF2B5EF4-FFF2-40B4-BE49-F238E27FC236}">
                <a16:creationId xmlns:a16="http://schemas.microsoft.com/office/drawing/2014/main" id="{80B5EFBA-EBAD-3CFD-29D4-D6EE9B5F1A51}"/>
              </a:ext>
            </a:extLst>
          </p:cNvPr>
          <p:cNvSpPr txBox="1"/>
          <p:nvPr/>
        </p:nvSpPr>
        <p:spPr>
          <a:xfrm>
            <a:off x="4497469" y="3650844"/>
            <a:ext cx="4354710" cy="369332"/>
          </a:xfrm>
          <a:prstGeom prst="rect">
            <a:avLst/>
          </a:prstGeom>
          <a:noFill/>
        </p:spPr>
        <p:txBody>
          <a:bodyPr wrap="square">
            <a:spAutoFit/>
          </a:bodyPr>
          <a:lstStyle/>
          <a:p>
            <a:r>
              <a:rPr lang="en-NO" dirty="0">
                <a:latin typeface="Calibri" panose="020F0502020204030204" pitchFamily="34" charset="0"/>
                <a:cs typeface="Calibri" panose="020F0502020204030204" pitchFamily="34" charset="0"/>
              </a:rPr>
              <a:t>2) Predictions</a:t>
            </a:r>
          </a:p>
        </p:txBody>
      </p:sp>
      <p:pic>
        <p:nvPicPr>
          <p:cNvPr id="17" name="Picture 16" descr="A close-up of a brain&#10;&#10;Description automatically generated">
            <a:extLst>
              <a:ext uri="{FF2B5EF4-FFF2-40B4-BE49-F238E27FC236}">
                <a16:creationId xmlns:a16="http://schemas.microsoft.com/office/drawing/2014/main" id="{7ABEAB2A-78F6-7E9F-B122-D86490C8AF7B}"/>
              </a:ext>
            </a:extLst>
          </p:cNvPr>
          <p:cNvPicPr>
            <a:picLocks noChangeAspect="1"/>
          </p:cNvPicPr>
          <p:nvPr/>
        </p:nvPicPr>
        <p:blipFill>
          <a:blip r:embed="rId5"/>
          <a:stretch>
            <a:fillRect/>
          </a:stretch>
        </p:blipFill>
        <p:spPr>
          <a:xfrm>
            <a:off x="4660603" y="4030188"/>
            <a:ext cx="1317629" cy="1430411"/>
          </a:xfrm>
          <a:prstGeom prst="rect">
            <a:avLst/>
          </a:prstGeom>
        </p:spPr>
      </p:pic>
      <p:cxnSp>
        <p:nvCxnSpPr>
          <p:cNvPr id="18" name="Straight Arrow Connector 17">
            <a:extLst>
              <a:ext uri="{FF2B5EF4-FFF2-40B4-BE49-F238E27FC236}">
                <a16:creationId xmlns:a16="http://schemas.microsoft.com/office/drawing/2014/main" id="{6ECAC4EC-32FC-3825-55B6-09C9ADE129DE}"/>
              </a:ext>
            </a:extLst>
          </p:cNvPr>
          <p:cNvCxnSpPr>
            <a:cxnSpLocks/>
            <a:stCxn id="10" idx="2"/>
            <a:endCxn id="20" idx="0"/>
          </p:cNvCxnSpPr>
          <p:nvPr/>
        </p:nvCxnSpPr>
        <p:spPr>
          <a:xfrm flipH="1">
            <a:off x="8139494" y="4898105"/>
            <a:ext cx="1" cy="655888"/>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183E76B6-57CF-AFB5-BFB3-37ABBD96FF96}"/>
              </a:ext>
            </a:extLst>
          </p:cNvPr>
          <p:cNvCxnSpPr>
            <a:cxnSpLocks/>
            <a:stCxn id="9" idx="3"/>
            <a:endCxn id="20" idx="1"/>
          </p:cNvCxnSpPr>
          <p:nvPr/>
        </p:nvCxnSpPr>
        <p:spPr>
          <a:xfrm>
            <a:off x="6054438" y="5784826"/>
            <a:ext cx="1390835"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0" name="TextBox 19">
            <a:extLst>
              <a:ext uri="{FF2B5EF4-FFF2-40B4-BE49-F238E27FC236}">
                <a16:creationId xmlns:a16="http://schemas.microsoft.com/office/drawing/2014/main" id="{B7E036E7-31AF-431D-5914-BF325286AC65}"/>
              </a:ext>
            </a:extLst>
          </p:cNvPr>
          <p:cNvSpPr txBox="1"/>
          <p:nvPr/>
        </p:nvSpPr>
        <p:spPr>
          <a:xfrm>
            <a:off x="7445273" y="5553993"/>
            <a:ext cx="1388441" cy="461665"/>
          </a:xfrm>
          <a:prstGeom prst="rect">
            <a:avLst/>
          </a:prstGeom>
          <a:noFill/>
        </p:spPr>
        <p:txBody>
          <a:bodyPr wrap="square">
            <a:spAutoFit/>
          </a:bodyPr>
          <a:lstStyle>
            <a:defPPr>
              <a:defRPr lang="en-NO"/>
            </a:defPPr>
            <a:lvl1pPr>
              <a:defRPr sz="1200"/>
            </a:lvl1pPr>
          </a:lstStyle>
          <a:p>
            <a:pPr algn="ctr"/>
            <a:r>
              <a:rPr lang="en-GB" dirty="0">
                <a:latin typeface="Calibri" panose="020F0502020204030204" pitchFamily="34" charset="0"/>
                <a:cs typeface="Calibri" panose="020F0502020204030204" pitchFamily="34" charset="0"/>
              </a:rPr>
              <a:t>Difference / Brain age gap: 5 years</a:t>
            </a:r>
            <a:endParaRPr lang="en-NO" dirty="0">
              <a:latin typeface="Calibri" panose="020F0502020204030204" pitchFamily="34" charset="0"/>
              <a:cs typeface="Calibri" panose="020F0502020204030204" pitchFamily="34" charset="0"/>
            </a:endParaRPr>
          </a:p>
        </p:txBody>
      </p:sp>
      <p:cxnSp>
        <p:nvCxnSpPr>
          <p:cNvPr id="21" name="Straight Arrow Connector 20">
            <a:extLst>
              <a:ext uri="{FF2B5EF4-FFF2-40B4-BE49-F238E27FC236}">
                <a16:creationId xmlns:a16="http://schemas.microsoft.com/office/drawing/2014/main" id="{97C62C04-637D-AF86-5054-862A98714ABE}"/>
              </a:ext>
            </a:extLst>
          </p:cNvPr>
          <p:cNvCxnSpPr>
            <a:cxnSpLocks/>
            <a:stCxn id="22" idx="3"/>
            <a:endCxn id="25" idx="1"/>
          </p:cNvCxnSpPr>
          <p:nvPr/>
        </p:nvCxnSpPr>
        <p:spPr>
          <a:xfrm flipV="1">
            <a:off x="5978232" y="2104889"/>
            <a:ext cx="1467054" cy="5222"/>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2" name="Rectangle 21">
            <a:extLst>
              <a:ext uri="{FF2B5EF4-FFF2-40B4-BE49-F238E27FC236}">
                <a16:creationId xmlns:a16="http://schemas.microsoft.com/office/drawing/2014/main" id="{E066374A-4670-71DE-F62A-D12A57FAB520}"/>
              </a:ext>
            </a:extLst>
          </p:cNvPr>
          <p:cNvSpPr/>
          <p:nvPr/>
        </p:nvSpPr>
        <p:spPr>
          <a:xfrm>
            <a:off x="4589791" y="1376030"/>
            <a:ext cx="1388441" cy="1468162"/>
          </a:xfrm>
          <a:prstGeom prst="rect">
            <a:avLst/>
          </a:prstGeom>
          <a:noFill/>
          <a:ln>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NO">
              <a:latin typeface="Calibri" panose="020F0502020204030204" pitchFamily="34" charset="0"/>
              <a:cs typeface="Calibri" panose="020F0502020204030204" pitchFamily="34" charset="0"/>
            </a:endParaRPr>
          </a:p>
        </p:txBody>
      </p:sp>
      <p:grpSp>
        <p:nvGrpSpPr>
          <p:cNvPr id="23" name="Group 22">
            <a:extLst>
              <a:ext uri="{FF2B5EF4-FFF2-40B4-BE49-F238E27FC236}">
                <a16:creationId xmlns:a16="http://schemas.microsoft.com/office/drawing/2014/main" id="{C27FD0E8-04B5-B5BD-B7D6-4F3A384D39B4}"/>
              </a:ext>
            </a:extLst>
          </p:cNvPr>
          <p:cNvGrpSpPr/>
          <p:nvPr/>
        </p:nvGrpSpPr>
        <p:grpSpPr>
          <a:xfrm>
            <a:off x="7445286" y="1370808"/>
            <a:ext cx="1388441" cy="1468162"/>
            <a:chOff x="10308820" y="1386330"/>
            <a:chExt cx="1388441" cy="1468162"/>
          </a:xfrm>
        </p:grpSpPr>
        <p:grpSp>
          <p:nvGrpSpPr>
            <p:cNvPr id="24" name="Group 23">
              <a:extLst>
                <a:ext uri="{FF2B5EF4-FFF2-40B4-BE49-F238E27FC236}">
                  <a16:creationId xmlns:a16="http://schemas.microsoft.com/office/drawing/2014/main" id="{1ED9FEE2-AC7C-01E6-AEB6-B5A4F3253833}"/>
                </a:ext>
              </a:extLst>
            </p:cNvPr>
            <p:cNvGrpSpPr/>
            <p:nvPr/>
          </p:nvGrpSpPr>
          <p:grpSpPr>
            <a:xfrm>
              <a:off x="10415558" y="1518262"/>
              <a:ext cx="1153932" cy="1204298"/>
              <a:chOff x="10369948" y="1239612"/>
              <a:chExt cx="1505702" cy="1641069"/>
            </a:xfrm>
          </p:grpSpPr>
          <p:sp>
            <p:nvSpPr>
              <p:cNvPr id="26" name="Rectangle 25">
                <a:extLst>
                  <a:ext uri="{FF2B5EF4-FFF2-40B4-BE49-F238E27FC236}">
                    <a16:creationId xmlns:a16="http://schemas.microsoft.com/office/drawing/2014/main" id="{1A5BEE1D-8528-DFA2-FE2D-4F6EED5B7564}"/>
                  </a:ext>
                </a:extLst>
              </p:cNvPr>
              <p:cNvSpPr/>
              <p:nvPr/>
            </p:nvSpPr>
            <p:spPr>
              <a:xfrm>
                <a:off x="11126766" y="1239612"/>
                <a:ext cx="374442" cy="272737"/>
              </a:xfrm>
              <a:prstGeom prst="rect">
                <a:avLst/>
              </a:prstGeom>
              <a:solidFill>
                <a:srgbClr val="FFF5CE"/>
              </a:solidFill>
              <a:ln w="0">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buNone/>
                </a:pPr>
                <a:endParaRPr lang="en-GB" sz="1800" b="0" strike="noStrike" spc="-1" dirty="0">
                  <a:latin typeface="Calibri" panose="020F0502020204030204" pitchFamily="34" charset="0"/>
                  <a:cs typeface="Calibri" panose="020F0502020204030204" pitchFamily="34" charset="0"/>
                </a:endParaRPr>
              </a:p>
            </p:txBody>
          </p:sp>
          <p:sp>
            <p:nvSpPr>
              <p:cNvPr id="27" name="Rectangle 26">
                <a:extLst>
                  <a:ext uri="{FF2B5EF4-FFF2-40B4-BE49-F238E27FC236}">
                    <a16:creationId xmlns:a16="http://schemas.microsoft.com/office/drawing/2014/main" id="{6F133022-3F51-28CC-0A62-0E59EF9D828C}"/>
                  </a:ext>
                </a:extLst>
              </p:cNvPr>
              <p:cNvSpPr/>
              <p:nvPr/>
            </p:nvSpPr>
            <p:spPr>
              <a:xfrm>
                <a:off x="10744390" y="1913956"/>
                <a:ext cx="374442" cy="272737"/>
              </a:xfrm>
              <a:prstGeom prst="rect">
                <a:avLst/>
              </a:prstGeom>
              <a:solidFill>
                <a:schemeClr val="bg2">
                  <a:lumMod val="90000"/>
                </a:schemeClr>
              </a:solidFill>
              <a:ln w="0">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buNone/>
                </a:pPr>
                <a:endParaRPr lang="en-GB" sz="1800" b="0" strike="noStrike" spc="-1" dirty="0">
                  <a:latin typeface="Calibri" panose="020F0502020204030204" pitchFamily="34" charset="0"/>
                  <a:cs typeface="Calibri" panose="020F0502020204030204" pitchFamily="34" charset="0"/>
                </a:endParaRPr>
              </a:p>
            </p:txBody>
          </p:sp>
          <p:cxnSp>
            <p:nvCxnSpPr>
              <p:cNvPr id="28" name="Straight Arrow Connector 27">
                <a:extLst>
                  <a:ext uri="{FF2B5EF4-FFF2-40B4-BE49-F238E27FC236}">
                    <a16:creationId xmlns:a16="http://schemas.microsoft.com/office/drawing/2014/main" id="{9D9A0CA0-AC0D-5308-A8E3-54BB141AE123}"/>
                  </a:ext>
                </a:extLst>
              </p:cNvPr>
              <p:cNvCxnSpPr>
                <a:cxnSpLocks/>
                <a:stCxn id="26" idx="2"/>
                <a:endCxn id="31" idx="0"/>
              </p:cNvCxnSpPr>
              <p:nvPr/>
            </p:nvCxnSpPr>
            <p:spPr>
              <a:xfrm>
                <a:off x="11313987" y="1512349"/>
                <a:ext cx="374442" cy="401606"/>
              </a:xfrm>
              <a:prstGeom prst="straightConnector1">
                <a:avLst/>
              </a:prstGeom>
              <a:ln w="19050" cap="flat" cmpd="sng" algn="ctr">
                <a:solidFill>
                  <a:schemeClr val="dk1"/>
                </a:solidFill>
                <a:prstDash val="sysDot"/>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9" name="Rectangle 28">
                <a:extLst>
                  <a:ext uri="{FF2B5EF4-FFF2-40B4-BE49-F238E27FC236}">
                    <a16:creationId xmlns:a16="http://schemas.microsoft.com/office/drawing/2014/main" id="{6A45BCA3-E8CE-A786-983D-CDBAB832E030}"/>
                  </a:ext>
                </a:extLst>
              </p:cNvPr>
              <p:cNvSpPr/>
              <p:nvPr/>
            </p:nvSpPr>
            <p:spPr>
              <a:xfrm>
                <a:off x="11118832" y="2607944"/>
                <a:ext cx="374442" cy="272737"/>
              </a:xfrm>
              <a:prstGeom prst="rect">
                <a:avLst/>
              </a:prstGeom>
              <a:solidFill>
                <a:schemeClr val="accent6">
                  <a:lumMod val="60000"/>
                  <a:lumOff val="40000"/>
                </a:schemeClr>
              </a:solidFill>
              <a:ln w="0">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buNone/>
                </a:pPr>
                <a:endParaRPr lang="en-GB" sz="1800" b="0" strike="noStrike" spc="-1" dirty="0">
                  <a:latin typeface="Calibri" panose="020F0502020204030204" pitchFamily="34" charset="0"/>
                  <a:cs typeface="Calibri" panose="020F0502020204030204" pitchFamily="34" charset="0"/>
                </a:endParaRPr>
              </a:p>
            </p:txBody>
          </p:sp>
          <p:sp>
            <p:nvSpPr>
              <p:cNvPr id="30" name="Rectangle 29">
                <a:extLst>
                  <a:ext uri="{FF2B5EF4-FFF2-40B4-BE49-F238E27FC236}">
                    <a16:creationId xmlns:a16="http://schemas.microsoft.com/office/drawing/2014/main" id="{24656C3C-2895-56FC-B1E6-33F6EBE20F1C}"/>
                  </a:ext>
                </a:extLst>
              </p:cNvPr>
              <p:cNvSpPr/>
              <p:nvPr/>
            </p:nvSpPr>
            <p:spPr>
              <a:xfrm>
                <a:off x="10744390" y="1913955"/>
                <a:ext cx="374442" cy="272737"/>
              </a:xfrm>
              <a:prstGeom prst="rect">
                <a:avLst/>
              </a:prstGeom>
              <a:solidFill>
                <a:schemeClr val="accent6">
                  <a:lumMod val="60000"/>
                  <a:lumOff val="40000"/>
                </a:schemeClr>
              </a:solidFill>
              <a:ln w="0">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buNone/>
                </a:pPr>
                <a:endParaRPr lang="en-GB" sz="1800" b="0" strike="noStrike" spc="-1" dirty="0">
                  <a:latin typeface="Calibri" panose="020F0502020204030204" pitchFamily="34" charset="0"/>
                  <a:cs typeface="Calibri" panose="020F0502020204030204" pitchFamily="34" charset="0"/>
                </a:endParaRPr>
              </a:p>
            </p:txBody>
          </p:sp>
          <p:sp>
            <p:nvSpPr>
              <p:cNvPr id="31" name="Rectangle 30">
                <a:extLst>
                  <a:ext uri="{FF2B5EF4-FFF2-40B4-BE49-F238E27FC236}">
                    <a16:creationId xmlns:a16="http://schemas.microsoft.com/office/drawing/2014/main" id="{EDF0D08C-67EA-D0EE-DCE2-EE8F295B8D82}"/>
                  </a:ext>
                </a:extLst>
              </p:cNvPr>
              <p:cNvSpPr/>
              <p:nvPr/>
            </p:nvSpPr>
            <p:spPr>
              <a:xfrm>
                <a:off x="11501208" y="1913955"/>
                <a:ext cx="374442" cy="272737"/>
              </a:xfrm>
              <a:prstGeom prst="rect">
                <a:avLst/>
              </a:prstGeom>
              <a:solidFill>
                <a:schemeClr val="bg2">
                  <a:lumMod val="90000"/>
                </a:schemeClr>
              </a:solidFill>
              <a:ln w="0">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buNone/>
                </a:pPr>
                <a:endParaRPr lang="en-GB" sz="1800" b="0" strike="noStrike" spc="-1" dirty="0">
                  <a:latin typeface="Calibri" panose="020F0502020204030204" pitchFamily="34" charset="0"/>
                  <a:cs typeface="Calibri" panose="020F0502020204030204" pitchFamily="34" charset="0"/>
                </a:endParaRPr>
              </a:p>
            </p:txBody>
          </p:sp>
          <p:cxnSp>
            <p:nvCxnSpPr>
              <p:cNvPr id="32" name="Straight Arrow Connector 31">
                <a:extLst>
                  <a:ext uri="{FF2B5EF4-FFF2-40B4-BE49-F238E27FC236}">
                    <a16:creationId xmlns:a16="http://schemas.microsoft.com/office/drawing/2014/main" id="{5133B1B4-7866-1995-0EDD-D0F8571E0EE5}"/>
                  </a:ext>
                </a:extLst>
              </p:cNvPr>
              <p:cNvCxnSpPr>
                <a:cxnSpLocks/>
                <a:stCxn id="26" idx="2"/>
                <a:endCxn id="30" idx="0"/>
              </p:cNvCxnSpPr>
              <p:nvPr/>
            </p:nvCxnSpPr>
            <p:spPr>
              <a:xfrm flipH="1">
                <a:off x="10931611" y="1512349"/>
                <a:ext cx="382376" cy="40160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3" name="Straight Arrow Connector 32">
                <a:extLst>
                  <a:ext uri="{FF2B5EF4-FFF2-40B4-BE49-F238E27FC236}">
                    <a16:creationId xmlns:a16="http://schemas.microsoft.com/office/drawing/2014/main" id="{5D4DF7DE-8B5C-30A2-8721-273AD7699C62}"/>
                  </a:ext>
                </a:extLst>
              </p:cNvPr>
              <p:cNvCxnSpPr>
                <a:cxnSpLocks/>
                <a:stCxn id="30" idx="2"/>
                <a:endCxn id="29" idx="0"/>
              </p:cNvCxnSpPr>
              <p:nvPr/>
            </p:nvCxnSpPr>
            <p:spPr>
              <a:xfrm>
                <a:off x="10931611" y="2186692"/>
                <a:ext cx="374442" cy="42125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4" name="Rectangle 33">
                <a:extLst>
                  <a:ext uri="{FF2B5EF4-FFF2-40B4-BE49-F238E27FC236}">
                    <a16:creationId xmlns:a16="http://schemas.microsoft.com/office/drawing/2014/main" id="{6C1D231D-4DAB-AD1A-4FA9-2E45790036E7}"/>
                  </a:ext>
                </a:extLst>
              </p:cNvPr>
              <p:cNvSpPr/>
              <p:nvPr/>
            </p:nvSpPr>
            <p:spPr>
              <a:xfrm>
                <a:off x="10369948" y="2607944"/>
                <a:ext cx="374442" cy="272737"/>
              </a:xfrm>
              <a:prstGeom prst="rect">
                <a:avLst/>
              </a:prstGeom>
              <a:solidFill>
                <a:schemeClr val="bg2">
                  <a:lumMod val="90000"/>
                </a:schemeClr>
              </a:solidFill>
              <a:ln w="0">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buNone/>
                </a:pPr>
                <a:endParaRPr lang="en-GB" sz="1800" b="0" strike="noStrike" spc="-1" dirty="0">
                  <a:latin typeface="Calibri" panose="020F0502020204030204" pitchFamily="34" charset="0"/>
                  <a:cs typeface="Calibri" panose="020F0502020204030204" pitchFamily="34" charset="0"/>
                </a:endParaRPr>
              </a:p>
            </p:txBody>
          </p:sp>
          <p:cxnSp>
            <p:nvCxnSpPr>
              <p:cNvPr id="35" name="Straight Arrow Connector 34">
                <a:extLst>
                  <a:ext uri="{FF2B5EF4-FFF2-40B4-BE49-F238E27FC236}">
                    <a16:creationId xmlns:a16="http://schemas.microsoft.com/office/drawing/2014/main" id="{35B6FA18-04BF-B1C4-9198-F243B436B3DF}"/>
                  </a:ext>
                </a:extLst>
              </p:cNvPr>
              <p:cNvCxnSpPr>
                <a:cxnSpLocks/>
                <a:endCxn id="34" idx="0"/>
              </p:cNvCxnSpPr>
              <p:nvPr/>
            </p:nvCxnSpPr>
            <p:spPr>
              <a:xfrm flipH="1">
                <a:off x="10557169" y="2192880"/>
                <a:ext cx="382376" cy="415064"/>
              </a:xfrm>
              <a:prstGeom prst="straightConnector1">
                <a:avLst/>
              </a:prstGeom>
              <a:ln w="19050" cap="flat" cmpd="sng" algn="ctr">
                <a:solidFill>
                  <a:schemeClr val="dk1"/>
                </a:solidFill>
                <a:prstDash val="sysDot"/>
                <a:round/>
                <a:headEnd type="none" w="med" len="med"/>
                <a:tailEnd type="arrow" w="med" len="med"/>
              </a:ln>
            </p:spPr>
            <p:style>
              <a:lnRef idx="0">
                <a:scrgbClr r="0" g="0" b="0"/>
              </a:lnRef>
              <a:fillRef idx="0">
                <a:scrgbClr r="0" g="0" b="0"/>
              </a:fillRef>
              <a:effectRef idx="0">
                <a:scrgbClr r="0" g="0" b="0"/>
              </a:effectRef>
              <a:fontRef idx="minor">
                <a:schemeClr val="tx1"/>
              </a:fontRef>
            </p:style>
          </p:cxnSp>
        </p:grpSp>
        <p:sp>
          <p:nvSpPr>
            <p:cNvPr id="25" name="Rectangle 24">
              <a:extLst>
                <a:ext uri="{FF2B5EF4-FFF2-40B4-BE49-F238E27FC236}">
                  <a16:creationId xmlns:a16="http://schemas.microsoft.com/office/drawing/2014/main" id="{F74B155A-D41F-34B2-65D2-171B416E06C5}"/>
                </a:ext>
              </a:extLst>
            </p:cNvPr>
            <p:cNvSpPr/>
            <p:nvPr/>
          </p:nvSpPr>
          <p:spPr>
            <a:xfrm>
              <a:off x="10308820" y="1386330"/>
              <a:ext cx="1388441" cy="1468162"/>
            </a:xfrm>
            <a:prstGeom prst="rect">
              <a:avLst/>
            </a:prstGeom>
            <a:noFill/>
            <a:ln>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NO">
                <a:latin typeface="Calibri" panose="020F0502020204030204" pitchFamily="34" charset="0"/>
                <a:cs typeface="Calibri" panose="020F0502020204030204" pitchFamily="34" charset="0"/>
              </a:endParaRPr>
            </a:p>
          </p:txBody>
        </p:sp>
      </p:grpSp>
      <p:sp>
        <p:nvSpPr>
          <p:cNvPr id="36" name="TextBox 35">
            <a:extLst>
              <a:ext uri="{FF2B5EF4-FFF2-40B4-BE49-F238E27FC236}">
                <a16:creationId xmlns:a16="http://schemas.microsoft.com/office/drawing/2014/main" id="{C84F94C5-6259-F6A2-DE44-C2AADC33578B}"/>
              </a:ext>
            </a:extLst>
          </p:cNvPr>
          <p:cNvSpPr txBox="1"/>
          <p:nvPr/>
        </p:nvSpPr>
        <p:spPr>
          <a:xfrm>
            <a:off x="7445275" y="2838970"/>
            <a:ext cx="1388441" cy="276999"/>
          </a:xfrm>
          <a:prstGeom prst="rect">
            <a:avLst/>
          </a:prstGeom>
          <a:noFill/>
        </p:spPr>
        <p:txBody>
          <a:bodyPr wrap="square">
            <a:spAutoFit/>
          </a:bodyPr>
          <a:lstStyle/>
          <a:p>
            <a:pPr algn="ctr"/>
            <a:r>
              <a:rPr lang="en-GB" sz="1200" dirty="0">
                <a:latin typeface="Calibri" panose="020F0502020204030204" pitchFamily="34" charset="0"/>
                <a:cs typeface="Calibri" panose="020F0502020204030204" pitchFamily="34" charset="0"/>
              </a:rPr>
              <a:t>Trained model</a:t>
            </a:r>
            <a:endParaRPr lang="en-NO" sz="1200" dirty="0">
              <a:latin typeface="Calibri" panose="020F0502020204030204" pitchFamily="34" charset="0"/>
              <a:cs typeface="Calibri" panose="020F0502020204030204" pitchFamily="34" charset="0"/>
            </a:endParaRPr>
          </a:p>
        </p:txBody>
      </p:sp>
      <p:sp>
        <p:nvSpPr>
          <p:cNvPr id="37" name="Arc 36">
            <a:extLst>
              <a:ext uri="{FF2B5EF4-FFF2-40B4-BE49-F238E27FC236}">
                <a16:creationId xmlns:a16="http://schemas.microsoft.com/office/drawing/2014/main" id="{AFA2285C-0CF8-2923-9E53-B27EC084DB8B}"/>
              </a:ext>
            </a:extLst>
          </p:cNvPr>
          <p:cNvSpPr/>
          <p:nvPr/>
        </p:nvSpPr>
        <p:spPr>
          <a:xfrm rot="16852103" flipH="1">
            <a:off x="6914682" y="2612276"/>
            <a:ext cx="1848612" cy="2242043"/>
          </a:xfrm>
          <a:prstGeom prst="arc">
            <a:avLst>
              <a:gd name="adj1" fmla="val 12860294"/>
              <a:gd name="adj2" fmla="val 0"/>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NO">
              <a:latin typeface="Calibri" panose="020F0502020204030204" pitchFamily="34" charset="0"/>
              <a:cs typeface="Calibri" panose="020F0502020204030204" pitchFamily="34" charset="0"/>
            </a:endParaRPr>
          </a:p>
        </p:txBody>
      </p:sp>
      <p:cxnSp>
        <p:nvCxnSpPr>
          <p:cNvPr id="38" name="Straight Connector 37">
            <a:extLst>
              <a:ext uri="{FF2B5EF4-FFF2-40B4-BE49-F238E27FC236}">
                <a16:creationId xmlns:a16="http://schemas.microsoft.com/office/drawing/2014/main" id="{C7AB22F9-E02B-E7B8-1B48-20E387A910EF}"/>
              </a:ext>
            </a:extLst>
          </p:cNvPr>
          <p:cNvCxnSpPr>
            <a:cxnSpLocks/>
            <a:endCxn id="17" idx="3"/>
          </p:cNvCxnSpPr>
          <p:nvPr/>
        </p:nvCxnSpPr>
        <p:spPr>
          <a:xfrm flipH="1">
            <a:off x="5978232" y="3982214"/>
            <a:ext cx="788450" cy="763180"/>
          </a:xfrm>
          <a:prstGeom prst="line">
            <a:avLst/>
          </a:prstGeom>
          <a:ln>
            <a:solidFill>
              <a:schemeClr val="dk1"/>
            </a:solidFill>
            <a:prstDash val="sysDot"/>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39" name="TextBox 38">
            <a:extLst>
              <a:ext uri="{FF2B5EF4-FFF2-40B4-BE49-F238E27FC236}">
                <a16:creationId xmlns:a16="http://schemas.microsoft.com/office/drawing/2014/main" id="{1D67C11E-9DE2-E228-4F8D-488F003E1AAF}"/>
              </a:ext>
            </a:extLst>
          </p:cNvPr>
          <p:cNvSpPr txBox="1"/>
          <p:nvPr/>
        </p:nvSpPr>
        <p:spPr>
          <a:xfrm rot="18956823">
            <a:off x="5779288" y="4354354"/>
            <a:ext cx="1388441" cy="461665"/>
          </a:xfrm>
          <a:prstGeom prst="rect">
            <a:avLst/>
          </a:prstGeom>
          <a:noFill/>
        </p:spPr>
        <p:txBody>
          <a:bodyPr wrap="square">
            <a:spAutoFit/>
          </a:bodyPr>
          <a:lstStyle/>
          <a:p>
            <a:pPr algn="ctr"/>
            <a:r>
              <a:rPr lang="en-GB" sz="1200" dirty="0">
                <a:latin typeface="Calibri" panose="020F0502020204030204" pitchFamily="34" charset="0"/>
                <a:cs typeface="Calibri" panose="020F0502020204030204" pitchFamily="34" charset="0"/>
              </a:rPr>
              <a:t>Model applied to individual data</a:t>
            </a:r>
            <a:endParaRPr lang="en-NO" sz="1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701859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CC1EF-8699-FC33-3BCE-288F812D3FAC}"/>
              </a:ext>
            </a:extLst>
          </p:cNvPr>
          <p:cNvSpPr>
            <a:spLocks noGrp="1"/>
          </p:cNvSpPr>
          <p:nvPr>
            <p:ph type="title"/>
          </p:nvPr>
        </p:nvSpPr>
        <p:spPr>
          <a:xfrm>
            <a:off x="628650" y="365125"/>
            <a:ext cx="7886700" cy="5918443"/>
          </a:xfrm>
        </p:spPr>
        <p:txBody>
          <a:bodyPr/>
          <a:lstStyle/>
          <a:p>
            <a:pPr algn="ctr"/>
            <a:r>
              <a:rPr lang="en-NO" dirty="0"/>
              <a:t>BrainAge gap = prediction error</a:t>
            </a:r>
          </a:p>
        </p:txBody>
      </p:sp>
    </p:spTree>
    <p:extLst>
      <p:ext uri="{BB962C8B-B14F-4D97-AF65-F5344CB8AC3E}">
        <p14:creationId xmlns:p14="http://schemas.microsoft.com/office/powerpoint/2010/main" val="15333072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0A3B469-64C0-3A50-87FB-C44705EF8354}"/>
              </a:ext>
            </a:extLst>
          </p:cNvPr>
          <p:cNvSpPr txBox="1">
            <a:spLocks/>
          </p:cNvSpPr>
          <p:nvPr/>
        </p:nvSpPr>
        <p:spPr>
          <a:xfrm>
            <a:off x="628650" y="365126"/>
            <a:ext cx="78867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latin typeface="Calibri" panose="020F0502020204030204" pitchFamily="34" charset="0"/>
                <a:cs typeface="Calibri" panose="020F0502020204030204" pitchFamily="34" charset="0"/>
              </a:rPr>
              <a:t>The most common way of training </a:t>
            </a:r>
            <a:r>
              <a:rPr lang="en-GB" dirty="0" err="1">
                <a:latin typeface="Calibri" panose="020F0502020204030204" pitchFamily="34" charset="0"/>
                <a:cs typeface="Calibri" panose="020F0502020204030204" pitchFamily="34" charset="0"/>
              </a:rPr>
              <a:t>BrainAge</a:t>
            </a:r>
            <a:r>
              <a:rPr lang="en-GB" dirty="0">
                <a:latin typeface="Calibri" panose="020F0502020204030204" pitchFamily="34" charset="0"/>
                <a:cs typeface="Calibri" panose="020F0502020204030204" pitchFamily="34" charset="0"/>
              </a:rPr>
              <a:t> models</a:t>
            </a:r>
            <a:endParaRPr lang="en-NO" dirty="0">
              <a:latin typeface="Calibri" panose="020F0502020204030204" pitchFamily="34" charset="0"/>
              <a:cs typeface="Calibri" panose="020F0502020204030204" pitchFamily="34" charset="0"/>
            </a:endParaRPr>
          </a:p>
        </p:txBody>
      </p:sp>
      <p:pic>
        <p:nvPicPr>
          <p:cNvPr id="8" name="Picture 2" descr="White matter fiber tracts in the adult human brain. Image Credit: Zeynep Saygin, mcgovern.mit.edu">
            <a:extLst>
              <a:ext uri="{FF2B5EF4-FFF2-40B4-BE49-F238E27FC236}">
                <a16:creationId xmlns:a16="http://schemas.microsoft.com/office/drawing/2014/main" id="{3595EF75-C01A-1AD4-A54D-C7278EA80C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4224" y="1790278"/>
            <a:ext cx="3367743" cy="2712276"/>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EPOS&amp;trade;">
            <a:extLst>
              <a:ext uri="{FF2B5EF4-FFF2-40B4-BE49-F238E27FC236}">
                <a16:creationId xmlns:a16="http://schemas.microsoft.com/office/drawing/2014/main" id="{3F38FF46-A913-FF0F-17A3-61266ECC626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3620" y="4146656"/>
            <a:ext cx="3674916" cy="258091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A close-up of a brain&#10;&#10;Description automatically generated">
            <a:extLst>
              <a:ext uri="{FF2B5EF4-FFF2-40B4-BE49-F238E27FC236}">
                <a16:creationId xmlns:a16="http://schemas.microsoft.com/office/drawing/2014/main" id="{D3C773FA-36EC-460F-1D42-A7B0782E7BEF}"/>
              </a:ext>
            </a:extLst>
          </p:cNvPr>
          <p:cNvPicPr>
            <a:picLocks noChangeAspect="1"/>
          </p:cNvPicPr>
          <p:nvPr/>
        </p:nvPicPr>
        <p:blipFill>
          <a:blip r:embed="rId5"/>
          <a:stretch>
            <a:fillRect/>
          </a:stretch>
        </p:blipFill>
        <p:spPr>
          <a:xfrm>
            <a:off x="135464" y="3941023"/>
            <a:ext cx="2566841" cy="2786549"/>
          </a:xfrm>
          <a:prstGeom prst="rect">
            <a:avLst/>
          </a:prstGeom>
        </p:spPr>
      </p:pic>
    </p:spTree>
    <p:extLst>
      <p:ext uri="{BB962C8B-B14F-4D97-AF65-F5344CB8AC3E}">
        <p14:creationId xmlns:p14="http://schemas.microsoft.com/office/powerpoint/2010/main" val="20829698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Helse Bergen Health Trust, Haukeland University Hospital - EUVECA">
            <a:extLst>
              <a:ext uri="{FF2B5EF4-FFF2-40B4-BE49-F238E27FC236}">
                <a16:creationId xmlns:a16="http://schemas.microsoft.com/office/drawing/2014/main" id="{868B6E52-735A-DAA8-B858-6648AB9C70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695" y="6427026"/>
            <a:ext cx="2186609" cy="38645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Project partners - Western Norway University of Applied Sciences">
            <a:extLst>
              <a:ext uri="{FF2B5EF4-FFF2-40B4-BE49-F238E27FC236}">
                <a16:creationId xmlns:a16="http://schemas.microsoft.com/office/drawing/2014/main" id="{1CBA9A3E-764C-ACC3-4931-15C626C1FC3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58100" y="6417087"/>
            <a:ext cx="1456083" cy="420140"/>
          </a:xfrm>
          <a:prstGeom prst="rect">
            <a:avLst/>
          </a:prstGeom>
          <a:noFill/>
          <a:extLst>
            <a:ext uri="{909E8E84-426E-40DD-AFC4-6F175D3DCCD1}">
              <a14:hiddenFill xmlns:a14="http://schemas.microsoft.com/office/drawing/2010/main">
                <a:solidFill>
                  <a:srgbClr val="FFFFFF"/>
                </a:solidFill>
              </a14:hiddenFill>
            </a:ext>
          </a:extLst>
        </p:spPr>
      </p:pic>
      <p:pic>
        <p:nvPicPr>
          <p:cNvPr id="42" name="Content Placeholder 4" descr="A graph of different colored lines&#10;&#10;Description automatically generated">
            <a:extLst>
              <a:ext uri="{FF2B5EF4-FFF2-40B4-BE49-F238E27FC236}">
                <a16:creationId xmlns:a16="http://schemas.microsoft.com/office/drawing/2014/main" id="{6675E866-7CFC-DE8A-E021-23221DB466E6}"/>
              </a:ext>
            </a:extLst>
          </p:cNvPr>
          <p:cNvPicPr>
            <a:picLocks noGrp="1" noChangeAspect="1"/>
          </p:cNvPicPr>
          <p:nvPr>
            <p:ph idx="1"/>
          </p:nvPr>
        </p:nvPicPr>
        <p:blipFill>
          <a:blip r:embed="rId5"/>
          <a:stretch>
            <a:fillRect/>
          </a:stretch>
        </p:blipFill>
        <p:spPr>
          <a:xfrm>
            <a:off x="2052019" y="1690688"/>
            <a:ext cx="5442085" cy="4148039"/>
          </a:xfrm>
        </p:spPr>
      </p:pic>
      <p:sp>
        <p:nvSpPr>
          <p:cNvPr id="44" name="Title 1">
            <a:extLst>
              <a:ext uri="{FF2B5EF4-FFF2-40B4-BE49-F238E27FC236}">
                <a16:creationId xmlns:a16="http://schemas.microsoft.com/office/drawing/2014/main" id="{F3DE3BC5-90CE-A3DF-303E-69C7C59C35C6}"/>
              </a:ext>
            </a:extLst>
          </p:cNvPr>
          <p:cNvSpPr>
            <a:spLocks noGrp="1"/>
          </p:cNvSpPr>
          <p:nvPr>
            <p:ph type="title"/>
          </p:nvPr>
        </p:nvSpPr>
        <p:spPr>
          <a:xfrm>
            <a:off x="628650" y="365126"/>
            <a:ext cx="7886700" cy="1325563"/>
          </a:xfrm>
        </p:spPr>
        <p:txBody>
          <a:bodyPr/>
          <a:lstStyle/>
          <a:p>
            <a:r>
              <a:rPr lang="en-NO" dirty="0">
                <a:latin typeface="Calibri" panose="020F0502020204030204" pitchFamily="34" charset="0"/>
                <a:cs typeface="Calibri" panose="020F0502020204030204" pitchFamily="34" charset="0"/>
              </a:rPr>
              <a:t>The promise of BrainAge</a:t>
            </a:r>
          </a:p>
        </p:txBody>
      </p:sp>
      <p:sp>
        <p:nvSpPr>
          <p:cNvPr id="45" name="TextBox 44">
            <a:extLst>
              <a:ext uri="{FF2B5EF4-FFF2-40B4-BE49-F238E27FC236}">
                <a16:creationId xmlns:a16="http://schemas.microsoft.com/office/drawing/2014/main" id="{6E5F377F-14D8-BA81-7FBA-3F9F81E16268}"/>
              </a:ext>
            </a:extLst>
          </p:cNvPr>
          <p:cNvSpPr txBox="1"/>
          <p:nvPr/>
        </p:nvSpPr>
        <p:spPr>
          <a:xfrm>
            <a:off x="3428958" y="6017353"/>
            <a:ext cx="2286083" cy="246221"/>
          </a:xfrm>
          <a:prstGeom prst="rect">
            <a:avLst/>
          </a:prstGeom>
          <a:noFill/>
        </p:spPr>
        <p:txBody>
          <a:bodyPr wrap="square">
            <a:spAutoFit/>
          </a:bodyPr>
          <a:lstStyle/>
          <a:p>
            <a:r>
              <a:rPr lang="en-GB" sz="1000" dirty="0">
                <a:latin typeface="Calibri" panose="020F0502020204030204" pitchFamily="34" charset="0"/>
                <a:cs typeface="Calibri" panose="020F0502020204030204" pitchFamily="34" charset="0"/>
              </a:rPr>
              <a:t>Kaufmann et al., 2019, Nat. Neur.</a:t>
            </a:r>
            <a:endParaRPr lang="en-NO" sz="1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093075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CC1EF-8699-FC33-3BCE-288F812D3FAC}"/>
              </a:ext>
            </a:extLst>
          </p:cNvPr>
          <p:cNvSpPr>
            <a:spLocks noGrp="1"/>
          </p:cNvSpPr>
          <p:nvPr>
            <p:ph type="title"/>
          </p:nvPr>
        </p:nvSpPr>
        <p:spPr>
          <a:xfrm>
            <a:off x="628650" y="365125"/>
            <a:ext cx="7886700" cy="5918443"/>
          </a:xfrm>
        </p:spPr>
        <p:txBody>
          <a:bodyPr/>
          <a:lstStyle/>
          <a:p>
            <a:pPr algn="ctr"/>
            <a:r>
              <a:rPr lang="en-NO" dirty="0"/>
              <a:t>BrainAge ≠ ageing</a:t>
            </a:r>
          </a:p>
        </p:txBody>
      </p:sp>
    </p:spTree>
    <p:extLst>
      <p:ext uri="{BB962C8B-B14F-4D97-AF65-F5344CB8AC3E}">
        <p14:creationId xmlns:p14="http://schemas.microsoft.com/office/powerpoint/2010/main" val="10398926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Helse Bergen Health Trust, Haukeland University Hospital - EUVECA">
            <a:extLst>
              <a:ext uri="{FF2B5EF4-FFF2-40B4-BE49-F238E27FC236}">
                <a16:creationId xmlns:a16="http://schemas.microsoft.com/office/drawing/2014/main" id="{868B6E52-735A-DAA8-B858-6648AB9C70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695" y="6427026"/>
            <a:ext cx="2186609" cy="38645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Project partners - Western Norway University of Applied Sciences">
            <a:extLst>
              <a:ext uri="{FF2B5EF4-FFF2-40B4-BE49-F238E27FC236}">
                <a16:creationId xmlns:a16="http://schemas.microsoft.com/office/drawing/2014/main" id="{1CBA9A3E-764C-ACC3-4931-15C626C1FC3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58100" y="6417087"/>
            <a:ext cx="1456083" cy="420140"/>
          </a:xfrm>
          <a:prstGeom prst="rect">
            <a:avLst/>
          </a:prstGeom>
          <a:noFill/>
          <a:extLst>
            <a:ext uri="{909E8E84-426E-40DD-AFC4-6F175D3DCCD1}">
              <a14:hiddenFill xmlns:a14="http://schemas.microsoft.com/office/drawing/2010/main">
                <a:solidFill>
                  <a:srgbClr val="FFFFFF"/>
                </a:solidFill>
              </a14:hiddenFill>
            </a:ext>
          </a:extLst>
        </p:spPr>
      </p:pic>
      <p:sp>
        <p:nvSpPr>
          <p:cNvPr id="44" name="Title 1">
            <a:extLst>
              <a:ext uri="{FF2B5EF4-FFF2-40B4-BE49-F238E27FC236}">
                <a16:creationId xmlns:a16="http://schemas.microsoft.com/office/drawing/2014/main" id="{F3DE3BC5-90CE-A3DF-303E-69C7C59C35C6}"/>
              </a:ext>
            </a:extLst>
          </p:cNvPr>
          <p:cNvSpPr>
            <a:spLocks noGrp="1"/>
          </p:cNvSpPr>
          <p:nvPr>
            <p:ph type="title"/>
          </p:nvPr>
        </p:nvSpPr>
        <p:spPr>
          <a:xfrm>
            <a:off x="628650" y="365126"/>
            <a:ext cx="7886700" cy="1325563"/>
          </a:xfrm>
        </p:spPr>
        <p:txBody>
          <a:bodyPr/>
          <a:lstStyle/>
          <a:p>
            <a:r>
              <a:rPr lang="en-NO" dirty="0">
                <a:latin typeface="Calibri" panose="020F0502020204030204" pitchFamily="34" charset="0"/>
                <a:cs typeface="Calibri" panose="020F0502020204030204" pitchFamily="34" charset="0"/>
              </a:rPr>
              <a:t>BrainAge≠Ageing: individual-level longitudinal validation</a:t>
            </a:r>
          </a:p>
        </p:txBody>
      </p:sp>
      <p:sp>
        <p:nvSpPr>
          <p:cNvPr id="4" name="Content Placeholder 2">
            <a:extLst>
              <a:ext uri="{FF2B5EF4-FFF2-40B4-BE49-F238E27FC236}">
                <a16:creationId xmlns:a16="http://schemas.microsoft.com/office/drawing/2014/main" id="{E76D3CDC-8D05-F166-EC26-C24A37CD796E}"/>
              </a:ext>
            </a:extLst>
          </p:cNvPr>
          <p:cNvSpPr>
            <a:spLocks noGrp="1"/>
          </p:cNvSpPr>
          <p:nvPr>
            <p:ph idx="1"/>
          </p:nvPr>
        </p:nvSpPr>
        <p:spPr>
          <a:xfrm>
            <a:off x="49695" y="1830695"/>
            <a:ext cx="8825364" cy="1088967"/>
          </a:xfrm>
        </p:spPr>
        <p:txBody>
          <a:bodyPr/>
          <a:lstStyle/>
          <a:p>
            <a:r>
              <a:rPr lang="en-NO" dirty="0"/>
              <a:t>Can the currently “best” brain age model reliably predict on the individual level? [Short answer: No.]</a:t>
            </a:r>
          </a:p>
          <a:p>
            <a:endParaRPr lang="en-NO" dirty="0"/>
          </a:p>
        </p:txBody>
      </p:sp>
      <p:sp>
        <p:nvSpPr>
          <p:cNvPr id="7" name="TextBox 6">
            <a:extLst>
              <a:ext uri="{FF2B5EF4-FFF2-40B4-BE49-F238E27FC236}">
                <a16:creationId xmlns:a16="http://schemas.microsoft.com/office/drawing/2014/main" id="{237D5106-AEC1-61BA-1EC7-102A4E9CD0FF}"/>
              </a:ext>
            </a:extLst>
          </p:cNvPr>
          <p:cNvSpPr txBox="1"/>
          <p:nvPr/>
        </p:nvSpPr>
        <p:spPr>
          <a:xfrm>
            <a:off x="3722395" y="6611779"/>
            <a:ext cx="2449613" cy="246221"/>
          </a:xfrm>
          <a:prstGeom prst="rect">
            <a:avLst/>
          </a:prstGeom>
          <a:noFill/>
        </p:spPr>
        <p:txBody>
          <a:bodyPr wrap="square">
            <a:spAutoFit/>
          </a:bodyPr>
          <a:lstStyle/>
          <a:p>
            <a:r>
              <a:rPr lang="en-GB" sz="1000" dirty="0"/>
              <a:t>Korbmacher et al., 2023, Brain &amp; Beh.</a:t>
            </a:r>
            <a:endParaRPr lang="en-NO" sz="1000" dirty="0"/>
          </a:p>
        </p:txBody>
      </p:sp>
      <p:pic>
        <p:nvPicPr>
          <p:cNvPr id="8" name="Main graphic">
            <a:extLst>
              <a:ext uri="{FF2B5EF4-FFF2-40B4-BE49-F238E27FC236}">
                <a16:creationId xmlns:a16="http://schemas.microsoft.com/office/drawing/2014/main" id="{A79B409B-1F68-B8A7-49B6-67DCEAED94BD}"/>
              </a:ext>
            </a:extLst>
          </p:cNvPr>
          <p:cNvPicPr/>
          <p:nvPr/>
        </p:nvPicPr>
        <p:blipFill>
          <a:blip r:embed="rId5"/>
          <a:stretch/>
        </p:blipFill>
        <p:spPr>
          <a:xfrm>
            <a:off x="2419257" y="3468666"/>
            <a:ext cx="6724743" cy="2808415"/>
          </a:xfrm>
          <a:prstGeom prst="rect">
            <a:avLst/>
          </a:prstGeom>
          <a:ln>
            <a:noFill/>
          </a:ln>
        </p:spPr>
      </p:pic>
      <p:sp>
        <p:nvSpPr>
          <p:cNvPr id="9" name="TextBox 8">
            <a:extLst>
              <a:ext uri="{FF2B5EF4-FFF2-40B4-BE49-F238E27FC236}">
                <a16:creationId xmlns:a16="http://schemas.microsoft.com/office/drawing/2014/main" id="{9049E7E6-C5FA-46FC-5F3F-421D6D0E5846}"/>
              </a:ext>
            </a:extLst>
          </p:cNvPr>
          <p:cNvSpPr txBox="1"/>
          <p:nvPr/>
        </p:nvSpPr>
        <p:spPr>
          <a:xfrm>
            <a:off x="3526800" y="3059668"/>
            <a:ext cx="4859341" cy="369332"/>
          </a:xfrm>
          <a:prstGeom prst="rect">
            <a:avLst/>
          </a:prstGeom>
          <a:noFill/>
        </p:spPr>
        <p:txBody>
          <a:bodyPr wrap="square">
            <a:spAutoFit/>
          </a:bodyPr>
          <a:lstStyle/>
          <a:p>
            <a:r>
              <a:rPr lang="en-NO" b="1" dirty="0"/>
              <a:t>Brain age predicted over time in 4 indivduals</a:t>
            </a:r>
          </a:p>
        </p:txBody>
      </p:sp>
      <p:sp>
        <p:nvSpPr>
          <p:cNvPr id="11" name="TextBox 10">
            <a:extLst>
              <a:ext uri="{FF2B5EF4-FFF2-40B4-BE49-F238E27FC236}">
                <a16:creationId xmlns:a16="http://schemas.microsoft.com/office/drawing/2014/main" id="{2AE817E5-8D7A-3A8F-2B18-B5D7E6FE9A7C}"/>
              </a:ext>
            </a:extLst>
          </p:cNvPr>
          <p:cNvSpPr txBox="1"/>
          <p:nvPr/>
        </p:nvSpPr>
        <p:spPr>
          <a:xfrm>
            <a:off x="53403" y="2770343"/>
            <a:ext cx="2182901" cy="3227045"/>
          </a:xfrm>
          <a:prstGeom prst="rect">
            <a:avLst/>
          </a:prstGeom>
        </p:spPr>
        <p:txBody>
          <a:bodyPr vert="horz" lIns="91440" tIns="45720" rIns="91440" bIns="45720" rtlCol="0">
            <a:normAutofit/>
          </a:bodyPr>
          <a:lstStyle>
            <a:lvl1pPr marL="228600" indent="-228600" defTabSz="914400">
              <a:lnSpc>
                <a:spcPct val="90000"/>
              </a:lnSpc>
              <a:spcBef>
                <a:spcPts val="1000"/>
              </a:spcBef>
              <a:buFont typeface="Arial" panose="020B0604020202020204" pitchFamily="34" charset="0"/>
              <a:buChar char="•"/>
              <a:defRPr sz="2800"/>
            </a:lvl1pPr>
            <a:lvl2pPr marL="685800" indent="-228600" defTabSz="914400">
              <a:lnSpc>
                <a:spcPct val="90000"/>
              </a:lnSpc>
              <a:spcBef>
                <a:spcPts val="500"/>
              </a:spcBef>
              <a:buFont typeface="Arial" panose="020B0604020202020204" pitchFamily="34" charset="0"/>
              <a:buChar char="•"/>
              <a:defRPr sz="2400"/>
            </a:lvl2pPr>
            <a:lvl3pPr marL="1143000" indent="-228600" defTabSz="914400">
              <a:lnSpc>
                <a:spcPct val="90000"/>
              </a:lnSpc>
              <a:spcBef>
                <a:spcPts val="500"/>
              </a:spcBef>
              <a:buFont typeface="Arial" panose="020B0604020202020204" pitchFamily="34" charset="0"/>
              <a:buChar char="•"/>
              <a:defRPr sz="2000"/>
            </a:lvl3pPr>
            <a:lvl4pPr marL="1600200" indent="-228600" defTabSz="914400">
              <a:lnSpc>
                <a:spcPct val="90000"/>
              </a:lnSpc>
              <a:spcBef>
                <a:spcPts val="500"/>
              </a:spcBef>
              <a:buFont typeface="Arial" panose="020B0604020202020204" pitchFamily="34" charset="0"/>
              <a:buChar char="•"/>
            </a:lvl4pPr>
            <a:lvl5pPr marL="2057400" indent="-228600" defTabSz="914400">
              <a:lnSpc>
                <a:spcPct val="90000"/>
              </a:lnSpc>
              <a:spcBef>
                <a:spcPts val="500"/>
              </a:spcBef>
              <a:buFont typeface="Arial" panose="020B0604020202020204" pitchFamily="34" charset="0"/>
              <a:buChar char="•"/>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r>
              <a:rPr lang="en-NO" dirty="0"/>
              <a:t>Why?</a:t>
            </a:r>
          </a:p>
          <a:p>
            <a:pPr lvl="1"/>
            <a:r>
              <a:rPr lang="en-NO" sz="2000" dirty="0"/>
              <a:t>Group-level penalisation during training</a:t>
            </a:r>
          </a:p>
          <a:p>
            <a:pPr lvl="1"/>
            <a:r>
              <a:rPr lang="en-NO" sz="2000" dirty="0"/>
              <a:t>Covariates</a:t>
            </a:r>
          </a:p>
          <a:p>
            <a:pPr lvl="1"/>
            <a:r>
              <a:rPr lang="en-NO" sz="2000" dirty="0"/>
              <a:t>etc</a:t>
            </a:r>
          </a:p>
        </p:txBody>
      </p:sp>
    </p:spTree>
    <p:extLst>
      <p:ext uri="{BB962C8B-B14F-4D97-AF65-F5344CB8AC3E}">
        <p14:creationId xmlns:p14="http://schemas.microsoft.com/office/powerpoint/2010/main" val="24129984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Helse Bergen Health Trust, Haukeland University Hospital - EUVECA">
            <a:extLst>
              <a:ext uri="{FF2B5EF4-FFF2-40B4-BE49-F238E27FC236}">
                <a16:creationId xmlns:a16="http://schemas.microsoft.com/office/drawing/2014/main" id="{868B6E52-735A-DAA8-B858-6648AB9C70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695" y="6427026"/>
            <a:ext cx="2186609" cy="38645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Project partners - Western Norway University of Applied Sciences">
            <a:extLst>
              <a:ext uri="{FF2B5EF4-FFF2-40B4-BE49-F238E27FC236}">
                <a16:creationId xmlns:a16="http://schemas.microsoft.com/office/drawing/2014/main" id="{1CBA9A3E-764C-ACC3-4931-15C626C1FC3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58100" y="6417087"/>
            <a:ext cx="1456083" cy="420140"/>
          </a:xfrm>
          <a:prstGeom prst="rect">
            <a:avLst/>
          </a:prstGeom>
          <a:noFill/>
          <a:extLst>
            <a:ext uri="{909E8E84-426E-40DD-AFC4-6F175D3DCCD1}">
              <a14:hiddenFill xmlns:a14="http://schemas.microsoft.com/office/drawing/2010/main">
                <a:solidFill>
                  <a:srgbClr val="FFFFFF"/>
                </a:solidFill>
              </a14:hiddenFill>
            </a:ext>
          </a:extLst>
        </p:spPr>
      </p:pic>
      <p:sp>
        <p:nvSpPr>
          <p:cNvPr id="44" name="Title 1">
            <a:extLst>
              <a:ext uri="{FF2B5EF4-FFF2-40B4-BE49-F238E27FC236}">
                <a16:creationId xmlns:a16="http://schemas.microsoft.com/office/drawing/2014/main" id="{F3DE3BC5-90CE-A3DF-303E-69C7C59C35C6}"/>
              </a:ext>
            </a:extLst>
          </p:cNvPr>
          <p:cNvSpPr>
            <a:spLocks noGrp="1"/>
          </p:cNvSpPr>
          <p:nvPr>
            <p:ph type="title"/>
          </p:nvPr>
        </p:nvSpPr>
        <p:spPr>
          <a:xfrm>
            <a:off x="628650" y="365126"/>
            <a:ext cx="7886700" cy="1325563"/>
          </a:xfrm>
        </p:spPr>
        <p:txBody>
          <a:bodyPr/>
          <a:lstStyle/>
          <a:p>
            <a:r>
              <a:rPr lang="en-NO" dirty="0">
                <a:latin typeface="Calibri" panose="020F0502020204030204" pitchFamily="34" charset="0"/>
                <a:cs typeface="Calibri" panose="020F0502020204030204" pitchFamily="34" charset="0"/>
              </a:rPr>
              <a:t>BrainAge≠Ageing: group-level longitudinal validation</a:t>
            </a:r>
          </a:p>
        </p:txBody>
      </p:sp>
      <p:sp>
        <p:nvSpPr>
          <p:cNvPr id="10" name="Content Placeholder 2">
            <a:extLst>
              <a:ext uri="{FF2B5EF4-FFF2-40B4-BE49-F238E27FC236}">
                <a16:creationId xmlns:a16="http://schemas.microsoft.com/office/drawing/2014/main" id="{527F30F3-8D82-C76E-FC45-923177C7C25A}"/>
              </a:ext>
            </a:extLst>
          </p:cNvPr>
          <p:cNvSpPr>
            <a:spLocks noGrp="1"/>
          </p:cNvSpPr>
          <p:nvPr>
            <p:ph idx="1"/>
          </p:nvPr>
        </p:nvSpPr>
        <p:spPr>
          <a:xfrm>
            <a:off x="628649" y="1723551"/>
            <a:ext cx="3373725" cy="4453412"/>
          </a:xfrm>
        </p:spPr>
        <p:txBody>
          <a:bodyPr>
            <a:normAutofit/>
          </a:bodyPr>
          <a:lstStyle/>
          <a:p>
            <a:r>
              <a:rPr lang="en-GB" dirty="0">
                <a:latin typeface="Calibri" panose="020F0502020204030204" pitchFamily="34" charset="0"/>
                <a:cs typeface="Calibri" panose="020F0502020204030204" pitchFamily="34" charset="0"/>
              </a:rPr>
              <a:t>2,520 longitudinal datasets from the UK Biobank, inter-scan interval = 1.12-6.90 years, M = 2.45 years</a:t>
            </a:r>
          </a:p>
          <a:p>
            <a:r>
              <a:rPr lang="en-GB" dirty="0">
                <a:latin typeface="Calibri" panose="020F0502020204030204" pitchFamily="34" charset="0"/>
                <a:cs typeface="Calibri" panose="020F0502020204030204" pitchFamily="34" charset="0"/>
              </a:rPr>
              <a:t>Fig.: </a:t>
            </a:r>
            <a:r>
              <a:rPr lang="en-GB" dirty="0" err="1">
                <a:latin typeface="Calibri" panose="020F0502020204030204" pitchFamily="34" charset="0"/>
                <a:cs typeface="Calibri" panose="020F0502020204030204" pitchFamily="34" charset="0"/>
              </a:rPr>
              <a:t>BrainAge</a:t>
            </a:r>
            <a:r>
              <a:rPr lang="en-GB" dirty="0">
                <a:latin typeface="Calibri" panose="020F0502020204030204" pitchFamily="34" charset="0"/>
                <a:cs typeface="Calibri" panose="020F0502020204030204" pitchFamily="34" charset="0"/>
              </a:rPr>
              <a:t> reflects the state rather than change of the brain </a:t>
            </a:r>
            <a:endParaRPr lang="en-NO" dirty="0">
              <a:latin typeface="Calibri" panose="020F0502020204030204" pitchFamily="34" charset="0"/>
              <a:cs typeface="Calibri" panose="020F0502020204030204" pitchFamily="34" charset="0"/>
            </a:endParaRPr>
          </a:p>
        </p:txBody>
      </p:sp>
      <p:pic>
        <p:nvPicPr>
          <p:cNvPr id="15" name="Picture 2" descr="White matter fiber tracts in the adult human brain. Image Credit: Zeynep Saygin, mcgovern.mit.edu">
            <a:extLst>
              <a:ext uri="{FF2B5EF4-FFF2-40B4-BE49-F238E27FC236}">
                <a16:creationId xmlns:a16="http://schemas.microsoft.com/office/drawing/2014/main" id="{37DF1FCD-38DD-794E-216B-838936EF5AB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08461" y="2242349"/>
            <a:ext cx="576260" cy="464102"/>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White matter fiber tracts in the adult human brain. Image Credit: Zeynep Saygin, mcgovern.mit.edu">
            <a:extLst>
              <a:ext uri="{FF2B5EF4-FFF2-40B4-BE49-F238E27FC236}">
                <a16:creationId xmlns:a16="http://schemas.microsoft.com/office/drawing/2014/main" id="{E9BA21CE-E935-66FF-4738-357350B1A93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08461" y="5673459"/>
            <a:ext cx="576260" cy="464102"/>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descr="EPOS&amp;trade;">
            <a:extLst>
              <a:ext uri="{FF2B5EF4-FFF2-40B4-BE49-F238E27FC236}">
                <a16:creationId xmlns:a16="http://schemas.microsoft.com/office/drawing/2014/main" id="{B5CB12C6-008E-00F1-4D97-86D031F23F4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08461" y="3798938"/>
            <a:ext cx="576260" cy="404711"/>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4" descr="EPOS&amp;trade;">
            <a:extLst>
              <a:ext uri="{FF2B5EF4-FFF2-40B4-BE49-F238E27FC236}">
                <a16:creationId xmlns:a16="http://schemas.microsoft.com/office/drawing/2014/main" id="{894B9395-F1F9-8053-F1C3-CAFEEA12DEA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08461" y="5268748"/>
            <a:ext cx="576260" cy="404711"/>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0" descr="A collage of graphs showing different colored lines&#10;&#10;Description automatically generated with medium confidence">
            <a:extLst>
              <a:ext uri="{FF2B5EF4-FFF2-40B4-BE49-F238E27FC236}">
                <a16:creationId xmlns:a16="http://schemas.microsoft.com/office/drawing/2014/main" id="{0D57DEF3-4406-69FC-8AF5-0A5D8A432C32}"/>
              </a:ext>
            </a:extLst>
          </p:cNvPr>
          <p:cNvPicPr>
            <a:picLocks noChangeAspect="1"/>
          </p:cNvPicPr>
          <p:nvPr/>
        </p:nvPicPr>
        <p:blipFill rotWithShape="1">
          <a:blip r:embed="rId7"/>
          <a:srcRect l="4" t="6753" r="49242" b="-7147"/>
          <a:stretch/>
        </p:blipFill>
        <p:spPr>
          <a:xfrm>
            <a:off x="4871803" y="1858461"/>
            <a:ext cx="4272197" cy="5437341"/>
          </a:xfrm>
          <a:prstGeom prst="rect">
            <a:avLst/>
          </a:prstGeom>
        </p:spPr>
      </p:pic>
      <p:sp>
        <p:nvSpPr>
          <p:cNvPr id="7" name="TextBox 6">
            <a:extLst>
              <a:ext uri="{FF2B5EF4-FFF2-40B4-BE49-F238E27FC236}">
                <a16:creationId xmlns:a16="http://schemas.microsoft.com/office/drawing/2014/main" id="{237D5106-AEC1-61BA-1EC7-102A4E9CD0FF}"/>
              </a:ext>
            </a:extLst>
          </p:cNvPr>
          <p:cNvSpPr txBox="1"/>
          <p:nvPr/>
        </p:nvSpPr>
        <p:spPr>
          <a:xfrm>
            <a:off x="3409040" y="6462267"/>
            <a:ext cx="1642806" cy="400110"/>
          </a:xfrm>
          <a:prstGeom prst="rect">
            <a:avLst/>
          </a:prstGeom>
          <a:noFill/>
        </p:spPr>
        <p:txBody>
          <a:bodyPr wrap="square">
            <a:spAutoFit/>
          </a:bodyPr>
          <a:lstStyle/>
          <a:p>
            <a:r>
              <a:rPr lang="en-GB" sz="1000" dirty="0"/>
              <a:t>Korbmacher et al., 2025, Human Brain Mapping</a:t>
            </a:r>
            <a:endParaRPr lang="en-NO" sz="1000" dirty="0"/>
          </a:p>
        </p:txBody>
      </p:sp>
      <p:sp>
        <p:nvSpPr>
          <p:cNvPr id="23" name="TextBox 22">
            <a:extLst>
              <a:ext uri="{FF2B5EF4-FFF2-40B4-BE49-F238E27FC236}">
                <a16:creationId xmlns:a16="http://schemas.microsoft.com/office/drawing/2014/main" id="{A0C09500-65B1-EAA5-2CC9-90839C6E04DA}"/>
              </a:ext>
            </a:extLst>
          </p:cNvPr>
          <p:cNvSpPr txBox="1"/>
          <p:nvPr/>
        </p:nvSpPr>
        <p:spPr>
          <a:xfrm>
            <a:off x="5141628" y="1558139"/>
            <a:ext cx="1723867" cy="369332"/>
          </a:xfrm>
          <a:prstGeom prst="rect">
            <a:avLst/>
          </a:prstGeom>
          <a:noFill/>
        </p:spPr>
        <p:txBody>
          <a:bodyPr wrap="square">
            <a:spAutoFit/>
          </a:bodyPr>
          <a:lstStyle/>
          <a:p>
            <a:r>
              <a:rPr lang="en-GB" b="1" dirty="0">
                <a:latin typeface="Calibri" panose="020F0502020204030204" pitchFamily="34" charset="0"/>
                <a:cs typeface="Calibri" panose="020F0502020204030204" pitchFamily="34" charset="0"/>
              </a:rPr>
              <a:t>LONGITUDINAL</a:t>
            </a:r>
            <a:endParaRPr lang="en-NO" b="1" dirty="0"/>
          </a:p>
        </p:txBody>
      </p:sp>
      <p:sp>
        <p:nvSpPr>
          <p:cNvPr id="24" name="TextBox 23">
            <a:extLst>
              <a:ext uri="{FF2B5EF4-FFF2-40B4-BE49-F238E27FC236}">
                <a16:creationId xmlns:a16="http://schemas.microsoft.com/office/drawing/2014/main" id="{45D65A66-C239-E4A3-9F96-008EFA3CD6A4}"/>
              </a:ext>
            </a:extLst>
          </p:cNvPr>
          <p:cNvSpPr txBox="1"/>
          <p:nvPr/>
        </p:nvSpPr>
        <p:spPr>
          <a:xfrm>
            <a:off x="7188887" y="1558139"/>
            <a:ext cx="1926235" cy="369332"/>
          </a:xfrm>
          <a:prstGeom prst="rect">
            <a:avLst/>
          </a:prstGeom>
          <a:noFill/>
        </p:spPr>
        <p:txBody>
          <a:bodyPr wrap="square">
            <a:spAutoFit/>
          </a:bodyPr>
          <a:lstStyle/>
          <a:p>
            <a:r>
              <a:rPr lang="en-GB" b="1" dirty="0">
                <a:latin typeface="Calibri" panose="020F0502020204030204" pitchFamily="34" charset="0"/>
                <a:cs typeface="Calibri" panose="020F0502020204030204" pitchFamily="34" charset="0"/>
              </a:rPr>
              <a:t>CROSS-SECTIONAL</a:t>
            </a:r>
            <a:endParaRPr lang="en-NO" b="1" dirty="0"/>
          </a:p>
        </p:txBody>
      </p:sp>
    </p:spTree>
    <p:extLst>
      <p:ext uri="{BB962C8B-B14F-4D97-AF65-F5344CB8AC3E}">
        <p14:creationId xmlns:p14="http://schemas.microsoft.com/office/powerpoint/2010/main" val="2967592351"/>
      </p:ext>
    </p:extLst>
  </p:cSld>
  <p:clrMapOvr>
    <a:masterClrMapping/>
  </p:clrMapOvr>
</p:sld>
</file>

<file path=ppt/theme/theme1.xml><?xml version="1.0" encoding="utf-8"?>
<a:theme xmlns:a="http://schemas.openxmlformats.org/drawingml/2006/main" name="Office-tema">
  <a:themeElements>
    <a:clrScheme name="Office-tema">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tema">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tem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FNSPRollUpIngress xmlns="2b736855-fd40-4ef5-b84c-7e050bd66b15" xsi:nil="true"/>
    <PublishingStartDate xmlns="http://schemas.microsoft.com/sharepoint/v3" xsi:nil="true"/>
    <PublishingExpirationDate xmlns="http://schemas.microsoft.com/sharepoint/v3" xsi:nil="true"/>
    <TaxCatchAll xmlns="2b736855-fd40-4ef5-b84c-7e050bd66b15"/>
    <TaxKeywordTaxHTField xmlns="2b736855-fd40-4ef5-b84c-7e050bd66b15">
      <Terms xmlns="http://schemas.microsoft.com/office/infopath/2007/PartnerControls"/>
    </TaxKeywordTaxHTField>
  </documentManagement>
</p:properties>
</file>

<file path=customXml/item3.xml><?xml version="1.0" encoding="utf-8"?>
<ct:contentTypeSchema xmlns:ct="http://schemas.microsoft.com/office/2006/metadata/contentType" xmlns:ma="http://schemas.microsoft.com/office/2006/metadata/properties/metaAttributes" ct:_="" ma:_="" ma:contentTypeName="Dokument" ma:contentTypeID="0x0101001505D32C71347240BD0FBAFC31879FBE" ma:contentTypeVersion="24" ma:contentTypeDescription="Opprett et nytt dokument." ma:contentTypeScope="" ma:versionID="44c56751b4a65d49dd7b4058af848087">
  <xsd:schema xmlns:xsd="http://www.w3.org/2001/XMLSchema" xmlns:xs="http://www.w3.org/2001/XMLSchema" xmlns:p="http://schemas.microsoft.com/office/2006/metadata/properties" xmlns:ns1="http://schemas.microsoft.com/sharepoint/v3" xmlns:ns2="2b736855-fd40-4ef5-b84c-7e050bd66b15" targetNamespace="http://schemas.microsoft.com/office/2006/metadata/properties" ma:root="true" ma:fieldsID="b4b6b1f29b8685c1775d7e20df322222" ns1:_="" ns2:_="">
    <xsd:import namespace="http://schemas.microsoft.com/sharepoint/v3"/>
    <xsd:import namespace="2b736855-fd40-4ef5-b84c-7e050bd66b15"/>
    <xsd:element name="properties">
      <xsd:complexType>
        <xsd:sequence>
          <xsd:element name="documentManagement">
            <xsd:complexType>
              <xsd:all>
                <xsd:element ref="ns2:TaxKeywordTaxHTField" minOccurs="0"/>
                <xsd:element ref="ns2:TaxCatchAll" minOccurs="0"/>
                <xsd:element ref="ns2:TaxCatchAllLabel" minOccurs="0"/>
                <xsd:element ref="ns2:FNSPRollUpIngress" minOccurs="0"/>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13" nillable="true" ma:displayName="Planlagt startdato" ma:description="Planlagt startdato er en områdekolonne som opprettes av publiseringsfunksjonen. Den brukes til å angi dato og klokkeslett for når denne siden vises for første gang for besøkende på området." ma:hidden="true" ma:internalName="PublishingStartDate">
      <xsd:simpleType>
        <xsd:restriction base="dms:Unknown"/>
      </xsd:simpleType>
    </xsd:element>
    <xsd:element name="PublishingExpirationDate" ma:index="14" nillable="true" ma:displayName="Planlagt utløpsdato" ma:description="Planlagt sluttdato er en områdekolonne som opprettes av publiseringsfunksjonen. Den brukes til å angi dato og klokkeslett for når denne siden ikke lenger vises for besøkende på området." ma:hidden="true"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b736855-fd40-4ef5-b84c-7e050bd66b15" elementFormDefault="qualified">
    <xsd:import namespace="http://schemas.microsoft.com/office/2006/documentManagement/types"/>
    <xsd:import namespace="http://schemas.microsoft.com/office/infopath/2007/PartnerControls"/>
    <xsd:element name="TaxKeywordTaxHTField" ma:index="8" nillable="true" ma:taxonomy="true" ma:internalName="TaxKeywordTaxHTField" ma:taxonomyFieldName="TaxKeyword" ma:displayName="Nøkkelord" ma:default="" ma:fieldId="{23f27201-bee3-471e-b2e7-b64fd8b7ca38}" ma:taxonomyMulti="true" ma:sspId="d0f0af97-1df2-4d6b-9e49-08feee2b9522" ma:termSetId="00000000-0000-0000-0000-000000000000" ma:anchorId="00000000-0000-0000-0000-000000000000" ma:open="true" ma:isKeyword="true">
      <xsd:complexType>
        <xsd:sequence>
          <xsd:element ref="pc:Terms" minOccurs="0" maxOccurs="1"/>
        </xsd:sequence>
      </xsd:complexType>
    </xsd:element>
    <xsd:element name="TaxCatchAll" ma:index="9" nillable="true" ma:displayName="Taxonomy Catch All Column" ma:description="" ma:hidden="true" ma:list="{da79b1bc-8501-45f1-a10b-26f75f2860bf}" ma:internalName="TaxCatchAll" ma:showField="CatchAllData" ma:web="2b736855-fd40-4ef5-b84c-7e050bd66b15">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description="" ma:hidden="true" ma:list="{da79b1bc-8501-45f1-a10b-26f75f2860bf}" ma:internalName="TaxCatchAllLabel" ma:readOnly="true" ma:showField="CatchAllDataLabel" ma:web="2b736855-fd40-4ef5-b84c-7e050bd66b15">
      <xsd:complexType>
        <xsd:complexContent>
          <xsd:extension base="dms:MultiChoiceLookup">
            <xsd:sequence>
              <xsd:element name="Value" type="dms:Lookup" maxOccurs="unbounded" minOccurs="0" nillable="true"/>
            </xsd:sequence>
          </xsd:extension>
        </xsd:complexContent>
      </xsd:complexType>
    </xsd:element>
    <xsd:element name="FNSPRollUpIngress" ma:index="12" nillable="true" ma:displayName="Utlistingsingress" ma:default="" ma:description="Teksten vises i oversikter og utlistinger" ma:internalName="FNSPRollUpIngress">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nholdstype"/>
        <xsd:element ref="dc:title" minOccurs="0" maxOccurs="1" ma:index="4" ma:displayName="Tit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66B0035-D48F-44C1-912A-2B105870B411}">
  <ds:schemaRefs>
    <ds:schemaRef ds:uri="http://schemas.microsoft.com/sharepoint/v3/contenttype/forms"/>
  </ds:schemaRefs>
</ds:datastoreItem>
</file>

<file path=customXml/itemProps2.xml><?xml version="1.0" encoding="utf-8"?>
<ds:datastoreItem xmlns:ds="http://schemas.openxmlformats.org/officeDocument/2006/customXml" ds:itemID="{9F0539C9-8BB6-426F-A787-73E4C9400DC5}">
  <ds:schemaRefs>
    <ds:schemaRef ds:uri="http://schemas.microsoft.com/sharepoint/v3"/>
    <ds:schemaRef ds:uri="http://schemas.microsoft.com/office/2006/metadata/properties"/>
    <ds:schemaRef ds:uri="http://purl.org/dc/dcmitype/"/>
    <ds:schemaRef ds:uri="http://purl.org/dc/elements/1.1/"/>
    <ds:schemaRef ds:uri="http://purl.org/dc/terms/"/>
    <ds:schemaRef ds:uri="http://schemas.microsoft.com/office/infopath/2007/PartnerControls"/>
    <ds:schemaRef ds:uri="http://www.w3.org/XML/1998/namespace"/>
    <ds:schemaRef ds:uri="http://schemas.microsoft.com/office/2006/documentManagement/types"/>
    <ds:schemaRef ds:uri="http://schemas.openxmlformats.org/package/2006/metadata/core-properties"/>
    <ds:schemaRef ds:uri="2b736855-fd40-4ef5-b84c-7e050bd66b15"/>
  </ds:schemaRefs>
</ds:datastoreItem>
</file>

<file path=customXml/itemProps3.xml><?xml version="1.0" encoding="utf-8"?>
<ds:datastoreItem xmlns:ds="http://schemas.openxmlformats.org/officeDocument/2006/customXml" ds:itemID="{EB8B4207-068B-4650-AD0D-F9C5710CFC9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b736855-fd40-4ef5-b84c-7e050bd66b1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1896</TotalTime>
  <Words>1483</Words>
  <Application>Microsoft Macintosh PowerPoint</Application>
  <PresentationFormat>On-screen Show (4:3)</PresentationFormat>
  <Paragraphs>157</Paragraphs>
  <Slides>19</Slides>
  <Notes>18</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Office-tema</vt:lpstr>
      <vt:lpstr>BrainAge: Suggestions for what it is and how to use it.</vt:lpstr>
      <vt:lpstr>What I want to talk about today</vt:lpstr>
      <vt:lpstr>BrainAge?</vt:lpstr>
      <vt:lpstr>BrainAge gap = prediction error</vt:lpstr>
      <vt:lpstr>PowerPoint Presentation</vt:lpstr>
      <vt:lpstr>The promise of BrainAge</vt:lpstr>
      <vt:lpstr>BrainAge ≠ ageing</vt:lpstr>
      <vt:lpstr>BrainAge≠Ageing: individual-level longitudinal validation</vt:lpstr>
      <vt:lpstr>BrainAge≠Ageing: group-level longitudinal validation</vt:lpstr>
      <vt:lpstr>BrainAge≠Ageing: group-level longitudinal validation in other studies</vt:lpstr>
      <vt:lpstr>BrainAge reflects ageing processes</vt:lpstr>
      <vt:lpstr>How to make BrainAge sensitive to longitudinal processess?</vt:lpstr>
      <vt:lpstr>Transfer learning using brain age</vt:lpstr>
      <vt:lpstr>Transfer learning using brain age</vt:lpstr>
      <vt:lpstr>Still, in the end, data matter</vt:lpstr>
      <vt:lpstr>PowerPoint Presentation</vt:lpstr>
      <vt:lpstr>Conclusion</vt:lpstr>
      <vt:lpstr>Thank you!</vt:lpstr>
      <vt:lpstr>PowerPoint Presentation</vt:lpstr>
    </vt:vector>
  </TitlesOfParts>
  <Company>Helse Vest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PowerPoint-presentasjon</dc:title>
  <dc:creator>Heggernes, Elisabeth</dc:creator>
  <cp:lastModifiedBy>Max Korbmacher</cp:lastModifiedBy>
  <cp:revision>151</cp:revision>
  <dcterms:created xsi:type="dcterms:W3CDTF">2020-05-13T10:45:06Z</dcterms:created>
  <dcterms:modified xsi:type="dcterms:W3CDTF">2025-04-01T19:06:20Z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axKeyword">
    <vt:lpwstr/>
  </property>
  <property fmtid="{D5CDD505-2E9C-101B-9397-08002B2CF9AE}" pid="3" name="ContentTypeId">
    <vt:lpwstr>0x0101001505D32C71347240BD0FBAFC31879FBE</vt:lpwstr>
  </property>
</Properties>
</file>