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B077F-0385-416F-8C56-475680A62F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FF671-A123-4713-BC17-337E0DB846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6A132-55A3-4713-8498-D1DED56B99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78D9E-4FAB-4AAF-90A2-A14D2C725A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64586B-2861-4201-835E-DA26377C67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D0FDCC-0436-47F0-92B6-794DB4E70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9BFEA-F975-4202-924C-712BF1945E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DCAF4A-0B52-46A6-BD31-6AE0DF6599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099818-81A5-4269-BA87-00E88D70B7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3DEE4-150D-4B59-828E-34656C370A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41C24-2485-470C-9370-5779490A4C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07AD4-781C-4664-9484-27454939E4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FCE0B-AFF5-4B07-86DD-EF2BF36B86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F4C70E-979F-41F3-9C8C-E4988BDC62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922D1B-3094-4888-A5E2-7496D87806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ACE4F0-D8BF-4702-88EE-8FE5678DDE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98B513-E2F8-4C66-9D57-1B57484BAD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A4B992-C2BA-4947-A990-73B1A872ED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52272-0E20-4865-B873-B7AD6DF7A8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CE42E9-5441-4542-AB7B-18356BB15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BB00CC-D510-4233-A1D9-23D8F073A7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0D5C3A-55A7-4AA9-8524-D983E132C9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4EAB3-B788-404A-B5AA-E6D1152CB4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D28F9C-63D5-4AC5-B17E-F92378303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3B5932-2D36-4ACB-A9FC-60B4E34339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EFB91C-C385-42A4-AE4C-6FFBC757B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7CA7CC-86F9-4183-A5B2-9A5C91B615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0CBAC9-46F9-4381-97DA-2F03636A28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EC2EEA-9182-4B57-8FAA-5FBD73A9E2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1CE070-2ACD-4959-A487-8B88DF017B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B012A-1D06-4400-8D44-23FB814B6C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993D2-4A45-45C6-B377-5A32F5A312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8B9CAD-5D7E-4817-8867-17F2101175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E445C-C46D-4DF8-A368-14797A21C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F8112-56B1-41A3-8CBB-CCEA898C4D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913223-F3A7-47B6-B0A6-EB4D2D5F86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64400" y="5216400"/>
            <a:ext cx="9061560" cy="28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16040" y="6887160"/>
            <a:ext cx="319176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196040" y="6887160"/>
            <a:ext cx="234540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F574AB-B711-44C9-84DA-F14351CD4BC5}" type="slidenum"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73040" y="6887160"/>
            <a:ext cx="234540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102560" y="6887160"/>
            <a:ext cx="380016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8602200" y="6887160"/>
            <a:ext cx="27925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D9E50A-341C-4ADB-B639-80B657FC5338}" type="slidenum"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599040" y="6887160"/>
            <a:ext cx="27925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102560" y="6827760"/>
            <a:ext cx="380016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9188640" y="6827760"/>
            <a:ext cx="22507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98E7E-C9B5-4635-8978-693BB72658E7}" type="slidenum"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599040" y="6827760"/>
            <a:ext cx="27925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40000" y="5265000"/>
            <a:ext cx="9177120" cy="24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 Korbmacher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PhD Student @ Western Norway University of Applied Sciences, Bergen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Max.Korbmacher@hvl.no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60000" y="2949480"/>
            <a:ext cx="935712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7000"/>
          </a:bodyPr>
          <a:p>
            <a:pPr algn="ctr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04617b"/>
                </a:solidFill>
                <a:latin typeface="Noto Sans Light"/>
                <a:ea typeface="Noto Serif CJK SC"/>
              </a:rPr>
              <a:t>Brain age: a biomarker of general brain health?</a:t>
            </a:r>
            <a:endParaRPr b="0" lang="en-GB" sz="8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6280" y="180000"/>
            <a:ext cx="2851200" cy="269748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200000" y="1973520"/>
            <a:ext cx="2157480" cy="54396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7710480" y="1260000"/>
            <a:ext cx="1107000" cy="4968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6927120" y="102960"/>
            <a:ext cx="261036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Contents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Why brain ageing is an important but tricky research topic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A suggestion of how to research brain ageing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“</a:t>
            </a:r>
            <a:r>
              <a:rPr b="0" lang="en-GB" sz="3200" spc="-1" strike="noStrike">
                <a:latin typeface="Noto Sans Regular"/>
              </a:rPr>
              <a:t>Brain age gap” a biomarker?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Brain ageing is tricky to research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481320" cy="563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Noto Sans Regular"/>
                <a:ea typeface="Noto Sans CJK SC"/>
              </a:rPr>
              <a:t>Brain ageing = The </a:t>
            </a:r>
            <a:r>
              <a:rPr b="1" lang="en-GB" sz="2400" spc="-1" strike="noStrike" u="sng">
                <a:uFillTx/>
                <a:latin typeface="Noto Sans Regular"/>
                <a:ea typeface="Noto Sans CJK SC"/>
              </a:rPr>
              <a:t>actual</a:t>
            </a:r>
            <a:r>
              <a:rPr b="1" lang="en-GB" sz="2400" spc="-1" strike="noStrike">
                <a:latin typeface="Noto Sans Regular"/>
                <a:ea typeface="Noto Sans CJK SC"/>
              </a:rPr>
              <a:t> process of brain changes over time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Why this is tricky to research: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Noto Sans Regular"/>
                <a:ea typeface="Noto Sans CJK SC"/>
              </a:rPr>
              <a:t>Repeated experiments take loads of effort + money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Noto Sans Regular"/>
                <a:ea typeface="Noto Sans CJK SC"/>
              </a:rPr>
              <a:t>Brain is complex and has near infinite parameter combinations which can be observed (tissue types at different locations, their function, connections, etc.)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A suggestion to research brain </a:t>
            </a:r>
            <a:br>
              <a:rPr sz="4400"/>
            </a:b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ageing: brain age estimates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481320" cy="563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Brain ageing = The </a:t>
            </a:r>
            <a:r>
              <a:rPr b="0" lang="en-GB" sz="2400" spc="-1" strike="noStrike" u="sng">
                <a:uFillTx/>
                <a:latin typeface="Noto Sans Regular"/>
                <a:ea typeface="Noto Sans CJK SC"/>
              </a:rPr>
              <a:t>actual</a:t>
            </a:r>
            <a:r>
              <a:rPr b="0" lang="en-GB" sz="2400" spc="-1" strike="noStrike">
                <a:latin typeface="Noto Sans Regular"/>
                <a:ea typeface="Noto Sans CJK SC"/>
              </a:rPr>
              <a:t> process of brain changes over time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Noto Sans Regular"/>
                <a:ea typeface="Noto Sans CJK SC"/>
              </a:rPr>
              <a:t>Brain age = The estimated age based on a sample of magnetic resonance imaging data sets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Potentially clinically interesting as non-normative trajectories of brain ageing are related to psychiatric and neurological disorders</a:t>
            </a:r>
            <a:r>
              <a:rPr b="0" lang="en-GB" sz="2400" spc="-1" strike="noStrike" baseline="33000">
                <a:latin typeface="Noto Sans Regular"/>
                <a:ea typeface="Noto Sans CJK SC"/>
              </a:rPr>
              <a:t>1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With large scale data sets like the UK Biobank (50k imaging sets), usual power problems can be circumvented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644200" y="7200000"/>
            <a:ext cx="77950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Rutherford et al., 2022, eLife, 11; 2 Marek et al., 2022, Nat., 603(7902)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420000" y="5760000"/>
            <a:ext cx="3600000" cy="171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Brain age models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52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Brain age models can be trained on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latin typeface="Noto Sans Regular"/>
              </a:rPr>
              <a:t>Minimally processed MRI data as provided by the scanner (e.g. image/CNN problem)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latin typeface="Noto Sans Regular"/>
              </a:rPr>
              <a:t>Or regionally averaged, tabular data (e.g. gradient boosting)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Brain age gap, a biomarker?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695844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Brain age gap (BAG) calculation</a:t>
            </a:r>
            <a:endParaRPr b="0" lang="en-GB" sz="32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Train a model from MR data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Do age predicitons for each individual: “Your brain is X years old”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Calculate the difference between chronological and predicted age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BAG associations</a:t>
            </a:r>
            <a:endParaRPr b="0" lang="en-GB" sz="32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Ani"/>
              <a:buChar char="-"/>
            </a:pPr>
            <a:r>
              <a:rPr b="0" lang="en-GB" sz="2400" spc="-1" strike="noStrike">
                <a:latin typeface="Noto Sans Regular"/>
                <a:ea typeface="Noto Sans CJK SC"/>
              </a:rPr>
              <a:t>Related with a whole bunch of clinical symptoms and diagnoses</a:t>
            </a:r>
            <a:r>
              <a:rPr b="0" lang="en-GB" sz="2400" spc="-1" strike="noStrike" baseline="33000">
                <a:latin typeface="Noto Sans Regular"/>
                <a:ea typeface="Noto Sans CJK SC"/>
              </a:rPr>
              <a:t>1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Ani"/>
              <a:buChar char="-"/>
            </a:pPr>
            <a:r>
              <a:rPr b="0" lang="en-GB" sz="2400" spc="-1" strike="noStrike">
                <a:latin typeface="Noto Sans Regular"/>
                <a:ea typeface="Noto Sans CJK SC"/>
              </a:rPr>
              <a:t>Larger in several clinical groups vs controls</a:t>
            </a:r>
            <a:r>
              <a:rPr b="0" lang="en-GB" sz="2400" spc="-1" strike="noStrike" baseline="33000">
                <a:latin typeface="Noto Sans Regular"/>
                <a:ea typeface="Noto Sans CJK SC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5443920" y="7213680"/>
            <a:ext cx="49953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Franke &amp; Gaser, 2019, Front. Neurol., 789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280000" y="2737440"/>
            <a:ext cx="1437480" cy="143748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9000000" y="4168800"/>
            <a:ext cx="360" cy="15379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74880" y="5749920"/>
            <a:ext cx="172260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Biologically 28 years old gammel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BAG = 6 years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175600" y="2053080"/>
            <a:ext cx="190260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Chronologically 22 years old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100000" y="1800000"/>
            <a:ext cx="1797480" cy="521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rot="5414400">
            <a:off x="8320680" y="4857840"/>
            <a:ext cx="172260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Age prediction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720" y="3420000"/>
            <a:ext cx="10077480" cy="7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4617b"/>
                </a:solidFill>
                <a:latin typeface="Noto Sans Black"/>
              </a:rPr>
              <a:t>Thank you!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50" name="Picture 2" descr="Eli Nina Eikefjord"/>
          <p:cNvPicPr/>
          <p:nvPr/>
        </p:nvPicPr>
        <p:blipFill>
          <a:blip r:embed="rId1"/>
          <a:stretch/>
        </p:blipFill>
        <p:spPr>
          <a:xfrm>
            <a:off x="5400000" y="578880"/>
            <a:ext cx="1992240" cy="19922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4" descr="Ivan Maximov"/>
          <p:cNvPicPr/>
          <p:nvPr/>
        </p:nvPicPr>
        <p:blipFill>
          <a:blip r:embed="rId2">
            <a:grayscl/>
          </a:blip>
          <a:stretch/>
        </p:blipFill>
        <p:spPr>
          <a:xfrm>
            <a:off x="360000" y="583560"/>
            <a:ext cx="1987560" cy="198756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>
            <a:grayscl/>
          </a:blip>
          <a:stretch/>
        </p:blipFill>
        <p:spPr>
          <a:xfrm>
            <a:off x="7920000" y="593640"/>
            <a:ext cx="1618200" cy="196272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2880000" y="583560"/>
            <a:ext cx="1977480" cy="197748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5">
            <a:grayscl/>
          </a:blip>
          <a:stretch/>
        </p:blipFill>
        <p:spPr>
          <a:xfrm>
            <a:off x="560880" y="4680000"/>
            <a:ext cx="1650600" cy="179748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540000" y="2616840"/>
            <a:ext cx="151920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Ivan I. Maximov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880000" y="6717600"/>
            <a:ext cx="19033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Ann Marie de Lange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158280" y="2616840"/>
            <a:ext cx="148140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Lars T. Westlye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716080" y="2616840"/>
            <a:ext cx="143244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Eli N. Eikefjord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168760" y="2616840"/>
            <a:ext cx="16167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Arvid Lundervold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>
            <a:grayscl/>
          </a:blip>
          <a:stretch/>
        </p:blipFill>
        <p:spPr>
          <a:xfrm>
            <a:off x="3184560" y="4680000"/>
            <a:ext cx="1320480" cy="179748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380880" y="6717960"/>
            <a:ext cx="195660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Dennis van der Meer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7"/>
          <a:stretch/>
        </p:blipFill>
        <p:spPr>
          <a:xfrm>
            <a:off x="5493240" y="4680000"/>
            <a:ext cx="1704240" cy="17974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5822280" y="6717600"/>
            <a:ext cx="10497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Dani Beck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8">
            <a:grayscl/>
          </a:blip>
          <a:stretch/>
        </p:blipFill>
        <p:spPr>
          <a:xfrm>
            <a:off x="8120160" y="4680000"/>
            <a:ext cx="1237320" cy="179748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7920000" y="6704640"/>
            <a:ext cx="176328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Ole A. Andreassen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6"/>
          <p:cNvSpPr/>
          <p:nvPr/>
        </p:nvSpPr>
        <p:spPr>
          <a:xfrm>
            <a:off x="1080" y="3420360"/>
            <a:ext cx="1007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4617b"/>
                </a:solidFill>
                <a:latin typeface="Noto Sans Black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2022-05-21T22:17:07Z</dcterms:created>
  <dc:creator/>
  <dc:description/>
  <dc:language>en-GB</dc:language>
  <cp:lastModifiedBy>Max Korbmacher</cp:lastModifiedBy>
  <dcterms:modified xsi:type="dcterms:W3CDTF">2023-01-05T13:33:53Z</dcterms:modified>
  <cp:revision>66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