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5"/>
  </p:notesMasterIdLst>
  <p:sldIdLst>
    <p:sldId id="256" r:id="rId2"/>
    <p:sldId id="271" r:id="rId3"/>
    <p:sldId id="257" r:id="rId4"/>
    <p:sldId id="259" r:id="rId5"/>
    <p:sldId id="258" r:id="rId6"/>
    <p:sldId id="261" r:id="rId7"/>
    <p:sldId id="262" r:id="rId8"/>
    <p:sldId id="268" r:id="rId9"/>
    <p:sldId id="263" r:id="rId10"/>
    <p:sldId id="272" r:id="rId11"/>
    <p:sldId id="280" r:id="rId12"/>
    <p:sldId id="260" r:id="rId13"/>
    <p:sldId id="269" r:id="rId14"/>
    <p:sldId id="270" r:id="rId15"/>
    <p:sldId id="264" r:id="rId16"/>
    <p:sldId id="266"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C9B945-6EF2-014D-BC13-EF45F2A47F78}" v="7" dt="2025-05-02T13:14:54.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p:restoredTop sz="86803"/>
  </p:normalViewPr>
  <p:slideViewPr>
    <p:cSldViewPr snapToGrid="0">
      <p:cViewPr varScale="1">
        <p:scale>
          <a:sx n="110" d="100"/>
          <a:sy n="110" d="100"/>
        </p:scale>
        <p:origin x="1248" y="184"/>
      </p:cViewPr>
      <p:guideLst/>
    </p:cSldViewPr>
  </p:slideViewPr>
  <p:notesTextViewPr>
    <p:cViewPr>
      <p:scale>
        <a:sx n="1" d="1"/>
        <a:sy n="1" d="1"/>
      </p:scale>
      <p:origin x="0" y="-24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Korbmacher" userId="23b5012f-92f4-4567-937e-ef36833b60d8" providerId="ADAL" clId="{BEC9B945-6EF2-014D-BC13-EF45F2A47F78}"/>
    <pc:docChg chg="custSel addSld delSld modSld sldOrd">
      <pc:chgData name="Max Korbmacher" userId="23b5012f-92f4-4567-937e-ef36833b60d8" providerId="ADAL" clId="{BEC9B945-6EF2-014D-BC13-EF45F2A47F78}" dt="2025-05-02T13:25:20.895" v="2419" actId="20577"/>
      <pc:docMkLst>
        <pc:docMk/>
      </pc:docMkLst>
      <pc:sldChg chg="modSp mod">
        <pc:chgData name="Max Korbmacher" userId="23b5012f-92f4-4567-937e-ef36833b60d8" providerId="ADAL" clId="{BEC9B945-6EF2-014D-BC13-EF45F2A47F78}" dt="2025-05-02T13:11:46.659" v="2046" actId="20577"/>
        <pc:sldMkLst>
          <pc:docMk/>
          <pc:sldMk cId="1526732381" sldId="257"/>
        </pc:sldMkLst>
        <pc:spChg chg="mod">
          <ac:chgData name="Max Korbmacher" userId="23b5012f-92f4-4567-937e-ef36833b60d8" providerId="ADAL" clId="{BEC9B945-6EF2-014D-BC13-EF45F2A47F78}" dt="2025-05-02T13:11:46.659" v="2046" actId="20577"/>
          <ac:spMkLst>
            <pc:docMk/>
            <pc:sldMk cId="1526732381" sldId="257"/>
            <ac:spMk id="3" creationId="{ABC7B64F-B270-6740-4E49-A6ADDF4C839F}"/>
          </ac:spMkLst>
        </pc:spChg>
      </pc:sldChg>
      <pc:sldChg chg="modNotesTx">
        <pc:chgData name="Max Korbmacher" userId="23b5012f-92f4-4567-937e-ef36833b60d8" providerId="ADAL" clId="{BEC9B945-6EF2-014D-BC13-EF45F2A47F78}" dt="2025-05-02T12:45:38.565" v="140" actId="20577"/>
        <pc:sldMkLst>
          <pc:docMk/>
          <pc:sldMk cId="1834318225" sldId="261"/>
        </pc:sldMkLst>
      </pc:sldChg>
      <pc:sldChg chg="modNotesTx">
        <pc:chgData name="Max Korbmacher" userId="23b5012f-92f4-4567-937e-ef36833b60d8" providerId="ADAL" clId="{BEC9B945-6EF2-014D-BC13-EF45F2A47F78}" dt="2025-05-02T13:14:33.013" v="2199" actId="20577"/>
        <pc:sldMkLst>
          <pc:docMk/>
          <pc:sldMk cId="3448189855" sldId="264"/>
        </pc:sldMkLst>
      </pc:sldChg>
      <pc:sldChg chg="addSp modSp mod">
        <pc:chgData name="Max Korbmacher" userId="23b5012f-92f4-4567-937e-ef36833b60d8" providerId="ADAL" clId="{BEC9B945-6EF2-014D-BC13-EF45F2A47F78}" dt="2025-05-02T13:16:00.861" v="2390" actId="1076"/>
        <pc:sldMkLst>
          <pc:docMk/>
          <pc:sldMk cId="1014576065" sldId="266"/>
        </pc:sldMkLst>
        <pc:spChg chg="mod">
          <ac:chgData name="Max Korbmacher" userId="23b5012f-92f4-4567-937e-ef36833b60d8" providerId="ADAL" clId="{BEC9B945-6EF2-014D-BC13-EF45F2A47F78}" dt="2025-05-02T13:16:00.861" v="2390" actId="1076"/>
          <ac:spMkLst>
            <pc:docMk/>
            <pc:sldMk cId="1014576065" sldId="266"/>
            <ac:spMk id="3" creationId="{AA56BFC7-EA76-AE89-168D-3B7CDFA87395}"/>
          </ac:spMkLst>
        </pc:spChg>
        <pc:picChg chg="add mod">
          <ac:chgData name="Max Korbmacher" userId="23b5012f-92f4-4567-937e-ef36833b60d8" providerId="ADAL" clId="{BEC9B945-6EF2-014D-BC13-EF45F2A47F78}" dt="2025-05-02T13:14:54.339" v="2201" actId="1076"/>
          <ac:picMkLst>
            <pc:docMk/>
            <pc:sldMk cId="1014576065" sldId="266"/>
            <ac:picMk id="4" creationId="{43B7DDAF-BC44-FE8A-E4CB-25A5909B9930}"/>
          </ac:picMkLst>
        </pc:picChg>
      </pc:sldChg>
      <pc:sldChg chg="del">
        <pc:chgData name="Max Korbmacher" userId="23b5012f-92f4-4567-937e-ef36833b60d8" providerId="ADAL" clId="{BEC9B945-6EF2-014D-BC13-EF45F2A47F78}" dt="2025-05-02T12:53:20.921" v="385" actId="2696"/>
        <pc:sldMkLst>
          <pc:docMk/>
          <pc:sldMk cId="1013511968" sldId="267"/>
        </pc:sldMkLst>
      </pc:sldChg>
      <pc:sldChg chg="modSp mod modNotesTx">
        <pc:chgData name="Max Korbmacher" userId="23b5012f-92f4-4567-937e-ef36833b60d8" providerId="ADAL" clId="{BEC9B945-6EF2-014D-BC13-EF45F2A47F78}" dt="2025-05-02T13:25:20.895" v="2419" actId="20577"/>
        <pc:sldMkLst>
          <pc:docMk/>
          <pc:sldMk cId="1688287842" sldId="270"/>
        </pc:sldMkLst>
        <pc:spChg chg="mod">
          <ac:chgData name="Max Korbmacher" userId="23b5012f-92f4-4567-937e-ef36833b60d8" providerId="ADAL" clId="{BEC9B945-6EF2-014D-BC13-EF45F2A47F78}" dt="2025-05-02T13:06:49.486" v="1523" actId="20577"/>
          <ac:spMkLst>
            <pc:docMk/>
            <pc:sldMk cId="1688287842" sldId="270"/>
            <ac:spMk id="3" creationId="{EEFB1020-B943-19F2-BB70-27F23B2E08FE}"/>
          </ac:spMkLst>
        </pc:spChg>
      </pc:sldChg>
      <pc:sldChg chg="modNotesTx">
        <pc:chgData name="Max Korbmacher" userId="23b5012f-92f4-4567-937e-ef36833b60d8" providerId="ADAL" clId="{BEC9B945-6EF2-014D-BC13-EF45F2A47F78}" dt="2025-05-02T13:03:00.480" v="1344" actId="20577"/>
        <pc:sldMkLst>
          <pc:docMk/>
          <pc:sldMk cId="3481319119" sldId="271"/>
        </pc:sldMkLst>
      </pc:sldChg>
      <pc:sldChg chg="modSp add mod">
        <pc:chgData name="Max Korbmacher" userId="23b5012f-92f4-4567-937e-ef36833b60d8" providerId="ADAL" clId="{BEC9B945-6EF2-014D-BC13-EF45F2A47F78}" dt="2025-05-02T12:46:59.197" v="372" actId="20577"/>
        <pc:sldMkLst>
          <pc:docMk/>
          <pc:sldMk cId="169829184" sldId="272"/>
        </pc:sldMkLst>
        <pc:spChg chg="mod">
          <ac:chgData name="Max Korbmacher" userId="23b5012f-92f4-4567-937e-ef36833b60d8" providerId="ADAL" clId="{BEC9B945-6EF2-014D-BC13-EF45F2A47F78}" dt="2025-05-02T12:46:01.205" v="181" actId="6549"/>
          <ac:spMkLst>
            <pc:docMk/>
            <pc:sldMk cId="169829184" sldId="272"/>
            <ac:spMk id="2" creationId="{91F0F84A-CEC4-F90D-E577-3571B6B9B45A}"/>
          </ac:spMkLst>
        </pc:spChg>
        <pc:spChg chg="mod">
          <ac:chgData name="Max Korbmacher" userId="23b5012f-92f4-4567-937e-ef36833b60d8" providerId="ADAL" clId="{BEC9B945-6EF2-014D-BC13-EF45F2A47F78}" dt="2025-05-02T12:46:59.197" v="372" actId="20577"/>
          <ac:spMkLst>
            <pc:docMk/>
            <pc:sldMk cId="169829184" sldId="272"/>
            <ac:spMk id="3" creationId="{E1BFA5CD-132C-5E74-3192-993D5205C83F}"/>
          </ac:spMkLst>
        </pc:spChg>
      </pc:sldChg>
      <pc:sldChg chg="modSp add mod ord">
        <pc:chgData name="Max Korbmacher" userId="23b5012f-92f4-4567-937e-ef36833b60d8" providerId="ADAL" clId="{BEC9B945-6EF2-014D-BC13-EF45F2A47F78}" dt="2025-05-02T12:53:47.680" v="397" actId="20577"/>
        <pc:sldMkLst>
          <pc:docMk/>
          <pc:sldMk cId="2683658986" sldId="273"/>
        </pc:sldMkLst>
        <pc:spChg chg="mod">
          <ac:chgData name="Max Korbmacher" userId="23b5012f-92f4-4567-937e-ef36833b60d8" providerId="ADAL" clId="{BEC9B945-6EF2-014D-BC13-EF45F2A47F78}" dt="2025-05-02T12:53:47.680" v="397" actId="20577"/>
          <ac:spMkLst>
            <pc:docMk/>
            <pc:sldMk cId="2683658986" sldId="273"/>
            <ac:spMk id="2" creationId="{6249B6E9-34E4-72D7-FCB9-460ADE5FDA8D}"/>
          </ac:spMkLst>
        </pc:spChg>
      </pc:sldChg>
      <pc:sldChg chg="modSp new mod">
        <pc:chgData name="Max Korbmacher" userId="23b5012f-92f4-4567-937e-ef36833b60d8" providerId="ADAL" clId="{BEC9B945-6EF2-014D-BC13-EF45F2A47F78}" dt="2025-05-02T12:59:49.853" v="938" actId="20577"/>
        <pc:sldMkLst>
          <pc:docMk/>
          <pc:sldMk cId="2564773316" sldId="274"/>
        </pc:sldMkLst>
        <pc:spChg chg="mod">
          <ac:chgData name="Max Korbmacher" userId="23b5012f-92f4-4567-937e-ef36833b60d8" providerId="ADAL" clId="{BEC9B945-6EF2-014D-BC13-EF45F2A47F78}" dt="2025-05-02T12:55:27.894" v="603" actId="20577"/>
          <ac:spMkLst>
            <pc:docMk/>
            <pc:sldMk cId="2564773316" sldId="274"/>
            <ac:spMk id="2" creationId="{DED6BB49-93A2-1043-DBA3-823AA9193FC2}"/>
          </ac:spMkLst>
        </pc:spChg>
        <pc:spChg chg="mod">
          <ac:chgData name="Max Korbmacher" userId="23b5012f-92f4-4567-937e-ef36833b60d8" providerId="ADAL" clId="{BEC9B945-6EF2-014D-BC13-EF45F2A47F78}" dt="2025-05-02T12:59:49.853" v="938" actId="20577"/>
          <ac:spMkLst>
            <pc:docMk/>
            <pc:sldMk cId="2564773316" sldId="274"/>
            <ac:spMk id="3" creationId="{D81E90D8-477D-F3EA-25E1-0B1395E4BBEA}"/>
          </ac:spMkLst>
        </pc:spChg>
      </pc:sldChg>
      <pc:sldChg chg="modSp new mod">
        <pc:chgData name="Max Korbmacher" userId="23b5012f-92f4-4567-937e-ef36833b60d8" providerId="ADAL" clId="{BEC9B945-6EF2-014D-BC13-EF45F2A47F78}" dt="2025-05-02T12:58:38.372" v="872" actId="20577"/>
        <pc:sldMkLst>
          <pc:docMk/>
          <pc:sldMk cId="153948041" sldId="275"/>
        </pc:sldMkLst>
        <pc:spChg chg="mod">
          <ac:chgData name="Max Korbmacher" userId="23b5012f-92f4-4567-937e-ef36833b60d8" providerId="ADAL" clId="{BEC9B945-6EF2-014D-BC13-EF45F2A47F78}" dt="2025-05-02T12:58:38.372" v="872" actId="20577"/>
          <ac:spMkLst>
            <pc:docMk/>
            <pc:sldMk cId="153948041" sldId="275"/>
            <ac:spMk id="2" creationId="{DDD6CBA3-8E29-C8F7-CF95-AB67863B5487}"/>
          </ac:spMkLst>
        </pc:spChg>
        <pc:spChg chg="mod">
          <ac:chgData name="Max Korbmacher" userId="23b5012f-92f4-4567-937e-ef36833b60d8" providerId="ADAL" clId="{BEC9B945-6EF2-014D-BC13-EF45F2A47F78}" dt="2025-05-02T12:58:27.630" v="867" actId="27636"/>
          <ac:spMkLst>
            <pc:docMk/>
            <pc:sldMk cId="153948041" sldId="275"/>
            <ac:spMk id="3" creationId="{851CACF1-51B6-1F45-D672-7C40F881D03C}"/>
          </ac:spMkLst>
        </pc:spChg>
      </pc:sldChg>
      <pc:sldChg chg="modSp add mod">
        <pc:chgData name="Max Korbmacher" userId="23b5012f-92f4-4567-937e-ef36833b60d8" providerId="ADAL" clId="{BEC9B945-6EF2-014D-BC13-EF45F2A47F78}" dt="2025-05-02T12:58:50.609" v="877" actId="27636"/>
        <pc:sldMkLst>
          <pc:docMk/>
          <pc:sldMk cId="1898402894" sldId="276"/>
        </pc:sldMkLst>
        <pc:spChg chg="mod">
          <ac:chgData name="Max Korbmacher" userId="23b5012f-92f4-4567-937e-ef36833b60d8" providerId="ADAL" clId="{BEC9B945-6EF2-014D-BC13-EF45F2A47F78}" dt="2025-05-02T12:58:50.609" v="877" actId="27636"/>
          <ac:spMkLst>
            <pc:docMk/>
            <pc:sldMk cId="1898402894" sldId="276"/>
            <ac:spMk id="3" creationId="{851CACF1-51B6-1F45-D672-7C40F881D03C}"/>
          </ac:spMkLst>
        </pc:spChg>
      </pc:sldChg>
      <pc:sldChg chg="modSp add mod">
        <pc:chgData name="Max Korbmacher" userId="23b5012f-92f4-4567-937e-ef36833b60d8" providerId="ADAL" clId="{BEC9B945-6EF2-014D-BC13-EF45F2A47F78}" dt="2025-05-02T12:59:01.068" v="882" actId="27636"/>
        <pc:sldMkLst>
          <pc:docMk/>
          <pc:sldMk cId="2942161960" sldId="277"/>
        </pc:sldMkLst>
        <pc:spChg chg="mod">
          <ac:chgData name="Max Korbmacher" userId="23b5012f-92f4-4567-937e-ef36833b60d8" providerId="ADAL" clId="{BEC9B945-6EF2-014D-BC13-EF45F2A47F78}" dt="2025-05-02T12:59:01.068" v="882" actId="27636"/>
          <ac:spMkLst>
            <pc:docMk/>
            <pc:sldMk cId="2942161960" sldId="277"/>
            <ac:spMk id="3" creationId="{851CACF1-51B6-1F45-D672-7C40F881D03C}"/>
          </ac:spMkLst>
        </pc:spChg>
      </pc:sldChg>
      <pc:sldChg chg="modSp add mod">
        <pc:chgData name="Max Korbmacher" userId="23b5012f-92f4-4567-937e-ef36833b60d8" providerId="ADAL" clId="{BEC9B945-6EF2-014D-BC13-EF45F2A47F78}" dt="2025-05-02T12:59:08.301" v="887" actId="27636"/>
        <pc:sldMkLst>
          <pc:docMk/>
          <pc:sldMk cId="438270073" sldId="278"/>
        </pc:sldMkLst>
        <pc:spChg chg="mod">
          <ac:chgData name="Max Korbmacher" userId="23b5012f-92f4-4567-937e-ef36833b60d8" providerId="ADAL" clId="{BEC9B945-6EF2-014D-BC13-EF45F2A47F78}" dt="2025-05-02T12:59:08.301" v="887" actId="27636"/>
          <ac:spMkLst>
            <pc:docMk/>
            <pc:sldMk cId="438270073" sldId="278"/>
            <ac:spMk id="3" creationId="{851CACF1-51B6-1F45-D672-7C40F881D03C}"/>
          </ac:spMkLst>
        </pc:spChg>
      </pc:sldChg>
      <pc:sldChg chg="modSp add mod">
        <pc:chgData name="Max Korbmacher" userId="23b5012f-92f4-4567-937e-ef36833b60d8" providerId="ADAL" clId="{BEC9B945-6EF2-014D-BC13-EF45F2A47F78}" dt="2025-05-02T12:59:13.175" v="889"/>
        <pc:sldMkLst>
          <pc:docMk/>
          <pc:sldMk cId="3401680939" sldId="279"/>
        </pc:sldMkLst>
        <pc:spChg chg="mod">
          <ac:chgData name="Max Korbmacher" userId="23b5012f-92f4-4567-937e-ef36833b60d8" providerId="ADAL" clId="{BEC9B945-6EF2-014D-BC13-EF45F2A47F78}" dt="2025-05-02T12:59:13.175" v="889"/>
          <ac:spMkLst>
            <pc:docMk/>
            <pc:sldMk cId="3401680939" sldId="279"/>
            <ac:spMk id="3" creationId="{851CACF1-51B6-1F45-D672-7C40F881D03C}"/>
          </ac:spMkLst>
        </pc:spChg>
      </pc:sldChg>
      <pc:sldChg chg="modSp add mod">
        <pc:chgData name="Max Korbmacher" userId="23b5012f-92f4-4567-937e-ef36833b60d8" providerId="ADAL" clId="{BEC9B945-6EF2-014D-BC13-EF45F2A47F78}" dt="2025-05-02T13:05:39.156" v="1439" actId="20577"/>
        <pc:sldMkLst>
          <pc:docMk/>
          <pc:sldMk cId="1679016192" sldId="280"/>
        </pc:sldMkLst>
        <pc:spChg chg="mod">
          <ac:chgData name="Max Korbmacher" userId="23b5012f-92f4-4567-937e-ef36833b60d8" providerId="ADAL" clId="{BEC9B945-6EF2-014D-BC13-EF45F2A47F78}" dt="2025-05-02T13:04:43.175" v="1352" actId="20577"/>
          <ac:spMkLst>
            <pc:docMk/>
            <pc:sldMk cId="1679016192" sldId="280"/>
            <ac:spMk id="2" creationId="{91F0F84A-CEC4-F90D-E577-3571B6B9B45A}"/>
          </ac:spMkLst>
        </pc:spChg>
        <pc:spChg chg="mod">
          <ac:chgData name="Max Korbmacher" userId="23b5012f-92f4-4567-937e-ef36833b60d8" providerId="ADAL" clId="{BEC9B945-6EF2-014D-BC13-EF45F2A47F78}" dt="2025-05-02T13:05:39.156" v="1439" actId="20577"/>
          <ac:spMkLst>
            <pc:docMk/>
            <pc:sldMk cId="1679016192" sldId="280"/>
            <ac:spMk id="3" creationId="{E1BFA5CD-132C-5E74-3192-993D5205C8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6C7A3-517F-6946-B662-C665BFFF3310}" type="datetimeFigureOut">
              <a:rPr lang="en-NO" smtClean="0"/>
              <a:t>02/05/2025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12B11B-5BDA-7943-B921-6948E58E31CA}" type="slidenum">
              <a:rPr lang="en-NO" smtClean="0"/>
              <a:t>‹#›</a:t>
            </a:fld>
            <a:endParaRPr lang="en-NO"/>
          </a:p>
        </p:txBody>
      </p:sp>
    </p:spTree>
    <p:extLst>
      <p:ext uri="{BB962C8B-B14F-4D97-AF65-F5344CB8AC3E}">
        <p14:creationId xmlns:p14="http://schemas.microsoft.com/office/powerpoint/2010/main" val="1875984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Gå</a:t>
            </a:r>
            <a:r>
              <a:rPr lang="en-GB" dirty="0"/>
              <a:t> </a:t>
            </a:r>
            <a:r>
              <a:rPr lang="en-GB" dirty="0" err="1"/>
              <a:t>til</a:t>
            </a:r>
            <a:r>
              <a:rPr lang="en-GB" dirty="0"/>
              <a:t> ChatGPT:</a:t>
            </a:r>
          </a:p>
          <a:p>
            <a:r>
              <a:rPr lang="en-GB" dirty="0" err="1"/>
              <a:t>Hvordan</a:t>
            </a:r>
            <a:r>
              <a:rPr lang="en-GB" dirty="0"/>
              <a:t> </a:t>
            </a:r>
            <a:r>
              <a:rPr lang="en-GB" dirty="0" err="1"/>
              <a:t>kan</a:t>
            </a:r>
            <a:r>
              <a:rPr lang="en-GB" dirty="0"/>
              <a:t> </a:t>
            </a:r>
            <a:r>
              <a:rPr lang="en-GB" dirty="0" err="1"/>
              <a:t>en</a:t>
            </a:r>
            <a:r>
              <a:rPr lang="en-GB" dirty="0"/>
              <a:t> </a:t>
            </a:r>
            <a:r>
              <a:rPr lang="en-GB" dirty="0" err="1"/>
              <a:t>radiograf</a:t>
            </a:r>
            <a:r>
              <a:rPr lang="en-GB" dirty="0"/>
              <a:t> </a:t>
            </a:r>
            <a:r>
              <a:rPr lang="en-GB" dirty="0" err="1"/>
              <a:t>bruke</a:t>
            </a:r>
            <a:r>
              <a:rPr lang="en-GB" dirty="0"/>
              <a:t> KI for </a:t>
            </a:r>
            <a:r>
              <a:rPr lang="en-GB" dirty="0" err="1"/>
              <a:t>å</a:t>
            </a:r>
            <a:r>
              <a:rPr lang="en-GB" dirty="0"/>
              <a:t> </a:t>
            </a:r>
            <a:r>
              <a:rPr lang="en-GB" dirty="0" err="1"/>
              <a:t>gjøre</a:t>
            </a:r>
            <a:r>
              <a:rPr lang="en-GB" dirty="0"/>
              <a:t> </a:t>
            </a:r>
            <a:r>
              <a:rPr lang="en-GB" dirty="0" err="1"/>
              <a:t>sitt</a:t>
            </a:r>
            <a:r>
              <a:rPr lang="en-GB" dirty="0"/>
              <a:t> </a:t>
            </a:r>
            <a:r>
              <a:rPr lang="en-GB" dirty="0" err="1"/>
              <a:t>hverdagelig</a:t>
            </a:r>
            <a:r>
              <a:rPr lang="en-GB" dirty="0"/>
              <a:t> </a:t>
            </a:r>
            <a:r>
              <a:rPr lang="en-GB" dirty="0" err="1"/>
              <a:t>arbeidsliv</a:t>
            </a:r>
            <a:r>
              <a:rPr lang="en-GB" dirty="0"/>
              <a:t> </a:t>
            </a:r>
            <a:r>
              <a:rPr lang="en-GB" dirty="0" err="1"/>
              <a:t>enklere</a:t>
            </a:r>
            <a:r>
              <a:rPr lang="en-GB" dirty="0"/>
              <a:t>?</a:t>
            </a:r>
          </a:p>
          <a:p>
            <a:r>
              <a:rPr lang="en-GB" dirty="0"/>
              <a:t>Lag </a:t>
            </a:r>
            <a:r>
              <a:rPr lang="en-GB" dirty="0" err="1"/>
              <a:t>en</a:t>
            </a:r>
            <a:r>
              <a:rPr lang="en-GB" dirty="0"/>
              <a:t> </a:t>
            </a:r>
            <a:r>
              <a:rPr lang="en-GB" dirty="0" err="1"/>
              <a:t>illustrasjon</a:t>
            </a:r>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1</a:t>
            </a:fld>
            <a:endParaRPr lang="en-NO"/>
          </a:p>
        </p:txBody>
      </p:sp>
    </p:spTree>
    <p:extLst>
      <p:ext uri="{BB962C8B-B14F-4D97-AF65-F5344CB8AC3E}">
        <p14:creationId xmlns:p14="http://schemas.microsoft.com/office/powerpoint/2010/main" val="169605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16</a:t>
            </a:fld>
            <a:endParaRPr lang="en-NO"/>
          </a:p>
        </p:txBody>
      </p:sp>
    </p:spTree>
    <p:extLst>
      <p:ext uri="{BB962C8B-B14F-4D97-AF65-F5344CB8AC3E}">
        <p14:creationId xmlns:p14="http://schemas.microsoft.com/office/powerpoint/2010/main" val="2107694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17</a:t>
            </a:fld>
            <a:endParaRPr lang="en-NO"/>
          </a:p>
        </p:txBody>
      </p:sp>
    </p:spTree>
    <p:extLst>
      <p:ext uri="{BB962C8B-B14F-4D97-AF65-F5344CB8AC3E}">
        <p14:creationId xmlns:p14="http://schemas.microsoft.com/office/powerpoint/2010/main" val="1669475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
            </a:r>
            <a:r>
              <a:rPr lang="en-NO" dirty="0"/>
              <a:t>en her er chatGPT generert</a:t>
            </a:r>
          </a:p>
          <a:p>
            <a:endParaRPr lang="en-NO" dirty="0"/>
          </a:p>
          <a:p>
            <a:r>
              <a:rPr lang="en-NO" dirty="0"/>
              <a:t>Den inneholder mange viktige elementer. KI er hovedsakelig en usynlig hjelpere per idag.</a:t>
            </a:r>
          </a:p>
          <a:p>
            <a:r>
              <a:rPr lang="en-NO" dirty="0"/>
              <a:t>Den hever bildekvalitet eller transformerer kontraster til rekonstruksjoner av anatomien</a:t>
            </a:r>
          </a:p>
          <a:p>
            <a:r>
              <a:rPr lang="en-NO" dirty="0"/>
              <a:t>Den blir allerede brukt diagnostisk som boneviewer </a:t>
            </a:r>
            <a:r>
              <a:rPr lang="en-GB" dirty="0" err="1"/>
              <a:t>i</a:t>
            </a:r>
            <a:r>
              <a:rPr lang="en-GB" dirty="0"/>
              <a:t> </a:t>
            </a:r>
            <a:r>
              <a:rPr lang="en-GB" dirty="0" err="1"/>
              <a:t>forskjellige</a:t>
            </a:r>
            <a:r>
              <a:rPr lang="en-GB" dirty="0"/>
              <a:t> </a:t>
            </a:r>
            <a:r>
              <a:rPr lang="en-GB" dirty="0" err="1"/>
              <a:t>sykehuser</a:t>
            </a:r>
            <a:r>
              <a:rPr lang="en-GB" dirty="0"/>
              <a:t> I </a:t>
            </a:r>
            <a:r>
              <a:rPr lang="en-GB" dirty="0" err="1"/>
              <a:t>landet</a:t>
            </a:r>
            <a:r>
              <a:rPr lang="en-GB" dirty="0"/>
              <a:t> for </a:t>
            </a:r>
            <a:r>
              <a:rPr lang="en-GB" dirty="0" err="1"/>
              <a:t>å</a:t>
            </a:r>
            <a:r>
              <a:rPr lang="en-GB" dirty="0"/>
              <a:t> </a:t>
            </a:r>
            <a:r>
              <a:rPr lang="en-GB" dirty="0" err="1"/>
              <a:t>identifiserer</a:t>
            </a:r>
            <a:r>
              <a:rPr lang="en-GB" dirty="0"/>
              <a:t> om </a:t>
            </a:r>
            <a:r>
              <a:rPr lang="en-GB" dirty="0" err="1"/>
              <a:t>en</a:t>
            </a:r>
            <a:r>
              <a:rPr lang="en-GB" dirty="0"/>
              <a:t> CT </a:t>
            </a:r>
            <a:r>
              <a:rPr lang="en-GB" dirty="0" err="1"/>
              <a:t>viser</a:t>
            </a:r>
            <a:r>
              <a:rPr lang="en-GB" dirty="0"/>
              <a:t> </a:t>
            </a:r>
            <a:r>
              <a:rPr lang="en-GB" dirty="0" err="1"/>
              <a:t>brudd</a:t>
            </a:r>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2</a:t>
            </a:fld>
            <a:endParaRPr lang="en-NO"/>
          </a:p>
        </p:txBody>
      </p:sp>
    </p:spTree>
    <p:extLst>
      <p:ext uri="{BB962C8B-B14F-4D97-AF65-F5344CB8AC3E}">
        <p14:creationId xmlns:p14="http://schemas.microsoft.com/office/powerpoint/2010/main" val="1155325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
            </a:r>
            <a:r>
              <a:rPr lang="en-NO" dirty="0"/>
              <a:t>a oss begynne med det som chatgptp og de fleste spennende andre algos som er hverdagsrelevante er</a:t>
            </a:r>
          </a:p>
        </p:txBody>
      </p:sp>
      <p:sp>
        <p:nvSpPr>
          <p:cNvPr id="4" name="Slide Number Placeholder 3"/>
          <p:cNvSpPr>
            <a:spLocks noGrp="1"/>
          </p:cNvSpPr>
          <p:nvPr>
            <p:ph type="sldNum" sz="quarter" idx="5"/>
          </p:nvPr>
        </p:nvSpPr>
        <p:spPr/>
        <p:txBody>
          <a:bodyPr/>
          <a:lstStyle/>
          <a:p>
            <a:fld id="{1012B11B-5BDA-7943-B921-6948E58E31CA}" type="slidenum">
              <a:rPr lang="en-NO" smtClean="0"/>
              <a:t>6</a:t>
            </a:fld>
            <a:endParaRPr lang="en-NO"/>
          </a:p>
        </p:txBody>
      </p:sp>
    </p:spTree>
    <p:extLst>
      <p:ext uri="{BB962C8B-B14F-4D97-AF65-F5344CB8AC3E}">
        <p14:creationId xmlns:p14="http://schemas.microsoft.com/office/powerpoint/2010/main" val="295334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7</a:t>
            </a:fld>
            <a:endParaRPr lang="en-NO"/>
          </a:p>
        </p:txBody>
      </p:sp>
    </p:spTree>
    <p:extLst>
      <p:ext uri="{BB962C8B-B14F-4D97-AF65-F5344CB8AC3E}">
        <p14:creationId xmlns:p14="http://schemas.microsoft.com/office/powerpoint/2010/main" val="927166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8</a:t>
            </a:fld>
            <a:endParaRPr lang="en-NO"/>
          </a:p>
        </p:txBody>
      </p:sp>
    </p:spTree>
    <p:extLst>
      <p:ext uri="{BB962C8B-B14F-4D97-AF65-F5344CB8AC3E}">
        <p14:creationId xmlns:p14="http://schemas.microsoft.com/office/powerpoint/2010/main" val="163131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12</a:t>
            </a:fld>
            <a:endParaRPr lang="en-NO"/>
          </a:p>
        </p:txBody>
      </p:sp>
    </p:spTree>
    <p:extLst>
      <p:ext uri="{BB962C8B-B14F-4D97-AF65-F5344CB8AC3E}">
        <p14:creationId xmlns:p14="http://schemas.microsoft.com/office/powerpoint/2010/main" val="110097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Med ChatGPT øvde vi allerede på klassifikasjonsproblemer. Den skulle skillemellom 2 grupper.</a:t>
            </a:r>
          </a:p>
          <a:p>
            <a:r>
              <a:rPr lang="en-NO" dirty="0"/>
              <a:t>Ved klassifikasjonsproblemer ender man vanligvis opp med en sannsynlighet at en person tilhører hver analysert gruppe. Man antar da at gruppen med høyest sannsynlighet er sant.</a:t>
            </a:r>
          </a:p>
        </p:txBody>
      </p:sp>
      <p:sp>
        <p:nvSpPr>
          <p:cNvPr id="4" name="Slide Number Placeholder 3"/>
          <p:cNvSpPr>
            <a:spLocks noGrp="1"/>
          </p:cNvSpPr>
          <p:nvPr>
            <p:ph type="sldNum" sz="quarter" idx="5"/>
          </p:nvPr>
        </p:nvSpPr>
        <p:spPr/>
        <p:txBody>
          <a:bodyPr/>
          <a:lstStyle/>
          <a:p>
            <a:fld id="{1012B11B-5BDA-7943-B921-6948E58E31CA}" type="slidenum">
              <a:rPr lang="en-NO" smtClean="0"/>
              <a:t>13</a:t>
            </a:fld>
            <a:endParaRPr lang="en-NO"/>
          </a:p>
        </p:txBody>
      </p:sp>
    </p:spTree>
    <p:extLst>
      <p:ext uri="{BB962C8B-B14F-4D97-AF65-F5344CB8AC3E}">
        <p14:creationId xmlns:p14="http://schemas.microsoft.com/office/powerpoint/2010/main" val="3470492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Har dere hørt om mammografiscreening debatten?</a:t>
            </a:r>
          </a:p>
          <a:p>
            <a:r>
              <a:rPr lang="en-NO" dirty="0"/>
              <a:t>En del folk påstår at det er skadelig med overdiagnostisering (feile positive). Samtidig blir de fleste kvinner med kreft tatt (få feile negative). </a:t>
            </a:r>
          </a:p>
          <a:p>
            <a:r>
              <a:rPr lang="en-NO" dirty="0"/>
              <a:t>Feile positive = stress</a:t>
            </a:r>
          </a:p>
          <a:p>
            <a:r>
              <a:rPr lang="en-NO" dirty="0"/>
              <a:t>Feil negative = død</a:t>
            </a:r>
          </a:p>
          <a:p>
            <a:r>
              <a:rPr lang="en-NO" dirty="0"/>
              <a:t>Svar på debatten fra kreftforeningen: </a:t>
            </a:r>
            <a:r>
              <a:rPr lang="en-GB" dirty="0" err="1"/>
              <a:t>minst</a:t>
            </a:r>
            <a:r>
              <a:rPr lang="en-GB" dirty="0"/>
              <a:t> 20 % </a:t>
            </a:r>
            <a:r>
              <a:rPr lang="en-GB" dirty="0" err="1"/>
              <a:t>reduksjon</a:t>
            </a:r>
            <a:r>
              <a:rPr lang="en-GB" dirty="0"/>
              <a:t> </a:t>
            </a:r>
            <a:r>
              <a:rPr lang="en-GB" dirty="0" err="1"/>
              <a:t>i</a:t>
            </a:r>
            <a:r>
              <a:rPr lang="en-GB" dirty="0"/>
              <a:t> </a:t>
            </a:r>
            <a:r>
              <a:rPr lang="en-GB" dirty="0" err="1"/>
              <a:t>brystkreftdødelighet</a:t>
            </a:r>
            <a:r>
              <a:rPr lang="en-GB" dirty="0"/>
              <a:t> </a:t>
            </a:r>
            <a:r>
              <a:rPr lang="en-GB" dirty="0" err="1"/>
              <a:t>blant</a:t>
            </a:r>
            <a:r>
              <a:rPr lang="en-GB" dirty="0"/>
              <a:t> </a:t>
            </a:r>
            <a:r>
              <a:rPr lang="en-GB" dirty="0" err="1"/>
              <a:t>kvinner</a:t>
            </a:r>
            <a:r>
              <a:rPr lang="en-GB" dirty="0"/>
              <a:t>. JA, DET ER BRA!!!!!!</a:t>
            </a:r>
            <a:endParaRPr lang="en-NO" dirty="0"/>
          </a:p>
          <a:p>
            <a:r>
              <a:rPr lang="en-NO" dirty="0"/>
              <a:t>Mammografi screening bildene skal snart evalueres automatisert med AI</a:t>
            </a:r>
          </a:p>
          <a:p>
            <a:endParaRPr lang="en-NO" dirty="0"/>
          </a:p>
          <a:p>
            <a:r>
              <a:rPr lang="en-NO"/>
              <a:t>SegKlassifikasjon </a:t>
            </a:r>
            <a:endParaRPr lang="en-NO" dirty="0"/>
          </a:p>
        </p:txBody>
      </p:sp>
      <p:sp>
        <p:nvSpPr>
          <p:cNvPr id="4" name="Slide Number Placeholder 3"/>
          <p:cNvSpPr>
            <a:spLocks noGrp="1"/>
          </p:cNvSpPr>
          <p:nvPr>
            <p:ph type="sldNum" sz="quarter" idx="5"/>
          </p:nvPr>
        </p:nvSpPr>
        <p:spPr/>
        <p:txBody>
          <a:bodyPr/>
          <a:lstStyle/>
          <a:p>
            <a:fld id="{1012B11B-5BDA-7943-B921-6948E58E31CA}" type="slidenum">
              <a:rPr lang="en-NO" smtClean="0"/>
              <a:t>14</a:t>
            </a:fld>
            <a:endParaRPr lang="en-NO"/>
          </a:p>
        </p:txBody>
      </p:sp>
    </p:spTree>
    <p:extLst>
      <p:ext uri="{BB962C8B-B14F-4D97-AF65-F5344CB8AC3E}">
        <p14:creationId xmlns:p14="http://schemas.microsoft.com/office/powerpoint/2010/main" val="271252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Forutsi noe</a:t>
            </a:r>
          </a:p>
        </p:txBody>
      </p:sp>
      <p:sp>
        <p:nvSpPr>
          <p:cNvPr id="4" name="Slide Number Placeholder 3"/>
          <p:cNvSpPr>
            <a:spLocks noGrp="1"/>
          </p:cNvSpPr>
          <p:nvPr>
            <p:ph type="sldNum" sz="quarter" idx="5"/>
          </p:nvPr>
        </p:nvSpPr>
        <p:spPr/>
        <p:txBody>
          <a:bodyPr/>
          <a:lstStyle/>
          <a:p>
            <a:fld id="{1012B11B-5BDA-7943-B921-6948E58E31CA}" type="slidenum">
              <a:rPr lang="en-NO" smtClean="0"/>
              <a:t>15</a:t>
            </a:fld>
            <a:endParaRPr lang="en-NO"/>
          </a:p>
        </p:txBody>
      </p:sp>
    </p:spTree>
    <p:extLst>
      <p:ext uri="{BB962C8B-B14F-4D97-AF65-F5344CB8AC3E}">
        <p14:creationId xmlns:p14="http://schemas.microsoft.com/office/powerpoint/2010/main" val="2998557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GB"/>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wjZofJX0v4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F4D1-30DB-FCAA-B6B5-5C25242C8F70}"/>
              </a:ext>
            </a:extLst>
          </p:cNvPr>
          <p:cNvSpPr>
            <a:spLocks noGrp="1"/>
          </p:cNvSpPr>
          <p:nvPr>
            <p:ph type="ctrTitle"/>
          </p:nvPr>
        </p:nvSpPr>
        <p:spPr/>
        <p:txBody>
          <a:bodyPr/>
          <a:lstStyle/>
          <a:p>
            <a:r>
              <a:rPr lang="en-NO" dirty="0"/>
              <a:t>Hands-On machine learning</a:t>
            </a:r>
          </a:p>
        </p:txBody>
      </p:sp>
      <p:sp>
        <p:nvSpPr>
          <p:cNvPr id="3" name="Subtitle 2">
            <a:extLst>
              <a:ext uri="{FF2B5EF4-FFF2-40B4-BE49-F238E27FC236}">
                <a16:creationId xmlns:a16="http://schemas.microsoft.com/office/drawing/2014/main" id="{22FD4CFF-44DE-02F9-5283-5781802DFCD0}"/>
              </a:ext>
            </a:extLst>
          </p:cNvPr>
          <p:cNvSpPr>
            <a:spLocks noGrp="1"/>
          </p:cNvSpPr>
          <p:nvPr>
            <p:ph type="subTitle" idx="1"/>
          </p:nvPr>
        </p:nvSpPr>
        <p:spPr/>
        <p:txBody>
          <a:bodyPr/>
          <a:lstStyle/>
          <a:p>
            <a:r>
              <a:rPr lang="en-NO" dirty="0"/>
              <a:t>Max Korbmacher</a:t>
            </a:r>
          </a:p>
          <a:p>
            <a:r>
              <a:rPr lang="nb-NO" dirty="0"/>
              <a:t>6. mai</a:t>
            </a:r>
            <a:r>
              <a:rPr lang="en-NO" dirty="0"/>
              <a:t> 2025</a:t>
            </a:r>
          </a:p>
        </p:txBody>
      </p:sp>
    </p:spTree>
    <p:extLst>
      <p:ext uri="{BB962C8B-B14F-4D97-AF65-F5344CB8AC3E}">
        <p14:creationId xmlns:p14="http://schemas.microsoft.com/office/powerpoint/2010/main" val="322903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F84A-CEC4-F90D-E577-3571B6B9B45A}"/>
              </a:ext>
            </a:extLst>
          </p:cNvPr>
          <p:cNvSpPr>
            <a:spLocks noGrp="1"/>
          </p:cNvSpPr>
          <p:nvPr>
            <p:ph type="title"/>
          </p:nvPr>
        </p:nvSpPr>
        <p:spPr/>
        <p:txBody>
          <a:bodyPr/>
          <a:lstStyle/>
          <a:p>
            <a:r>
              <a:rPr lang="en-GB" dirty="0"/>
              <a:t>Eksempel for </a:t>
            </a:r>
            <a:r>
              <a:rPr lang="en-GB" dirty="0" err="1"/>
              <a:t>en</a:t>
            </a:r>
            <a:r>
              <a:rPr lang="en-GB" dirty="0"/>
              <a:t> </a:t>
            </a:r>
            <a:r>
              <a:rPr lang="en-GB" dirty="0" err="1"/>
              <a:t>annen</a:t>
            </a:r>
            <a:r>
              <a:rPr lang="en-GB" dirty="0"/>
              <a:t> Transformer</a:t>
            </a:r>
            <a:endParaRPr lang="en-NO" dirty="0"/>
          </a:p>
        </p:txBody>
      </p:sp>
      <p:sp>
        <p:nvSpPr>
          <p:cNvPr id="3" name="Content Placeholder 2">
            <a:extLst>
              <a:ext uri="{FF2B5EF4-FFF2-40B4-BE49-F238E27FC236}">
                <a16:creationId xmlns:a16="http://schemas.microsoft.com/office/drawing/2014/main" id="{E1BFA5CD-132C-5E74-3192-993D5205C83F}"/>
              </a:ext>
            </a:extLst>
          </p:cNvPr>
          <p:cNvSpPr>
            <a:spLocks noGrp="1"/>
          </p:cNvSpPr>
          <p:nvPr>
            <p:ph idx="1"/>
          </p:nvPr>
        </p:nvSpPr>
        <p:spPr/>
        <p:txBody>
          <a:bodyPr/>
          <a:lstStyle/>
          <a:p>
            <a:r>
              <a:rPr lang="nb-NO" dirty="0" err="1"/>
              <a:t>Night</a:t>
            </a:r>
            <a:r>
              <a:rPr lang="nb-NO" dirty="0"/>
              <a:t> Cafe</a:t>
            </a:r>
          </a:p>
          <a:p>
            <a:r>
              <a:rPr lang="nb-NO" dirty="0"/>
              <a:t>Gå til nettsiden, generer bilder</a:t>
            </a:r>
          </a:p>
          <a:p>
            <a:r>
              <a:rPr lang="nb-NO" dirty="0" err="1"/>
              <a:t>ChatGPT</a:t>
            </a:r>
            <a:r>
              <a:rPr lang="nb-NO" dirty="0"/>
              <a:t> og andre tilbyr også det, men bruker forskjellige underliggende modeller</a:t>
            </a:r>
            <a:endParaRPr lang="en-NO" dirty="0"/>
          </a:p>
        </p:txBody>
      </p:sp>
    </p:spTree>
    <p:extLst>
      <p:ext uri="{BB962C8B-B14F-4D97-AF65-F5344CB8AC3E}">
        <p14:creationId xmlns:p14="http://schemas.microsoft.com/office/powerpoint/2010/main" val="169829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F84A-CEC4-F90D-E577-3571B6B9B45A}"/>
              </a:ext>
            </a:extLst>
          </p:cNvPr>
          <p:cNvSpPr>
            <a:spLocks noGrp="1"/>
          </p:cNvSpPr>
          <p:nvPr>
            <p:ph type="title"/>
          </p:nvPr>
        </p:nvSpPr>
        <p:spPr/>
        <p:txBody>
          <a:bodyPr/>
          <a:lstStyle/>
          <a:p>
            <a:r>
              <a:rPr lang="en-GB" dirty="0" err="1"/>
              <a:t>Oppgave</a:t>
            </a:r>
            <a:endParaRPr lang="en-NO" dirty="0"/>
          </a:p>
        </p:txBody>
      </p:sp>
      <p:sp>
        <p:nvSpPr>
          <p:cNvPr id="3" name="Content Placeholder 2">
            <a:extLst>
              <a:ext uri="{FF2B5EF4-FFF2-40B4-BE49-F238E27FC236}">
                <a16:creationId xmlns:a16="http://schemas.microsoft.com/office/drawing/2014/main" id="{E1BFA5CD-132C-5E74-3192-993D5205C83F}"/>
              </a:ext>
            </a:extLst>
          </p:cNvPr>
          <p:cNvSpPr>
            <a:spLocks noGrp="1"/>
          </p:cNvSpPr>
          <p:nvPr>
            <p:ph idx="1"/>
          </p:nvPr>
        </p:nvSpPr>
        <p:spPr/>
        <p:txBody>
          <a:bodyPr/>
          <a:lstStyle/>
          <a:p>
            <a:r>
              <a:rPr lang="nb-NO" dirty="0"/>
              <a:t>Diskuter i grupper (4 pers) </a:t>
            </a:r>
          </a:p>
          <a:p>
            <a:pPr>
              <a:buFont typeface="Arial" panose="020B0604020202020204" pitchFamily="34" charset="0"/>
              <a:buChar char="•"/>
            </a:pPr>
            <a:r>
              <a:rPr lang="en-GB" dirty="0" err="1"/>
              <a:t>Hvordan</a:t>
            </a:r>
            <a:r>
              <a:rPr lang="en-GB" dirty="0"/>
              <a:t> </a:t>
            </a:r>
            <a:r>
              <a:rPr lang="en-GB" dirty="0" err="1"/>
              <a:t>tror</a:t>
            </a:r>
            <a:r>
              <a:rPr lang="en-GB" dirty="0"/>
              <a:t> </a:t>
            </a:r>
            <a:r>
              <a:rPr lang="en-GB" dirty="0" err="1"/>
              <a:t>dere</a:t>
            </a:r>
            <a:r>
              <a:rPr lang="en-GB" dirty="0"/>
              <a:t> KI </a:t>
            </a:r>
            <a:r>
              <a:rPr lang="en-GB" dirty="0" err="1"/>
              <a:t>vil</a:t>
            </a:r>
            <a:r>
              <a:rPr lang="en-GB" dirty="0"/>
              <a:t> </a:t>
            </a:r>
            <a:r>
              <a:rPr lang="en-GB" dirty="0" err="1"/>
              <a:t>endre</a:t>
            </a:r>
            <a:r>
              <a:rPr lang="en-GB" dirty="0"/>
              <a:t> </a:t>
            </a:r>
            <a:r>
              <a:rPr lang="en-GB" dirty="0" err="1"/>
              <a:t>deres</a:t>
            </a:r>
            <a:r>
              <a:rPr lang="en-GB" dirty="0"/>
              <a:t> </a:t>
            </a:r>
            <a:r>
              <a:rPr lang="en-GB" dirty="0" err="1"/>
              <a:t>yrkesrolle</a:t>
            </a:r>
            <a:r>
              <a:rPr lang="en-GB" dirty="0"/>
              <a:t> de </a:t>
            </a:r>
            <a:r>
              <a:rPr lang="en-GB" dirty="0" err="1"/>
              <a:t>neste</a:t>
            </a:r>
            <a:r>
              <a:rPr lang="en-GB" dirty="0"/>
              <a:t> 10 </a:t>
            </a:r>
            <a:r>
              <a:rPr lang="en-GB" dirty="0" err="1"/>
              <a:t>årene</a:t>
            </a:r>
            <a:r>
              <a:rPr lang="en-GB" dirty="0"/>
              <a:t>?"</a:t>
            </a:r>
          </a:p>
          <a:p>
            <a:r>
              <a:rPr lang="en-NO" dirty="0"/>
              <a:t>10+min, plenumsdiskusjon etterpå</a:t>
            </a:r>
          </a:p>
        </p:txBody>
      </p:sp>
    </p:spTree>
    <p:extLst>
      <p:ext uri="{BB962C8B-B14F-4D97-AF65-F5344CB8AC3E}">
        <p14:creationId xmlns:p14="http://schemas.microsoft.com/office/powerpoint/2010/main" val="167901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9B6E9-34E4-72D7-FCB9-460ADE5FDA8D}"/>
              </a:ext>
            </a:extLst>
          </p:cNvPr>
          <p:cNvSpPr>
            <a:spLocks noGrp="1"/>
          </p:cNvSpPr>
          <p:nvPr>
            <p:ph type="title"/>
          </p:nvPr>
        </p:nvSpPr>
        <p:spPr>
          <a:xfrm>
            <a:off x="804673" y="2133600"/>
            <a:ext cx="3044952" cy="1898904"/>
          </a:xfrm>
        </p:spPr>
        <p:txBody>
          <a:bodyPr vert="horz" lIns="274320" tIns="182880" rIns="274320" bIns="182880" rtlCol="0" anchor="ctr" anchorCtr="1">
            <a:normAutofit/>
          </a:bodyPr>
          <a:lstStyle/>
          <a:p>
            <a:r>
              <a:rPr lang="en-US" sz="2200"/>
              <a:t>Part ii: Klassifikasjon</a:t>
            </a:r>
          </a:p>
        </p:txBody>
      </p:sp>
      <p:sp>
        <p:nvSpPr>
          <p:cNvPr id="11" name="Rectangle 10">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479BE58-78FB-F0A8-7CA6-303147031FE2}"/>
              </a:ext>
            </a:extLst>
          </p:cNvPr>
          <p:cNvPicPr>
            <a:picLocks noChangeAspect="1"/>
          </p:cNvPicPr>
          <p:nvPr/>
        </p:nvPicPr>
        <p:blipFill>
          <a:blip r:embed="rId3"/>
          <a:stretch>
            <a:fillRect/>
          </a:stretch>
        </p:blipFill>
        <p:spPr>
          <a:xfrm>
            <a:off x="5458382" y="1122807"/>
            <a:ext cx="5289452" cy="4297680"/>
          </a:xfrm>
          <a:prstGeom prst="rect">
            <a:avLst/>
          </a:prstGeom>
        </p:spPr>
      </p:pic>
    </p:spTree>
    <p:extLst>
      <p:ext uri="{BB962C8B-B14F-4D97-AF65-F5344CB8AC3E}">
        <p14:creationId xmlns:p14="http://schemas.microsoft.com/office/powerpoint/2010/main" val="402448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E48-F1CB-7796-E8C1-6508B3A277CA}"/>
              </a:ext>
            </a:extLst>
          </p:cNvPr>
          <p:cNvSpPr>
            <a:spLocks noGrp="1"/>
          </p:cNvSpPr>
          <p:nvPr>
            <p:ph type="title"/>
          </p:nvPr>
        </p:nvSpPr>
        <p:spPr/>
        <p:txBody>
          <a:bodyPr/>
          <a:lstStyle/>
          <a:p>
            <a:r>
              <a:rPr lang="en-GB" dirty="0"/>
              <a:t>K</a:t>
            </a:r>
            <a:r>
              <a:rPr lang="en-NO" dirty="0"/>
              <a:t>lassifikasjon</a:t>
            </a:r>
          </a:p>
        </p:txBody>
      </p:sp>
      <p:sp>
        <p:nvSpPr>
          <p:cNvPr id="3" name="Content Placeholder 2">
            <a:extLst>
              <a:ext uri="{FF2B5EF4-FFF2-40B4-BE49-F238E27FC236}">
                <a16:creationId xmlns:a16="http://schemas.microsoft.com/office/drawing/2014/main" id="{EEFB1020-B943-19F2-BB70-27F23B2E08FE}"/>
              </a:ext>
            </a:extLst>
          </p:cNvPr>
          <p:cNvSpPr>
            <a:spLocks noGrp="1"/>
          </p:cNvSpPr>
          <p:nvPr>
            <p:ph idx="1"/>
          </p:nvPr>
        </p:nvSpPr>
        <p:spPr/>
        <p:txBody>
          <a:bodyPr/>
          <a:lstStyle/>
          <a:p>
            <a:r>
              <a:rPr lang="en-GB" dirty="0"/>
              <a:t>S</a:t>
            </a:r>
            <a:r>
              <a:rPr lang="en-NO" dirty="0"/>
              <a:t>kille mellom gruppe A og B (og muligens C-Z)</a:t>
            </a:r>
          </a:p>
        </p:txBody>
      </p:sp>
      <p:pic>
        <p:nvPicPr>
          <p:cNvPr id="1026" name="Picture 2" descr="Classification Problems in Machine Learning: Examples">
            <a:extLst>
              <a:ext uri="{FF2B5EF4-FFF2-40B4-BE49-F238E27FC236}">
                <a16:creationId xmlns:a16="http://schemas.microsoft.com/office/drawing/2014/main" id="{BACE0571-2B67-6345-6AB6-72097E218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90" y="3864574"/>
            <a:ext cx="5797348" cy="2152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istic Regression for Classification - KDnuggets">
            <a:extLst>
              <a:ext uri="{FF2B5EF4-FFF2-40B4-BE49-F238E27FC236}">
                <a16:creationId xmlns:a16="http://schemas.microsoft.com/office/drawing/2014/main" id="{E73734C4-AA7B-FDCC-D26A-39CB0D7C8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3864574"/>
            <a:ext cx="4296128" cy="2392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235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E48-F1CB-7796-E8C1-6508B3A277CA}"/>
              </a:ext>
            </a:extLst>
          </p:cNvPr>
          <p:cNvSpPr>
            <a:spLocks noGrp="1"/>
          </p:cNvSpPr>
          <p:nvPr>
            <p:ph type="title"/>
          </p:nvPr>
        </p:nvSpPr>
        <p:spPr/>
        <p:txBody>
          <a:bodyPr/>
          <a:lstStyle/>
          <a:p>
            <a:r>
              <a:rPr lang="en-GB" dirty="0"/>
              <a:t>K</a:t>
            </a:r>
            <a:r>
              <a:rPr lang="en-NO" dirty="0"/>
              <a:t>lassifikasjon</a:t>
            </a:r>
          </a:p>
        </p:txBody>
      </p:sp>
      <p:sp>
        <p:nvSpPr>
          <p:cNvPr id="3" name="Content Placeholder 2">
            <a:extLst>
              <a:ext uri="{FF2B5EF4-FFF2-40B4-BE49-F238E27FC236}">
                <a16:creationId xmlns:a16="http://schemas.microsoft.com/office/drawing/2014/main" id="{EEFB1020-B943-19F2-BB70-27F23B2E08FE}"/>
              </a:ext>
            </a:extLst>
          </p:cNvPr>
          <p:cNvSpPr>
            <a:spLocks noGrp="1"/>
          </p:cNvSpPr>
          <p:nvPr>
            <p:ph idx="1"/>
          </p:nvPr>
        </p:nvSpPr>
        <p:spPr>
          <a:xfrm>
            <a:off x="462844" y="2430995"/>
            <a:ext cx="3122959" cy="3101983"/>
          </a:xfrm>
        </p:spPr>
        <p:txBody>
          <a:bodyPr/>
          <a:lstStyle/>
          <a:p>
            <a:r>
              <a:rPr lang="en-GB" dirty="0" err="1"/>
              <a:t>Evaluering</a:t>
            </a:r>
            <a:r>
              <a:rPr lang="en-GB" dirty="0"/>
              <a:t> for det </a:t>
            </a:r>
            <a:r>
              <a:rPr lang="en-GB" dirty="0" err="1"/>
              <a:t>meste</a:t>
            </a:r>
            <a:r>
              <a:rPr lang="en-GB" dirty="0"/>
              <a:t> </a:t>
            </a:r>
            <a:r>
              <a:rPr lang="en-GB" dirty="0" err="1"/>
              <a:t>ved</a:t>
            </a:r>
            <a:r>
              <a:rPr lang="en-GB" dirty="0"/>
              <a:t> </a:t>
            </a:r>
            <a:r>
              <a:rPr lang="en-GB" dirty="0" err="1"/>
              <a:t>å</a:t>
            </a:r>
            <a:r>
              <a:rPr lang="en-GB" dirty="0"/>
              <a:t> se </a:t>
            </a:r>
            <a:r>
              <a:rPr lang="en-GB" dirty="0" err="1"/>
              <a:t>på</a:t>
            </a:r>
            <a:r>
              <a:rPr lang="en-GB" dirty="0"/>
              <a:t> </a:t>
            </a:r>
            <a:r>
              <a:rPr lang="en-GB" dirty="0" err="1"/>
              <a:t>forskjellen</a:t>
            </a:r>
            <a:r>
              <a:rPr lang="en-GB" dirty="0"/>
              <a:t> </a:t>
            </a:r>
            <a:r>
              <a:rPr lang="en-GB" dirty="0" err="1"/>
              <a:t>mellom</a:t>
            </a:r>
            <a:r>
              <a:rPr lang="en-GB" dirty="0"/>
              <a:t> det man </a:t>
            </a:r>
            <a:r>
              <a:rPr lang="en-GB" dirty="0" err="1"/>
              <a:t>har</a:t>
            </a:r>
            <a:r>
              <a:rPr lang="en-GB" dirty="0"/>
              <a:t> observer vs det </a:t>
            </a:r>
            <a:r>
              <a:rPr lang="en-GB" dirty="0" err="1"/>
              <a:t>algoritmen</a:t>
            </a:r>
            <a:r>
              <a:rPr lang="en-GB" dirty="0"/>
              <a:t> </a:t>
            </a:r>
            <a:r>
              <a:rPr lang="en-GB" dirty="0" err="1"/>
              <a:t>sier</a:t>
            </a:r>
            <a:endParaRPr lang="en-GB" dirty="0"/>
          </a:p>
          <a:p>
            <a:r>
              <a:rPr lang="en-GB" dirty="0"/>
              <a:t>Mange metrics, </a:t>
            </a:r>
            <a:r>
              <a:rPr lang="en-GB" dirty="0" err="1"/>
              <a:t>ingen</a:t>
            </a:r>
            <a:r>
              <a:rPr lang="en-GB" dirty="0"/>
              <a:t> </a:t>
            </a:r>
            <a:r>
              <a:rPr lang="en-GB" dirty="0" err="1"/>
              <a:t>svar</a:t>
            </a:r>
            <a:r>
              <a:rPr lang="en-GB" dirty="0"/>
              <a:t> </a:t>
            </a:r>
            <a:r>
              <a:rPr lang="en-GB" dirty="0" err="1"/>
              <a:t>på</a:t>
            </a:r>
            <a:r>
              <a:rPr lang="en-GB" dirty="0"/>
              <a:t> </a:t>
            </a:r>
            <a:r>
              <a:rPr lang="en-GB" dirty="0" err="1"/>
              <a:t>hvilken</a:t>
            </a:r>
            <a:r>
              <a:rPr lang="en-GB" dirty="0"/>
              <a:t> </a:t>
            </a:r>
            <a:r>
              <a:rPr lang="en-GB" dirty="0" err="1"/>
              <a:t>som</a:t>
            </a:r>
            <a:r>
              <a:rPr lang="en-GB" dirty="0"/>
              <a:t> er ”best” (</a:t>
            </a:r>
            <a:r>
              <a:rPr lang="en-GB" dirty="0" err="1"/>
              <a:t>avhengig</a:t>
            </a:r>
            <a:r>
              <a:rPr lang="en-GB" dirty="0"/>
              <a:t> </a:t>
            </a:r>
            <a:r>
              <a:rPr lang="en-GB" dirty="0" err="1"/>
              <a:t>av</a:t>
            </a:r>
            <a:r>
              <a:rPr lang="en-GB" dirty="0"/>
              <a:t> formal)</a:t>
            </a:r>
          </a:p>
          <a:p>
            <a:r>
              <a:rPr lang="en-GB" dirty="0"/>
              <a:t>Metrics er relevant for </a:t>
            </a:r>
            <a:r>
              <a:rPr lang="en-GB" dirty="0" err="1"/>
              <a:t>klinikken</a:t>
            </a:r>
            <a:r>
              <a:rPr lang="en-GB" dirty="0"/>
              <a:t>: </a:t>
            </a:r>
            <a:r>
              <a:rPr lang="en-GB" dirty="0" err="1"/>
              <a:t>overdiagnistisering</a:t>
            </a:r>
            <a:r>
              <a:rPr lang="en-GB" dirty="0"/>
              <a:t> vs </a:t>
            </a:r>
            <a:r>
              <a:rPr lang="en-GB" dirty="0" err="1"/>
              <a:t>underdiagnostisering</a:t>
            </a:r>
            <a:endParaRPr lang="en-NO" dirty="0"/>
          </a:p>
        </p:txBody>
      </p:sp>
      <p:pic>
        <p:nvPicPr>
          <p:cNvPr id="4098" name="Picture 2" descr="What is a Confusion Matrix? | Machine Learning Glossary | Encord | Encord">
            <a:extLst>
              <a:ext uri="{FF2B5EF4-FFF2-40B4-BE49-F238E27FC236}">
                <a16:creationId xmlns:a16="http://schemas.microsoft.com/office/drawing/2014/main" id="{A6A00949-5E5D-F5B2-5289-6C4C28A07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0444" y="2430995"/>
            <a:ext cx="7519811" cy="4238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28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B6E9-34E4-72D7-FCB9-460ADE5FDA8D}"/>
              </a:ext>
            </a:extLst>
          </p:cNvPr>
          <p:cNvSpPr>
            <a:spLocks noGrp="1"/>
          </p:cNvSpPr>
          <p:nvPr>
            <p:ph type="title"/>
          </p:nvPr>
        </p:nvSpPr>
        <p:spPr>
          <a:xfrm>
            <a:off x="2231136" y="2834640"/>
            <a:ext cx="7729728" cy="1188720"/>
          </a:xfrm>
        </p:spPr>
        <p:txBody>
          <a:bodyPr/>
          <a:lstStyle/>
          <a:p>
            <a:r>
              <a:rPr lang="en-GB" dirty="0"/>
              <a:t>P</a:t>
            </a:r>
            <a:r>
              <a:rPr lang="en-NO" dirty="0"/>
              <a:t>art iii: Prediksjon</a:t>
            </a:r>
          </a:p>
        </p:txBody>
      </p:sp>
    </p:spTree>
    <p:extLst>
      <p:ext uri="{BB962C8B-B14F-4D97-AF65-F5344CB8AC3E}">
        <p14:creationId xmlns:p14="http://schemas.microsoft.com/office/powerpoint/2010/main" val="344818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EAB8-F574-7F94-25D7-E63D02AC324A}"/>
              </a:ext>
            </a:extLst>
          </p:cNvPr>
          <p:cNvSpPr>
            <a:spLocks noGrp="1"/>
          </p:cNvSpPr>
          <p:nvPr>
            <p:ph type="title"/>
          </p:nvPr>
        </p:nvSpPr>
        <p:spPr/>
        <p:txBody>
          <a:bodyPr/>
          <a:lstStyle/>
          <a:p>
            <a:r>
              <a:rPr lang="en-GB" dirty="0"/>
              <a:t>P</a:t>
            </a:r>
            <a:r>
              <a:rPr lang="en-NO" dirty="0"/>
              <a:t>rediksjon vs klassifikasjon</a:t>
            </a:r>
          </a:p>
        </p:txBody>
      </p:sp>
      <p:sp>
        <p:nvSpPr>
          <p:cNvPr id="3" name="Content Placeholder 2">
            <a:extLst>
              <a:ext uri="{FF2B5EF4-FFF2-40B4-BE49-F238E27FC236}">
                <a16:creationId xmlns:a16="http://schemas.microsoft.com/office/drawing/2014/main" id="{AA56BFC7-EA76-AE89-168D-3B7CDFA87395}"/>
              </a:ext>
            </a:extLst>
          </p:cNvPr>
          <p:cNvSpPr>
            <a:spLocks noGrp="1"/>
          </p:cNvSpPr>
          <p:nvPr>
            <p:ph idx="1"/>
          </p:nvPr>
        </p:nvSpPr>
        <p:spPr>
          <a:xfrm>
            <a:off x="632729" y="2825033"/>
            <a:ext cx="7297207" cy="3068275"/>
          </a:xfrm>
        </p:spPr>
        <p:txBody>
          <a:bodyPr/>
          <a:lstStyle/>
          <a:p>
            <a:r>
              <a:rPr lang="en-NO" dirty="0"/>
              <a:t>Man kan klassifisere folk </a:t>
            </a:r>
            <a:r>
              <a:rPr lang="en-GB" dirty="0" err="1"/>
              <a:t>i</a:t>
            </a:r>
            <a:r>
              <a:rPr lang="en-GB" dirty="0"/>
              <a:t> frisk </a:t>
            </a:r>
            <a:r>
              <a:rPr lang="en-GB" dirty="0" err="1"/>
              <a:t>og</a:t>
            </a:r>
            <a:r>
              <a:rPr lang="en-GB" dirty="0"/>
              <a:t> </a:t>
            </a:r>
            <a:r>
              <a:rPr lang="en-GB" dirty="0" err="1"/>
              <a:t>ikke</a:t>
            </a:r>
            <a:r>
              <a:rPr lang="en-GB" dirty="0"/>
              <a:t> frisk, </a:t>
            </a:r>
            <a:r>
              <a:rPr lang="en-GB" dirty="0" err="1"/>
              <a:t>eller</a:t>
            </a:r>
            <a:r>
              <a:rPr lang="en-GB" dirty="0"/>
              <a:t> </a:t>
            </a:r>
            <a:r>
              <a:rPr lang="en-GB" dirty="0" err="1"/>
              <a:t>tumorer</a:t>
            </a:r>
            <a:r>
              <a:rPr lang="en-GB" dirty="0"/>
              <a:t> </a:t>
            </a:r>
            <a:r>
              <a:rPr lang="en-GB" dirty="0" err="1"/>
              <a:t>i</a:t>
            </a:r>
            <a:r>
              <a:rPr lang="en-GB" dirty="0"/>
              <a:t> </a:t>
            </a:r>
            <a:r>
              <a:rPr lang="en-GB" dirty="0" err="1"/>
              <a:t>maligne</a:t>
            </a:r>
            <a:r>
              <a:rPr lang="en-GB" dirty="0"/>
              <a:t>, </a:t>
            </a:r>
            <a:r>
              <a:rPr lang="en-GB" dirty="0" err="1"/>
              <a:t>mindre</a:t>
            </a:r>
            <a:r>
              <a:rPr lang="en-GB" dirty="0"/>
              <a:t> </a:t>
            </a:r>
            <a:r>
              <a:rPr lang="en-GB" dirty="0" err="1"/>
              <a:t>maligne</a:t>
            </a:r>
            <a:r>
              <a:rPr lang="en-GB" dirty="0"/>
              <a:t>, etc.</a:t>
            </a:r>
          </a:p>
          <a:p>
            <a:pPr lvl="1"/>
            <a:r>
              <a:rPr lang="en-GB" dirty="0"/>
              <a:t>Det </a:t>
            </a:r>
            <a:r>
              <a:rPr lang="en-GB" dirty="0" err="1"/>
              <a:t>kalles</a:t>
            </a:r>
            <a:r>
              <a:rPr lang="en-GB" dirty="0"/>
              <a:t> for </a:t>
            </a:r>
            <a:r>
              <a:rPr lang="en-GB" dirty="0" err="1"/>
              <a:t>klassifikasjon</a:t>
            </a:r>
            <a:endParaRPr lang="en-GB" dirty="0"/>
          </a:p>
          <a:p>
            <a:r>
              <a:rPr lang="en-GB" dirty="0"/>
              <a:t>Man </a:t>
            </a:r>
            <a:r>
              <a:rPr lang="en-GB" dirty="0" err="1"/>
              <a:t>kan</a:t>
            </a:r>
            <a:r>
              <a:rPr lang="en-GB" dirty="0"/>
              <a:t> </a:t>
            </a:r>
            <a:r>
              <a:rPr lang="en-GB" dirty="0" err="1"/>
              <a:t>også</a:t>
            </a:r>
            <a:r>
              <a:rPr lang="en-GB" dirty="0"/>
              <a:t> </a:t>
            </a:r>
            <a:r>
              <a:rPr lang="en-GB" dirty="0" err="1"/>
              <a:t>sette</a:t>
            </a:r>
            <a:r>
              <a:rPr lang="en-GB" dirty="0"/>
              <a:t> </a:t>
            </a:r>
            <a:r>
              <a:rPr lang="en-GB" dirty="0" err="1"/>
              <a:t>ett</a:t>
            </a:r>
            <a:r>
              <a:rPr lang="en-GB" dirty="0"/>
              <a:t> </a:t>
            </a:r>
            <a:r>
              <a:rPr lang="en-GB" dirty="0" err="1"/>
              <a:t>konkret</a:t>
            </a:r>
            <a:r>
              <a:rPr lang="en-GB" dirty="0"/>
              <a:t> tall </a:t>
            </a:r>
            <a:r>
              <a:rPr lang="en-GB" dirty="0" err="1"/>
              <a:t>på</a:t>
            </a:r>
            <a:r>
              <a:rPr lang="en-GB" dirty="0"/>
              <a:t> ting, </a:t>
            </a:r>
            <a:r>
              <a:rPr lang="en-GB" dirty="0" err="1"/>
              <a:t>feks</a:t>
            </a:r>
            <a:r>
              <a:rPr lang="en-GB" dirty="0"/>
              <a:t> </a:t>
            </a:r>
            <a:r>
              <a:rPr lang="en-GB" dirty="0" err="1"/>
              <a:t>en</a:t>
            </a:r>
            <a:r>
              <a:rPr lang="en-GB" dirty="0"/>
              <a:t> </a:t>
            </a:r>
            <a:r>
              <a:rPr lang="en-GB" dirty="0" err="1"/>
              <a:t>risikoscore</a:t>
            </a:r>
            <a:endParaRPr lang="en-GB" dirty="0"/>
          </a:p>
          <a:p>
            <a:pPr lvl="1"/>
            <a:r>
              <a:rPr lang="en-GB" dirty="0"/>
              <a:t>Det </a:t>
            </a:r>
            <a:r>
              <a:rPr lang="en-GB" dirty="0" err="1"/>
              <a:t>kalles</a:t>
            </a:r>
            <a:r>
              <a:rPr lang="en-GB" dirty="0"/>
              <a:t> for </a:t>
            </a:r>
            <a:r>
              <a:rPr lang="en-GB" dirty="0" err="1"/>
              <a:t>prediksjon</a:t>
            </a:r>
            <a:endParaRPr lang="en-GB" dirty="0"/>
          </a:p>
          <a:p>
            <a:r>
              <a:rPr lang="en-GB" dirty="0" err="1"/>
              <a:t>Matematisk</a:t>
            </a:r>
            <a:r>
              <a:rPr lang="en-GB" dirty="0"/>
              <a:t> </a:t>
            </a:r>
            <a:r>
              <a:rPr lang="en-GB" dirty="0" err="1"/>
              <a:t>ofte</a:t>
            </a:r>
            <a:r>
              <a:rPr lang="en-GB" dirty="0"/>
              <a:t> </a:t>
            </a:r>
            <a:r>
              <a:rPr lang="en-GB" dirty="0" err="1"/>
              <a:t>ingen</a:t>
            </a:r>
            <a:r>
              <a:rPr lang="en-GB" dirty="0"/>
              <a:t> </a:t>
            </a:r>
            <a:r>
              <a:rPr lang="en-GB" dirty="0" err="1"/>
              <a:t>eller</a:t>
            </a:r>
            <a:r>
              <a:rPr lang="en-GB" dirty="0"/>
              <a:t> </a:t>
            </a:r>
            <a:r>
              <a:rPr lang="en-GB" dirty="0" err="1"/>
              <a:t>få</a:t>
            </a:r>
            <a:r>
              <a:rPr lang="en-GB" dirty="0"/>
              <a:t> </a:t>
            </a:r>
            <a:r>
              <a:rPr lang="en-GB" dirty="0" err="1"/>
              <a:t>forskjeller</a:t>
            </a:r>
            <a:r>
              <a:rPr lang="en-GB" dirty="0"/>
              <a:t>, men </a:t>
            </a:r>
            <a:r>
              <a:rPr lang="en-GB" dirty="0" err="1"/>
              <a:t>forskjellig</a:t>
            </a:r>
            <a:r>
              <a:rPr lang="en-GB" dirty="0"/>
              <a:t> </a:t>
            </a:r>
            <a:r>
              <a:rPr lang="en-GB" dirty="0" err="1"/>
              <a:t>framstilling</a:t>
            </a:r>
            <a:endParaRPr lang="en-GB" dirty="0"/>
          </a:p>
          <a:p>
            <a:r>
              <a:rPr lang="en-GB" dirty="0" err="1"/>
              <a:t>Muligens</a:t>
            </a:r>
            <a:r>
              <a:rPr lang="en-GB" dirty="0"/>
              <a:t> bra </a:t>
            </a:r>
            <a:r>
              <a:rPr lang="en-GB" dirty="0" err="1"/>
              <a:t>å</a:t>
            </a:r>
            <a:r>
              <a:rPr lang="en-GB" dirty="0"/>
              <a:t> </a:t>
            </a:r>
            <a:r>
              <a:rPr lang="en-GB" dirty="0" err="1"/>
              <a:t>tenke</a:t>
            </a:r>
            <a:r>
              <a:rPr lang="en-GB" dirty="0"/>
              <a:t>: </a:t>
            </a:r>
            <a:r>
              <a:rPr lang="en-GB" dirty="0" err="1"/>
              <a:t>Klassifikasjon</a:t>
            </a:r>
            <a:r>
              <a:rPr lang="en-GB" dirty="0"/>
              <a:t> er bra </a:t>
            </a:r>
            <a:r>
              <a:rPr lang="en-GB" dirty="0" err="1"/>
              <a:t>når</a:t>
            </a:r>
            <a:r>
              <a:rPr lang="en-GB" dirty="0"/>
              <a:t> (</a:t>
            </a:r>
            <a:r>
              <a:rPr lang="en-GB" dirty="0" err="1"/>
              <a:t>patologiske</a:t>
            </a:r>
            <a:r>
              <a:rPr lang="en-GB" dirty="0"/>
              <a:t>) </a:t>
            </a:r>
            <a:r>
              <a:rPr lang="en-GB" dirty="0" err="1"/>
              <a:t>bild</a:t>
            </a:r>
            <a:r>
              <a:rPr lang="en-GB" dirty="0"/>
              <a:t> </a:t>
            </a:r>
            <a:r>
              <a:rPr lang="en-GB" dirty="0" err="1"/>
              <a:t>finnes</a:t>
            </a:r>
            <a:r>
              <a:rPr lang="en-GB" dirty="0"/>
              <a:t> </a:t>
            </a:r>
            <a:r>
              <a:rPr lang="en-GB" dirty="0" err="1"/>
              <a:t>allerede</a:t>
            </a:r>
            <a:r>
              <a:rPr lang="en-GB" dirty="0"/>
              <a:t>, </a:t>
            </a:r>
            <a:r>
              <a:rPr lang="en-GB" dirty="0" err="1"/>
              <a:t>prediksjon</a:t>
            </a:r>
            <a:r>
              <a:rPr lang="en-GB" dirty="0"/>
              <a:t> </a:t>
            </a:r>
            <a:r>
              <a:rPr lang="en-GB" dirty="0" err="1"/>
              <a:t>når</a:t>
            </a:r>
            <a:r>
              <a:rPr lang="en-GB" dirty="0"/>
              <a:t> </a:t>
            </a:r>
            <a:r>
              <a:rPr lang="en-GB" dirty="0" err="1"/>
              <a:t>bildet</a:t>
            </a:r>
            <a:r>
              <a:rPr lang="en-GB" dirty="0"/>
              <a:t> </a:t>
            </a:r>
            <a:r>
              <a:rPr lang="en-GB" dirty="0" err="1"/>
              <a:t>finnes</a:t>
            </a:r>
            <a:r>
              <a:rPr lang="en-GB" dirty="0"/>
              <a:t> </a:t>
            </a:r>
            <a:r>
              <a:rPr lang="en-GB" dirty="0" err="1"/>
              <a:t>ikke</a:t>
            </a:r>
            <a:r>
              <a:rPr lang="en-GB" dirty="0"/>
              <a:t>.</a:t>
            </a:r>
            <a:endParaRPr lang="en-NO" dirty="0"/>
          </a:p>
        </p:txBody>
      </p:sp>
      <p:pic>
        <p:nvPicPr>
          <p:cNvPr id="4" name="Picture 4" descr="Logistic Regression for Classification - KDnuggets">
            <a:extLst>
              <a:ext uri="{FF2B5EF4-FFF2-40B4-BE49-F238E27FC236}">
                <a16:creationId xmlns:a16="http://schemas.microsoft.com/office/drawing/2014/main" id="{43B7DDAF-BC44-FE8A-E4CB-25A5909B9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6198" y="3442369"/>
            <a:ext cx="3629331" cy="202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76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B6E9-34E4-72D7-FCB9-460ADE5FDA8D}"/>
              </a:ext>
            </a:extLst>
          </p:cNvPr>
          <p:cNvSpPr>
            <a:spLocks noGrp="1"/>
          </p:cNvSpPr>
          <p:nvPr>
            <p:ph type="title"/>
          </p:nvPr>
        </p:nvSpPr>
        <p:spPr>
          <a:xfrm>
            <a:off x="2231136" y="2834640"/>
            <a:ext cx="7729728" cy="1188720"/>
          </a:xfrm>
        </p:spPr>
        <p:txBody>
          <a:bodyPr/>
          <a:lstStyle/>
          <a:p>
            <a:r>
              <a:rPr lang="en-GB" dirty="0"/>
              <a:t>P</a:t>
            </a:r>
            <a:r>
              <a:rPr lang="en-NO" dirty="0"/>
              <a:t>art iV: Etikk</a:t>
            </a:r>
          </a:p>
        </p:txBody>
      </p:sp>
    </p:spTree>
    <p:extLst>
      <p:ext uri="{BB962C8B-B14F-4D97-AF65-F5344CB8AC3E}">
        <p14:creationId xmlns:p14="http://schemas.microsoft.com/office/powerpoint/2010/main" val="268365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BB49-93A2-1043-DBA3-823AA9193FC2}"/>
              </a:ext>
            </a:extLst>
          </p:cNvPr>
          <p:cNvSpPr>
            <a:spLocks noGrp="1"/>
          </p:cNvSpPr>
          <p:nvPr>
            <p:ph type="title"/>
          </p:nvPr>
        </p:nvSpPr>
        <p:spPr/>
        <p:txBody>
          <a:bodyPr/>
          <a:lstStyle/>
          <a:p>
            <a:r>
              <a:rPr lang="en-NO" dirty="0"/>
              <a:t>debatt</a:t>
            </a:r>
          </a:p>
        </p:txBody>
      </p:sp>
      <p:sp>
        <p:nvSpPr>
          <p:cNvPr id="3" name="Content Placeholder 2">
            <a:extLst>
              <a:ext uri="{FF2B5EF4-FFF2-40B4-BE49-F238E27FC236}">
                <a16:creationId xmlns:a16="http://schemas.microsoft.com/office/drawing/2014/main" id="{D81E90D8-477D-F3EA-25E1-0B1395E4BBEA}"/>
              </a:ext>
            </a:extLst>
          </p:cNvPr>
          <p:cNvSpPr>
            <a:spLocks noGrp="1"/>
          </p:cNvSpPr>
          <p:nvPr>
            <p:ph idx="1"/>
          </p:nvPr>
        </p:nvSpPr>
        <p:spPr/>
        <p:txBody>
          <a:bodyPr/>
          <a:lstStyle/>
          <a:p>
            <a:r>
              <a:rPr lang="en-NO" dirty="0"/>
              <a:t>Hvorfor er KI bruk innen radiografi og helse generelt positiv / negativ?</a:t>
            </a:r>
          </a:p>
          <a:p>
            <a:r>
              <a:rPr lang="en-NO" b="1" dirty="0"/>
              <a:t>Vinklinger</a:t>
            </a:r>
            <a:r>
              <a:rPr lang="en-NO" dirty="0"/>
              <a:t>: personvern &amp; datasikkerhet, ansvar og kontroll, rettferdighet</a:t>
            </a:r>
          </a:p>
          <a:p>
            <a:r>
              <a:rPr lang="en-NO" b="1" dirty="0"/>
              <a:t>Mulige parter</a:t>
            </a:r>
            <a:r>
              <a:rPr lang="en-NO" dirty="0"/>
              <a:t>: Pasientorganisasjon, selskap med KI produkt (la meg si Siemens), politikk</a:t>
            </a:r>
          </a:p>
          <a:p>
            <a:endParaRPr lang="en-NO" dirty="0"/>
          </a:p>
          <a:p>
            <a:r>
              <a:rPr lang="en-NO" dirty="0"/>
              <a:t>Del </a:t>
            </a:r>
            <a:r>
              <a:rPr lang="en-GB" dirty="0"/>
              <a:t>I</a:t>
            </a:r>
            <a:r>
              <a:rPr lang="en-NO" dirty="0"/>
              <a:t> to lag, 20min forberedelse, plukk en representativ person, 3min statement for hver side</a:t>
            </a:r>
          </a:p>
        </p:txBody>
      </p:sp>
    </p:spTree>
    <p:extLst>
      <p:ext uri="{BB962C8B-B14F-4D97-AF65-F5344CB8AC3E}">
        <p14:creationId xmlns:p14="http://schemas.microsoft.com/office/powerpoint/2010/main" val="2564773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CBA3-8E29-C8F7-CF95-AB67863B5487}"/>
              </a:ext>
            </a:extLst>
          </p:cNvPr>
          <p:cNvSpPr>
            <a:spLocks noGrp="1"/>
          </p:cNvSpPr>
          <p:nvPr>
            <p:ph type="title"/>
          </p:nvPr>
        </p:nvSpPr>
        <p:spPr/>
        <p:txBody>
          <a:bodyPr/>
          <a:lstStyle/>
          <a:p>
            <a:r>
              <a:rPr lang="en-NO" dirty="0"/>
              <a:t>ETIKK</a:t>
            </a:r>
          </a:p>
        </p:txBody>
      </p:sp>
      <p:sp>
        <p:nvSpPr>
          <p:cNvPr id="3" name="Content Placeholder 2">
            <a:extLst>
              <a:ext uri="{FF2B5EF4-FFF2-40B4-BE49-F238E27FC236}">
                <a16:creationId xmlns:a16="http://schemas.microsoft.com/office/drawing/2014/main" id="{851CACF1-51B6-1F45-D672-7C40F881D03C}"/>
              </a:ext>
            </a:extLst>
          </p:cNvPr>
          <p:cNvSpPr>
            <a:spLocks noGrp="1"/>
          </p:cNvSpPr>
          <p:nvPr>
            <p:ph idx="1"/>
          </p:nvPr>
        </p:nvSpPr>
        <p:spPr/>
        <p:txBody>
          <a:bodyPr>
            <a:normAutofit/>
          </a:bodyPr>
          <a:lstStyle/>
          <a:p>
            <a:r>
              <a:rPr lang="en-NO" b="1" dirty="0"/>
              <a:t>🔐 1. </a:t>
            </a:r>
            <a:r>
              <a:rPr lang="en-GB" b="1" dirty="0" err="1"/>
              <a:t>Personvern</a:t>
            </a:r>
            <a:r>
              <a:rPr lang="en-GB" b="1" dirty="0"/>
              <a:t> </a:t>
            </a:r>
            <a:r>
              <a:rPr lang="en-GB" b="1" dirty="0" err="1"/>
              <a:t>og</a:t>
            </a:r>
            <a:r>
              <a:rPr lang="en-GB" b="1" dirty="0"/>
              <a:t> </a:t>
            </a:r>
            <a:r>
              <a:rPr lang="en-GB" b="1" dirty="0" err="1"/>
              <a:t>datasikkerhet</a:t>
            </a:r>
            <a:endParaRPr lang="en-GB" b="1" dirty="0"/>
          </a:p>
          <a:p>
            <a:pPr>
              <a:buFont typeface="Arial" panose="020B0604020202020204" pitchFamily="34" charset="0"/>
              <a:buChar char="•"/>
            </a:pPr>
            <a:r>
              <a:rPr lang="en-GB" dirty="0"/>
              <a:t>KI-modeller </a:t>
            </a:r>
            <a:r>
              <a:rPr lang="en-GB" dirty="0" err="1"/>
              <a:t>trenes</a:t>
            </a:r>
            <a:r>
              <a:rPr lang="en-GB" dirty="0"/>
              <a:t> </a:t>
            </a:r>
            <a:r>
              <a:rPr lang="en-GB" dirty="0" err="1"/>
              <a:t>ofte</a:t>
            </a:r>
            <a:r>
              <a:rPr lang="en-GB" dirty="0"/>
              <a:t> </a:t>
            </a:r>
            <a:r>
              <a:rPr lang="en-GB" dirty="0" err="1"/>
              <a:t>på</a:t>
            </a:r>
            <a:r>
              <a:rPr lang="en-GB" dirty="0"/>
              <a:t> store </a:t>
            </a:r>
            <a:r>
              <a:rPr lang="en-GB" dirty="0" err="1"/>
              <a:t>mengder</a:t>
            </a:r>
            <a:r>
              <a:rPr lang="en-GB" dirty="0"/>
              <a:t> </a:t>
            </a:r>
            <a:r>
              <a:rPr lang="en-GB" dirty="0" err="1"/>
              <a:t>medisinske</a:t>
            </a:r>
            <a:r>
              <a:rPr lang="en-GB" dirty="0"/>
              <a:t> </a:t>
            </a:r>
            <a:r>
              <a:rPr lang="en-GB" dirty="0" err="1"/>
              <a:t>bilder</a:t>
            </a:r>
            <a:r>
              <a:rPr lang="en-GB" dirty="0"/>
              <a:t>. </a:t>
            </a:r>
            <a:r>
              <a:rPr lang="en-GB" b="1" dirty="0" err="1"/>
              <a:t>Hvordan</a:t>
            </a:r>
            <a:r>
              <a:rPr lang="en-GB" b="1" dirty="0"/>
              <a:t> </a:t>
            </a:r>
            <a:r>
              <a:rPr lang="en-GB" b="1" dirty="0" err="1"/>
              <a:t>sikres</a:t>
            </a:r>
            <a:r>
              <a:rPr lang="en-GB" b="1" dirty="0"/>
              <a:t> </a:t>
            </a:r>
            <a:r>
              <a:rPr lang="en-GB" b="1" dirty="0" err="1"/>
              <a:t>pasientenes</a:t>
            </a:r>
            <a:r>
              <a:rPr lang="en-GB" b="1" dirty="0"/>
              <a:t> </a:t>
            </a:r>
            <a:r>
              <a:rPr lang="en-GB" b="1" dirty="0" err="1"/>
              <a:t>anonymitet</a:t>
            </a:r>
            <a:r>
              <a:rPr lang="en-GB" b="1" dirty="0"/>
              <a:t>?</a:t>
            </a:r>
            <a:endParaRPr lang="en-GB" dirty="0"/>
          </a:p>
          <a:p>
            <a:pPr>
              <a:buFont typeface="Arial" panose="020B0604020202020204" pitchFamily="34" charset="0"/>
              <a:buChar char="•"/>
            </a:pPr>
            <a:r>
              <a:rPr lang="en-GB" b="1" dirty="0" err="1"/>
              <a:t>Hvem</a:t>
            </a:r>
            <a:r>
              <a:rPr lang="en-GB" b="1" dirty="0"/>
              <a:t> </a:t>
            </a:r>
            <a:r>
              <a:rPr lang="en-GB" b="1" dirty="0" err="1"/>
              <a:t>har</a:t>
            </a:r>
            <a:r>
              <a:rPr lang="en-GB" b="1" dirty="0"/>
              <a:t> </a:t>
            </a:r>
            <a:r>
              <a:rPr lang="en-GB" b="1" dirty="0" err="1"/>
              <a:t>tilgang</a:t>
            </a:r>
            <a:r>
              <a:rPr lang="en-GB" dirty="0"/>
              <a:t> </a:t>
            </a:r>
            <a:r>
              <a:rPr lang="en-GB" dirty="0" err="1"/>
              <a:t>til</a:t>
            </a:r>
            <a:r>
              <a:rPr lang="en-GB" dirty="0"/>
              <a:t> </a:t>
            </a:r>
            <a:r>
              <a:rPr lang="en-GB" dirty="0" err="1"/>
              <a:t>dataene</a:t>
            </a:r>
            <a:r>
              <a:rPr lang="en-GB" dirty="0"/>
              <a:t>, </a:t>
            </a:r>
            <a:r>
              <a:rPr lang="en-GB" dirty="0" err="1"/>
              <a:t>og</a:t>
            </a:r>
            <a:r>
              <a:rPr lang="en-GB" dirty="0"/>
              <a:t> </a:t>
            </a:r>
            <a:r>
              <a:rPr lang="en-GB" dirty="0" err="1"/>
              <a:t>hvordan</a:t>
            </a:r>
            <a:r>
              <a:rPr lang="en-GB" dirty="0"/>
              <a:t> </a:t>
            </a:r>
            <a:r>
              <a:rPr lang="en-GB" dirty="0" err="1"/>
              <a:t>lagres</a:t>
            </a:r>
            <a:r>
              <a:rPr lang="en-GB" dirty="0"/>
              <a:t> de?</a:t>
            </a:r>
          </a:p>
          <a:p>
            <a:pPr>
              <a:buFont typeface="Arial" panose="020B0604020202020204" pitchFamily="34" charset="0"/>
              <a:buChar char="•"/>
            </a:pPr>
            <a:r>
              <a:rPr lang="en-GB" dirty="0" err="1"/>
              <a:t>Risiko</a:t>
            </a:r>
            <a:r>
              <a:rPr lang="en-GB" dirty="0"/>
              <a:t> for </a:t>
            </a:r>
            <a:r>
              <a:rPr lang="en-GB" b="1" dirty="0" err="1"/>
              <a:t>datalekkasjer</a:t>
            </a:r>
            <a:r>
              <a:rPr lang="en-GB" dirty="0"/>
              <a:t> </a:t>
            </a:r>
            <a:r>
              <a:rPr lang="en-GB" dirty="0" err="1"/>
              <a:t>eller</a:t>
            </a:r>
            <a:r>
              <a:rPr lang="en-GB" dirty="0"/>
              <a:t> </a:t>
            </a:r>
            <a:r>
              <a:rPr lang="en-GB" dirty="0" err="1"/>
              <a:t>gjenidentifisering</a:t>
            </a:r>
            <a:r>
              <a:rPr lang="en-GB" dirty="0"/>
              <a:t> </a:t>
            </a:r>
            <a:r>
              <a:rPr lang="en-GB" dirty="0" err="1"/>
              <a:t>ved</a:t>
            </a:r>
            <a:r>
              <a:rPr lang="en-GB" dirty="0"/>
              <a:t> bruk </a:t>
            </a:r>
            <a:r>
              <a:rPr lang="en-GB" dirty="0" err="1"/>
              <a:t>av</a:t>
            </a:r>
            <a:r>
              <a:rPr lang="en-GB" dirty="0"/>
              <a:t> </a:t>
            </a:r>
            <a:r>
              <a:rPr lang="en-GB" dirty="0" err="1"/>
              <a:t>ansikts</a:t>
            </a:r>
            <a:r>
              <a:rPr lang="en-GB" dirty="0"/>
              <a:t>- </a:t>
            </a:r>
            <a:r>
              <a:rPr lang="en-GB" dirty="0" err="1"/>
              <a:t>eller</a:t>
            </a:r>
            <a:r>
              <a:rPr lang="en-GB" dirty="0"/>
              <a:t> </a:t>
            </a:r>
            <a:r>
              <a:rPr lang="en-GB" dirty="0" err="1"/>
              <a:t>kroppsbilder</a:t>
            </a:r>
            <a:r>
              <a:rPr lang="en-GB" dirty="0"/>
              <a:t>.</a:t>
            </a:r>
          </a:p>
          <a:p>
            <a:endParaRPr lang="en-NO" dirty="0"/>
          </a:p>
        </p:txBody>
      </p:sp>
    </p:spTree>
    <p:extLst>
      <p:ext uri="{BB962C8B-B14F-4D97-AF65-F5344CB8AC3E}">
        <p14:creationId xmlns:p14="http://schemas.microsoft.com/office/powerpoint/2010/main" val="15394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A poster of a medical examination&#10;&#10;Description automatically generated with medium confidence">
            <a:extLst>
              <a:ext uri="{FF2B5EF4-FFF2-40B4-BE49-F238E27FC236}">
                <a16:creationId xmlns:a16="http://schemas.microsoft.com/office/drawing/2014/main" id="{11D52935-B75F-2436-B7AD-75C52D5895D8}"/>
              </a:ext>
            </a:extLst>
          </p:cNvPr>
          <p:cNvPicPr>
            <a:picLocks noGrp="1" noChangeAspect="1"/>
          </p:cNvPicPr>
          <p:nvPr>
            <p:ph idx="1"/>
          </p:nvPr>
        </p:nvPicPr>
        <p:blipFill>
          <a:blip r:embed="rId3"/>
          <a:stretch>
            <a:fillRect/>
          </a:stretch>
        </p:blipFill>
        <p:spPr>
          <a:xfrm>
            <a:off x="3934178" y="190314"/>
            <a:ext cx="4323644" cy="6477372"/>
          </a:xfrm>
          <a:prstGeom prst="rect">
            <a:avLst/>
          </a:prstGeom>
        </p:spPr>
      </p:pic>
    </p:spTree>
    <p:extLst>
      <p:ext uri="{BB962C8B-B14F-4D97-AF65-F5344CB8AC3E}">
        <p14:creationId xmlns:p14="http://schemas.microsoft.com/office/powerpoint/2010/main" val="3481319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CBA3-8E29-C8F7-CF95-AB67863B5487}"/>
              </a:ext>
            </a:extLst>
          </p:cNvPr>
          <p:cNvSpPr>
            <a:spLocks noGrp="1"/>
          </p:cNvSpPr>
          <p:nvPr>
            <p:ph type="title"/>
          </p:nvPr>
        </p:nvSpPr>
        <p:spPr/>
        <p:txBody>
          <a:bodyPr/>
          <a:lstStyle/>
          <a:p>
            <a:r>
              <a:rPr lang="en-NO" dirty="0"/>
              <a:t>ETIKK</a:t>
            </a:r>
          </a:p>
        </p:txBody>
      </p:sp>
      <p:sp>
        <p:nvSpPr>
          <p:cNvPr id="3" name="Content Placeholder 2">
            <a:extLst>
              <a:ext uri="{FF2B5EF4-FFF2-40B4-BE49-F238E27FC236}">
                <a16:creationId xmlns:a16="http://schemas.microsoft.com/office/drawing/2014/main" id="{851CACF1-51B6-1F45-D672-7C40F881D03C}"/>
              </a:ext>
            </a:extLst>
          </p:cNvPr>
          <p:cNvSpPr>
            <a:spLocks noGrp="1"/>
          </p:cNvSpPr>
          <p:nvPr>
            <p:ph idx="1"/>
          </p:nvPr>
        </p:nvSpPr>
        <p:spPr/>
        <p:txBody>
          <a:bodyPr>
            <a:normAutofit/>
          </a:bodyPr>
          <a:lstStyle/>
          <a:p>
            <a:r>
              <a:rPr lang="en-GB" b="1" dirty="0"/>
              <a:t>⚠️ 2. Ansvar </a:t>
            </a:r>
            <a:r>
              <a:rPr lang="en-GB" b="1" dirty="0" err="1"/>
              <a:t>og</a:t>
            </a:r>
            <a:r>
              <a:rPr lang="en-GB" b="1" dirty="0"/>
              <a:t> </a:t>
            </a:r>
            <a:r>
              <a:rPr lang="en-GB" b="1" dirty="0" err="1"/>
              <a:t>kontroll</a:t>
            </a:r>
            <a:endParaRPr lang="en-GB" b="1" dirty="0"/>
          </a:p>
          <a:p>
            <a:pPr>
              <a:buFont typeface="Arial" panose="020B0604020202020204" pitchFamily="34" charset="0"/>
              <a:buChar char="•"/>
            </a:pPr>
            <a:r>
              <a:rPr lang="en-GB" dirty="0" err="1"/>
              <a:t>Hvis</a:t>
            </a:r>
            <a:r>
              <a:rPr lang="en-GB" dirty="0"/>
              <a:t> KI </a:t>
            </a:r>
            <a:r>
              <a:rPr lang="en-GB" dirty="0" err="1"/>
              <a:t>gjør</a:t>
            </a:r>
            <a:r>
              <a:rPr lang="en-GB" dirty="0"/>
              <a:t> </a:t>
            </a:r>
            <a:r>
              <a:rPr lang="en-GB" dirty="0" err="1"/>
              <a:t>en</a:t>
            </a:r>
            <a:r>
              <a:rPr lang="en-GB" dirty="0"/>
              <a:t> </a:t>
            </a:r>
            <a:r>
              <a:rPr lang="en-GB" dirty="0" err="1"/>
              <a:t>feil</a:t>
            </a:r>
            <a:r>
              <a:rPr lang="en-GB" dirty="0"/>
              <a:t> – </a:t>
            </a:r>
            <a:r>
              <a:rPr lang="en-GB" b="1" dirty="0" err="1"/>
              <a:t>hvem</a:t>
            </a:r>
            <a:r>
              <a:rPr lang="en-GB" b="1" dirty="0"/>
              <a:t> </a:t>
            </a:r>
            <a:r>
              <a:rPr lang="en-GB" b="1" dirty="0" err="1"/>
              <a:t>har</a:t>
            </a:r>
            <a:r>
              <a:rPr lang="en-GB" b="1" dirty="0"/>
              <a:t> det </a:t>
            </a:r>
            <a:r>
              <a:rPr lang="en-GB" b="1" dirty="0" err="1"/>
              <a:t>juridiske</a:t>
            </a:r>
            <a:r>
              <a:rPr lang="en-GB" b="1" dirty="0"/>
              <a:t> </a:t>
            </a:r>
            <a:r>
              <a:rPr lang="en-GB" b="1" dirty="0" err="1"/>
              <a:t>og</a:t>
            </a:r>
            <a:r>
              <a:rPr lang="en-GB" b="1" dirty="0"/>
              <a:t> </a:t>
            </a:r>
            <a:r>
              <a:rPr lang="en-GB" b="1" dirty="0" err="1"/>
              <a:t>faglige</a:t>
            </a:r>
            <a:r>
              <a:rPr lang="en-GB" b="1" dirty="0"/>
              <a:t> </a:t>
            </a:r>
            <a:r>
              <a:rPr lang="en-GB" b="1" dirty="0" err="1"/>
              <a:t>ansvaret</a:t>
            </a:r>
            <a:r>
              <a:rPr lang="en-GB" dirty="0"/>
              <a:t>? </a:t>
            </a:r>
            <a:r>
              <a:rPr lang="en-GB" dirty="0" err="1"/>
              <a:t>Radiografen</a:t>
            </a:r>
            <a:r>
              <a:rPr lang="en-GB" dirty="0"/>
              <a:t>, </a:t>
            </a:r>
            <a:r>
              <a:rPr lang="en-GB" dirty="0" err="1"/>
              <a:t>radiologen</a:t>
            </a:r>
            <a:r>
              <a:rPr lang="en-GB" dirty="0"/>
              <a:t>, </a:t>
            </a:r>
            <a:r>
              <a:rPr lang="en-GB" dirty="0" err="1"/>
              <a:t>utvikleren</a:t>
            </a:r>
            <a:r>
              <a:rPr lang="en-GB" dirty="0"/>
              <a:t> </a:t>
            </a:r>
            <a:r>
              <a:rPr lang="en-GB" dirty="0" err="1"/>
              <a:t>eller</a:t>
            </a:r>
            <a:r>
              <a:rPr lang="en-GB" dirty="0"/>
              <a:t> </a:t>
            </a:r>
            <a:r>
              <a:rPr lang="en-GB" dirty="0" err="1"/>
              <a:t>institusjonen</a:t>
            </a:r>
            <a:r>
              <a:rPr lang="en-GB" dirty="0"/>
              <a:t>?</a:t>
            </a:r>
          </a:p>
          <a:p>
            <a:pPr>
              <a:buFont typeface="Arial" panose="020B0604020202020204" pitchFamily="34" charset="0"/>
              <a:buChar char="•"/>
            </a:pPr>
            <a:r>
              <a:rPr lang="en-GB" dirty="0"/>
              <a:t>Fare for at </a:t>
            </a:r>
            <a:r>
              <a:rPr lang="en-GB" dirty="0" err="1"/>
              <a:t>radiografer</a:t>
            </a:r>
            <a:r>
              <a:rPr lang="en-GB" dirty="0"/>
              <a:t> </a:t>
            </a:r>
            <a:r>
              <a:rPr lang="en-GB" b="1" dirty="0" err="1"/>
              <a:t>blir</a:t>
            </a:r>
            <a:r>
              <a:rPr lang="en-GB" b="1" dirty="0"/>
              <a:t> for </a:t>
            </a:r>
            <a:r>
              <a:rPr lang="en-GB" b="1" dirty="0" err="1"/>
              <a:t>avhengige</a:t>
            </a:r>
            <a:r>
              <a:rPr lang="en-GB" dirty="0"/>
              <a:t> </a:t>
            </a:r>
            <a:r>
              <a:rPr lang="en-GB" dirty="0" err="1"/>
              <a:t>av</a:t>
            </a:r>
            <a:r>
              <a:rPr lang="en-GB" dirty="0"/>
              <a:t> KI, </a:t>
            </a:r>
            <a:r>
              <a:rPr lang="en-GB" dirty="0" err="1"/>
              <a:t>og</a:t>
            </a:r>
            <a:r>
              <a:rPr lang="en-GB" dirty="0"/>
              <a:t> </a:t>
            </a:r>
            <a:r>
              <a:rPr lang="en-GB" dirty="0" err="1"/>
              <a:t>ikke</a:t>
            </a:r>
            <a:r>
              <a:rPr lang="en-GB" dirty="0"/>
              <a:t> </a:t>
            </a:r>
            <a:r>
              <a:rPr lang="en-GB" dirty="0" err="1"/>
              <a:t>lenger</a:t>
            </a:r>
            <a:r>
              <a:rPr lang="en-GB" dirty="0"/>
              <a:t> </a:t>
            </a:r>
            <a:r>
              <a:rPr lang="en-GB" dirty="0" err="1"/>
              <a:t>stoler</a:t>
            </a:r>
            <a:r>
              <a:rPr lang="en-GB" dirty="0"/>
              <a:t> </a:t>
            </a:r>
            <a:r>
              <a:rPr lang="en-GB" dirty="0" err="1"/>
              <a:t>på</a:t>
            </a:r>
            <a:r>
              <a:rPr lang="en-GB" dirty="0"/>
              <a:t> </a:t>
            </a:r>
            <a:r>
              <a:rPr lang="en-GB" dirty="0" err="1"/>
              <a:t>egen</a:t>
            </a:r>
            <a:r>
              <a:rPr lang="en-GB" dirty="0"/>
              <a:t> </a:t>
            </a:r>
            <a:r>
              <a:rPr lang="en-GB" dirty="0" err="1"/>
              <a:t>fagkunnskap</a:t>
            </a:r>
            <a:r>
              <a:rPr lang="en-GB" dirty="0"/>
              <a:t>.</a:t>
            </a:r>
          </a:p>
          <a:p>
            <a:pPr>
              <a:buFont typeface="Arial" panose="020B0604020202020204" pitchFamily="34" charset="0"/>
              <a:buChar char="•"/>
            </a:pPr>
            <a:r>
              <a:rPr lang="en-GB" dirty="0" err="1"/>
              <a:t>Vanskelig</a:t>
            </a:r>
            <a:r>
              <a:rPr lang="en-GB" dirty="0"/>
              <a:t> </a:t>
            </a:r>
            <a:r>
              <a:rPr lang="en-GB" dirty="0" err="1"/>
              <a:t>å</a:t>
            </a:r>
            <a:r>
              <a:rPr lang="en-GB" dirty="0"/>
              <a:t> </a:t>
            </a:r>
            <a:r>
              <a:rPr lang="en-GB" dirty="0" err="1"/>
              <a:t>etterprøve</a:t>
            </a:r>
            <a:r>
              <a:rPr lang="en-GB" dirty="0"/>
              <a:t> </a:t>
            </a:r>
            <a:r>
              <a:rPr lang="en-GB" dirty="0" err="1"/>
              <a:t>beslutninger</a:t>
            </a:r>
            <a:r>
              <a:rPr lang="en-GB" dirty="0"/>
              <a:t> </a:t>
            </a:r>
            <a:r>
              <a:rPr lang="en-GB" dirty="0" err="1"/>
              <a:t>fra</a:t>
            </a:r>
            <a:r>
              <a:rPr lang="en-GB" dirty="0"/>
              <a:t> </a:t>
            </a:r>
            <a:r>
              <a:rPr lang="en-GB" b="1" dirty="0"/>
              <a:t>“black-box” modeller</a:t>
            </a:r>
            <a:r>
              <a:rPr lang="en-GB" dirty="0"/>
              <a:t> – </a:t>
            </a:r>
            <a:r>
              <a:rPr lang="en-GB" dirty="0" err="1"/>
              <a:t>manglende</a:t>
            </a:r>
            <a:r>
              <a:rPr lang="en-GB" dirty="0"/>
              <a:t> </a:t>
            </a:r>
            <a:r>
              <a:rPr lang="en-GB" dirty="0" err="1"/>
              <a:t>transparens</a:t>
            </a:r>
            <a:r>
              <a:rPr lang="en-GB" dirty="0"/>
              <a:t>.</a:t>
            </a:r>
          </a:p>
        </p:txBody>
      </p:sp>
    </p:spTree>
    <p:extLst>
      <p:ext uri="{BB962C8B-B14F-4D97-AF65-F5344CB8AC3E}">
        <p14:creationId xmlns:p14="http://schemas.microsoft.com/office/powerpoint/2010/main" val="189840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CBA3-8E29-C8F7-CF95-AB67863B5487}"/>
              </a:ext>
            </a:extLst>
          </p:cNvPr>
          <p:cNvSpPr>
            <a:spLocks noGrp="1"/>
          </p:cNvSpPr>
          <p:nvPr>
            <p:ph type="title"/>
          </p:nvPr>
        </p:nvSpPr>
        <p:spPr/>
        <p:txBody>
          <a:bodyPr/>
          <a:lstStyle/>
          <a:p>
            <a:r>
              <a:rPr lang="en-NO" dirty="0"/>
              <a:t>ETIKK</a:t>
            </a:r>
          </a:p>
        </p:txBody>
      </p:sp>
      <p:sp>
        <p:nvSpPr>
          <p:cNvPr id="3" name="Content Placeholder 2">
            <a:extLst>
              <a:ext uri="{FF2B5EF4-FFF2-40B4-BE49-F238E27FC236}">
                <a16:creationId xmlns:a16="http://schemas.microsoft.com/office/drawing/2014/main" id="{851CACF1-51B6-1F45-D672-7C40F881D03C}"/>
              </a:ext>
            </a:extLst>
          </p:cNvPr>
          <p:cNvSpPr>
            <a:spLocks noGrp="1"/>
          </p:cNvSpPr>
          <p:nvPr>
            <p:ph idx="1"/>
          </p:nvPr>
        </p:nvSpPr>
        <p:spPr/>
        <p:txBody>
          <a:bodyPr>
            <a:normAutofit/>
          </a:bodyPr>
          <a:lstStyle/>
          <a:p>
            <a:r>
              <a:rPr lang="en-GB" b="1" dirty="0"/>
              <a:t>⚖️ 3. </a:t>
            </a:r>
            <a:r>
              <a:rPr lang="en-GB" b="1" dirty="0" err="1"/>
              <a:t>Rettferdighet</a:t>
            </a:r>
            <a:r>
              <a:rPr lang="en-GB" b="1" dirty="0"/>
              <a:t> </a:t>
            </a:r>
            <a:r>
              <a:rPr lang="en-GB" b="1" dirty="0" err="1"/>
              <a:t>og</a:t>
            </a:r>
            <a:r>
              <a:rPr lang="en-GB" b="1" dirty="0"/>
              <a:t> bias</a:t>
            </a:r>
          </a:p>
          <a:p>
            <a:pPr>
              <a:buFont typeface="Arial" panose="020B0604020202020204" pitchFamily="34" charset="0"/>
              <a:buChar char="•"/>
            </a:pPr>
            <a:r>
              <a:rPr lang="en-GB" dirty="0"/>
              <a:t>KI-</a:t>
            </a:r>
            <a:r>
              <a:rPr lang="en-GB" dirty="0" err="1"/>
              <a:t>systemer</a:t>
            </a:r>
            <a:r>
              <a:rPr lang="en-GB" dirty="0"/>
              <a:t> </a:t>
            </a:r>
            <a:r>
              <a:rPr lang="en-GB" dirty="0" err="1"/>
              <a:t>kan</a:t>
            </a:r>
            <a:r>
              <a:rPr lang="en-GB" dirty="0"/>
              <a:t> </a:t>
            </a:r>
            <a:r>
              <a:rPr lang="en-GB" dirty="0" err="1"/>
              <a:t>være</a:t>
            </a:r>
            <a:r>
              <a:rPr lang="en-GB" dirty="0"/>
              <a:t> </a:t>
            </a:r>
            <a:r>
              <a:rPr lang="en-GB" dirty="0" err="1"/>
              <a:t>trent</a:t>
            </a:r>
            <a:r>
              <a:rPr lang="en-GB" dirty="0"/>
              <a:t> </a:t>
            </a:r>
            <a:r>
              <a:rPr lang="en-GB" dirty="0" err="1"/>
              <a:t>på</a:t>
            </a:r>
            <a:r>
              <a:rPr lang="en-GB" dirty="0"/>
              <a:t> </a:t>
            </a:r>
            <a:r>
              <a:rPr lang="en-GB" b="1" dirty="0" err="1"/>
              <a:t>skjeve</a:t>
            </a:r>
            <a:r>
              <a:rPr lang="en-GB" b="1" dirty="0"/>
              <a:t> </a:t>
            </a:r>
            <a:r>
              <a:rPr lang="en-GB" b="1" dirty="0" err="1"/>
              <a:t>datasett</a:t>
            </a:r>
            <a:r>
              <a:rPr lang="en-GB" dirty="0"/>
              <a:t> (</a:t>
            </a:r>
            <a:r>
              <a:rPr lang="en-GB" dirty="0" err="1"/>
              <a:t>f.eks</a:t>
            </a:r>
            <a:r>
              <a:rPr lang="en-GB" dirty="0"/>
              <a:t>. </a:t>
            </a:r>
            <a:r>
              <a:rPr lang="en-GB" dirty="0" err="1"/>
              <a:t>overrepresentasjon</a:t>
            </a:r>
            <a:r>
              <a:rPr lang="en-GB" dirty="0"/>
              <a:t> </a:t>
            </a:r>
            <a:r>
              <a:rPr lang="en-GB" dirty="0" err="1"/>
              <a:t>av</a:t>
            </a:r>
            <a:r>
              <a:rPr lang="en-GB" dirty="0"/>
              <a:t> </a:t>
            </a:r>
            <a:r>
              <a:rPr lang="en-GB" dirty="0" err="1"/>
              <a:t>én</a:t>
            </a:r>
            <a:r>
              <a:rPr lang="en-GB" dirty="0"/>
              <a:t> </a:t>
            </a:r>
            <a:r>
              <a:rPr lang="en-GB" dirty="0" err="1"/>
              <a:t>etnisk</a:t>
            </a:r>
            <a:r>
              <a:rPr lang="en-GB" dirty="0"/>
              <a:t> </a:t>
            </a:r>
            <a:r>
              <a:rPr lang="en-GB" dirty="0" err="1"/>
              <a:t>gruppe</a:t>
            </a:r>
            <a:r>
              <a:rPr lang="en-GB" dirty="0"/>
              <a:t> </a:t>
            </a:r>
            <a:r>
              <a:rPr lang="en-GB" dirty="0" err="1"/>
              <a:t>eller</a:t>
            </a:r>
            <a:r>
              <a:rPr lang="en-GB" dirty="0"/>
              <a:t> </a:t>
            </a:r>
            <a:r>
              <a:rPr lang="en-GB" dirty="0" err="1"/>
              <a:t>kjønn</a:t>
            </a:r>
            <a:r>
              <a:rPr lang="en-GB" dirty="0"/>
              <a:t>).</a:t>
            </a:r>
          </a:p>
          <a:p>
            <a:pPr>
              <a:buFont typeface="Arial" panose="020B0604020202020204" pitchFamily="34" charset="0"/>
              <a:buChar char="•"/>
            </a:pPr>
            <a:r>
              <a:rPr lang="en-GB" dirty="0"/>
              <a:t>Det </a:t>
            </a:r>
            <a:r>
              <a:rPr lang="en-GB" dirty="0" err="1"/>
              <a:t>kan</a:t>
            </a:r>
            <a:r>
              <a:rPr lang="en-GB" dirty="0"/>
              <a:t> </a:t>
            </a:r>
            <a:r>
              <a:rPr lang="en-GB" dirty="0" err="1"/>
              <a:t>føre</a:t>
            </a:r>
            <a:r>
              <a:rPr lang="en-GB" dirty="0"/>
              <a:t> </a:t>
            </a:r>
            <a:r>
              <a:rPr lang="en-GB" dirty="0" err="1"/>
              <a:t>til</a:t>
            </a:r>
            <a:r>
              <a:rPr lang="en-GB" dirty="0"/>
              <a:t> at KI </a:t>
            </a:r>
            <a:r>
              <a:rPr lang="en-GB" dirty="0" err="1"/>
              <a:t>presterer</a:t>
            </a:r>
            <a:r>
              <a:rPr lang="en-GB" dirty="0"/>
              <a:t> </a:t>
            </a:r>
            <a:r>
              <a:rPr lang="en-GB" dirty="0" err="1"/>
              <a:t>dårligere</a:t>
            </a:r>
            <a:r>
              <a:rPr lang="en-GB" dirty="0"/>
              <a:t> for </a:t>
            </a:r>
            <a:r>
              <a:rPr lang="en-GB" dirty="0" err="1"/>
              <a:t>visse</a:t>
            </a:r>
            <a:r>
              <a:rPr lang="en-GB" dirty="0"/>
              <a:t> </a:t>
            </a:r>
            <a:r>
              <a:rPr lang="en-GB" dirty="0" err="1"/>
              <a:t>pasientgrupper</a:t>
            </a:r>
            <a:r>
              <a:rPr lang="en-GB" dirty="0"/>
              <a:t> → </a:t>
            </a:r>
            <a:r>
              <a:rPr lang="en-GB" b="1" dirty="0" err="1"/>
              <a:t>urettferdig</a:t>
            </a:r>
            <a:r>
              <a:rPr lang="en-GB" b="1" dirty="0"/>
              <a:t> </a:t>
            </a:r>
            <a:r>
              <a:rPr lang="en-GB" b="1" dirty="0" err="1"/>
              <a:t>diagnostikk</a:t>
            </a:r>
            <a:r>
              <a:rPr lang="en-GB" dirty="0"/>
              <a:t>.</a:t>
            </a:r>
          </a:p>
          <a:p>
            <a:pPr>
              <a:buFont typeface="Arial" panose="020B0604020202020204" pitchFamily="34" charset="0"/>
              <a:buChar char="•"/>
            </a:pPr>
            <a:r>
              <a:rPr lang="en-GB" dirty="0" err="1"/>
              <a:t>Viktig</a:t>
            </a:r>
            <a:r>
              <a:rPr lang="en-GB" dirty="0"/>
              <a:t> med </a:t>
            </a:r>
            <a:r>
              <a:rPr lang="en-GB" b="1" dirty="0" err="1"/>
              <a:t>kontinuerlig</a:t>
            </a:r>
            <a:r>
              <a:rPr lang="en-GB" b="1" dirty="0"/>
              <a:t> testing </a:t>
            </a:r>
            <a:r>
              <a:rPr lang="en-GB" b="1" dirty="0" err="1"/>
              <a:t>og</a:t>
            </a:r>
            <a:r>
              <a:rPr lang="en-GB" b="1" dirty="0"/>
              <a:t> </a:t>
            </a:r>
            <a:r>
              <a:rPr lang="en-GB" b="1" dirty="0" err="1"/>
              <a:t>validering</a:t>
            </a:r>
            <a:r>
              <a:rPr lang="en-GB" dirty="0"/>
              <a:t> </a:t>
            </a:r>
            <a:r>
              <a:rPr lang="en-GB" dirty="0" err="1"/>
              <a:t>i</a:t>
            </a:r>
            <a:r>
              <a:rPr lang="en-GB" dirty="0"/>
              <a:t> </a:t>
            </a:r>
            <a:r>
              <a:rPr lang="en-GB" dirty="0" err="1"/>
              <a:t>ulike</a:t>
            </a:r>
            <a:r>
              <a:rPr lang="en-GB" dirty="0"/>
              <a:t> </a:t>
            </a:r>
            <a:r>
              <a:rPr lang="en-GB" dirty="0" err="1"/>
              <a:t>befolkninger</a:t>
            </a:r>
            <a:r>
              <a:rPr lang="en-GB" dirty="0"/>
              <a:t>.</a:t>
            </a:r>
          </a:p>
        </p:txBody>
      </p:sp>
    </p:spTree>
    <p:extLst>
      <p:ext uri="{BB962C8B-B14F-4D97-AF65-F5344CB8AC3E}">
        <p14:creationId xmlns:p14="http://schemas.microsoft.com/office/powerpoint/2010/main" val="294216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CBA3-8E29-C8F7-CF95-AB67863B5487}"/>
              </a:ext>
            </a:extLst>
          </p:cNvPr>
          <p:cNvSpPr>
            <a:spLocks noGrp="1"/>
          </p:cNvSpPr>
          <p:nvPr>
            <p:ph type="title"/>
          </p:nvPr>
        </p:nvSpPr>
        <p:spPr/>
        <p:txBody>
          <a:bodyPr/>
          <a:lstStyle/>
          <a:p>
            <a:r>
              <a:rPr lang="en-NO" dirty="0"/>
              <a:t>ETIKK</a:t>
            </a:r>
          </a:p>
        </p:txBody>
      </p:sp>
      <p:sp>
        <p:nvSpPr>
          <p:cNvPr id="3" name="Content Placeholder 2">
            <a:extLst>
              <a:ext uri="{FF2B5EF4-FFF2-40B4-BE49-F238E27FC236}">
                <a16:creationId xmlns:a16="http://schemas.microsoft.com/office/drawing/2014/main" id="{851CACF1-51B6-1F45-D672-7C40F881D03C}"/>
              </a:ext>
            </a:extLst>
          </p:cNvPr>
          <p:cNvSpPr>
            <a:spLocks noGrp="1"/>
          </p:cNvSpPr>
          <p:nvPr>
            <p:ph idx="1"/>
          </p:nvPr>
        </p:nvSpPr>
        <p:spPr/>
        <p:txBody>
          <a:bodyPr>
            <a:normAutofit/>
          </a:bodyPr>
          <a:lstStyle/>
          <a:p>
            <a:r>
              <a:rPr lang="en-NO" b="1" dirty="0"/>
              <a:t>🧑‍⚕️ 4. </a:t>
            </a:r>
            <a:r>
              <a:rPr lang="en-GB" b="1" dirty="0" err="1"/>
              <a:t>Endringer</a:t>
            </a:r>
            <a:r>
              <a:rPr lang="en-GB" b="1" dirty="0"/>
              <a:t> </a:t>
            </a:r>
            <a:r>
              <a:rPr lang="en-GB" b="1" dirty="0" err="1"/>
              <a:t>i</a:t>
            </a:r>
            <a:r>
              <a:rPr lang="en-GB" b="1" dirty="0"/>
              <a:t> </a:t>
            </a:r>
            <a:r>
              <a:rPr lang="en-GB" b="1" dirty="0" err="1"/>
              <a:t>profesjonsrollen</a:t>
            </a:r>
            <a:endParaRPr lang="en-GB" b="1" dirty="0"/>
          </a:p>
          <a:p>
            <a:pPr>
              <a:buFont typeface="Arial" panose="020B0604020202020204" pitchFamily="34" charset="0"/>
              <a:buChar char="•"/>
            </a:pPr>
            <a:r>
              <a:rPr lang="en-GB" dirty="0" err="1"/>
              <a:t>Hva</a:t>
            </a:r>
            <a:r>
              <a:rPr lang="en-GB" dirty="0"/>
              <a:t> </a:t>
            </a:r>
            <a:r>
              <a:rPr lang="en-GB" dirty="0" err="1"/>
              <a:t>skjer</a:t>
            </a:r>
            <a:r>
              <a:rPr lang="en-GB" dirty="0"/>
              <a:t> med </a:t>
            </a:r>
            <a:r>
              <a:rPr lang="en-GB" b="1" dirty="0" err="1"/>
              <a:t>radiografens</a:t>
            </a:r>
            <a:r>
              <a:rPr lang="en-GB" b="1" dirty="0"/>
              <a:t> </a:t>
            </a:r>
            <a:r>
              <a:rPr lang="en-GB" b="1" dirty="0" err="1"/>
              <a:t>faglige</a:t>
            </a:r>
            <a:r>
              <a:rPr lang="en-GB" b="1" dirty="0"/>
              <a:t> </a:t>
            </a:r>
            <a:r>
              <a:rPr lang="en-GB" b="1" dirty="0" err="1"/>
              <a:t>autonomi</a:t>
            </a:r>
            <a:r>
              <a:rPr lang="en-GB" dirty="0"/>
              <a:t> </a:t>
            </a:r>
            <a:r>
              <a:rPr lang="en-GB" dirty="0" err="1"/>
              <a:t>når</a:t>
            </a:r>
            <a:r>
              <a:rPr lang="en-GB" dirty="0"/>
              <a:t> KI tar over </a:t>
            </a:r>
            <a:r>
              <a:rPr lang="en-GB" dirty="0" err="1"/>
              <a:t>flere</a:t>
            </a:r>
            <a:r>
              <a:rPr lang="en-GB" dirty="0"/>
              <a:t> </a:t>
            </a:r>
            <a:r>
              <a:rPr lang="en-GB" dirty="0" err="1"/>
              <a:t>oppgaver</a:t>
            </a:r>
            <a:r>
              <a:rPr lang="en-GB" dirty="0"/>
              <a:t>?</a:t>
            </a:r>
          </a:p>
          <a:p>
            <a:pPr>
              <a:buFont typeface="Arial" panose="020B0604020202020204" pitchFamily="34" charset="0"/>
              <a:buChar char="•"/>
            </a:pPr>
            <a:r>
              <a:rPr lang="en-GB" dirty="0"/>
              <a:t>Fare for at KI </a:t>
            </a:r>
            <a:r>
              <a:rPr lang="en-GB" dirty="0" err="1"/>
              <a:t>brukes</a:t>
            </a:r>
            <a:r>
              <a:rPr lang="en-GB" dirty="0"/>
              <a:t> for </a:t>
            </a:r>
            <a:r>
              <a:rPr lang="en-GB" dirty="0" err="1"/>
              <a:t>å</a:t>
            </a:r>
            <a:r>
              <a:rPr lang="en-GB" dirty="0"/>
              <a:t> </a:t>
            </a:r>
            <a:r>
              <a:rPr lang="en-GB" b="1" dirty="0" err="1"/>
              <a:t>redusere</a:t>
            </a:r>
            <a:r>
              <a:rPr lang="en-GB" b="1" dirty="0"/>
              <a:t> </a:t>
            </a:r>
            <a:r>
              <a:rPr lang="en-GB" b="1" dirty="0" err="1"/>
              <a:t>bemanning</a:t>
            </a:r>
            <a:r>
              <a:rPr lang="en-GB" b="1" dirty="0"/>
              <a:t> </a:t>
            </a:r>
            <a:r>
              <a:rPr lang="en-GB" b="1" dirty="0" err="1"/>
              <a:t>eller</a:t>
            </a:r>
            <a:r>
              <a:rPr lang="en-GB" b="1" dirty="0"/>
              <a:t> </a:t>
            </a:r>
            <a:r>
              <a:rPr lang="en-GB" b="1" dirty="0" err="1"/>
              <a:t>tid</a:t>
            </a:r>
            <a:r>
              <a:rPr lang="en-GB" b="1" dirty="0"/>
              <a:t> per </a:t>
            </a:r>
            <a:r>
              <a:rPr lang="en-GB" b="1" dirty="0" err="1"/>
              <a:t>pasient</a:t>
            </a:r>
            <a:r>
              <a:rPr lang="en-GB" dirty="0"/>
              <a:t> </a:t>
            </a:r>
            <a:r>
              <a:rPr lang="en-GB" dirty="0" err="1"/>
              <a:t>uten</a:t>
            </a:r>
            <a:r>
              <a:rPr lang="en-GB" dirty="0"/>
              <a:t> </a:t>
            </a:r>
            <a:r>
              <a:rPr lang="en-GB" dirty="0" err="1"/>
              <a:t>å</a:t>
            </a:r>
            <a:r>
              <a:rPr lang="en-GB" dirty="0"/>
              <a:t> ta </a:t>
            </a:r>
            <a:r>
              <a:rPr lang="en-GB" dirty="0" err="1"/>
              <a:t>hensyn</a:t>
            </a:r>
            <a:r>
              <a:rPr lang="en-GB" dirty="0"/>
              <a:t> </a:t>
            </a:r>
            <a:r>
              <a:rPr lang="en-GB" dirty="0" err="1"/>
              <a:t>til</a:t>
            </a:r>
            <a:r>
              <a:rPr lang="en-GB" dirty="0"/>
              <a:t> </a:t>
            </a:r>
            <a:r>
              <a:rPr lang="en-GB" dirty="0" err="1"/>
              <a:t>kvalitet</a:t>
            </a:r>
            <a:r>
              <a:rPr lang="en-GB" dirty="0"/>
              <a:t>.</a:t>
            </a:r>
          </a:p>
          <a:p>
            <a:pPr>
              <a:buFont typeface="Arial" panose="020B0604020202020204" pitchFamily="34" charset="0"/>
              <a:buChar char="•"/>
            </a:pPr>
            <a:r>
              <a:rPr lang="en-GB" dirty="0" err="1"/>
              <a:t>Radiografer</a:t>
            </a:r>
            <a:r>
              <a:rPr lang="en-GB" dirty="0"/>
              <a:t> </a:t>
            </a:r>
            <a:r>
              <a:rPr lang="en-GB" dirty="0" err="1"/>
              <a:t>må</a:t>
            </a:r>
            <a:r>
              <a:rPr lang="en-GB" dirty="0"/>
              <a:t> </a:t>
            </a:r>
            <a:r>
              <a:rPr lang="en-GB" dirty="0" err="1"/>
              <a:t>få</a:t>
            </a:r>
            <a:r>
              <a:rPr lang="en-GB" dirty="0"/>
              <a:t> </a:t>
            </a:r>
            <a:r>
              <a:rPr lang="en-GB" b="1" dirty="0" err="1"/>
              <a:t>opplæring</a:t>
            </a:r>
            <a:r>
              <a:rPr lang="en-GB" b="1" dirty="0"/>
              <a:t> </a:t>
            </a:r>
            <a:r>
              <a:rPr lang="en-GB" b="1" dirty="0" err="1"/>
              <a:t>i</a:t>
            </a:r>
            <a:r>
              <a:rPr lang="en-GB" b="1" dirty="0"/>
              <a:t> KI</a:t>
            </a:r>
            <a:r>
              <a:rPr lang="en-GB" dirty="0"/>
              <a:t> for </a:t>
            </a:r>
            <a:r>
              <a:rPr lang="en-GB" dirty="0" err="1"/>
              <a:t>å</a:t>
            </a:r>
            <a:r>
              <a:rPr lang="en-GB" dirty="0"/>
              <a:t> </a:t>
            </a:r>
            <a:r>
              <a:rPr lang="en-GB" dirty="0" err="1"/>
              <a:t>kunne</a:t>
            </a:r>
            <a:r>
              <a:rPr lang="en-GB" dirty="0"/>
              <a:t> </a:t>
            </a:r>
            <a:r>
              <a:rPr lang="en-GB" dirty="0" err="1"/>
              <a:t>bruke</a:t>
            </a:r>
            <a:r>
              <a:rPr lang="en-GB" dirty="0"/>
              <a:t> </a:t>
            </a:r>
            <a:r>
              <a:rPr lang="en-GB" dirty="0" err="1"/>
              <a:t>verktøyene</a:t>
            </a:r>
            <a:r>
              <a:rPr lang="en-GB" dirty="0"/>
              <a:t> </a:t>
            </a:r>
            <a:r>
              <a:rPr lang="en-GB" dirty="0" err="1"/>
              <a:t>kritisk</a:t>
            </a:r>
            <a:r>
              <a:rPr lang="en-GB" dirty="0"/>
              <a:t> </a:t>
            </a:r>
            <a:r>
              <a:rPr lang="en-GB" dirty="0" err="1"/>
              <a:t>og</a:t>
            </a:r>
            <a:r>
              <a:rPr lang="en-GB" dirty="0"/>
              <a:t> </a:t>
            </a:r>
            <a:r>
              <a:rPr lang="en-GB" dirty="0" err="1"/>
              <a:t>ansvarlig</a:t>
            </a:r>
            <a:r>
              <a:rPr lang="en-GB" dirty="0"/>
              <a:t>.</a:t>
            </a:r>
          </a:p>
        </p:txBody>
      </p:sp>
    </p:spTree>
    <p:extLst>
      <p:ext uri="{BB962C8B-B14F-4D97-AF65-F5344CB8AC3E}">
        <p14:creationId xmlns:p14="http://schemas.microsoft.com/office/powerpoint/2010/main" val="43827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CBA3-8E29-C8F7-CF95-AB67863B5487}"/>
              </a:ext>
            </a:extLst>
          </p:cNvPr>
          <p:cNvSpPr>
            <a:spLocks noGrp="1"/>
          </p:cNvSpPr>
          <p:nvPr>
            <p:ph type="title"/>
          </p:nvPr>
        </p:nvSpPr>
        <p:spPr/>
        <p:txBody>
          <a:bodyPr/>
          <a:lstStyle/>
          <a:p>
            <a:r>
              <a:rPr lang="en-NO" dirty="0"/>
              <a:t>ETIKK</a:t>
            </a:r>
          </a:p>
        </p:txBody>
      </p:sp>
      <p:sp>
        <p:nvSpPr>
          <p:cNvPr id="3" name="Content Placeholder 2">
            <a:extLst>
              <a:ext uri="{FF2B5EF4-FFF2-40B4-BE49-F238E27FC236}">
                <a16:creationId xmlns:a16="http://schemas.microsoft.com/office/drawing/2014/main" id="{851CACF1-51B6-1F45-D672-7C40F881D03C}"/>
              </a:ext>
            </a:extLst>
          </p:cNvPr>
          <p:cNvSpPr>
            <a:spLocks noGrp="1"/>
          </p:cNvSpPr>
          <p:nvPr>
            <p:ph idx="1"/>
          </p:nvPr>
        </p:nvSpPr>
        <p:spPr/>
        <p:txBody>
          <a:bodyPr>
            <a:normAutofit/>
          </a:bodyPr>
          <a:lstStyle/>
          <a:p>
            <a:r>
              <a:rPr lang="en-NO" b="1" dirty="0"/>
              <a:t>📣 5. </a:t>
            </a:r>
            <a:r>
              <a:rPr lang="en-GB" b="1" dirty="0" err="1"/>
              <a:t>Informert</a:t>
            </a:r>
            <a:r>
              <a:rPr lang="en-GB" b="1" dirty="0"/>
              <a:t> </a:t>
            </a:r>
            <a:r>
              <a:rPr lang="en-GB" b="1" dirty="0" err="1"/>
              <a:t>samtykke</a:t>
            </a:r>
            <a:r>
              <a:rPr lang="en-GB" b="1" dirty="0"/>
              <a:t> </a:t>
            </a:r>
            <a:r>
              <a:rPr lang="en-GB" b="1" dirty="0" err="1"/>
              <a:t>og</a:t>
            </a:r>
            <a:r>
              <a:rPr lang="en-GB" b="1" dirty="0"/>
              <a:t> </a:t>
            </a:r>
            <a:r>
              <a:rPr lang="en-GB" b="1" dirty="0" err="1"/>
              <a:t>pasientens</a:t>
            </a:r>
            <a:r>
              <a:rPr lang="en-GB" b="1" dirty="0"/>
              <a:t> </a:t>
            </a:r>
            <a:r>
              <a:rPr lang="en-GB" b="1" dirty="0" err="1"/>
              <a:t>rettigheter</a:t>
            </a:r>
            <a:endParaRPr lang="en-GB" b="1" dirty="0"/>
          </a:p>
          <a:p>
            <a:pPr>
              <a:buFont typeface="Arial" panose="020B0604020202020204" pitchFamily="34" charset="0"/>
              <a:buChar char="•"/>
            </a:pPr>
            <a:r>
              <a:rPr lang="en-GB" dirty="0"/>
              <a:t>Skal </a:t>
            </a:r>
            <a:r>
              <a:rPr lang="en-GB" dirty="0" err="1"/>
              <a:t>pasienten</a:t>
            </a:r>
            <a:r>
              <a:rPr lang="en-GB" dirty="0"/>
              <a:t> </a:t>
            </a:r>
            <a:r>
              <a:rPr lang="en-GB" dirty="0" err="1"/>
              <a:t>informeres</a:t>
            </a:r>
            <a:r>
              <a:rPr lang="en-GB" dirty="0"/>
              <a:t> </a:t>
            </a:r>
            <a:r>
              <a:rPr lang="en-GB" dirty="0" err="1"/>
              <a:t>dersom</a:t>
            </a:r>
            <a:r>
              <a:rPr lang="en-GB" dirty="0"/>
              <a:t> KI </a:t>
            </a:r>
            <a:r>
              <a:rPr lang="en-GB" dirty="0" err="1"/>
              <a:t>brukes</a:t>
            </a:r>
            <a:r>
              <a:rPr lang="en-GB" dirty="0"/>
              <a:t> </a:t>
            </a:r>
            <a:r>
              <a:rPr lang="en-GB" dirty="0" err="1"/>
              <a:t>i</a:t>
            </a:r>
            <a:r>
              <a:rPr lang="en-GB" dirty="0"/>
              <a:t> </a:t>
            </a:r>
            <a:r>
              <a:rPr lang="en-GB" dirty="0" err="1"/>
              <a:t>vurdering</a:t>
            </a:r>
            <a:r>
              <a:rPr lang="en-GB" dirty="0"/>
              <a:t> </a:t>
            </a:r>
            <a:r>
              <a:rPr lang="en-GB" dirty="0" err="1"/>
              <a:t>av</a:t>
            </a:r>
            <a:r>
              <a:rPr lang="en-GB" dirty="0"/>
              <a:t> </a:t>
            </a:r>
            <a:r>
              <a:rPr lang="en-GB" dirty="0" err="1"/>
              <a:t>bildene</a:t>
            </a:r>
            <a:r>
              <a:rPr lang="en-GB" dirty="0"/>
              <a:t>?</a:t>
            </a:r>
          </a:p>
          <a:p>
            <a:pPr>
              <a:buFont typeface="Arial" panose="020B0604020202020204" pitchFamily="34" charset="0"/>
              <a:buChar char="•"/>
            </a:pPr>
            <a:r>
              <a:rPr lang="en-GB" dirty="0"/>
              <a:t>Har </a:t>
            </a:r>
            <a:r>
              <a:rPr lang="en-GB" dirty="0" err="1"/>
              <a:t>pasienten</a:t>
            </a:r>
            <a:r>
              <a:rPr lang="en-GB" dirty="0"/>
              <a:t> </a:t>
            </a:r>
            <a:r>
              <a:rPr lang="en-GB" dirty="0" err="1"/>
              <a:t>rett</a:t>
            </a:r>
            <a:r>
              <a:rPr lang="en-GB" dirty="0"/>
              <a:t> </a:t>
            </a:r>
            <a:r>
              <a:rPr lang="en-GB" dirty="0" err="1"/>
              <a:t>til</a:t>
            </a:r>
            <a:r>
              <a:rPr lang="en-GB" dirty="0"/>
              <a:t> </a:t>
            </a:r>
            <a:r>
              <a:rPr lang="en-GB" dirty="0" err="1"/>
              <a:t>å</a:t>
            </a:r>
            <a:r>
              <a:rPr lang="en-GB" dirty="0"/>
              <a:t> </a:t>
            </a:r>
            <a:r>
              <a:rPr lang="en-GB" b="1" dirty="0" err="1"/>
              <a:t>nekte</a:t>
            </a:r>
            <a:r>
              <a:rPr lang="en-GB" b="1" dirty="0"/>
              <a:t> KI-bruk</a:t>
            </a:r>
            <a:r>
              <a:rPr lang="en-GB" dirty="0"/>
              <a:t> </a:t>
            </a:r>
            <a:r>
              <a:rPr lang="en-GB" dirty="0" err="1"/>
              <a:t>på</a:t>
            </a:r>
            <a:r>
              <a:rPr lang="en-GB" dirty="0"/>
              <a:t> </a:t>
            </a:r>
            <a:r>
              <a:rPr lang="en-GB" dirty="0" err="1"/>
              <a:t>egne</a:t>
            </a:r>
            <a:r>
              <a:rPr lang="en-GB" dirty="0"/>
              <a:t> data </a:t>
            </a:r>
            <a:r>
              <a:rPr lang="en-GB" dirty="0" err="1"/>
              <a:t>eller</a:t>
            </a:r>
            <a:r>
              <a:rPr lang="en-GB" dirty="0"/>
              <a:t> </a:t>
            </a:r>
            <a:r>
              <a:rPr lang="en-GB" dirty="0" err="1"/>
              <a:t>i</a:t>
            </a:r>
            <a:r>
              <a:rPr lang="en-GB" dirty="0"/>
              <a:t> </a:t>
            </a:r>
            <a:r>
              <a:rPr lang="en-GB" dirty="0" err="1"/>
              <a:t>tolkningen</a:t>
            </a:r>
            <a:r>
              <a:rPr lang="en-GB" dirty="0"/>
              <a:t> </a:t>
            </a:r>
            <a:r>
              <a:rPr lang="en-GB" dirty="0" err="1"/>
              <a:t>av</a:t>
            </a:r>
            <a:r>
              <a:rPr lang="en-GB" dirty="0"/>
              <a:t> </a:t>
            </a:r>
            <a:r>
              <a:rPr lang="en-GB" dirty="0" err="1"/>
              <a:t>egne</a:t>
            </a:r>
            <a:r>
              <a:rPr lang="en-GB" dirty="0"/>
              <a:t> </a:t>
            </a:r>
            <a:r>
              <a:rPr lang="en-GB" dirty="0" err="1"/>
              <a:t>bilder</a:t>
            </a:r>
            <a:r>
              <a:rPr lang="en-GB" dirty="0"/>
              <a:t>?</a:t>
            </a:r>
          </a:p>
        </p:txBody>
      </p:sp>
    </p:spTree>
    <p:extLst>
      <p:ext uri="{BB962C8B-B14F-4D97-AF65-F5344CB8AC3E}">
        <p14:creationId xmlns:p14="http://schemas.microsoft.com/office/powerpoint/2010/main" val="3401680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C69C-B444-2BF7-949D-C4D4C8A8A47C}"/>
              </a:ext>
            </a:extLst>
          </p:cNvPr>
          <p:cNvSpPr>
            <a:spLocks noGrp="1"/>
          </p:cNvSpPr>
          <p:nvPr>
            <p:ph type="title"/>
          </p:nvPr>
        </p:nvSpPr>
        <p:spPr/>
        <p:txBody>
          <a:bodyPr/>
          <a:lstStyle/>
          <a:p>
            <a:r>
              <a:rPr lang="nb-NO" dirty="0"/>
              <a:t>Hva vi skal gå gjennom</a:t>
            </a:r>
            <a:endParaRPr lang="en-NO" dirty="0"/>
          </a:p>
        </p:txBody>
      </p:sp>
      <p:sp>
        <p:nvSpPr>
          <p:cNvPr id="3" name="Content Placeholder 2">
            <a:extLst>
              <a:ext uri="{FF2B5EF4-FFF2-40B4-BE49-F238E27FC236}">
                <a16:creationId xmlns:a16="http://schemas.microsoft.com/office/drawing/2014/main" id="{ABC7B64F-B270-6740-4E49-A6ADDF4C839F}"/>
              </a:ext>
            </a:extLst>
          </p:cNvPr>
          <p:cNvSpPr>
            <a:spLocks noGrp="1"/>
          </p:cNvSpPr>
          <p:nvPr>
            <p:ph idx="1"/>
          </p:nvPr>
        </p:nvSpPr>
        <p:spPr/>
        <p:txBody>
          <a:bodyPr/>
          <a:lstStyle/>
          <a:p>
            <a:r>
              <a:rPr lang="nb-NO" dirty="0" err="1"/>
              <a:t>ChatGPT</a:t>
            </a:r>
            <a:r>
              <a:rPr lang="nb-NO" dirty="0"/>
              <a:t> (Transformers)</a:t>
            </a:r>
          </a:p>
          <a:p>
            <a:r>
              <a:rPr lang="nb-NO" dirty="0"/>
              <a:t>Klassifikasjon</a:t>
            </a:r>
          </a:p>
          <a:p>
            <a:r>
              <a:rPr lang="nb-NO" dirty="0"/>
              <a:t>Prediksjon</a:t>
            </a:r>
          </a:p>
          <a:p>
            <a:r>
              <a:rPr lang="nb-NO" dirty="0"/>
              <a:t>Etikk</a:t>
            </a:r>
          </a:p>
          <a:p>
            <a:r>
              <a:rPr lang="nb-NO" dirty="0"/>
              <a:t>I mellom: øvelser, videoer, gøy</a:t>
            </a:r>
          </a:p>
        </p:txBody>
      </p:sp>
    </p:spTree>
    <p:extLst>
      <p:ext uri="{BB962C8B-B14F-4D97-AF65-F5344CB8AC3E}">
        <p14:creationId xmlns:p14="http://schemas.microsoft.com/office/powerpoint/2010/main" val="1526732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50" name="Picture 2" descr="Transformers One | Barnevakten">
            <a:extLst>
              <a:ext uri="{FF2B5EF4-FFF2-40B4-BE49-F238E27FC236}">
                <a16:creationId xmlns:a16="http://schemas.microsoft.com/office/drawing/2014/main" id="{504CE2A0-F962-132A-6D1F-B4F67AFF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3333"/>
          <a:stretch/>
        </p:blipFill>
        <p:spPr bwMode="auto">
          <a:xfrm>
            <a:off x="20" y="10"/>
            <a:ext cx="12191980" cy="4571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249B6E9-34E4-72D7-FCB9-460ADE5FDA8D}"/>
              </a:ext>
            </a:extLst>
          </p:cNvPr>
          <p:cNvSpPr>
            <a:spLocks noGrp="1"/>
          </p:cNvSpPr>
          <p:nvPr>
            <p:ph type="title"/>
          </p:nvPr>
        </p:nvSpPr>
        <p:spPr>
          <a:xfrm>
            <a:off x="1600200" y="3753529"/>
            <a:ext cx="8991600" cy="1645759"/>
          </a:xfrm>
        </p:spPr>
        <p:txBody>
          <a:bodyPr vert="horz" lIns="274320" tIns="182880" rIns="274320" bIns="182880" rtlCol="0" anchor="ctr" anchorCtr="1">
            <a:normAutofit/>
          </a:bodyPr>
          <a:lstStyle/>
          <a:p>
            <a:r>
              <a:rPr lang="en-US" sz="3800"/>
              <a:t>Part 1: Transformers (Chat gpt)</a:t>
            </a:r>
          </a:p>
        </p:txBody>
      </p:sp>
    </p:spTree>
    <p:extLst>
      <p:ext uri="{BB962C8B-B14F-4D97-AF65-F5344CB8AC3E}">
        <p14:creationId xmlns:p14="http://schemas.microsoft.com/office/powerpoint/2010/main" val="249482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4A88-BA03-B9B2-9C30-774ABA0DE587}"/>
              </a:ext>
            </a:extLst>
          </p:cNvPr>
          <p:cNvSpPr>
            <a:spLocks noGrp="1"/>
          </p:cNvSpPr>
          <p:nvPr>
            <p:ph type="title"/>
          </p:nvPr>
        </p:nvSpPr>
        <p:spPr/>
        <p:txBody>
          <a:bodyPr/>
          <a:lstStyle/>
          <a:p>
            <a:r>
              <a:rPr lang="en-NO" dirty="0"/>
              <a:t>Chat gpt</a:t>
            </a:r>
          </a:p>
        </p:txBody>
      </p:sp>
      <p:sp>
        <p:nvSpPr>
          <p:cNvPr id="3" name="Content Placeholder 2">
            <a:extLst>
              <a:ext uri="{FF2B5EF4-FFF2-40B4-BE49-F238E27FC236}">
                <a16:creationId xmlns:a16="http://schemas.microsoft.com/office/drawing/2014/main" id="{A73F0ED8-0188-0818-7767-AB98281AE6D0}"/>
              </a:ext>
            </a:extLst>
          </p:cNvPr>
          <p:cNvSpPr>
            <a:spLocks noGrp="1"/>
          </p:cNvSpPr>
          <p:nvPr>
            <p:ph idx="1"/>
          </p:nvPr>
        </p:nvSpPr>
        <p:spPr/>
        <p:txBody>
          <a:bodyPr/>
          <a:lstStyle/>
          <a:p>
            <a:r>
              <a:rPr lang="en-NO" dirty="0"/>
              <a:t>Hva er Chat GPT?</a:t>
            </a:r>
          </a:p>
          <a:p>
            <a:r>
              <a:rPr lang="en-NO" dirty="0"/>
              <a:t>Hvordan kan man bruke det?</a:t>
            </a:r>
          </a:p>
          <a:p>
            <a:r>
              <a:rPr lang="en-NO" dirty="0"/>
              <a:t>Hva kan man ikke bruke det for?</a:t>
            </a:r>
          </a:p>
        </p:txBody>
      </p:sp>
    </p:spTree>
    <p:extLst>
      <p:ext uri="{BB962C8B-B14F-4D97-AF65-F5344CB8AC3E}">
        <p14:creationId xmlns:p14="http://schemas.microsoft.com/office/powerpoint/2010/main" val="407248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245F4-D71C-F61A-2098-DD674D6C100A}"/>
              </a:ext>
            </a:extLst>
          </p:cNvPr>
          <p:cNvSpPr>
            <a:spLocks noGrp="1"/>
          </p:cNvSpPr>
          <p:nvPr>
            <p:ph type="title"/>
          </p:nvPr>
        </p:nvSpPr>
        <p:spPr/>
        <p:txBody>
          <a:bodyPr/>
          <a:lstStyle/>
          <a:p>
            <a:r>
              <a:rPr lang="en-GB" dirty="0"/>
              <a:t>C</a:t>
            </a:r>
            <a:r>
              <a:rPr lang="en-NO" dirty="0"/>
              <a:t>hat gpt</a:t>
            </a:r>
          </a:p>
        </p:txBody>
      </p:sp>
      <p:sp>
        <p:nvSpPr>
          <p:cNvPr id="3" name="Content Placeholder 2">
            <a:extLst>
              <a:ext uri="{FF2B5EF4-FFF2-40B4-BE49-F238E27FC236}">
                <a16:creationId xmlns:a16="http://schemas.microsoft.com/office/drawing/2014/main" id="{38ADB244-464E-6117-F1C2-A934B0F6FD65}"/>
              </a:ext>
            </a:extLst>
          </p:cNvPr>
          <p:cNvSpPr>
            <a:spLocks noGrp="1"/>
          </p:cNvSpPr>
          <p:nvPr>
            <p:ph idx="1"/>
          </p:nvPr>
        </p:nvSpPr>
        <p:spPr/>
        <p:txBody>
          <a:bodyPr/>
          <a:lstStyle/>
          <a:p>
            <a:r>
              <a:rPr lang="en-GB" dirty="0">
                <a:hlinkClick r:id="rId3"/>
              </a:rPr>
              <a:t>Generative Pre-trained Transformer = GPT</a:t>
            </a:r>
            <a:endParaRPr lang="en-GB" dirty="0"/>
          </a:p>
          <a:p>
            <a:r>
              <a:rPr lang="en-GB" dirty="0"/>
              <a:t>Chat prefix er der </a:t>
            </a:r>
            <a:r>
              <a:rPr lang="en-GB" dirty="0" err="1"/>
              <a:t>siden</a:t>
            </a:r>
            <a:r>
              <a:rPr lang="en-GB" dirty="0"/>
              <a:t> man </a:t>
            </a:r>
            <a:r>
              <a:rPr lang="en-GB" dirty="0" err="1"/>
              <a:t>opererer</a:t>
            </a:r>
            <a:r>
              <a:rPr lang="en-GB" dirty="0"/>
              <a:t> </a:t>
            </a:r>
            <a:r>
              <a:rPr lang="en-GB" dirty="0" err="1"/>
              <a:t>i</a:t>
            </a:r>
            <a:r>
              <a:rPr lang="en-GB" dirty="0"/>
              <a:t> </a:t>
            </a:r>
            <a:r>
              <a:rPr lang="en-GB" dirty="0" err="1"/>
              <a:t>en</a:t>
            </a:r>
            <a:r>
              <a:rPr lang="en-GB" dirty="0"/>
              <a:t> chat interface</a:t>
            </a:r>
          </a:p>
          <a:p>
            <a:r>
              <a:rPr lang="en-NO" dirty="0"/>
              <a:t>Kommer ut av samarbeidet mellom dataingjenører og linguister</a:t>
            </a:r>
          </a:p>
          <a:p>
            <a:pPr lvl="1"/>
            <a:r>
              <a:rPr lang="en-GB" dirty="0"/>
              <a:t>L</a:t>
            </a:r>
            <a:r>
              <a:rPr lang="en-NO" dirty="0"/>
              <a:t>egget merke til at (mennesket)språket skulle ikke oversettes til (data)språket ord for ord, men ved hjelp av representasjoner</a:t>
            </a:r>
          </a:p>
          <a:p>
            <a:pPr lvl="1"/>
            <a:r>
              <a:rPr lang="en-GB" dirty="0" err="1"/>
              <a:t>Grovt</a:t>
            </a:r>
            <a:r>
              <a:rPr lang="en-GB" dirty="0"/>
              <a:t> </a:t>
            </a:r>
            <a:r>
              <a:rPr lang="en-GB" dirty="0" err="1"/>
              <a:t>sagt</a:t>
            </a:r>
            <a:r>
              <a:rPr lang="en-GB" dirty="0"/>
              <a:t> er </a:t>
            </a:r>
            <a:r>
              <a:rPr lang="en-GB" dirty="0" err="1"/>
              <a:t>dette</a:t>
            </a:r>
            <a:r>
              <a:rPr lang="en-GB" dirty="0"/>
              <a:t> det </a:t>
            </a:r>
            <a:r>
              <a:rPr lang="en-GB" dirty="0" err="1"/>
              <a:t>underliggende</a:t>
            </a:r>
            <a:r>
              <a:rPr lang="en-GB" dirty="0"/>
              <a:t> </a:t>
            </a:r>
            <a:r>
              <a:rPr lang="en-GB" dirty="0" err="1"/>
              <a:t>prinsippet</a:t>
            </a:r>
            <a:r>
              <a:rPr lang="en-GB" dirty="0"/>
              <a:t> for transformers</a:t>
            </a:r>
          </a:p>
          <a:p>
            <a:r>
              <a:rPr lang="en-GB" dirty="0" err="1"/>
              <a:t>ChatGPT</a:t>
            </a:r>
            <a:r>
              <a:rPr lang="en-GB" dirty="0"/>
              <a:t> </a:t>
            </a:r>
            <a:r>
              <a:rPr lang="en-GB" dirty="0" err="1"/>
              <a:t>predikerer</a:t>
            </a:r>
            <a:r>
              <a:rPr lang="en-GB" dirty="0"/>
              <a:t> de </a:t>
            </a:r>
            <a:r>
              <a:rPr lang="en-GB" dirty="0" err="1"/>
              <a:t>mest</a:t>
            </a:r>
            <a:r>
              <a:rPr lang="en-GB" dirty="0"/>
              <a:t> </a:t>
            </a:r>
            <a:r>
              <a:rPr lang="en-GB" dirty="0" err="1"/>
              <a:t>sannsynlige</a:t>
            </a:r>
            <a:r>
              <a:rPr lang="en-GB" dirty="0"/>
              <a:t> </a:t>
            </a:r>
            <a:r>
              <a:rPr lang="en-GB" dirty="0" err="1"/>
              <a:t>ordene</a:t>
            </a:r>
            <a:r>
              <a:rPr lang="en-GB" dirty="0"/>
              <a:t> </a:t>
            </a:r>
            <a:r>
              <a:rPr lang="en-GB" dirty="0" err="1"/>
              <a:t>som</a:t>
            </a:r>
            <a:r>
              <a:rPr lang="en-GB" dirty="0"/>
              <a:t> </a:t>
            </a:r>
            <a:r>
              <a:rPr lang="en-GB" dirty="0" err="1"/>
              <a:t>følger</a:t>
            </a:r>
            <a:r>
              <a:rPr lang="en-GB" dirty="0"/>
              <a:t> </a:t>
            </a:r>
            <a:r>
              <a:rPr lang="en-GB" dirty="0" err="1"/>
              <a:t>basert</a:t>
            </a:r>
            <a:r>
              <a:rPr lang="en-GB" dirty="0"/>
              <a:t> </a:t>
            </a:r>
            <a:r>
              <a:rPr lang="en-GB" dirty="0" err="1"/>
              <a:t>på</a:t>
            </a:r>
            <a:r>
              <a:rPr lang="en-GB" dirty="0"/>
              <a:t> </a:t>
            </a:r>
            <a:r>
              <a:rPr lang="en-GB" dirty="0" err="1"/>
              <a:t>ditt</a:t>
            </a:r>
            <a:r>
              <a:rPr lang="en-GB" dirty="0"/>
              <a:t> </a:t>
            </a:r>
            <a:r>
              <a:rPr lang="en-GB" dirty="0" err="1"/>
              <a:t>spørsmål</a:t>
            </a:r>
            <a:r>
              <a:rPr lang="en-GB" dirty="0"/>
              <a:t> </a:t>
            </a:r>
            <a:r>
              <a:rPr lang="en-GB" dirty="0" err="1"/>
              <a:t>og</a:t>
            </a:r>
            <a:r>
              <a:rPr lang="en-GB" dirty="0"/>
              <a:t> sine </a:t>
            </a:r>
            <a:r>
              <a:rPr lang="en-GB" dirty="0" err="1"/>
              <a:t>egne</a:t>
            </a:r>
            <a:r>
              <a:rPr lang="en-GB" dirty="0"/>
              <a:t> </a:t>
            </a:r>
            <a:r>
              <a:rPr lang="en-GB" dirty="0" err="1"/>
              <a:t>svarsettninger</a:t>
            </a:r>
            <a:endParaRPr lang="en-NO" dirty="0"/>
          </a:p>
        </p:txBody>
      </p:sp>
    </p:spTree>
    <p:extLst>
      <p:ext uri="{BB962C8B-B14F-4D97-AF65-F5344CB8AC3E}">
        <p14:creationId xmlns:p14="http://schemas.microsoft.com/office/powerpoint/2010/main" val="183431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68D6-80E5-4427-B50C-B5DF84B57C46}"/>
              </a:ext>
            </a:extLst>
          </p:cNvPr>
          <p:cNvSpPr>
            <a:spLocks noGrp="1"/>
          </p:cNvSpPr>
          <p:nvPr>
            <p:ph type="title"/>
          </p:nvPr>
        </p:nvSpPr>
        <p:spPr/>
        <p:txBody>
          <a:bodyPr/>
          <a:lstStyle/>
          <a:p>
            <a:r>
              <a:rPr lang="en-GB" dirty="0"/>
              <a:t>C</a:t>
            </a:r>
            <a:r>
              <a:rPr lang="en-NO" dirty="0"/>
              <a:t>hat gpt</a:t>
            </a:r>
          </a:p>
        </p:txBody>
      </p:sp>
      <p:sp>
        <p:nvSpPr>
          <p:cNvPr id="3" name="Content Placeholder 2">
            <a:extLst>
              <a:ext uri="{FF2B5EF4-FFF2-40B4-BE49-F238E27FC236}">
                <a16:creationId xmlns:a16="http://schemas.microsoft.com/office/drawing/2014/main" id="{14C08B16-D04F-CDE2-D5F8-69AECD701284}"/>
              </a:ext>
            </a:extLst>
          </p:cNvPr>
          <p:cNvSpPr>
            <a:spLocks noGrp="1"/>
          </p:cNvSpPr>
          <p:nvPr>
            <p:ph idx="1"/>
          </p:nvPr>
        </p:nvSpPr>
        <p:spPr/>
        <p:txBody>
          <a:bodyPr>
            <a:normAutofit fontScale="92500" lnSpcReduction="10000"/>
          </a:bodyPr>
          <a:lstStyle/>
          <a:p>
            <a:r>
              <a:rPr lang="en-NO" dirty="0"/>
              <a:t>Hvordan kan man bruke en GPT? (eller spesifisk ChatGPT)</a:t>
            </a:r>
          </a:p>
          <a:p>
            <a:r>
              <a:rPr lang="en-GB" dirty="0"/>
              <a:t>G</a:t>
            </a:r>
            <a:r>
              <a:rPr lang="en-NO" dirty="0"/>
              <a:t>enerere tekst</a:t>
            </a:r>
          </a:p>
          <a:p>
            <a:pPr lvl="1"/>
            <a:r>
              <a:rPr lang="en-GB" dirty="0"/>
              <a:t>R</a:t>
            </a:r>
            <a:r>
              <a:rPr lang="en-NO" dirty="0"/>
              <a:t>esume, cover letter</a:t>
            </a:r>
          </a:p>
          <a:p>
            <a:pPr lvl="1"/>
            <a:r>
              <a:rPr lang="en-NO" dirty="0"/>
              <a:t>Clevere sitater (ikke realitetsbasert!)</a:t>
            </a:r>
          </a:p>
          <a:p>
            <a:pPr lvl="1"/>
            <a:r>
              <a:rPr lang="en-GB" dirty="0"/>
              <a:t>D</a:t>
            </a:r>
            <a:r>
              <a:rPr lang="en-NO" dirty="0"/>
              <a:t>ikt &amp; lyrics, vitser</a:t>
            </a:r>
          </a:p>
          <a:p>
            <a:pPr lvl="1"/>
            <a:r>
              <a:rPr lang="en-GB" dirty="0"/>
              <a:t>O</a:t>
            </a:r>
            <a:r>
              <a:rPr lang="en-NO" dirty="0"/>
              <a:t>ppsummeringer av innhold</a:t>
            </a:r>
          </a:p>
          <a:p>
            <a:pPr lvl="1"/>
            <a:r>
              <a:rPr lang="en-GB" dirty="0"/>
              <a:t>S</a:t>
            </a:r>
            <a:r>
              <a:rPr lang="en-NO" dirty="0"/>
              <a:t>krive, debugge, oversette code (som Python, bash, R, etc.)</a:t>
            </a:r>
          </a:p>
          <a:p>
            <a:pPr lvl="1"/>
            <a:r>
              <a:rPr lang="en-GB" dirty="0"/>
              <a:t>P</a:t>
            </a:r>
            <a:r>
              <a:rPr lang="en-NO" dirty="0"/>
              <a:t>lanlegging</a:t>
            </a:r>
          </a:p>
          <a:p>
            <a:pPr lvl="1"/>
            <a:r>
              <a:rPr lang="en-GB" dirty="0"/>
              <a:t>R</a:t>
            </a:r>
            <a:r>
              <a:rPr lang="en-NO" dirty="0"/>
              <a:t>esepter</a:t>
            </a:r>
          </a:p>
        </p:txBody>
      </p:sp>
    </p:spTree>
    <p:extLst>
      <p:ext uri="{BB962C8B-B14F-4D97-AF65-F5344CB8AC3E}">
        <p14:creationId xmlns:p14="http://schemas.microsoft.com/office/powerpoint/2010/main" val="3450215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68D6-80E5-4427-B50C-B5DF84B57C46}"/>
              </a:ext>
            </a:extLst>
          </p:cNvPr>
          <p:cNvSpPr>
            <a:spLocks noGrp="1"/>
          </p:cNvSpPr>
          <p:nvPr>
            <p:ph type="title"/>
          </p:nvPr>
        </p:nvSpPr>
        <p:spPr/>
        <p:txBody>
          <a:bodyPr/>
          <a:lstStyle/>
          <a:p>
            <a:r>
              <a:rPr lang="en-GB" dirty="0"/>
              <a:t>C</a:t>
            </a:r>
            <a:r>
              <a:rPr lang="en-NO" dirty="0"/>
              <a:t>hat gpt</a:t>
            </a:r>
          </a:p>
        </p:txBody>
      </p:sp>
      <p:sp>
        <p:nvSpPr>
          <p:cNvPr id="3" name="Content Placeholder 2">
            <a:extLst>
              <a:ext uri="{FF2B5EF4-FFF2-40B4-BE49-F238E27FC236}">
                <a16:creationId xmlns:a16="http://schemas.microsoft.com/office/drawing/2014/main" id="{14C08B16-D04F-CDE2-D5F8-69AECD701284}"/>
              </a:ext>
            </a:extLst>
          </p:cNvPr>
          <p:cNvSpPr>
            <a:spLocks noGrp="1"/>
          </p:cNvSpPr>
          <p:nvPr>
            <p:ph idx="1"/>
          </p:nvPr>
        </p:nvSpPr>
        <p:spPr/>
        <p:txBody>
          <a:bodyPr>
            <a:normAutofit/>
          </a:bodyPr>
          <a:lstStyle/>
          <a:p>
            <a:r>
              <a:rPr lang="nb-NO" dirty="0"/>
              <a:t>Øvelse: Gå til </a:t>
            </a:r>
            <a:r>
              <a:rPr lang="nb-NO" dirty="0" err="1"/>
              <a:t>chatgpt.com</a:t>
            </a:r>
            <a:r>
              <a:rPr lang="nb-NO" dirty="0"/>
              <a:t> og </a:t>
            </a:r>
            <a:r>
              <a:rPr lang="nb-NO" dirty="0" err="1"/>
              <a:t>radiopedia</a:t>
            </a:r>
            <a:r>
              <a:rPr lang="nb-NO" dirty="0"/>
              <a:t> og last opp bilder av forskjellige symptomer, etc. uten å si til </a:t>
            </a:r>
            <a:r>
              <a:rPr lang="nb-NO" dirty="0" err="1"/>
              <a:t>GPTen</a:t>
            </a:r>
            <a:r>
              <a:rPr lang="nb-NO" dirty="0"/>
              <a:t> hva det er den ser.</a:t>
            </a:r>
          </a:p>
          <a:p>
            <a:r>
              <a:rPr lang="en-NO" dirty="0"/>
              <a:t>Sjekk hvor bra diagnoses og anbefalinger for behandling og oppfølging er. Still radiografifaglige spørsmål. Presenter etterpå til resten hva som ble spurt og svart, hva som hva riktig og feil og hvorfor.</a:t>
            </a:r>
          </a:p>
        </p:txBody>
      </p:sp>
    </p:spTree>
    <p:extLst>
      <p:ext uri="{BB962C8B-B14F-4D97-AF65-F5344CB8AC3E}">
        <p14:creationId xmlns:p14="http://schemas.microsoft.com/office/powerpoint/2010/main" val="3909919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F84A-CEC4-F90D-E577-3571B6B9B45A}"/>
              </a:ext>
            </a:extLst>
          </p:cNvPr>
          <p:cNvSpPr>
            <a:spLocks noGrp="1"/>
          </p:cNvSpPr>
          <p:nvPr>
            <p:ph type="title"/>
          </p:nvPr>
        </p:nvSpPr>
        <p:spPr/>
        <p:txBody>
          <a:bodyPr/>
          <a:lstStyle/>
          <a:p>
            <a:r>
              <a:rPr lang="en-GB" dirty="0"/>
              <a:t>C</a:t>
            </a:r>
            <a:r>
              <a:rPr lang="en-NO" dirty="0"/>
              <a:t>hat gpt</a:t>
            </a:r>
          </a:p>
        </p:txBody>
      </p:sp>
      <p:sp>
        <p:nvSpPr>
          <p:cNvPr id="3" name="Content Placeholder 2">
            <a:extLst>
              <a:ext uri="{FF2B5EF4-FFF2-40B4-BE49-F238E27FC236}">
                <a16:creationId xmlns:a16="http://schemas.microsoft.com/office/drawing/2014/main" id="{E1BFA5CD-132C-5E74-3192-993D5205C83F}"/>
              </a:ext>
            </a:extLst>
          </p:cNvPr>
          <p:cNvSpPr>
            <a:spLocks noGrp="1"/>
          </p:cNvSpPr>
          <p:nvPr>
            <p:ph idx="1"/>
          </p:nvPr>
        </p:nvSpPr>
        <p:spPr/>
        <p:txBody>
          <a:bodyPr/>
          <a:lstStyle/>
          <a:p>
            <a:r>
              <a:rPr lang="en-NO" dirty="0"/>
              <a:t>Husk! ChatGPT ble trent på tekstdata på nettet</a:t>
            </a:r>
          </a:p>
          <a:p>
            <a:r>
              <a:rPr lang="en-GB" dirty="0"/>
              <a:t>D</a:t>
            </a:r>
            <a:r>
              <a:rPr lang="en-NO" dirty="0"/>
              <a:t>enne kollektive visdomen er begrenset</a:t>
            </a:r>
          </a:p>
          <a:p>
            <a:r>
              <a:rPr lang="en-NO" dirty="0"/>
              <a:t>Du må selv tenke på på hvilken måte dette er tillfellet.</a:t>
            </a:r>
          </a:p>
        </p:txBody>
      </p:sp>
    </p:spTree>
    <p:extLst>
      <p:ext uri="{BB962C8B-B14F-4D97-AF65-F5344CB8AC3E}">
        <p14:creationId xmlns:p14="http://schemas.microsoft.com/office/powerpoint/2010/main" val="34708822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1897</TotalTime>
  <Words>1023</Words>
  <Application>Microsoft Macintosh PowerPoint</Application>
  <PresentationFormat>Widescreen</PresentationFormat>
  <Paragraphs>123</Paragraphs>
  <Slides>23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Gill Sans MT</vt:lpstr>
      <vt:lpstr>Parcel</vt:lpstr>
      <vt:lpstr>Hands-On machine learning</vt:lpstr>
      <vt:lpstr>PowerPoint Presentation</vt:lpstr>
      <vt:lpstr>Hva vi skal gå gjennom</vt:lpstr>
      <vt:lpstr>Part 1: Transformers (Chat gpt)</vt:lpstr>
      <vt:lpstr>Chat gpt</vt:lpstr>
      <vt:lpstr>Chat gpt</vt:lpstr>
      <vt:lpstr>Chat gpt</vt:lpstr>
      <vt:lpstr>Chat gpt</vt:lpstr>
      <vt:lpstr>Chat gpt</vt:lpstr>
      <vt:lpstr>Eksempel for en annen Transformer</vt:lpstr>
      <vt:lpstr>Oppgave</vt:lpstr>
      <vt:lpstr>Part ii: Klassifikasjon</vt:lpstr>
      <vt:lpstr>Klassifikasjon</vt:lpstr>
      <vt:lpstr>Klassifikasjon</vt:lpstr>
      <vt:lpstr>Part iii: Prediksjon</vt:lpstr>
      <vt:lpstr>Prediksjon vs klassifikasjon</vt:lpstr>
      <vt:lpstr>Part iV: Etikk</vt:lpstr>
      <vt:lpstr>debatt</vt:lpstr>
      <vt:lpstr>ETIKK</vt:lpstr>
      <vt:lpstr>ETIKK</vt:lpstr>
      <vt:lpstr>ETIKK</vt:lpstr>
      <vt:lpstr>ETIKK</vt:lpstr>
      <vt:lpstr>ETIKK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 tradisjonell statistikk til machine learning</dc:title>
  <dc:creator>Max Korbmacher</dc:creator>
  <cp:lastModifiedBy>Max Korbmacher</cp:lastModifiedBy>
  <cp:revision>9</cp:revision>
  <dcterms:created xsi:type="dcterms:W3CDTF">2024-03-19T07:11:47Z</dcterms:created>
  <dcterms:modified xsi:type="dcterms:W3CDTF">2025-05-02T13:25:20Z</dcterms:modified>
</cp:coreProperties>
</file>