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0" r:id="rId4"/>
    <p:sldId id="301" r:id="rId5"/>
    <p:sldId id="302" r:id="rId6"/>
    <p:sldId id="303" r:id="rId7"/>
    <p:sldId id="304" r:id="rId8"/>
    <p:sldId id="305" r:id="rId9"/>
    <p:sldId id="307" r:id="rId10"/>
    <p:sldId id="306" r:id="rId11"/>
    <p:sldId id="308" r:id="rId12"/>
    <p:sldId id="309" r:id="rId13"/>
    <p:sldId id="310" r:id="rId14"/>
    <p:sldId id="311" r:id="rId15"/>
    <p:sldId id="299" r:id="rId16"/>
    <p:sldId id="288" r:id="rId1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1"/>
    <p:restoredTop sz="76034"/>
  </p:normalViewPr>
  <p:slideViewPr>
    <p:cSldViewPr snapToGrid="0">
      <p:cViewPr>
        <p:scale>
          <a:sx n="84" d="100"/>
          <a:sy n="84" d="100"/>
        </p:scale>
        <p:origin x="2136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EB2BC-F6AA-BA42-8DCC-ABF1551F6261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6DAC-D856-114B-B806-89101D03D4F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940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84683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walk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, and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interesting</a:t>
            </a:r>
            <a:r>
              <a:rPr lang="nb-NO" dirty="0"/>
              <a:t> </a:t>
            </a:r>
            <a:r>
              <a:rPr lang="nb-NO" dirty="0" err="1"/>
              <a:t>values</a:t>
            </a:r>
            <a:endParaRPr lang="en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1641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walk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, and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interesting</a:t>
            </a:r>
            <a:r>
              <a:rPr lang="nb-NO" dirty="0"/>
              <a:t> </a:t>
            </a:r>
            <a:r>
              <a:rPr lang="nb-NO" dirty="0" err="1"/>
              <a:t>values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PASAT-score decrease of 2.17 points in the 10-year period (t(75)=-2.23,p=0.028).</a:t>
            </a:r>
            <a:endParaRPr lang="en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11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86440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 dirty="0" err="1"/>
              <a:t>Predicting</a:t>
            </a:r>
            <a:r>
              <a:rPr lang="nb-NO" dirty="0"/>
              <a:t> </a:t>
            </a:r>
            <a:r>
              <a:rPr lang="en-GB" dirty="0"/>
              <a:t>Expanded Disability Status Scale (</a:t>
            </a:r>
            <a:r>
              <a:rPr lang="en-NO" dirty="0"/>
              <a:t>EDSS) scores</a:t>
            </a:r>
            <a:r>
              <a:rPr lang="nb-NO" dirty="0"/>
              <a:t> </a:t>
            </a:r>
            <a:r>
              <a:rPr lang="nb-NO" dirty="0" err="1"/>
              <a:t>throws</a:t>
            </a:r>
            <a:r>
              <a:rPr lang="nb-NO" dirty="0"/>
              <a:t> up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similar</a:t>
            </a:r>
            <a:r>
              <a:rPr lang="nb-NO" dirty="0"/>
              <a:t> </a:t>
            </a:r>
            <a:r>
              <a:rPr lang="nb-NO" dirty="0" err="1"/>
              <a:t>predictors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: vitamin A, BAG, and PROMS</a:t>
            </a:r>
            <a:endParaRPr lang="en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51429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Perhaps we shou</a:t>
            </a:r>
            <a:r>
              <a:rPr lang="en-GB" dirty="0" err="1"/>
              <a:t>ld</a:t>
            </a:r>
            <a:r>
              <a:rPr lang="en-NO" dirty="0"/>
              <a:t> just ask patients how they are?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While we need better questionnaires, there are good interview techniques in place.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We might save a lot of time and money by starting with t</a:t>
            </a:r>
            <a:r>
              <a:rPr lang="en-GB" dirty="0"/>
              <a:t>he</a:t>
            </a:r>
            <a:r>
              <a:rPr lang="en-NO" dirty="0"/>
              <a:t> simplest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39573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41632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Besides classical age-associations, one can use brain 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that one trains a model, usually using machine learning on magnetic resonance images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model is then used to make individual predictions, “a best guess” about the age of a person based on their brain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done using different brain features and scales, from the voxel/pixel level to reconstructed features such as grey matter thickness in a brain region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studies indicate that the difference between chronological and brain age (the brain age gap) indicates multiple health outcomes and diseases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NO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A13B1-F3A8-DD44-9D2E-5C28DA14E6F8}" type="slidenum">
              <a:rPr lang="en-NO" smtClean="0"/>
              <a:t>16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4032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I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attempt</a:t>
            </a:r>
            <a:r>
              <a:rPr lang="nb-NO" dirty="0"/>
              <a:t> to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a general </a:t>
            </a:r>
            <a:r>
              <a:rPr lang="nb-NO" dirty="0" err="1"/>
              <a:t>overview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plausibly</a:t>
            </a:r>
            <a:r>
              <a:rPr lang="nb-NO" dirty="0"/>
              <a:t> </a:t>
            </a:r>
            <a:r>
              <a:rPr lang="nb-NO" dirty="0" err="1"/>
              <a:t>usable</a:t>
            </a:r>
            <a:r>
              <a:rPr lang="nb-NO" dirty="0"/>
              <a:t> data to </a:t>
            </a:r>
            <a:r>
              <a:rPr lang="nb-NO" dirty="0" err="1"/>
              <a:t>predict</a:t>
            </a:r>
            <a:r>
              <a:rPr lang="nb-NO" dirty="0"/>
              <a:t> MS </a:t>
            </a:r>
            <a:r>
              <a:rPr lang="nb-NO" dirty="0" err="1"/>
              <a:t>patient</a:t>
            </a:r>
            <a:r>
              <a:rPr lang="nb-NO" dirty="0"/>
              <a:t> </a:t>
            </a:r>
            <a:r>
              <a:rPr lang="nb-NO" dirty="0" err="1"/>
              <a:t>trajectories</a:t>
            </a:r>
            <a:r>
              <a:rPr lang="nb-NO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/>
              <a:t>And HOW to </a:t>
            </a:r>
            <a:r>
              <a:rPr lang="nb-NO" dirty="0" err="1"/>
              <a:t>use</a:t>
            </a:r>
            <a:r>
              <a:rPr lang="nb-NO" dirty="0"/>
              <a:t>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dirty="0"/>
              <a:t>And I </a:t>
            </a:r>
            <a:r>
              <a:rPr lang="nb-NO" dirty="0" err="1"/>
              <a:t>will</a:t>
            </a:r>
            <a:r>
              <a:rPr lang="nb-NO" dirty="0"/>
              <a:t> present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 </a:t>
            </a:r>
            <a:r>
              <a:rPr lang="nb-NO" dirty="0" err="1"/>
              <a:t>analysis</a:t>
            </a:r>
            <a:r>
              <a:rPr lang="nb-NO" dirty="0"/>
              <a:t> </a:t>
            </a:r>
            <a:r>
              <a:rPr lang="nb-NO" dirty="0" err="1"/>
              <a:t>tool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usable</a:t>
            </a:r>
            <a:r>
              <a:rPr lang="nb-NO" dirty="0"/>
              <a:t> in scenarios like </a:t>
            </a:r>
            <a:r>
              <a:rPr lang="nb-NO" dirty="0" err="1"/>
              <a:t>this</a:t>
            </a:r>
            <a:r>
              <a:rPr lang="nb-NO" dirty="0"/>
              <a:t>: </a:t>
            </a:r>
            <a:r>
              <a:rPr lang="nb-NO" dirty="0" err="1"/>
              <a:t>multiverse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Finally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OFAMS </a:t>
            </a:r>
            <a:r>
              <a:rPr lang="nb-NO" dirty="0" err="1"/>
              <a:t>clinical</a:t>
            </a:r>
            <a:r>
              <a:rPr lang="nb-NO" dirty="0"/>
              <a:t> trial data</a:t>
            </a:r>
            <a:endParaRPr lang="en-NO" dirty="0"/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424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A patient comes in and we already know or diagnose multiple sclerosis.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We know MS </a:t>
            </a:r>
            <a:r>
              <a:rPr lang="en-GB" dirty="0"/>
              <a:t>is progressive and patients only become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Hence, the right treatment and follow-up plan is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 do that the right way, we need the right predictors “to predict the future”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6291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6747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MRI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O" dirty="0"/>
              <a:t>Lesions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O" dirty="0"/>
              <a:t>More modern, less understood: atrophy, e.g. measured by volumetrics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O" dirty="0"/>
              <a:t>MRI machine learning derivative: brain predicted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O" dirty="0"/>
              <a:t>Omics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O" dirty="0"/>
              <a:t>Proteomics: neurofillament lightchain, CH3L1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NO" dirty="0"/>
              <a:t>Genomics: </a:t>
            </a:r>
            <a:r>
              <a:rPr lang="en-GB" dirty="0"/>
              <a:t>HLA-DRB1 carriers</a:t>
            </a:r>
            <a:endParaRPr lang="en-NO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NO" dirty="0"/>
              <a:t>Clinical scores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Expanded Disability Status Scale (</a:t>
            </a:r>
            <a:r>
              <a:rPr lang="en-NO" dirty="0"/>
              <a:t>EDSS)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Paced Auditory Serial Addition Test (</a:t>
            </a:r>
            <a:r>
              <a:rPr lang="en-NO" dirty="0"/>
              <a:t>PASAT)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NO" dirty="0"/>
              <a:t>Patient reported outcome measures (PROMS)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NO" dirty="0"/>
              <a:t>Vitamin A, D, E levels, smoking status, age, treatment with omega 3 fatty acids during clinical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0032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Let’s</a:t>
            </a:r>
            <a:r>
              <a:rPr lang="nb-NO" dirty="0"/>
              <a:t> </a:t>
            </a:r>
            <a:r>
              <a:rPr lang="nb-NO" dirty="0" err="1"/>
              <a:t>formalise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mathematically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598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presented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a </a:t>
            </a:r>
            <a:r>
              <a:rPr lang="nb-NO" dirty="0" err="1"/>
              <a:t>saturated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throw</a:t>
            </a:r>
            <a:r>
              <a:rPr lang="nb-NO" dirty="0"/>
              <a:t> in all variables </a:t>
            </a:r>
            <a:r>
              <a:rPr lang="nb-NO" dirty="0" err="1"/>
              <a:t>we</a:t>
            </a:r>
            <a:r>
              <a:rPr lang="nb-NO" dirty="0"/>
              <a:t> have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many</a:t>
            </a:r>
            <a:r>
              <a:rPr lang="nb-NO" dirty="0"/>
              <a:t> problems </a:t>
            </a:r>
            <a:r>
              <a:rPr lang="nb-NO" dirty="0" err="1"/>
              <a:t>connected</a:t>
            </a:r>
            <a:r>
              <a:rPr lang="nb-NO" dirty="0"/>
              <a:t> to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procedure</a:t>
            </a:r>
            <a:r>
              <a:rPr lang="nb-NO" dirty="0"/>
              <a:t> and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cannot</a:t>
            </a:r>
            <a:r>
              <a:rPr lang="nb-NO" dirty="0"/>
              <a:t> be sure </a:t>
            </a:r>
            <a:r>
              <a:rPr lang="nb-NO" dirty="0" err="1"/>
              <a:t>whether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due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variables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did</a:t>
            </a:r>
            <a:endParaRPr lang="nb-NO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Multicollinearity</a:t>
            </a:r>
            <a:r>
              <a:rPr lang="nb-NO" dirty="0"/>
              <a:t> (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induce</a:t>
            </a:r>
            <a:r>
              <a:rPr lang="nb-NO" dirty="0"/>
              <a:t> false </a:t>
            </a:r>
            <a:r>
              <a:rPr lang="nb-NO" dirty="0" err="1"/>
              <a:t>correlations</a:t>
            </a:r>
            <a:r>
              <a:rPr lang="nb-NO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dirty="0" err="1"/>
              <a:t>Researcher</a:t>
            </a:r>
            <a:r>
              <a:rPr lang="nb-NO" dirty="0"/>
              <a:t>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4073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By </a:t>
            </a:r>
            <a:r>
              <a:rPr lang="nb-NO" dirty="0" err="1"/>
              <a:t>running</a:t>
            </a:r>
            <a:r>
              <a:rPr lang="nb-NO" dirty="0"/>
              <a:t> AND REPORTING </a:t>
            </a:r>
            <a:r>
              <a:rPr lang="nb-NO" dirty="0" err="1"/>
              <a:t>many</a:t>
            </a:r>
            <a:r>
              <a:rPr lang="nb-NO" dirty="0"/>
              <a:t> more analyses </a:t>
            </a:r>
            <a:r>
              <a:rPr lang="nb-NO" dirty="0" err="1"/>
              <a:t>with</a:t>
            </a:r>
            <a:r>
              <a:rPr lang="nb-NO" dirty="0"/>
              <a:t> plausible combinations </a:t>
            </a:r>
            <a:r>
              <a:rPr lang="nb-NO" dirty="0" err="1"/>
              <a:t>of</a:t>
            </a:r>
            <a:r>
              <a:rPr lang="nb-NO" dirty="0"/>
              <a:t> variables in </a:t>
            </a:r>
            <a:r>
              <a:rPr lang="nb-NO" dirty="0" err="1"/>
              <a:t>such</a:t>
            </a:r>
            <a:r>
              <a:rPr lang="nb-NO" dirty="0"/>
              <a:t> a </a:t>
            </a:r>
            <a:r>
              <a:rPr lang="nb-NO" dirty="0" err="1"/>
              <a:t>model</a:t>
            </a:r>
            <a:r>
              <a:rPr lang="nb-NO" dirty="0"/>
              <a:t>,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get</a:t>
            </a:r>
            <a:r>
              <a:rPr lang="nb-NO" dirty="0"/>
              <a:t> less </a:t>
            </a:r>
            <a:r>
              <a:rPr lang="nb-NO" dirty="0" err="1"/>
              <a:t>biased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endParaRPr lang="nb-NO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In my case: 369,512 linear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(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computationally</a:t>
            </a:r>
            <a:r>
              <a:rPr lang="nb-NO" dirty="0"/>
              <a:t> </a:t>
            </a:r>
            <a:r>
              <a:rPr lang="nb-NO" dirty="0" err="1"/>
              <a:t>costly</a:t>
            </a:r>
            <a:r>
              <a:rPr lang="nb-NO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62565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err="1"/>
              <a:t>Many</a:t>
            </a:r>
            <a:r>
              <a:rPr lang="nb-NO" dirty="0"/>
              <a:t> variables </a:t>
            </a:r>
            <a:r>
              <a:rPr lang="nb-NO" dirty="0" err="1"/>
              <a:t>appear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at </a:t>
            </a:r>
            <a:r>
              <a:rPr lang="nb-NO" dirty="0" err="1"/>
              <a:t>the</a:t>
            </a:r>
            <a:r>
              <a:rPr lang="nb-NO" dirty="0"/>
              <a:t> initial median </a:t>
            </a:r>
            <a:r>
              <a:rPr lang="nb-NO" dirty="0" err="1"/>
              <a:t>coefficients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6DAC-D856-114B-B806-89101D03D4FB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9939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D3C6-FBF2-6E42-BF01-0CBC27017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1E928-4DA8-8C3F-93C3-21DDA8818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DF7F-6A98-DB20-2CEA-E9753197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AE95-3E84-A238-6361-3D6D1E71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4DCCC-26DD-1870-0D86-6337DCD6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4550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7239-7F25-4C44-D61F-9CC68371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326B1-57AC-D626-3993-AD371AFD4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0F35-4CC1-AE17-272F-076B8F94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B8A9-692B-669D-1B4F-3897CBD6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A45E-0D7A-7DF2-76FF-9FB5D5A7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5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AFA45-6A6E-9E11-6FDA-620E92FC1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9BC14-62C3-FABC-A892-5D1357178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3C57-78BE-B172-A502-CE7BC8D3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0D3E-28F9-BFE5-5CBB-58F46308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1768-3F7E-6176-ACAE-EEF8BB3F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4822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4A7E-249E-3D79-B3BE-E1CBEF96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5265-FE0E-D6FD-32F7-65E5B528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9A05-7FCB-DB1C-E9E4-EB28A723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6C9C-25B1-C22D-A67B-100D1663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9BCA-498F-8C8D-280F-E055A6B7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6756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AF5B-028D-3CAC-B6A5-AA0A6ED7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E19A-C31C-198A-14F9-51A0A4D74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33BE-0177-E001-4F58-617FE0BF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9CF4B-1841-5867-5702-A6C7BAA7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6E1A-3CFE-94BE-5D07-2B4855C0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3650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AB2F-322F-5583-C1BE-214C9967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1AF1-F213-DD51-3D69-61287A65B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0F16-900B-16CE-D80B-2F29903D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00C8-A091-A2D9-1A80-3B00188C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BFBF-5B5D-D6A1-840C-838F850D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F473E-C5F9-360E-208D-CD8C899E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70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611A-345C-E74D-BE96-F2F96F1B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2CE8-0FF3-E137-9339-9444F492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B0985-7250-0A6F-613D-5D9F265C6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7AB5C-7404-B29C-83B8-49B2B24A5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D7410-EB67-CC22-433B-43FD3F2D8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E8735-87D0-A1CB-AD85-DD6A88BF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119FD-5DAE-64CE-A4BF-A3AD4A9F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A234-2946-F68B-862F-E1327F27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835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4795-B8C8-7957-29F9-2FC4DD9E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D98B8-FA49-DD3F-CF4A-C07014E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70F6F-BB75-9797-18E9-3A1001E1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CBE0C-363D-C86F-E736-6C109B58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1531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482C5-6A30-1410-FC7C-A7D06977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5425E-EA55-0BC6-1576-3BFF126D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038-A54C-CFA8-30FB-0846984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553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D6D4-1C8E-81EB-BE04-D10BE443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E1C3-36D9-59B6-0BE7-4FCE829A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17CC7-FD41-E7F9-CDE5-BB59E2ED8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9ACD-15EC-C0E7-3153-4ADC8B0C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F1363-C94D-3609-2857-AC71CF43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8F23-75D2-171C-3C66-03E35B58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717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80D-5C52-6885-73FF-9BD4798F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7BA8A-51A7-B092-EFA7-F8B8DAF27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6183-114D-A9A4-2834-C803718F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61F1F-64F2-3A20-BD64-DFAB8A5F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D2F9B-14EF-2332-1247-B86AA33F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E8A52-7F73-3215-09FA-7377D5A9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59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60263-A9E0-BDAB-B47C-C97714C9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DF72-A743-7675-F1B4-91B0195D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E432-6BC3-C2BB-C88B-D80D5A792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4D998-6786-C14A-A686-8F2B5061298A}" type="datetimeFigureOut">
              <a:rPr lang="en-NO" smtClean="0"/>
              <a:t>25/11/2024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F40E-3853-916A-A782-20FA3941A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63A2-4417-A602-7D14-F35A4C5F7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8DF72-5136-3B47-858C-30AEB39CD05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0836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radiopaedia.org/articles/multiple-sclerosi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82F2A440-61DC-045A-B0CC-B108B7CD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050" y="34290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E85004-BDF2-3600-CA79-D0B82839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3000"/>
            <a:ext cx="8412420" cy="1905000"/>
          </a:xfrm>
        </p:spPr>
        <p:txBody>
          <a:bodyPr anchor="ctr">
            <a:norm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Max Korbmacher, PhD</a:t>
            </a:r>
          </a:p>
          <a:p>
            <a:r>
              <a:rPr lang="en-NO" dirty="0">
                <a:solidFill>
                  <a:schemeClr val="bg1"/>
                </a:solidFill>
              </a:rPr>
              <a:t>29 November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88315-E5D3-92EC-7692-BEE3B91CDC1C}"/>
              </a:ext>
            </a:extLst>
          </p:cNvPr>
          <p:cNvSpPr txBox="1"/>
          <p:nvPr/>
        </p:nvSpPr>
        <p:spPr>
          <a:xfrm>
            <a:off x="8544270" y="6611779"/>
            <a:ext cx="38465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Images from https://</a:t>
            </a:r>
            <a:r>
              <a:rPr lang="en-GB" sz="1000" dirty="0" err="1">
                <a:solidFill>
                  <a:schemeClr val="bg1"/>
                </a:solidFill>
              </a:rPr>
              <a:t>radiopaedia.org</a:t>
            </a:r>
            <a:r>
              <a:rPr lang="en-GB" sz="1000" dirty="0">
                <a:solidFill>
                  <a:schemeClr val="bg1"/>
                </a:solidFill>
              </a:rPr>
              <a:t>/articles/multiple-sclerosis</a:t>
            </a:r>
            <a:endParaRPr lang="en-NO" sz="1000" dirty="0">
              <a:solidFill>
                <a:schemeClr val="bg1"/>
              </a:solidFill>
            </a:endParaRPr>
          </a:p>
        </p:txBody>
      </p:sp>
      <p:pic>
        <p:nvPicPr>
          <p:cNvPr id="4" name="Picture 2" descr="MS – multippel sklerose – Store medisinske leksikon">
            <a:extLst>
              <a:ext uri="{FF2B5EF4-FFF2-40B4-BE49-F238E27FC236}">
                <a16:creationId xmlns:a16="http://schemas.microsoft.com/office/drawing/2014/main" id="{E54B7556-E01E-F258-6526-48A283F03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0"/>
            <a:ext cx="3340100" cy="36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AD0A0-1A37-C6AD-69E7-10C56FC3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5" y="-1"/>
            <a:ext cx="8451505" cy="5372101"/>
          </a:xfrm>
        </p:spPr>
        <p:txBody>
          <a:bodyPr anchor="ctr">
            <a:normAutofit/>
          </a:bodyPr>
          <a:lstStyle/>
          <a:p>
            <a:r>
              <a:rPr lang="en-GB" sz="4800" dirty="0" err="1">
                <a:solidFill>
                  <a:schemeClr val="bg1"/>
                </a:solidFill>
              </a:rPr>
              <a:t>PROMising</a:t>
            </a:r>
            <a:r>
              <a:rPr lang="en-GB" sz="4800" dirty="0">
                <a:solidFill>
                  <a:schemeClr val="bg1"/>
                </a:solidFill>
              </a:rPr>
              <a:t>: Patient Recorded Outcome Measures predict multiple sclerosis trajectories better than brain, blood and genotyping.</a:t>
            </a:r>
            <a:endParaRPr lang="en-NO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87C3-812B-34D5-1163-723822E3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345"/>
            <a:ext cx="10515600" cy="612848"/>
          </a:xfrm>
        </p:spPr>
        <p:txBody>
          <a:bodyPr>
            <a:normAutofit/>
          </a:bodyPr>
          <a:lstStyle/>
          <a:p>
            <a:r>
              <a:rPr lang="en-NO" sz="1400" dirty="0"/>
              <a:t>99.76% of effects are positive, Md b = 0.13, Md p = 9.54*10</a:t>
            </a:r>
            <a:r>
              <a:rPr lang="en-NO" sz="1400" baseline="30000" dirty="0"/>
              <a:t>-12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C9E6A-7FC3-1647-3208-3ED3171E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74" y="164265"/>
            <a:ext cx="5483524" cy="65802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B0E695-99D6-55E2-74CC-59E21A26A6AA}"/>
              </a:ext>
            </a:extLst>
          </p:cNvPr>
          <p:cNvCxnSpPr>
            <a:cxnSpLocks/>
          </p:cNvCxnSpPr>
          <p:nvPr/>
        </p:nvCxnSpPr>
        <p:spPr>
          <a:xfrm>
            <a:off x="6096000" y="829056"/>
            <a:ext cx="2365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1A7D34-2CF4-A15E-1B87-5921662EBA0F}"/>
              </a:ext>
            </a:extLst>
          </p:cNvPr>
          <p:cNvSpPr txBox="1">
            <a:spLocks/>
          </p:cNvSpPr>
          <p:nvPr/>
        </p:nvSpPr>
        <p:spPr>
          <a:xfrm>
            <a:off x="838200" y="1341193"/>
            <a:ext cx="10599679" cy="28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sz="1400" dirty="0"/>
              <a:t>92.78% of effects are negative, Md b = -0.40, Md p = 1.59*10</a:t>
            </a:r>
            <a:r>
              <a:rPr lang="en-NO" sz="1400" baseline="30000" dirty="0"/>
              <a:t>-149</a:t>
            </a:r>
          </a:p>
          <a:p>
            <a:endParaRPr lang="en-NO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B8934-038E-8C8F-3CAA-69A3BCE60938}"/>
              </a:ext>
            </a:extLst>
          </p:cNvPr>
          <p:cNvCxnSpPr>
            <a:cxnSpLocks/>
          </p:cNvCxnSpPr>
          <p:nvPr/>
        </p:nvCxnSpPr>
        <p:spPr>
          <a:xfrm>
            <a:off x="6096000" y="1481328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9B26561-AB9F-2E10-6CF7-325727F650DA}"/>
              </a:ext>
            </a:extLst>
          </p:cNvPr>
          <p:cNvSpPr txBox="1">
            <a:spLocks/>
          </p:cNvSpPr>
          <p:nvPr/>
        </p:nvSpPr>
        <p:spPr>
          <a:xfrm>
            <a:off x="754121" y="2857467"/>
            <a:ext cx="10599679" cy="66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sz="1400" dirty="0"/>
              <a:t>35.19% of effects are positive, Md b = 0.09, Md p = 1.47*10</a:t>
            </a:r>
            <a:r>
              <a:rPr lang="en-NO" sz="1400" baseline="30000" dirty="0"/>
              <a:t>-15</a:t>
            </a:r>
          </a:p>
          <a:p>
            <a:r>
              <a:rPr lang="en-NO" sz="1400" dirty="0"/>
              <a:t>49.60% of effects are positive</a:t>
            </a:r>
          </a:p>
          <a:p>
            <a:endParaRPr lang="en-NO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BBBA28-F5F5-08D5-4D61-C390EBBE6929}"/>
              </a:ext>
            </a:extLst>
          </p:cNvPr>
          <p:cNvCxnSpPr>
            <a:cxnSpLocks/>
          </p:cNvCxnSpPr>
          <p:nvPr/>
        </p:nvCxnSpPr>
        <p:spPr>
          <a:xfrm>
            <a:off x="6011921" y="2997602"/>
            <a:ext cx="2173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83C21C9-B4B8-4FA1-4AA5-648294380DDD}"/>
              </a:ext>
            </a:extLst>
          </p:cNvPr>
          <p:cNvSpPr txBox="1">
            <a:spLocks/>
          </p:cNvSpPr>
          <p:nvPr/>
        </p:nvSpPr>
        <p:spPr>
          <a:xfrm>
            <a:off x="754121" y="2635527"/>
            <a:ext cx="10599679" cy="283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sz="1400" dirty="0"/>
              <a:t>Example of an unclear effect: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DACC45-E146-95BC-3096-E2638DC2A5DF}"/>
              </a:ext>
            </a:extLst>
          </p:cNvPr>
          <p:cNvCxnSpPr>
            <a:cxnSpLocks/>
          </p:cNvCxnSpPr>
          <p:nvPr/>
        </p:nvCxnSpPr>
        <p:spPr>
          <a:xfrm>
            <a:off x="3479180" y="3334215"/>
            <a:ext cx="3888059" cy="139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7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87C3-812B-34D5-1163-723822E3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345"/>
            <a:ext cx="10515600" cy="612848"/>
          </a:xfrm>
        </p:spPr>
        <p:txBody>
          <a:bodyPr>
            <a:normAutofit/>
          </a:bodyPr>
          <a:lstStyle/>
          <a:p>
            <a:r>
              <a:rPr lang="en-NO" sz="1400" dirty="0"/>
              <a:t>99.76% of effects are positive, Md b = 0.13, Md p = 9.54*10</a:t>
            </a:r>
            <a:r>
              <a:rPr lang="en-NO" sz="1400" baseline="30000" dirty="0"/>
              <a:t>-12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C9E6A-7FC3-1647-3208-3ED3171E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74" y="164265"/>
            <a:ext cx="5483524" cy="658022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B0E695-99D6-55E2-74CC-59E21A26A6AA}"/>
              </a:ext>
            </a:extLst>
          </p:cNvPr>
          <p:cNvCxnSpPr>
            <a:cxnSpLocks/>
          </p:cNvCxnSpPr>
          <p:nvPr/>
        </p:nvCxnSpPr>
        <p:spPr>
          <a:xfrm>
            <a:off x="6096000" y="829056"/>
            <a:ext cx="2365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1A7D34-2CF4-A15E-1B87-5921662EBA0F}"/>
              </a:ext>
            </a:extLst>
          </p:cNvPr>
          <p:cNvSpPr txBox="1">
            <a:spLocks/>
          </p:cNvSpPr>
          <p:nvPr/>
        </p:nvSpPr>
        <p:spPr>
          <a:xfrm>
            <a:off x="838200" y="1341193"/>
            <a:ext cx="10599679" cy="28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sz="1400" dirty="0"/>
              <a:t>92.78% of effects are negative, Md b = -0.40, Md p = 1.59*10</a:t>
            </a:r>
            <a:r>
              <a:rPr lang="en-NO" sz="1400" baseline="30000" dirty="0"/>
              <a:t>-149</a:t>
            </a:r>
          </a:p>
          <a:p>
            <a:endParaRPr lang="en-NO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EB8934-038E-8C8F-3CAA-69A3BCE60938}"/>
              </a:ext>
            </a:extLst>
          </p:cNvPr>
          <p:cNvCxnSpPr>
            <a:cxnSpLocks/>
          </p:cNvCxnSpPr>
          <p:nvPr/>
        </p:nvCxnSpPr>
        <p:spPr>
          <a:xfrm>
            <a:off x="6096000" y="1481328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9B26561-AB9F-2E10-6CF7-325727F650DA}"/>
              </a:ext>
            </a:extLst>
          </p:cNvPr>
          <p:cNvSpPr txBox="1">
            <a:spLocks/>
          </p:cNvSpPr>
          <p:nvPr/>
        </p:nvSpPr>
        <p:spPr>
          <a:xfrm>
            <a:off x="754121" y="2857467"/>
            <a:ext cx="10599679" cy="66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sz="1400" dirty="0"/>
              <a:t>35.19% of effects are positive, Md b = 0.09, Md p = 1.47*10</a:t>
            </a:r>
            <a:r>
              <a:rPr lang="en-NO" sz="1400" baseline="30000" dirty="0"/>
              <a:t>-15</a:t>
            </a:r>
          </a:p>
          <a:p>
            <a:r>
              <a:rPr lang="en-NO" sz="1400" dirty="0"/>
              <a:t>49.60% of effects are positive</a:t>
            </a:r>
          </a:p>
          <a:p>
            <a:endParaRPr lang="en-NO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BBBA28-F5F5-08D5-4D61-C390EBBE6929}"/>
              </a:ext>
            </a:extLst>
          </p:cNvPr>
          <p:cNvCxnSpPr>
            <a:cxnSpLocks/>
          </p:cNvCxnSpPr>
          <p:nvPr/>
        </p:nvCxnSpPr>
        <p:spPr>
          <a:xfrm>
            <a:off x="6011921" y="2997602"/>
            <a:ext cx="21730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83C21C9-B4B8-4FA1-4AA5-648294380DDD}"/>
              </a:ext>
            </a:extLst>
          </p:cNvPr>
          <p:cNvSpPr txBox="1">
            <a:spLocks/>
          </p:cNvSpPr>
          <p:nvPr/>
        </p:nvSpPr>
        <p:spPr>
          <a:xfrm>
            <a:off x="754121" y="2635527"/>
            <a:ext cx="10599679" cy="283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sz="1400" dirty="0"/>
              <a:t>Example of an unclear effect: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3B69C4D-1493-D212-E7CC-953A044E00A3}"/>
              </a:ext>
            </a:extLst>
          </p:cNvPr>
          <p:cNvSpPr txBox="1">
            <a:spLocks/>
          </p:cNvSpPr>
          <p:nvPr/>
        </p:nvSpPr>
        <p:spPr>
          <a:xfrm>
            <a:off x="838201" y="4549698"/>
            <a:ext cx="5361877" cy="1784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sz="2400" dirty="0"/>
              <a:t>Conclusions: Baseline </a:t>
            </a:r>
            <a:r>
              <a:rPr lang="en-NO" sz="2400" b="1" dirty="0"/>
              <a:t>EDSS</a:t>
            </a:r>
            <a:r>
              <a:rPr lang="en-NO" sz="2400" dirty="0"/>
              <a:t>, </a:t>
            </a:r>
            <a:r>
              <a:rPr lang="en-NO" sz="2400" b="1" dirty="0"/>
              <a:t>Vitamin A</a:t>
            </a:r>
            <a:r>
              <a:rPr lang="en-NO" sz="2400" dirty="0"/>
              <a:t>, and </a:t>
            </a:r>
            <a:r>
              <a:rPr lang="en-NO" sz="2400" b="1" dirty="0"/>
              <a:t>PROM</a:t>
            </a:r>
            <a:r>
              <a:rPr lang="en-NO" sz="2400" dirty="0"/>
              <a:t>s, as well as nb </a:t>
            </a:r>
            <a:r>
              <a:rPr lang="en-NO" sz="2400" b="1" dirty="0"/>
              <a:t>relapses</a:t>
            </a:r>
            <a:r>
              <a:rPr lang="en-NO" sz="2400" dirty="0"/>
              <a:t> 12 months prior, can </a:t>
            </a:r>
            <a:r>
              <a:rPr lang="en-NO" sz="2400" b="1" dirty="0"/>
              <a:t>predict</a:t>
            </a:r>
            <a:r>
              <a:rPr lang="en-NO" sz="2400" dirty="0"/>
              <a:t> the </a:t>
            </a:r>
            <a:r>
              <a:rPr lang="en-NO" sz="2400" b="1" dirty="0"/>
              <a:t>decline</a:t>
            </a:r>
            <a:r>
              <a:rPr lang="en-NO" sz="2400" dirty="0"/>
              <a:t> </a:t>
            </a:r>
            <a:r>
              <a:rPr lang="en-NO" sz="2400" b="1" dirty="0"/>
              <a:t>in cognitive performance</a:t>
            </a:r>
            <a:r>
              <a:rPr lang="en-NO" sz="2400" dirty="0"/>
              <a:t> of MS patients measured by the </a:t>
            </a:r>
            <a:r>
              <a:rPr lang="en-GB" sz="2400" dirty="0"/>
              <a:t>Paced Auditory Serial Addition Test.</a:t>
            </a:r>
            <a:endParaRPr lang="en-NO" sz="2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DACC45-E146-95BC-3096-E2638DC2A5DF}"/>
              </a:ext>
            </a:extLst>
          </p:cNvPr>
          <p:cNvCxnSpPr>
            <a:cxnSpLocks/>
          </p:cNvCxnSpPr>
          <p:nvPr/>
        </p:nvCxnSpPr>
        <p:spPr>
          <a:xfrm>
            <a:off x="3479180" y="3334215"/>
            <a:ext cx="3888059" cy="139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5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3B69C4D-1493-D212-E7CC-953A044E00A3}"/>
              </a:ext>
            </a:extLst>
          </p:cNvPr>
          <p:cNvSpPr txBox="1">
            <a:spLocks/>
          </p:cNvSpPr>
          <p:nvPr/>
        </p:nvSpPr>
        <p:spPr>
          <a:xfrm>
            <a:off x="838201" y="1158240"/>
            <a:ext cx="5361877" cy="517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sz="2400" dirty="0"/>
              <a:t>Conclusions when predicting </a:t>
            </a:r>
            <a:r>
              <a:rPr lang="en-NO" sz="2400" dirty="0">
                <a:highlight>
                  <a:srgbClr val="FFFF00"/>
                </a:highlight>
              </a:rPr>
              <a:t>EDSS</a:t>
            </a:r>
            <a:r>
              <a:rPr lang="en-NO" sz="2400" dirty="0"/>
              <a:t>:</a:t>
            </a:r>
          </a:p>
          <a:p>
            <a:r>
              <a:rPr lang="nb-NO" sz="2400" dirty="0"/>
              <a:t>No impressive </a:t>
            </a:r>
            <a:r>
              <a:rPr lang="nb-NO" sz="2400" dirty="0" err="1"/>
              <a:t>evidence</a:t>
            </a:r>
            <a:r>
              <a:rPr lang="nb-NO" sz="2400" dirty="0"/>
              <a:t> </a:t>
            </a:r>
            <a:r>
              <a:rPr lang="nb-NO" sz="2400" dirty="0" err="1"/>
              <a:t>when</a:t>
            </a:r>
            <a:r>
              <a:rPr lang="nb-NO" sz="2400" dirty="0"/>
              <a:t> </a:t>
            </a:r>
            <a:r>
              <a:rPr lang="nb-NO" sz="2400" dirty="0" err="1"/>
              <a:t>predicting</a:t>
            </a:r>
            <a:r>
              <a:rPr lang="nb-NO" sz="2400" dirty="0"/>
              <a:t> EDSS </a:t>
            </a:r>
            <a:r>
              <a:rPr lang="nb-NO" sz="2400" dirty="0" err="1"/>
              <a:t>changes</a:t>
            </a:r>
            <a:r>
              <a:rPr lang="nb-NO" sz="2400" dirty="0"/>
              <a:t>. </a:t>
            </a:r>
          </a:p>
          <a:p>
            <a:r>
              <a:rPr lang="nb-NO" sz="2400" dirty="0"/>
              <a:t>Note, </a:t>
            </a:r>
            <a:r>
              <a:rPr lang="nb-NO" sz="2400" dirty="0" err="1"/>
              <a:t>that</a:t>
            </a:r>
            <a:r>
              <a:rPr lang="nb-NO" sz="2400" dirty="0"/>
              <a:t> EDSS </a:t>
            </a:r>
            <a:r>
              <a:rPr lang="nb-NO" sz="2400" dirty="0" err="1"/>
              <a:t>changes</a:t>
            </a:r>
            <a:r>
              <a:rPr lang="nb-NO" sz="2400" dirty="0"/>
              <a:t> </a:t>
            </a:r>
            <a:r>
              <a:rPr lang="nb-NO" sz="2400" dirty="0" err="1"/>
              <a:t>were</a:t>
            </a:r>
            <a:r>
              <a:rPr lang="nb-NO" sz="2400" dirty="0"/>
              <a:t> </a:t>
            </a:r>
            <a:r>
              <a:rPr lang="nb-NO" sz="2400" dirty="0" err="1"/>
              <a:t>small</a:t>
            </a:r>
            <a:r>
              <a:rPr lang="nb-NO" sz="2400" dirty="0"/>
              <a:t> over </a:t>
            </a:r>
            <a:r>
              <a:rPr lang="nb-NO" sz="2400" dirty="0" err="1"/>
              <a:t>the</a:t>
            </a:r>
            <a:r>
              <a:rPr lang="nb-NO" sz="2400" dirty="0"/>
              <a:t> </a:t>
            </a:r>
            <a:r>
              <a:rPr lang="nb-NO" sz="2400" dirty="0" err="1"/>
              <a:t>examined</a:t>
            </a:r>
            <a:r>
              <a:rPr lang="nb-NO" sz="2400" dirty="0"/>
              <a:t> 10-years, due to </a:t>
            </a:r>
            <a:r>
              <a:rPr lang="nb-NO" sz="2400" dirty="0" err="1"/>
              <a:t>working</a:t>
            </a:r>
            <a:r>
              <a:rPr lang="nb-NO" sz="2400" dirty="0"/>
              <a:t> </a:t>
            </a:r>
            <a:r>
              <a:rPr lang="nb-NO" sz="2400" dirty="0" err="1"/>
              <a:t>treatment</a:t>
            </a:r>
            <a:r>
              <a:rPr lang="nb-NO" sz="2400" dirty="0"/>
              <a:t>: </a:t>
            </a:r>
            <a:r>
              <a:rPr lang="en-GB" sz="2400" dirty="0"/>
              <a:t>EDSS increase of 0.88 points (t(77)=5.08,p=2.54*10-6)</a:t>
            </a:r>
            <a:r>
              <a:rPr lang="en-NO" sz="2400" dirty="0"/>
              <a:t>.</a:t>
            </a:r>
          </a:p>
          <a:p>
            <a:r>
              <a:rPr lang="en-NO" sz="2400" dirty="0"/>
              <a:t>Again, brain age gap, PROMs, vitamine A levels might be of interest when attempting to predict patient trajectories.</a:t>
            </a:r>
          </a:p>
          <a:p>
            <a:endParaRPr lang="en-GB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DB00E-2B15-3069-9797-638A84262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146304"/>
            <a:ext cx="5471160" cy="65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181C-D8F5-63FE-328F-960423ED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B095-38AD-DA13-57E2-9B4A3C9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Perhaps we shou</a:t>
            </a:r>
            <a:r>
              <a:rPr lang="en-GB" dirty="0" err="1"/>
              <a:t>ld</a:t>
            </a:r>
            <a:r>
              <a:rPr lang="en-NO" dirty="0"/>
              <a:t> just ask patients how they are?</a:t>
            </a:r>
          </a:p>
        </p:txBody>
      </p:sp>
    </p:spTree>
    <p:extLst>
      <p:ext uri="{BB962C8B-B14F-4D97-AF65-F5344CB8AC3E}">
        <p14:creationId xmlns:p14="http://schemas.microsoft.com/office/powerpoint/2010/main" val="21627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DEDF-1A6E-0D2C-D535-3861D11B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Thank you for your attention!</a:t>
            </a:r>
          </a:p>
        </p:txBody>
      </p:sp>
      <p:pic>
        <p:nvPicPr>
          <p:cNvPr id="5122" name="Picture 2" descr="Multiple Sclerosis Clinical Team">
            <a:extLst>
              <a:ext uri="{FF2B5EF4-FFF2-40B4-BE49-F238E27FC236}">
                <a16:creationId xmlns:a16="http://schemas.microsoft.com/office/drawing/2014/main" id="{5B19F1DC-ACD9-298D-E599-3963D942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" y="2617157"/>
            <a:ext cx="5810885" cy="387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7DDE699-76B8-BA92-9113-386237E4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80" y="3746826"/>
            <a:ext cx="48641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 from the Research Council saying &quot;Centre for Clinical Trearment Research&quot;.">
            <a:extLst>
              <a:ext uri="{FF2B5EF4-FFF2-40B4-BE49-F238E27FC236}">
                <a16:creationId xmlns:a16="http://schemas.microsoft.com/office/drawing/2014/main" id="{31A6B154-4CBF-C00D-57B0-AE1ABEAE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65" y="5354558"/>
            <a:ext cx="4312920" cy="10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DC67BAD5-17E5-F56E-B6CE-34A080DCC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760" y="2446020"/>
            <a:ext cx="3810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2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94CFE5-E51D-6037-EAC7-E8D9CD7F8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Brain 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8EAD63-877F-39AB-67C0-BAE47DD3A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7505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041A-DE7A-3769-E98A-13D3E19F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Brain 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38330-06F2-D0B7-4F87-B6388B9253CA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296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dirty="0"/>
              <a:t>Training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Predicting chronological age with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Differences between brain age and chronological age</a:t>
            </a:r>
          </a:p>
        </p:txBody>
      </p:sp>
      <p:pic>
        <p:nvPicPr>
          <p:cNvPr id="6" name="Picture 5" descr="A close-up of a brain&#10;&#10;Description automatically generated">
            <a:extLst>
              <a:ext uri="{FF2B5EF4-FFF2-40B4-BE49-F238E27FC236}">
                <a16:creationId xmlns:a16="http://schemas.microsoft.com/office/drawing/2014/main" id="{31625C95-C352-8CE6-D0F9-79A4F784D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397" y="1366198"/>
            <a:ext cx="931252" cy="1010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A99A9B-DC76-2019-37BF-F5229B8CD20B}"/>
              </a:ext>
            </a:extLst>
          </p:cNvPr>
          <p:cNvSpPr txBox="1"/>
          <p:nvPr/>
        </p:nvSpPr>
        <p:spPr>
          <a:xfrm>
            <a:off x="6950192" y="5451828"/>
            <a:ext cx="1540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NO"/>
            </a:defPPr>
            <a:lvl1pPr>
              <a:defRPr sz="1200"/>
            </a:lvl1pPr>
          </a:lstStyle>
          <a:p>
            <a:pPr algn="ctr"/>
            <a:r>
              <a:rPr lang="en-GB" dirty="0"/>
              <a:t>Example individual.</a:t>
            </a:r>
          </a:p>
          <a:p>
            <a:pPr algn="ctr"/>
            <a:r>
              <a:rPr lang="en-GB" dirty="0"/>
              <a:t>Chronological age:</a:t>
            </a:r>
          </a:p>
          <a:p>
            <a:pPr algn="ctr"/>
            <a:r>
              <a:rPr lang="en-GB" dirty="0"/>
              <a:t>22 years</a:t>
            </a:r>
            <a:endParaRPr lang="en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8C596-37AC-8AA8-94CC-641BF3884C8A}"/>
              </a:ext>
            </a:extLst>
          </p:cNvPr>
          <p:cNvSpPr txBox="1"/>
          <p:nvPr/>
        </p:nvSpPr>
        <p:spPr>
          <a:xfrm>
            <a:off x="9881880" y="4426608"/>
            <a:ext cx="1388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NO"/>
            </a:defPPr>
            <a:lvl1pPr>
              <a:defRPr sz="1200"/>
            </a:lvl1pPr>
          </a:lstStyle>
          <a:p>
            <a:pPr algn="ctr"/>
            <a:r>
              <a:rPr lang="en-GB" dirty="0"/>
              <a:t>Brain age:</a:t>
            </a:r>
          </a:p>
          <a:p>
            <a:pPr algn="ctr"/>
            <a:r>
              <a:rPr lang="en-GB" dirty="0"/>
              <a:t>27 years old</a:t>
            </a:r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9F2EF-3102-3F2A-3AFF-343ADF7E25F7}"/>
              </a:ext>
            </a:extLst>
          </p:cNvPr>
          <p:cNvSpPr txBox="1"/>
          <p:nvPr/>
        </p:nvSpPr>
        <p:spPr>
          <a:xfrm>
            <a:off x="7026397" y="2835421"/>
            <a:ext cx="1388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Individuals of different ages</a:t>
            </a:r>
            <a:endParaRPr lang="en-NO" sz="1200" dirty="0"/>
          </a:p>
        </p:txBody>
      </p:sp>
      <p:pic>
        <p:nvPicPr>
          <p:cNvPr id="14" name="Picture 13" descr="A close-up of a brain&#10;&#10;Description automatically generated">
            <a:extLst>
              <a:ext uri="{FF2B5EF4-FFF2-40B4-BE49-F238E27FC236}">
                <a16:creationId xmlns:a16="http://schemas.microsoft.com/office/drawing/2014/main" id="{BF37775E-A32C-F8D9-F0DD-07FD6E08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97" y="1518598"/>
            <a:ext cx="931252" cy="1010962"/>
          </a:xfrm>
          <a:prstGeom prst="rect">
            <a:avLst/>
          </a:prstGeom>
        </p:spPr>
      </p:pic>
      <p:pic>
        <p:nvPicPr>
          <p:cNvPr id="15" name="Picture 14" descr="A close-up of a brain&#10;&#10;Description automatically generated">
            <a:extLst>
              <a:ext uri="{FF2B5EF4-FFF2-40B4-BE49-F238E27FC236}">
                <a16:creationId xmlns:a16="http://schemas.microsoft.com/office/drawing/2014/main" id="{9EDF47ED-3DA2-1B49-30AC-22EACAAA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197" y="1670998"/>
            <a:ext cx="931252" cy="1010962"/>
          </a:xfrm>
          <a:prstGeom prst="rect">
            <a:avLst/>
          </a:prstGeom>
        </p:spPr>
      </p:pic>
      <p:pic>
        <p:nvPicPr>
          <p:cNvPr id="16" name="Picture 15" descr="A close-up of a brain&#10;&#10;Description automatically generated">
            <a:extLst>
              <a:ext uri="{FF2B5EF4-FFF2-40B4-BE49-F238E27FC236}">
                <a16:creationId xmlns:a16="http://schemas.microsoft.com/office/drawing/2014/main" id="{5D65F77F-84B6-18BA-3A4A-CB0ED48E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597" y="1823398"/>
            <a:ext cx="931252" cy="10109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40381B-C5DC-18E8-D312-3DF146633B44}"/>
              </a:ext>
            </a:extLst>
          </p:cNvPr>
          <p:cNvSpPr txBox="1"/>
          <p:nvPr/>
        </p:nvSpPr>
        <p:spPr>
          <a:xfrm>
            <a:off x="6934075" y="844466"/>
            <a:ext cx="435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dirty="0"/>
              <a:t>1) Model 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D6B95C-F3BA-C541-B68A-6F6DD6F03771}"/>
              </a:ext>
            </a:extLst>
          </p:cNvPr>
          <p:cNvSpPr txBox="1"/>
          <p:nvPr/>
        </p:nvSpPr>
        <p:spPr>
          <a:xfrm>
            <a:off x="6934075" y="3641012"/>
            <a:ext cx="435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dirty="0"/>
              <a:t>2) Predictions</a:t>
            </a:r>
          </a:p>
        </p:txBody>
      </p:sp>
      <p:pic>
        <p:nvPicPr>
          <p:cNvPr id="19" name="Picture 18" descr="A close-up of a brain&#10;&#10;Description automatically generated">
            <a:extLst>
              <a:ext uri="{FF2B5EF4-FFF2-40B4-BE49-F238E27FC236}">
                <a16:creationId xmlns:a16="http://schemas.microsoft.com/office/drawing/2014/main" id="{B73ACB62-685D-A283-B02E-7A936EC5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209" y="4020356"/>
            <a:ext cx="1317629" cy="143041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964C0E-FB0E-9401-C96E-A99E146C2AFB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flipH="1">
            <a:off x="10576100" y="4888273"/>
            <a:ext cx="1" cy="65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FC590F-CE7C-B35A-A1CD-7F59360B11DC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>
            <a:off x="8491044" y="5774994"/>
            <a:ext cx="1390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C41031-62BB-EEC2-AF8F-D28E63A0E81B}"/>
              </a:ext>
            </a:extLst>
          </p:cNvPr>
          <p:cNvSpPr txBox="1"/>
          <p:nvPr/>
        </p:nvSpPr>
        <p:spPr>
          <a:xfrm>
            <a:off x="9881879" y="5544161"/>
            <a:ext cx="1388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NO"/>
            </a:defPPr>
            <a:lvl1pPr>
              <a:defRPr sz="1200"/>
            </a:lvl1pPr>
          </a:lstStyle>
          <a:p>
            <a:pPr algn="ctr"/>
            <a:r>
              <a:rPr lang="en-GB" dirty="0"/>
              <a:t>Difference / Brain age gap: 5 years</a:t>
            </a:r>
            <a:endParaRPr lang="en-NO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75ED49-0659-785B-F17B-A10E9A3EB077}"/>
              </a:ext>
            </a:extLst>
          </p:cNvPr>
          <p:cNvCxnSpPr>
            <a:cxnSpLocks/>
            <a:stCxn id="46" idx="3"/>
            <a:endCxn id="51" idx="1"/>
          </p:cNvCxnSpPr>
          <p:nvPr/>
        </p:nvCxnSpPr>
        <p:spPr>
          <a:xfrm flipV="1">
            <a:off x="8414838" y="2095057"/>
            <a:ext cx="1467054" cy="5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DE7F503-E1D9-A0F0-1880-63F276BF0B28}"/>
              </a:ext>
            </a:extLst>
          </p:cNvPr>
          <p:cNvSpPr/>
          <p:nvPr/>
        </p:nvSpPr>
        <p:spPr>
          <a:xfrm>
            <a:off x="7026397" y="1366198"/>
            <a:ext cx="1388441" cy="1468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99533C-C7B1-0628-000B-E54DE9549A7F}"/>
              </a:ext>
            </a:extLst>
          </p:cNvPr>
          <p:cNvGrpSpPr/>
          <p:nvPr/>
        </p:nvGrpSpPr>
        <p:grpSpPr>
          <a:xfrm>
            <a:off x="9881892" y="1360976"/>
            <a:ext cx="1388441" cy="1468162"/>
            <a:chOff x="10308820" y="1386330"/>
            <a:chExt cx="1388441" cy="146816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B396305-F9AD-C7FC-2A10-96836F95F238}"/>
                </a:ext>
              </a:extLst>
            </p:cNvPr>
            <p:cNvGrpSpPr/>
            <p:nvPr/>
          </p:nvGrpSpPr>
          <p:grpSpPr>
            <a:xfrm>
              <a:off x="10415558" y="1518262"/>
              <a:ext cx="1153932" cy="1204298"/>
              <a:chOff x="10369948" y="1239612"/>
              <a:chExt cx="1505702" cy="164106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5D0CC7-CA1E-1BDB-83B7-A67F1A0A3A94}"/>
                  </a:ext>
                </a:extLst>
              </p:cNvPr>
              <p:cNvSpPr/>
              <p:nvPr/>
            </p:nvSpPr>
            <p:spPr>
              <a:xfrm>
                <a:off x="11126766" y="1239612"/>
                <a:ext cx="374442" cy="272737"/>
              </a:xfrm>
              <a:prstGeom prst="rect">
                <a:avLst/>
              </a:prstGeom>
              <a:solidFill>
                <a:srgbClr val="FFF5CE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GB" sz="1800" b="0" strike="noStrike" spc="-1" dirty="0">
                  <a:latin typeface="Arial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6A25E3A-EFBF-E28B-1D0D-F6D6FD64596D}"/>
                  </a:ext>
                </a:extLst>
              </p:cNvPr>
              <p:cNvSpPr/>
              <p:nvPr/>
            </p:nvSpPr>
            <p:spPr>
              <a:xfrm>
                <a:off x="10744390" y="1913956"/>
                <a:ext cx="374442" cy="27273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GB" sz="1800" b="0" strike="noStrike" spc="-1" dirty="0">
                  <a:latin typeface="Arial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CE673CF-E00B-A1B0-E21A-44E591A61F01}"/>
                  </a:ext>
                </a:extLst>
              </p:cNvPr>
              <p:cNvCxnSpPr>
                <a:cxnSpLocks/>
                <a:stCxn id="35" idx="2"/>
                <a:endCxn id="40" idx="0"/>
              </p:cNvCxnSpPr>
              <p:nvPr/>
            </p:nvCxnSpPr>
            <p:spPr>
              <a:xfrm>
                <a:off x="11313987" y="1512349"/>
                <a:ext cx="374442" cy="401606"/>
              </a:xfrm>
              <a:prstGeom prst="straightConnector1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56DC2CA-7C1B-4CA3-576D-124C385CFBCC}"/>
                  </a:ext>
                </a:extLst>
              </p:cNvPr>
              <p:cNvSpPr/>
              <p:nvPr/>
            </p:nvSpPr>
            <p:spPr>
              <a:xfrm>
                <a:off x="11118832" y="2607944"/>
                <a:ext cx="374442" cy="27273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GB" sz="1800" b="0" strike="noStrike" spc="-1" dirty="0">
                  <a:latin typeface="Arial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648F969-BE5A-BE09-C422-A57F370BE1E8}"/>
                  </a:ext>
                </a:extLst>
              </p:cNvPr>
              <p:cNvSpPr/>
              <p:nvPr/>
            </p:nvSpPr>
            <p:spPr>
              <a:xfrm>
                <a:off x="10744390" y="1913955"/>
                <a:ext cx="374442" cy="27273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GB" sz="1800" b="0" strike="noStrike" spc="-1" dirty="0">
                  <a:latin typeface="Arial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53B065C-3E39-6004-8B95-3A051D57C642}"/>
                  </a:ext>
                </a:extLst>
              </p:cNvPr>
              <p:cNvSpPr/>
              <p:nvPr/>
            </p:nvSpPr>
            <p:spPr>
              <a:xfrm>
                <a:off x="11501208" y="1913955"/>
                <a:ext cx="374442" cy="27273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GB" sz="1800" b="0" strike="noStrike" spc="-1" dirty="0">
                  <a:latin typeface="Arial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3A17C09-E54F-A935-2A57-8161004F30A0}"/>
                  </a:ext>
                </a:extLst>
              </p:cNvPr>
              <p:cNvCxnSpPr>
                <a:cxnSpLocks/>
                <a:stCxn id="35" idx="2"/>
                <a:endCxn id="39" idx="0"/>
              </p:cNvCxnSpPr>
              <p:nvPr/>
            </p:nvCxnSpPr>
            <p:spPr>
              <a:xfrm flipH="1">
                <a:off x="10931611" y="1512349"/>
                <a:ext cx="382376" cy="4016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F818E2B-0987-D360-6563-D88A795D5370}"/>
                  </a:ext>
                </a:extLst>
              </p:cNvPr>
              <p:cNvCxnSpPr>
                <a:cxnSpLocks/>
                <a:stCxn id="39" idx="2"/>
                <a:endCxn id="38" idx="0"/>
              </p:cNvCxnSpPr>
              <p:nvPr/>
            </p:nvCxnSpPr>
            <p:spPr>
              <a:xfrm>
                <a:off x="10931611" y="2186692"/>
                <a:ext cx="374442" cy="421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88EC27A-C829-2CD0-9503-6B2A14B84601}"/>
                  </a:ext>
                </a:extLst>
              </p:cNvPr>
              <p:cNvSpPr/>
              <p:nvPr/>
            </p:nvSpPr>
            <p:spPr>
              <a:xfrm>
                <a:off x="10369948" y="2607944"/>
                <a:ext cx="374442" cy="27273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GB" sz="1800" b="0" strike="noStrike" spc="-1" dirty="0">
                  <a:latin typeface="Arial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6691E3E-4176-E78F-F998-F5FD05509DD5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 flipH="1">
                <a:off x="10557169" y="2192880"/>
                <a:ext cx="382376" cy="415064"/>
              </a:xfrm>
              <a:prstGeom prst="straightConnector1">
                <a:avLst/>
              </a:prstGeom>
              <a:ln w="19050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164138-F73E-8992-B6D2-021C8D9673D5}"/>
                </a:ext>
              </a:extLst>
            </p:cNvPr>
            <p:cNvSpPr/>
            <p:nvPr/>
          </p:nvSpPr>
          <p:spPr>
            <a:xfrm>
              <a:off x="10308820" y="1386330"/>
              <a:ext cx="1388441" cy="14681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C17DBDA-E9A7-936D-CD69-93186812F1DE}"/>
              </a:ext>
            </a:extLst>
          </p:cNvPr>
          <p:cNvSpPr txBox="1"/>
          <p:nvPr/>
        </p:nvSpPr>
        <p:spPr>
          <a:xfrm>
            <a:off x="9881881" y="2829138"/>
            <a:ext cx="1388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Trained model</a:t>
            </a:r>
            <a:endParaRPr lang="en-NO" sz="1200" dirty="0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BF32F0A-A324-4BED-F3B2-475B15870EE3}"/>
              </a:ext>
            </a:extLst>
          </p:cNvPr>
          <p:cNvSpPr/>
          <p:nvPr/>
        </p:nvSpPr>
        <p:spPr>
          <a:xfrm rot="16852103" flipH="1">
            <a:off x="9351288" y="2602444"/>
            <a:ext cx="1848612" cy="2242043"/>
          </a:xfrm>
          <a:prstGeom prst="arc">
            <a:avLst>
              <a:gd name="adj1" fmla="val 12860294"/>
              <a:gd name="adj2" fmla="val 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046C6E-353E-84BB-CDCE-B1394F76B12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8414838" y="3972382"/>
            <a:ext cx="788450" cy="763180"/>
          </a:xfrm>
          <a:prstGeom prst="line">
            <a:avLst/>
          </a:prstGeom>
          <a:ln>
            <a:solidFill>
              <a:schemeClr val="dk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AEF7813-9BE1-75C9-4D9E-F45E06516496}"/>
              </a:ext>
            </a:extLst>
          </p:cNvPr>
          <p:cNvSpPr txBox="1"/>
          <p:nvPr/>
        </p:nvSpPr>
        <p:spPr>
          <a:xfrm rot="18956823">
            <a:off x="8215894" y="4344522"/>
            <a:ext cx="1388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Model applied to individual data</a:t>
            </a:r>
            <a:endParaRPr lang="en-NO" sz="1200" dirty="0"/>
          </a:p>
        </p:txBody>
      </p:sp>
    </p:spTree>
    <p:extLst>
      <p:ext uri="{BB962C8B-B14F-4D97-AF65-F5344CB8AC3E}">
        <p14:creationId xmlns:p14="http://schemas.microsoft.com/office/powerpoint/2010/main" val="39003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615-9978-71C3-7E60-9DA7CBC4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CC75-C2F9-4A74-FCC7-B58C742A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O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What data to look at when predicting patients’ trajectories?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O" dirty="0"/>
              <a:t>Diagnosis, prognosis, predicting the future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NO" dirty="0"/>
              <a:t>Data: geno- &amp; phenotypes, MRI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Multiverse analysis: reducing individual researcher bias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What, how why?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Results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0452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BC1B-387F-05F1-48E3-A2892596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Background: The optimal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D584-D5BC-6AF9-9D99-BDF6AB79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O" dirty="0"/>
              <a:t>Patient comes in</a:t>
            </a:r>
          </a:p>
          <a:p>
            <a:pPr marL="514350" indent="-514350">
              <a:buFont typeface="+mj-lt"/>
              <a:buAutoNum type="arabicPeriod"/>
            </a:pPr>
            <a:r>
              <a:rPr lang="en-NO" dirty="0"/>
              <a:t>Testing / diagnosis / prognosis</a:t>
            </a:r>
          </a:p>
          <a:p>
            <a:pPr marL="514350" indent="-514350">
              <a:buFont typeface="+mj-lt"/>
              <a:buAutoNum type="arabicPeriod"/>
            </a:pPr>
            <a:r>
              <a:rPr lang="en-NO" b="1" dirty="0"/>
              <a:t>We can tell what will happen over the next 10 years (and perhaps even how to stop negative trends)</a:t>
            </a:r>
          </a:p>
          <a:p>
            <a:pPr lvl="2"/>
            <a:r>
              <a:rPr lang="en-NO" dirty="0"/>
              <a:t>Individual-adapted follow-ups</a:t>
            </a:r>
          </a:p>
          <a:p>
            <a:pPr lvl="2"/>
            <a:r>
              <a:rPr lang="en-NO" dirty="0"/>
              <a:t>Treatment plan</a:t>
            </a:r>
          </a:p>
          <a:p>
            <a:pPr lvl="2"/>
            <a:r>
              <a:rPr lang="en-N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2075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47F7-FF85-BE82-DF46-81E79779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Background: What stops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5301-F43D-024A-C363-B3F0BCB7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5500" cy="4351338"/>
          </a:xfrm>
        </p:spPr>
        <p:txBody>
          <a:bodyPr/>
          <a:lstStyle/>
          <a:p>
            <a:r>
              <a:rPr lang="en-NO" dirty="0"/>
              <a:t>Unclear when what happens exactly in which order, with which variability, and how to measure it</a:t>
            </a:r>
          </a:p>
          <a:p>
            <a:r>
              <a:rPr lang="en-NO" dirty="0"/>
              <a:t>Examples:</a:t>
            </a:r>
          </a:p>
          <a:p>
            <a:pPr lvl="1"/>
            <a:r>
              <a:rPr lang="en-NO" dirty="0"/>
              <a:t>Lesions are used dignostically, yet unclear whether they have much meaning for the patients’ </a:t>
            </a:r>
            <a:r>
              <a:rPr lang="en-NO" i="1" dirty="0"/>
              <a:t>worsening</a:t>
            </a:r>
          </a:p>
          <a:p>
            <a:pPr lvl="1"/>
            <a:r>
              <a:rPr lang="en-NO" dirty="0"/>
              <a:t>MS is an inflammatory disease, but we struggle with pinpointing a subset of inflammatory markers to the disease or its stages</a:t>
            </a:r>
          </a:p>
        </p:txBody>
      </p:sp>
      <p:pic>
        <p:nvPicPr>
          <p:cNvPr id="4" name="Picture 2" descr="MS – multippel sklerose – Store medisinske leksikon">
            <a:extLst>
              <a:ext uri="{FF2B5EF4-FFF2-40B4-BE49-F238E27FC236}">
                <a16:creationId xmlns:a16="http://schemas.microsoft.com/office/drawing/2014/main" id="{47CDA5F7-8B4D-6EDE-C0F2-BB301340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322" y="307343"/>
            <a:ext cx="3340100" cy="36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3E9D0-DE2E-4231-D52D-06BCC46CBFDC}"/>
              </a:ext>
            </a:extLst>
          </p:cNvPr>
          <p:cNvSpPr txBox="1"/>
          <p:nvPr/>
        </p:nvSpPr>
        <p:spPr>
          <a:xfrm>
            <a:off x="8343323" y="3980432"/>
            <a:ext cx="3340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Images from </a:t>
            </a:r>
            <a:r>
              <a:rPr lang="en-GB" sz="1000" dirty="0">
                <a:hlinkClick r:id="rId4"/>
              </a:rPr>
              <a:t>https://radiopaedia.org/articles/multiple-sclerosis</a:t>
            </a:r>
            <a:r>
              <a:rPr lang="en-GB" sz="1000" dirty="0"/>
              <a:t> &amp; Meier et al. (2006). Neurotherapeutics 4(3).</a:t>
            </a:r>
            <a:endParaRPr lang="en-NO" sz="1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AF0A1D-37F1-D425-8803-B2847C3B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874" y="4720025"/>
            <a:ext cx="4048995" cy="554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6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02E-0F5D-EDE3-4BC0-EB396BD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What data to look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483E-18BB-31C6-70C5-4434F773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Magnetic resonance imaging</a:t>
            </a:r>
          </a:p>
          <a:p>
            <a:r>
              <a:rPr lang="en-GB" dirty="0"/>
              <a:t>“Omics”</a:t>
            </a:r>
          </a:p>
          <a:p>
            <a:r>
              <a:rPr lang="en-GB" dirty="0"/>
              <a:t>Clinical measures</a:t>
            </a:r>
          </a:p>
          <a:p>
            <a:r>
              <a:rPr lang="en-GB" dirty="0"/>
              <a:t>P</a:t>
            </a:r>
            <a:r>
              <a:rPr lang="en-NO" dirty="0"/>
              <a:t>atient reported outcome measures (PROMs)</a:t>
            </a:r>
          </a:p>
          <a:p>
            <a:r>
              <a:rPr lang="en-NO" dirty="0"/>
              <a:t>Vitamin levels</a:t>
            </a:r>
          </a:p>
          <a:p>
            <a:r>
              <a:rPr lang="en-GB" dirty="0"/>
              <a:t>D</a:t>
            </a:r>
            <a:r>
              <a:rPr lang="en-NO" dirty="0"/>
              <a:t>emographics</a:t>
            </a:r>
          </a:p>
        </p:txBody>
      </p:sp>
    </p:spTree>
    <p:extLst>
      <p:ext uri="{BB962C8B-B14F-4D97-AF65-F5344CB8AC3E}">
        <p14:creationId xmlns:p14="http://schemas.microsoft.com/office/powerpoint/2010/main" val="340903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02E-0F5D-EDE3-4BC0-EB396BD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What data to look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483E-18BB-31C6-70C5-4434F773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9036"/>
          </a:xfrm>
        </p:spPr>
        <p:txBody>
          <a:bodyPr/>
          <a:lstStyle/>
          <a:p>
            <a:r>
              <a:rPr lang="en-GB" dirty="0"/>
              <a:t>Formalising this somewhat mathematically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A4E55-9BAD-92CB-B307-FCED78994C24}"/>
              </a:ext>
            </a:extLst>
          </p:cNvPr>
          <p:cNvSpPr txBox="1"/>
          <p:nvPr/>
        </p:nvSpPr>
        <p:spPr>
          <a:xfrm>
            <a:off x="5897217" y="488025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Based on “stuff” we measure at baseline</a:t>
            </a:r>
          </a:p>
          <a:p>
            <a:r>
              <a:rPr lang="en-GB" dirty="0"/>
              <a:t>Magnetic resonance imaging</a:t>
            </a:r>
          </a:p>
          <a:p>
            <a:r>
              <a:rPr lang="en-GB" dirty="0"/>
              <a:t>“Omics”</a:t>
            </a:r>
          </a:p>
          <a:p>
            <a:r>
              <a:rPr lang="en-GB" dirty="0"/>
              <a:t>P</a:t>
            </a:r>
            <a:r>
              <a:rPr lang="en-NO" dirty="0"/>
              <a:t>atient reported outcome measures (PROMs)</a:t>
            </a:r>
          </a:p>
          <a:p>
            <a:r>
              <a:rPr lang="en-NO" dirty="0"/>
              <a:t>Vitamin levels</a:t>
            </a:r>
          </a:p>
          <a:p>
            <a:r>
              <a:rPr lang="en-GB" dirty="0"/>
              <a:t>D</a:t>
            </a:r>
            <a:r>
              <a:rPr lang="en-NO" dirty="0"/>
              <a:t>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D4CCF-B8AF-F0BB-A60A-2E3FB00DC09C}"/>
              </a:ext>
            </a:extLst>
          </p:cNvPr>
          <p:cNvSpPr txBox="1"/>
          <p:nvPr/>
        </p:nvSpPr>
        <p:spPr>
          <a:xfrm>
            <a:off x="622852" y="48802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How will the patient do?</a:t>
            </a:r>
          </a:p>
          <a:p>
            <a:r>
              <a:rPr lang="en-GB" dirty="0"/>
              <a:t>The change in clinical measures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A755E3-EF19-0302-4F51-BC4A29FB474B}"/>
              </a:ext>
            </a:extLst>
          </p:cNvPr>
          <p:cNvSpPr txBox="1">
            <a:spLocks/>
          </p:cNvSpPr>
          <p:nvPr/>
        </p:nvSpPr>
        <p:spPr>
          <a:xfrm>
            <a:off x="3144079" y="3352941"/>
            <a:ext cx="10515600" cy="679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Y = b</a:t>
            </a:r>
            <a:r>
              <a:rPr lang="en-GB" sz="4800" baseline="-25000" dirty="0"/>
              <a:t>0</a:t>
            </a:r>
            <a:r>
              <a:rPr lang="en-GB" sz="4800" dirty="0"/>
              <a:t> + b</a:t>
            </a:r>
            <a:r>
              <a:rPr lang="en-GB" sz="4800" baseline="-25000" dirty="0"/>
              <a:t>1</a:t>
            </a:r>
            <a:r>
              <a:rPr lang="en-GB" sz="4800" dirty="0"/>
              <a:t>X</a:t>
            </a:r>
            <a:r>
              <a:rPr lang="en-GB" sz="4800" baseline="-25000" dirty="0"/>
              <a:t>1</a:t>
            </a:r>
            <a:r>
              <a:rPr lang="en-GB" sz="4800" dirty="0"/>
              <a:t> + … + </a:t>
            </a:r>
            <a:r>
              <a:rPr lang="en-GB" sz="4800" dirty="0" err="1"/>
              <a:t>b</a:t>
            </a:r>
            <a:r>
              <a:rPr lang="en-GB" sz="4800" baseline="-25000" dirty="0" err="1"/>
              <a:t>i</a:t>
            </a:r>
            <a:r>
              <a:rPr lang="en-GB" sz="4800" dirty="0" err="1"/>
              <a:t>X</a:t>
            </a:r>
            <a:r>
              <a:rPr lang="en-GB" sz="4800" baseline="-25000" dirty="0" err="1"/>
              <a:t>i</a:t>
            </a:r>
            <a:endParaRPr lang="en-GB" sz="4800" baseline="-25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D89DC-7FD7-F028-948F-800344F86E7A}"/>
              </a:ext>
            </a:extLst>
          </p:cNvPr>
          <p:cNvCxnSpPr>
            <a:cxnSpLocks/>
          </p:cNvCxnSpPr>
          <p:nvPr/>
        </p:nvCxnSpPr>
        <p:spPr>
          <a:xfrm flipH="1">
            <a:off x="2606040" y="4066285"/>
            <a:ext cx="753386" cy="64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EA032A-6047-BF68-009B-812B3E06DB97}"/>
              </a:ext>
            </a:extLst>
          </p:cNvPr>
          <p:cNvCxnSpPr/>
          <p:nvPr/>
        </p:nvCxnSpPr>
        <p:spPr>
          <a:xfrm>
            <a:off x="3048000" y="4031977"/>
            <a:ext cx="6228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CEE7A0-0285-E1F7-D4A6-A303F429A87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916018" y="4031977"/>
            <a:ext cx="4485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883C84-044B-455D-408F-9A3111D1C7A2}"/>
              </a:ext>
            </a:extLst>
          </p:cNvPr>
          <p:cNvCxnSpPr>
            <a:cxnSpLocks/>
          </p:cNvCxnSpPr>
          <p:nvPr/>
        </p:nvCxnSpPr>
        <p:spPr>
          <a:xfrm>
            <a:off x="5897217" y="4066284"/>
            <a:ext cx="1585623" cy="800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02E-0F5D-EDE3-4BC0-EB396BD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Multiverse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A755E3-EF19-0302-4F51-BC4A29FB474B}"/>
              </a:ext>
            </a:extLst>
          </p:cNvPr>
          <p:cNvSpPr txBox="1">
            <a:spLocks/>
          </p:cNvSpPr>
          <p:nvPr/>
        </p:nvSpPr>
        <p:spPr>
          <a:xfrm>
            <a:off x="3144079" y="3352941"/>
            <a:ext cx="10515600" cy="679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Y = b</a:t>
            </a:r>
            <a:r>
              <a:rPr lang="en-GB" sz="4800" baseline="-25000" dirty="0"/>
              <a:t>0</a:t>
            </a:r>
            <a:r>
              <a:rPr lang="en-GB" sz="4800" dirty="0"/>
              <a:t> + b</a:t>
            </a:r>
            <a:r>
              <a:rPr lang="en-GB" sz="4800" baseline="-25000" dirty="0"/>
              <a:t>1</a:t>
            </a:r>
            <a:r>
              <a:rPr lang="en-GB" sz="4800" dirty="0"/>
              <a:t>X</a:t>
            </a:r>
            <a:r>
              <a:rPr lang="en-GB" sz="4800" baseline="-25000" dirty="0"/>
              <a:t>1</a:t>
            </a:r>
            <a:r>
              <a:rPr lang="en-GB" sz="4800" dirty="0"/>
              <a:t> + … + </a:t>
            </a:r>
            <a:r>
              <a:rPr lang="en-GB" sz="4800" dirty="0" err="1"/>
              <a:t>b</a:t>
            </a:r>
            <a:r>
              <a:rPr lang="en-GB" sz="4800" baseline="-25000" dirty="0" err="1"/>
              <a:t>i</a:t>
            </a:r>
            <a:r>
              <a:rPr lang="en-GB" sz="4800" dirty="0" err="1"/>
              <a:t>X</a:t>
            </a:r>
            <a:r>
              <a:rPr lang="en-GB" sz="4800" baseline="-25000" dirty="0" err="1"/>
              <a:t>i</a:t>
            </a:r>
            <a:endParaRPr lang="en-GB" sz="48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04E986-B09B-456F-C90B-9B892FDC4262}"/>
              </a:ext>
            </a:extLst>
          </p:cNvPr>
          <p:cNvSpPr/>
          <p:nvPr/>
        </p:nvSpPr>
        <p:spPr>
          <a:xfrm>
            <a:off x="7482840" y="3200400"/>
            <a:ext cx="1219200" cy="94488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0463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02E-0F5D-EDE3-4BC0-EB396BD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Multiverse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A755E3-EF19-0302-4F51-BC4A29FB474B}"/>
              </a:ext>
            </a:extLst>
          </p:cNvPr>
          <p:cNvSpPr txBox="1">
            <a:spLocks/>
          </p:cNvSpPr>
          <p:nvPr/>
        </p:nvSpPr>
        <p:spPr>
          <a:xfrm>
            <a:off x="3326959" y="5685472"/>
            <a:ext cx="10515600" cy="679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Y = b</a:t>
            </a:r>
            <a:r>
              <a:rPr lang="en-GB" sz="4800" baseline="-25000" dirty="0"/>
              <a:t>0</a:t>
            </a:r>
            <a:r>
              <a:rPr lang="en-GB" sz="4800" dirty="0"/>
              <a:t> + b</a:t>
            </a:r>
            <a:r>
              <a:rPr lang="en-GB" sz="4800" baseline="-25000" dirty="0"/>
              <a:t>1</a:t>
            </a:r>
            <a:r>
              <a:rPr lang="en-GB" sz="4800" dirty="0"/>
              <a:t>X</a:t>
            </a:r>
            <a:r>
              <a:rPr lang="en-GB" sz="4800" baseline="-25000" dirty="0"/>
              <a:t>1</a:t>
            </a:r>
            <a:r>
              <a:rPr lang="en-GB" sz="4800" dirty="0"/>
              <a:t> + … + </a:t>
            </a:r>
            <a:r>
              <a:rPr lang="en-GB" sz="4800" dirty="0" err="1"/>
              <a:t>b</a:t>
            </a:r>
            <a:r>
              <a:rPr lang="en-GB" sz="4800" baseline="-25000" dirty="0" err="1"/>
              <a:t>i</a:t>
            </a:r>
            <a:r>
              <a:rPr lang="en-GB" sz="4800" dirty="0" err="1"/>
              <a:t>X</a:t>
            </a:r>
            <a:r>
              <a:rPr lang="en-GB" sz="4800" baseline="-25000" dirty="0" err="1"/>
              <a:t>i</a:t>
            </a:r>
            <a:endParaRPr lang="en-GB" sz="4800" baseline="-25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25E92F-3E91-7E84-F78F-7567DF24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95500"/>
            <a:ext cx="10795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9FBD67-FAD4-BA16-D099-CB4102829FF8}"/>
              </a:ext>
            </a:extLst>
          </p:cNvPr>
          <p:cNvCxnSpPr/>
          <p:nvPr/>
        </p:nvCxnSpPr>
        <p:spPr>
          <a:xfrm>
            <a:off x="2941320" y="4572000"/>
            <a:ext cx="16002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1821AD-974A-D76D-B8E6-43E618BBE7E4}"/>
              </a:ext>
            </a:extLst>
          </p:cNvPr>
          <p:cNvSpPr txBox="1"/>
          <p:nvPr/>
        </p:nvSpPr>
        <p:spPr>
          <a:xfrm>
            <a:off x="8013700" y="4823876"/>
            <a:ext cx="33401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Image from Marshall &amp; Duthie (2024). </a:t>
            </a:r>
            <a:r>
              <a:rPr lang="en-GB" sz="1000" dirty="0" err="1"/>
              <a:t>bioRxiv</a:t>
            </a:r>
            <a:endParaRPr lang="en-NO" sz="1000" dirty="0"/>
          </a:p>
        </p:txBody>
      </p:sp>
    </p:spTree>
    <p:extLst>
      <p:ext uri="{BB962C8B-B14F-4D97-AF65-F5344CB8AC3E}">
        <p14:creationId xmlns:p14="http://schemas.microsoft.com/office/powerpoint/2010/main" val="124088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F02E-0F5D-EDE3-4BC0-EB396BD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Multiverse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87C3-812B-34D5-1163-723822E3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NO" dirty="0"/>
              <a:t>Reporting: </a:t>
            </a:r>
          </a:p>
          <a:p>
            <a:pPr lvl="1"/>
            <a:r>
              <a:rPr lang="en-NO" dirty="0"/>
              <a:t>Proportion of effects with the same sign</a:t>
            </a:r>
          </a:p>
          <a:p>
            <a:pPr lvl="1"/>
            <a:r>
              <a:rPr lang="en-NO" dirty="0"/>
              <a:t>Median p-value</a:t>
            </a:r>
          </a:p>
          <a:p>
            <a:pPr lvl="1"/>
            <a:r>
              <a:rPr lang="en-NO" dirty="0"/>
              <a:t>Median effect±MAD (right figure)</a:t>
            </a:r>
          </a:p>
          <a:p>
            <a:endParaRPr lang="en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7C9E6A-7FC3-1647-3208-3ED3171E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74" y="164265"/>
            <a:ext cx="5483524" cy="65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4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1176</Words>
  <Application>Microsoft Macintosh PowerPoint</Application>
  <PresentationFormat>Widescreen</PresentationFormat>
  <Paragraphs>143</Paragraphs>
  <Slides>16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PROMising: Patient Recorded Outcome Measures predict multiple sclerosis trajectories better than brain, blood and genotyping.</vt:lpstr>
      <vt:lpstr>Contents</vt:lpstr>
      <vt:lpstr>1. Background: The optimal scenario</vt:lpstr>
      <vt:lpstr>1. Background: What stops us?</vt:lpstr>
      <vt:lpstr>2. What data to look at?</vt:lpstr>
      <vt:lpstr>2. What data to look at?</vt:lpstr>
      <vt:lpstr>3. Multiverse analysis</vt:lpstr>
      <vt:lpstr>3. Multiverse analysis</vt:lpstr>
      <vt:lpstr>3. Multiverse analysis</vt:lpstr>
      <vt:lpstr>PowerPoint Presentation</vt:lpstr>
      <vt:lpstr>PowerPoint Presentation</vt:lpstr>
      <vt:lpstr>PowerPoint Presentation</vt:lpstr>
      <vt:lpstr>PowerPoint Presentation</vt:lpstr>
      <vt:lpstr>Thank you for your attention!</vt:lpstr>
      <vt:lpstr>Brain age</vt:lpstr>
      <vt:lpstr>Brain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Korbmacher</dc:creator>
  <cp:lastModifiedBy>Max Korbmacher</cp:lastModifiedBy>
  <cp:revision>25</cp:revision>
  <dcterms:created xsi:type="dcterms:W3CDTF">2024-09-06T08:51:25Z</dcterms:created>
  <dcterms:modified xsi:type="dcterms:W3CDTF">2024-11-25T10:14:46Z</dcterms:modified>
</cp:coreProperties>
</file>