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4"/>
    <p:sldMasterId id="2147483684" r:id="rId5"/>
    <p:sldMasterId id="2147483685"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y="5143500" cx="9144000"/>
  <p:notesSz cx="6858000" cy="9144000"/>
  <p:embeddedFontLst>
    <p:embeddedFont>
      <p:font typeface="Century Schoolbook"/>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CenturySchoolbook-bold.fntdata"/><Relationship Id="rId47" Type="http://schemas.openxmlformats.org/officeDocument/2006/relationships/font" Target="fonts/CenturySchoolbook-regular.fntdata"/><Relationship Id="rId49" Type="http://schemas.openxmlformats.org/officeDocument/2006/relationships/font" Target="fonts/CenturySchoolbook-italic.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0" Type="http://schemas.openxmlformats.org/officeDocument/2006/relationships/font" Target="fonts/CenturySchoolbook-bold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1038/s44271-023-00003-2"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i.org/10.7554/eLife.71601" TargetMode="External"/><Relationship Id="rId3" Type="http://schemas.openxmlformats.org/officeDocument/2006/relationships/hyperlink" Target="https://doi.org/10.1126/science.aaf0918"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77b2095a28_2_103: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9" name="Google Shape;249;g277b2095a28_2_103: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None/>
            </a:pPr>
            <a:r>
              <a:rPr lang="en" sz="1900"/>
              <a:t>Hi there everybody, my name is __. I work at RUG as ___. I do research in ____.</a:t>
            </a:r>
            <a:endParaRPr b="0" sz="1900" strike="noStrike">
              <a:latin typeface="Arial"/>
              <a:ea typeface="Arial"/>
              <a:cs typeface="Arial"/>
              <a:sym typeface="Arial"/>
            </a:endParaRPr>
          </a:p>
        </p:txBody>
      </p:sp>
      <p:sp>
        <p:nvSpPr>
          <p:cNvPr id="250" name="Google Shape;250;g277b2095a28_2_103: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77b2095a28_2_224: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g277b2095a28_2_224: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Clr>
                <a:schemeClr val="dk1"/>
              </a:buClr>
              <a:buSzPts val="1100"/>
              <a:buFont typeface="Arial"/>
              <a:buNone/>
            </a:pPr>
            <a:r>
              <a:rPr lang="en" sz="1200"/>
              <a:t>Here, just some of the most prominent papers on the replication crisis illustrating the point: the focus has been on outlining the problem(s). This was necessary at the time as the field needed to understand that change is required.</a:t>
            </a:r>
            <a:endParaRPr sz="1200"/>
          </a:p>
          <a:p>
            <a:pPr indent="-215900" lvl="0" marL="43180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However, the way towards solving the crisis and doing so in a sustainable fashion certainly needs attention too. This is where the paper “The replication crisis has led to positive structural, procedural, and community changes” comes in. </a:t>
            </a:r>
            <a:endParaRPr sz="1200"/>
          </a:p>
        </p:txBody>
      </p:sp>
      <p:sp>
        <p:nvSpPr>
          <p:cNvPr id="329" name="Google Shape;329;g277b2095a28_2_224: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77b2095a28_2_233: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g277b2095a28_2_233: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100"/>
              <a:buNone/>
            </a:pPr>
            <a:r>
              <a:rPr lang="en" sz="1200"/>
              <a:t>It seems logical to see the replication crisis as a great learning opportunity and a chance to improve upon (considering all the suggestions on </a:t>
            </a:r>
            <a:r>
              <a:rPr lang="en" sz="1200"/>
              <a:t>how</a:t>
            </a:r>
            <a:r>
              <a:rPr lang="en" sz="1200"/>
              <a:t> to improve scientific practice as a result of the crisis).</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Within this framework of thinking, Simine Vazire came up with a potentially more helpful term describing the replication crisis: a </a:t>
            </a:r>
            <a:r>
              <a:rPr i="1" lang="en" sz="1200"/>
              <a:t>credibility revolution</a:t>
            </a:r>
            <a:r>
              <a:rPr lang="en" sz="1200"/>
              <a:t>. This term contains first of all the hope to being able to revolutionise some outdated practices and structures and replacing them with new and better alternatives. Secondly, the term refers to credibility which suffered across scientists and even influenced the perceptions of the general </a:t>
            </a:r>
            <a:r>
              <a:rPr lang="en" sz="1200"/>
              <a:t>population. In short, the term invokes hope.</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SzPts val="1100"/>
              <a:buNone/>
            </a:pPr>
            <a:r>
              <a:rPr lang="en" sz="1200"/>
              <a:t>Vazire further suggest various key concepts which characterised the credibility revolution so far (2018):</a:t>
            </a:r>
            <a:endParaRPr sz="1200"/>
          </a:p>
          <a:p>
            <a:pPr indent="-304800" lvl="0" marL="457200" rtl="0" algn="l">
              <a:lnSpc>
                <a:spcPct val="100000"/>
              </a:lnSpc>
              <a:spcBef>
                <a:spcPts val="0"/>
              </a:spcBef>
              <a:spcAft>
                <a:spcPts val="0"/>
              </a:spcAft>
              <a:buSzPts val="1200"/>
              <a:buChar char="-"/>
            </a:pPr>
            <a:r>
              <a:rPr lang="en" sz="1200"/>
              <a:t>greater emphasis on transparency and openness </a:t>
            </a:r>
            <a:endParaRPr sz="1200"/>
          </a:p>
          <a:p>
            <a:pPr indent="-304800" lvl="0" marL="457200" rtl="0" algn="l">
              <a:lnSpc>
                <a:spcPct val="100000"/>
              </a:lnSpc>
              <a:spcBef>
                <a:spcPts val="0"/>
              </a:spcBef>
              <a:spcAft>
                <a:spcPts val="0"/>
              </a:spcAft>
              <a:buSzPts val="1200"/>
              <a:buChar char="-"/>
            </a:pPr>
            <a:r>
              <a:rPr lang="en" sz="1200"/>
              <a:t>a move toward preregistration of research </a:t>
            </a:r>
            <a:endParaRPr sz="1200"/>
          </a:p>
          <a:p>
            <a:pPr indent="-304800" lvl="0" marL="457200" rtl="0" algn="l">
              <a:lnSpc>
                <a:spcPct val="100000"/>
              </a:lnSpc>
              <a:spcBef>
                <a:spcPts val="0"/>
              </a:spcBef>
              <a:spcAft>
                <a:spcPts val="0"/>
              </a:spcAft>
              <a:buSzPts val="1200"/>
              <a:buChar char="-"/>
            </a:pPr>
            <a:r>
              <a:rPr lang="en" sz="1200"/>
              <a:t>more direct-replication studies </a:t>
            </a:r>
            <a:endParaRPr sz="1200"/>
          </a:p>
          <a:p>
            <a:pPr indent="-304800" lvl="0" marL="457200" rtl="0" algn="l">
              <a:lnSpc>
                <a:spcPct val="100000"/>
              </a:lnSpc>
              <a:spcBef>
                <a:spcPts val="0"/>
              </a:spcBef>
              <a:spcAft>
                <a:spcPts val="0"/>
              </a:spcAft>
              <a:buSzPts val="1200"/>
              <a:buChar char="-"/>
            </a:pPr>
            <a:r>
              <a:rPr lang="en" sz="1200"/>
              <a:t>higher standards for the quality and quantity of evidence needed to make strong scientific claims</a:t>
            </a:r>
            <a:endParaRPr sz="1200"/>
          </a:p>
        </p:txBody>
      </p:sp>
      <p:sp>
        <p:nvSpPr>
          <p:cNvPr id="340" name="Google Shape;340;g277b2095a28_2_233: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77b2095a28_2_241: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8" name="Google Shape;348;g277b2095a28_2_241: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The change described by Vazire is already happening</a:t>
            </a:r>
            <a:r>
              <a:rPr lang="en" sz="1200"/>
              <a:t>, but it has been cumbersome to get the right info on the details of what is happening, how these changes are implemented practically. Simply put, it’s easy to miss out on some of the big positive changes by reflecting upon the progress still yet to be made.</a:t>
            </a:r>
            <a:endParaRPr sz="1200"/>
          </a:p>
          <a:p>
            <a:pPr indent="-215900" lvl="0" marL="43180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Furthermore, the open science or science reform movement is </a:t>
            </a:r>
            <a:r>
              <a:rPr i="1" lang="en" sz="1200"/>
              <a:t>moving</a:t>
            </a:r>
            <a:r>
              <a:rPr lang="en" sz="1200"/>
              <a:t>. Developments are ongoing. Within the recent years, the developments towards a more open science have been cumulative.</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We provide a conceptualisation of how the change happens: </a:t>
            </a:r>
            <a:r>
              <a:rPr lang="en" sz="1200" u="sng">
                <a:solidFill>
                  <a:schemeClr val="hlink"/>
                </a:solidFill>
                <a:hlinkClick r:id="rId2"/>
              </a:rPr>
              <a:t>https://doi.org/10.1038/s44271-023-00003-2</a:t>
            </a:r>
            <a:endParaRPr sz="1200"/>
          </a:p>
          <a:p>
            <a:pPr indent="0" lvl="0" marL="0" rtl="0" algn="l">
              <a:spcBef>
                <a:spcPts val="0"/>
              </a:spcBef>
              <a:spcAft>
                <a:spcPts val="0"/>
              </a:spcAft>
              <a:buClr>
                <a:schemeClr val="dk1"/>
              </a:buClr>
              <a:buSzPts val="1100"/>
              <a:buFont typeface="Arial"/>
              <a:buNone/>
            </a:pPr>
            <a:r>
              <a:rPr lang="en" sz="1200">
                <a:solidFill>
                  <a:schemeClr val="dk1"/>
                </a:solidFill>
              </a:rPr>
              <a:t>The paper is supposed to be a resource which makes it easier to access the topic of the replication crisis &amp; what to with it.</a:t>
            </a:r>
            <a:endParaRPr sz="1200">
              <a:solidFill>
                <a:schemeClr val="dk1"/>
              </a:solidFill>
            </a:endParaRPr>
          </a:p>
          <a:p>
            <a:pPr indent="-215900" lvl="0" marL="431800" rtl="0" algn="l">
              <a:lnSpc>
                <a:spcPct val="100000"/>
              </a:lnSpc>
              <a:spcBef>
                <a:spcPts val="0"/>
              </a:spcBef>
              <a:spcAft>
                <a:spcPts val="0"/>
              </a:spcAft>
              <a:buSzPts val="1200"/>
              <a:buNone/>
            </a:pPr>
            <a:r>
              <a:t/>
            </a:r>
            <a:endParaRPr sz="1200"/>
          </a:p>
        </p:txBody>
      </p:sp>
      <p:sp>
        <p:nvSpPr>
          <p:cNvPr id="349" name="Google Shape;349;g277b2095a28_2_241: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77b2095a28_2_248: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g277b2095a28_2_248: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Clr>
                <a:schemeClr val="dk1"/>
              </a:buClr>
              <a:buSzPts val="1100"/>
              <a:buFont typeface="Arial"/>
              <a:buNone/>
            </a:pPr>
            <a:r>
              <a:rPr lang="en" sz="1200"/>
              <a:t>One way of structuring positive developments as a result of the replication crisis or credibility revolution is to classify by structural, community, and procedural change.</a:t>
            </a:r>
            <a:endParaRPr sz="1200"/>
          </a:p>
          <a:p>
            <a:pPr indent="0" lvl="0" marL="0" rtl="0" algn="l">
              <a:lnSpc>
                <a:spcPct val="100000"/>
              </a:lnSpc>
              <a:spcBef>
                <a:spcPts val="0"/>
              </a:spcBef>
              <a:spcAft>
                <a:spcPts val="0"/>
              </a:spcAft>
              <a:buSzPts val="1100"/>
              <a:buNone/>
            </a:pPr>
            <a:r>
              <a:t/>
            </a:r>
            <a:endParaRPr sz="1200"/>
          </a:p>
          <a:p>
            <a:pPr indent="0" lvl="0" marL="0" rtl="0" algn="l">
              <a:lnSpc>
                <a:spcPct val="100000"/>
              </a:lnSpc>
              <a:spcBef>
                <a:spcPts val="0"/>
              </a:spcBef>
              <a:spcAft>
                <a:spcPts val="0"/>
              </a:spcAft>
              <a:buClr>
                <a:schemeClr val="dk1"/>
              </a:buClr>
              <a:buSzPts val="1100"/>
              <a:buFont typeface="Arial"/>
              <a:buNone/>
            </a:pPr>
            <a:r>
              <a:rPr lang="en" sz="1200"/>
              <a:t>There are some general trends which can be noticed when </a:t>
            </a:r>
            <a:r>
              <a:rPr lang="en" sz="1200"/>
              <a:t>reviewing</a:t>
            </a:r>
            <a:r>
              <a:rPr lang="en" sz="1200"/>
              <a:t> the literature:</a:t>
            </a:r>
            <a:endParaRPr sz="1200"/>
          </a:p>
          <a:p>
            <a:pPr indent="-215900" lvl="0" marL="431800" rtl="0" algn="l">
              <a:lnSpc>
                <a:spcPct val="100000"/>
              </a:lnSpc>
              <a:spcBef>
                <a:spcPts val="0"/>
              </a:spcBef>
              <a:spcAft>
                <a:spcPts val="0"/>
              </a:spcAft>
              <a:buClr>
                <a:schemeClr val="dk1"/>
              </a:buClr>
              <a:buSzPts val="1100"/>
              <a:buFont typeface="Arial"/>
              <a:buNone/>
            </a:pPr>
            <a:r>
              <a:rPr lang="en" sz="1200"/>
              <a:t>- an increased focus on working in teams (community level)</a:t>
            </a:r>
            <a:endParaRPr sz="1200"/>
          </a:p>
          <a:p>
            <a:pPr indent="-215900" lvl="0" marL="431800" rtl="0" algn="l">
              <a:lnSpc>
                <a:spcPct val="100000"/>
              </a:lnSpc>
              <a:spcBef>
                <a:spcPts val="0"/>
              </a:spcBef>
              <a:spcAft>
                <a:spcPts val="0"/>
              </a:spcAft>
              <a:buClr>
                <a:schemeClr val="dk1"/>
              </a:buClr>
              <a:buSzPts val="1100"/>
              <a:buFont typeface="Arial"/>
              <a:buNone/>
            </a:pPr>
            <a:r>
              <a:rPr lang="en" sz="1200"/>
              <a:t>- methods and statistical procedures and tools which individuals could use (procedural level)</a:t>
            </a:r>
            <a:endParaRPr sz="1200"/>
          </a:p>
          <a:p>
            <a:pPr indent="-215900" lvl="0" marL="431800" rtl="0" algn="l">
              <a:lnSpc>
                <a:spcPct val="100000"/>
              </a:lnSpc>
              <a:spcBef>
                <a:spcPts val="0"/>
              </a:spcBef>
              <a:spcAft>
                <a:spcPts val="0"/>
              </a:spcAft>
              <a:buSzPts val="1200"/>
              <a:buNone/>
            </a:pPr>
            <a:r>
              <a:rPr lang="en" sz="1200"/>
              <a:t>- normalisation of open science through policies and incentives (structural level)</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The following sections will discuss the identified changes in each domain of change (structures, community-actions, and procedures).</a:t>
            </a:r>
            <a:endParaRPr sz="1200"/>
          </a:p>
        </p:txBody>
      </p:sp>
      <p:sp>
        <p:nvSpPr>
          <p:cNvPr id="357" name="Google Shape;357;g277b2095a28_2_248: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77b2095a28_2_257: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6" name="Google Shape;366;g277b2095a28_2_257: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Much has </a:t>
            </a:r>
            <a:r>
              <a:rPr lang="en" sz="1200"/>
              <a:t>changed in recent years on how methods and statistics are taught.</a:t>
            </a:r>
            <a:endParaRPr sz="1200"/>
          </a:p>
          <a:p>
            <a:pPr indent="-304800" lvl="0" marL="457200" rtl="0" algn="l">
              <a:lnSpc>
                <a:spcPct val="100000"/>
              </a:lnSpc>
              <a:spcBef>
                <a:spcPts val="0"/>
              </a:spcBef>
              <a:spcAft>
                <a:spcPts val="0"/>
              </a:spcAft>
              <a:buSzPts val="1200"/>
              <a:buChar char="-"/>
            </a:pPr>
            <a:r>
              <a:rPr lang="en" sz="1200"/>
              <a:t>This can be generally summarised in two major changes:</a:t>
            </a:r>
            <a:endParaRPr sz="1200"/>
          </a:p>
          <a:p>
            <a:pPr indent="-304800" lvl="1" marL="914400" rtl="0" algn="l">
              <a:lnSpc>
                <a:spcPct val="100000"/>
              </a:lnSpc>
              <a:spcBef>
                <a:spcPts val="0"/>
              </a:spcBef>
              <a:spcAft>
                <a:spcPts val="0"/>
              </a:spcAft>
              <a:buSzPts val="1200"/>
              <a:buChar char="-"/>
            </a:pPr>
            <a:r>
              <a:rPr lang="en" sz="1200"/>
              <a:t>Implementing Open Science Practices in the curriculum</a:t>
            </a:r>
            <a:endParaRPr sz="1200"/>
          </a:p>
          <a:p>
            <a:pPr indent="-304800" lvl="1" marL="914400" rtl="0" algn="l">
              <a:lnSpc>
                <a:spcPct val="100000"/>
              </a:lnSpc>
              <a:spcBef>
                <a:spcPts val="0"/>
              </a:spcBef>
              <a:spcAft>
                <a:spcPts val="0"/>
              </a:spcAft>
              <a:buSzPts val="1200"/>
              <a:buChar char="-"/>
            </a:pPr>
            <a:r>
              <a:rPr lang="en" sz="1200"/>
              <a:t>Implementing replication studies as theses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Open Science or Open Scholarship Practices reflect the idea that scientific knowledge of all kinds, where appropriate, should be openly accessible, transparent, rigorous, reproducible, replicable, accumulative, and inclusive. Open science consists of principles and behaviours that promote transparent, credible, reproducible, and accessible science. Open science has six major aspects: open data, open methodology, open source, open access, open peer review, and open educational resources.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In the following, there will be a closer presentation on how a scheme for replication studies can be implemented.</a:t>
            </a:r>
            <a:endParaRPr sz="1200"/>
          </a:p>
        </p:txBody>
      </p:sp>
      <p:sp>
        <p:nvSpPr>
          <p:cNvPr id="367" name="Google Shape;367;g277b2095a28_2_257: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7a630304c9_0_1: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g27a630304c9_0_1: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Creating Norms</a:t>
            </a:r>
            <a:endParaRPr b="1" sz="1200"/>
          </a:p>
          <a:p>
            <a:pPr indent="0" lvl="0" marL="0" rtl="0" algn="l">
              <a:lnSpc>
                <a:spcPct val="100000"/>
              </a:lnSpc>
              <a:spcBef>
                <a:spcPts val="0"/>
              </a:spcBef>
              <a:spcAft>
                <a:spcPts val="0"/>
              </a:spcAft>
              <a:buNone/>
            </a:pPr>
            <a:r>
              <a:rPr lang="en" sz="1200"/>
              <a:t>Learning about open scholarship practices influences how students approach science, both as a </a:t>
            </a:r>
            <a:r>
              <a:rPr lang="en" sz="1200"/>
              <a:t>researcher</a:t>
            </a:r>
            <a:r>
              <a:rPr lang="en" sz="1200"/>
              <a:t> or a consumer of research.</a:t>
            </a:r>
            <a:endParaRPr sz="1200"/>
          </a:p>
          <a:p>
            <a:pPr indent="0" lvl="0" marL="0" rtl="0" algn="l">
              <a:lnSpc>
                <a:spcPct val="100000"/>
              </a:lnSpc>
              <a:spcBef>
                <a:spcPts val="0"/>
              </a:spcBef>
              <a:spcAft>
                <a:spcPts val="0"/>
              </a:spcAft>
              <a:buNone/>
            </a:pPr>
            <a:r>
              <a:rPr lang="en" sz="1200"/>
              <a:t>This includes:</a:t>
            </a:r>
            <a:endParaRPr sz="1200"/>
          </a:p>
          <a:p>
            <a:pPr indent="-304800" lvl="0" marL="457200" rtl="0" algn="l">
              <a:lnSpc>
                <a:spcPct val="100000"/>
              </a:lnSpc>
              <a:spcBef>
                <a:spcPts val="0"/>
              </a:spcBef>
              <a:spcAft>
                <a:spcPts val="0"/>
              </a:spcAft>
              <a:buSzPts val="1200"/>
              <a:buChar char="-"/>
            </a:pPr>
            <a:r>
              <a:rPr lang="en" sz="1200"/>
              <a:t>Knowledge, expectations, attitudes, and engagement toward becoming more effective and responsible researchers and consumers of science.</a:t>
            </a:r>
            <a:endParaRPr sz="1200"/>
          </a:p>
          <a:p>
            <a:pPr indent="-304800" lvl="0" marL="457200" rtl="0" algn="l">
              <a:lnSpc>
                <a:spcPct val="100000"/>
              </a:lnSpc>
              <a:spcBef>
                <a:spcPts val="0"/>
              </a:spcBef>
              <a:spcAft>
                <a:spcPts val="0"/>
              </a:spcAft>
              <a:buSzPts val="1200"/>
              <a:buChar char="-"/>
            </a:pPr>
            <a:r>
              <a:rPr lang="en" sz="1200"/>
              <a:t>Personal values connected to research.</a:t>
            </a:r>
            <a:endParaRPr sz="1200"/>
          </a:p>
          <a:p>
            <a:pPr indent="-304800" lvl="0" marL="457200" rtl="0" algn="l">
              <a:lnSpc>
                <a:spcPct val="100000"/>
              </a:lnSpc>
              <a:spcBef>
                <a:spcPts val="0"/>
              </a:spcBef>
              <a:spcAft>
                <a:spcPts val="0"/>
              </a:spcAft>
              <a:buSzPts val="1200"/>
              <a:buChar char="-"/>
            </a:pPr>
            <a:r>
              <a:rPr lang="en" sz="1200"/>
              <a:t>Being better equipped to make rigorous scientific contributions.</a:t>
            </a:r>
            <a:endParaRPr sz="1200"/>
          </a:p>
          <a:p>
            <a:pPr indent="-304800" lvl="0" marL="457200" rtl="0" algn="l">
              <a:lnSpc>
                <a:spcPct val="100000"/>
              </a:lnSpc>
              <a:spcBef>
                <a:spcPts val="0"/>
              </a:spcBef>
              <a:spcAft>
                <a:spcPts val="0"/>
              </a:spcAft>
              <a:buSzPts val="1200"/>
              <a:buChar char="-"/>
            </a:pPr>
            <a:r>
              <a:rPr lang="en" sz="1200"/>
              <a:t>Fostering equity and justice, </a:t>
            </a:r>
            <a:r>
              <a:rPr lang="en" sz="1200">
                <a:solidFill>
                  <a:schemeClr val="dk1"/>
                </a:solidFill>
              </a:rPr>
              <a:t>breaking down status hierarchies and power structures (e.g., decolonisation, diversity, equity, inclusion and accessibility efforts)</a:t>
            </a:r>
            <a:endParaRPr sz="1200"/>
          </a:p>
          <a:p>
            <a:pPr indent="0" lvl="0" marL="0" rtl="0" algn="l">
              <a:lnSpc>
                <a:spcPct val="100000"/>
              </a:lnSpc>
              <a:spcBef>
                <a:spcPts val="0"/>
              </a:spcBef>
              <a:spcAft>
                <a:spcPts val="0"/>
              </a:spcAft>
              <a:buNone/>
            </a:pPr>
            <a:r>
              <a:t/>
            </a:r>
            <a:endParaRPr sz="1200"/>
          </a:p>
          <a:p>
            <a:pPr indent="0" lvl="0" marL="0" rtl="0" algn="l">
              <a:spcBef>
                <a:spcPts val="0"/>
              </a:spcBef>
              <a:spcAft>
                <a:spcPts val="0"/>
              </a:spcAft>
              <a:buNone/>
            </a:pPr>
            <a:r>
              <a:rPr lang="en" sz="1200">
                <a:solidFill>
                  <a:schemeClr val="dk1"/>
                </a:solidFill>
              </a:rPr>
              <a:t>Overall, open science skills foster c</a:t>
            </a:r>
            <a:r>
              <a:rPr lang="en" sz="1200">
                <a:solidFill>
                  <a:schemeClr val="dk1"/>
                </a:solidFill>
              </a:rPr>
              <a:t>ritical thinking, which is a core element of the university education across disciplines. </a:t>
            </a:r>
            <a:endParaRPr sz="1200">
              <a:solidFill>
                <a:schemeClr val="dk1"/>
              </a:solidFill>
            </a:endParaRPr>
          </a:p>
          <a:p>
            <a:pPr indent="0" lvl="0" marL="0" rtl="0" algn="l">
              <a:spcBef>
                <a:spcPts val="0"/>
              </a:spcBef>
              <a:spcAft>
                <a:spcPts val="0"/>
              </a:spcAft>
              <a:buNone/>
            </a:pPr>
            <a:r>
              <a:rPr lang="en" sz="1200">
                <a:solidFill>
                  <a:schemeClr val="dk1"/>
                </a:solidFill>
              </a:rPr>
              <a:t>The increasing uptake of Open Science related topics into the curricular aid the development of open science practices becoming the norm.</a:t>
            </a:r>
            <a:endParaRPr sz="1200"/>
          </a:p>
        </p:txBody>
      </p:sp>
      <p:sp>
        <p:nvSpPr>
          <p:cNvPr id="377" name="Google Shape;377;g27a630304c9_0_1: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7a630304c9_0_28: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6" name="Google Shape;386;g27a630304c9_0_28: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None/>
            </a:pPr>
            <a:r>
              <a:rPr b="1" lang="en" sz="1200"/>
              <a:t>Creating knowledge bases</a:t>
            </a:r>
            <a:endParaRPr b="1" sz="1200"/>
          </a:p>
          <a:p>
            <a:pPr indent="0" lvl="0" marL="0" rtl="0" algn="l">
              <a:spcBef>
                <a:spcPts val="0"/>
              </a:spcBef>
              <a:spcAft>
                <a:spcPts val="0"/>
              </a:spcAft>
              <a:buNone/>
            </a:pPr>
            <a:r>
              <a:rPr lang="en" sz="1200"/>
              <a:t>Various efforts to increase the adoption of open scholarship practices into the curriculum are being undertaken by pedagogical teams with the </a:t>
            </a:r>
            <a:r>
              <a:rPr b="1" lang="en" sz="1200"/>
              <a:t>overarching goal </a:t>
            </a:r>
            <a:r>
              <a:rPr lang="en" sz="1200"/>
              <a:t>of </a:t>
            </a:r>
            <a:r>
              <a:rPr b="1" lang="en" sz="1200"/>
              <a:t>increasing</a:t>
            </a:r>
            <a:r>
              <a:rPr lang="en" sz="1200"/>
              <a:t> research </a:t>
            </a:r>
            <a:r>
              <a:rPr b="1" lang="en" sz="1200"/>
              <a:t>rigour and transparency</a:t>
            </a:r>
            <a:r>
              <a:rPr lang="en" sz="1200"/>
              <a:t> over time. </a:t>
            </a:r>
            <a:endParaRPr sz="1200"/>
          </a:p>
          <a:p>
            <a:pPr indent="0" lvl="0" marL="0" rtl="0" algn="l">
              <a:spcBef>
                <a:spcPts val="0"/>
              </a:spcBef>
              <a:spcAft>
                <a:spcPts val="0"/>
              </a:spcAft>
              <a:buClr>
                <a:schemeClr val="dk1"/>
              </a:buClr>
              <a:buSzPts val="1100"/>
              <a:buFont typeface="Arial"/>
              <a:buNone/>
            </a:pPr>
            <a:r>
              <a:rPr lang="en" sz="1200">
                <a:solidFill>
                  <a:schemeClr val="dk1"/>
                </a:solidFill>
              </a:rPr>
              <a:t>The contributions generally split into three (overlapping) parts of providing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Resources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Guidelines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Community</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Since there is a breadth of tasks required in the pedagogic reform towards open scholarship, there are many teams and organisations specialising on particular portions of the reform. Just a few examples: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Meta science, research transparency, reproducibility, rigour, social justice, and ethics [Framework for Open and Reproducible Research Training (FORRT)]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Syllabi [Course Syllabi for Open and Reproducible Methods; Carpentries]</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Journal clubs discussing open science [ReproducibiliTea]</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Open Science events [RIOT Science Club]</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t>Who is behind these efforts?</a:t>
            </a:r>
            <a:endParaRPr sz="1200"/>
          </a:p>
          <a:p>
            <a:pPr indent="-304800" lvl="0" marL="457200" rtl="0" algn="l">
              <a:spcBef>
                <a:spcPts val="0"/>
              </a:spcBef>
              <a:spcAft>
                <a:spcPts val="0"/>
              </a:spcAft>
              <a:buSzPts val="1200"/>
              <a:buChar char="-"/>
            </a:pPr>
            <a:r>
              <a:rPr lang="en" sz="1200"/>
              <a:t>While these changes are structural, they are often driven by early career researchers.</a:t>
            </a:r>
            <a:endParaRPr sz="1200"/>
          </a:p>
          <a:p>
            <a:pPr indent="-304800" lvl="0" marL="457200" rtl="0" algn="l">
              <a:spcBef>
                <a:spcPts val="0"/>
              </a:spcBef>
              <a:spcAft>
                <a:spcPts val="0"/>
              </a:spcAft>
              <a:buSzPts val="1200"/>
              <a:buChar char="-"/>
            </a:pPr>
            <a:r>
              <a:rPr lang="en" sz="1200"/>
              <a:t>(Unfortunately, often receiving little recognition for their contributions).</a:t>
            </a:r>
            <a:endParaRPr sz="1200"/>
          </a:p>
        </p:txBody>
      </p:sp>
      <p:sp>
        <p:nvSpPr>
          <p:cNvPr id="387" name="Google Shape;387;g27a630304c9_0_28: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7a630304c9_0_12: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g27a630304c9_0_12: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lang="en" sz="1200"/>
              <a:t>Higher Education instructors and programmes have begun integrating open science practices into the curriculum at different levels.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There are currently two presented ways of implementing replications as thesis: </a:t>
            </a:r>
            <a:endParaRPr sz="1200"/>
          </a:p>
          <a:p>
            <a:pPr indent="-304800" lvl="0" marL="457200" rtl="0" algn="l">
              <a:lnSpc>
                <a:spcPct val="100000"/>
              </a:lnSpc>
              <a:spcBef>
                <a:spcPts val="0"/>
              </a:spcBef>
              <a:spcAft>
                <a:spcPts val="0"/>
              </a:spcAft>
              <a:buClr>
                <a:schemeClr val="dk1"/>
              </a:buClr>
              <a:buSzPts val="1200"/>
              <a:buChar char="-"/>
            </a:pPr>
            <a:r>
              <a:rPr lang="en" sz="1200">
                <a:solidFill>
                  <a:schemeClr val="dk1"/>
                </a:solidFill>
              </a:rPr>
              <a:t>T</a:t>
            </a:r>
            <a:r>
              <a:rPr lang="en" sz="1200">
                <a:solidFill>
                  <a:schemeClr val="dk1"/>
                </a:solidFill>
              </a:rPr>
              <a:t>hesis replications as part of large-scale collaborations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Thesis replications as single studies (publication with the help of ECRs)</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We start with the first one.</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b="1" lang="en" sz="1200"/>
              <a:t>Replication studies in large-scale collaborations</a:t>
            </a:r>
            <a:endParaRPr b="1" sz="1200"/>
          </a:p>
          <a:p>
            <a:pPr indent="0" lvl="0" marL="0" rtl="0" algn="l">
              <a:lnSpc>
                <a:spcPct val="100000"/>
              </a:lnSpc>
              <a:spcBef>
                <a:spcPts val="0"/>
              </a:spcBef>
              <a:spcAft>
                <a:spcPts val="0"/>
              </a:spcAft>
              <a:buNone/>
            </a:pPr>
            <a:r>
              <a:rPr lang="en" sz="1200">
                <a:solidFill>
                  <a:schemeClr val="dk1"/>
                </a:solidFill>
              </a:rPr>
              <a:t>There is one prominent “</a:t>
            </a:r>
            <a:r>
              <a:rPr lang="en" sz="1200">
                <a:solidFill>
                  <a:schemeClr val="dk1"/>
                </a:solidFill>
              </a:rPr>
              <a:t>consortium </a:t>
            </a:r>
            <a:r>
              <a:rPr lang="en" sz="1200">
                <a:solidFill>
                  <a:schemeClr val="dk1"/>
                </a:solidFill>
              </a:rPr>
              <a:t>approach”, by the Collaborative Replications and Education Project, which integrates replications in undergraduate courses as coursework with a twofold goal:</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educating undergraduates to uphold high research standards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simultaneously advancing the field with replications</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This approach requires a consortium of supervisors and their students who collaborate.</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The procedure is typically the following:</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1) Selection of the most cited studies from the most cited journals in the last three years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2) Administrative advisors rate the feasibility of the replication to decide whether to run the study across the consortium of supervisors and students.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3) Study is conducted by students.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4) After study completion, materials and data are submitted and used in meta-analyses, for which students are invited as co-authors.</a:t>
            </a:r>
            <a:endParaRPr sz="1200"/>
          </a:p>
        </p:txBody>
      </p:sp>
      <p:sp>
        <p:nvSpPr>
          <p:cNvPr id="397" name="Google Shape;397;g27a630304c9_0_12: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7a630304c9_0_45: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g27a630304c9_0_45: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Single </a:t>
            </a:r>
            <a:r>
              <a:rPr b="1" lang="en" sz="1200"/>
              <a:t>replication</a:t>
            </a:r>
            <a:r>
              <a:rPr b="1" lang="en" sz="1200"/>
              <a:t> study publications</a:t>
            </a:r>
            <a:endParaRPr b="1" sz="1200"/>
          </a:p>
          <a:p>
            <a:pPr indent="0" lvl="0" marL="0" rtl="0" algn="l">
              <a:lnSpc>
                <a:spcPct val="100000"/>
              </a:lnSpc>
              <a:spcBef>
                <a:spcPts val="0"/>
              </a:spcBef>
              <a:spcAft>
                <a:spcPts val="0"/>
              </a:spcAft>
              <a:buNone/>
            </a:pPr>
            <a:r>
              <a:rPr lang="en" sz="1200"/>
              <a:t>Another options is to implement </a:t>
            </a:r>
            <a:r>
              <a:rPr lang="en" sz="1200"/>
              <a:t>independent/single replication study theses.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 approach of selecting replication targets can be similar to the one described before (based on citations) or on supervisors’ &amp; students’ interest.</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However, in order to make sure that the replication studies also make it into the literature, extra effort is necessary. One can either ask other investigators to bring the dissertation to publication (e.g., </a:t>
            </a:r>
            <a:r>
              <a:rPr lang="en" sz="1200">
                <a:solidFill>
                  <a:schemeClr val="dk1"/>
                </a:solidFill>
              </a:rPr>
              <a:t>early career researchers), or set up a scheme in which students publish the replications themselves.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Registered reports is a useful format for such replication efforts, as they allow for a review of the study before data are collected (stage one of a two-stage process). Students can submit a thesis based on the submission. </a:t>
            </a:r>
            <a:endParaRPr sz="1200"/>
          </a:p>
        </p:txBody>
      </p:sp>
      <p:sp>
        <p:nvSpPr>
          <p:cNvPr id="407" name="Google Shape;407;g27a630304c9_0_45: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277b2095a28_2_266: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g277b2095a28_2_266: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215900" lvl="0" marL="431800" rtl="0" algn="l">
              <a:lnSpc>
                <a:spcPct val="100000"/>
              </a:lnSpc>
              <a:spcBef>
                <a:spcPts val="0"/>
              </a:spcBef>
              <a:spcAft>
                <a:spcPts val="0"/>
              </a:spcAft>
              <a:buSzPts val="1200"/>
              <a:buNone/>
            </a:pPr>
            <a:r>
              <a:rPr lang="en" sz="1200"/>
              <a:t>The third side of structural changes are incentives.</a:t>
            </a:r>
            <a:endParaRPr sz="1200"/>
          </a:p>
          <a:p>
            <a:pPr indent="-215900" lvl="0" marL="431800" rtl="0" algn="l">
              <a:lnSpc>
                <a:spcPct val="100000"/>
              </a:lnSpc>
              <a:spcBef>
                <a:spcPts val="0"/>
              </a:spcBef>
              <a:spcAft>
                <a:spcPts val="0"/>
              </a:spcAft>
              <a:buSzPts val="1200"/>
              <a:buNone/>
            </a:pPr>
            <a:r>
              <a:t/>
            </a:r>
            <a:endParaRPr sz="1200"/>
          </a:p>
          <a:p>
            <a:pPr indent="-215900" lvl="0" marL="431800" rtl="0" algn="l">
              <a:lnSpc>
                <a:spcPct val="100000"/>
              </a:lnSpc>
              <a:spcBef>
                <a:spcPts val="0"/>
              </a:spcBef>
              <a:spcAft>
                <a:spcPts val="0"/>
              </a:spcAft>
              <a:buSzPts val="1200"/>
              <a:buNone/>
            </a:pPr>
            <a:r>
              <a:rPr lang="en" sz="1200"/>
              <a:t>These can be categorised into incentives which target </a:t>
            </a:r>
            <a:endParaRPr sz="1200"/>
          </a:p>
          <a:p>
            <a:pPr indent="-304800" lvl="0" marL="457200" rtl="0" algn="l">
              <a:lnSpc>
                <a:spcPct val="100000"/>
              </a:lnSpc>
              <a:spcBef>
                <a:spcPts val="0"/>
              </a:spcBef>
              <a:spcAft>
                <a:spcPts val="0"/>
              </a:spcAft>
              <a:buSzPts val="1200"/>
              <a:buChar char="-"/>
            </a:pPr>
            <a:r>
              <a:rPr lang="en" sz="1200"/>
              <a:t>Researchers, and</a:t>
            </a:r>
            <a:endParaRPr sz="1200"/>
          </a:p>
          <a:p>
            <a:pPr indent="-304800" lvl="0" marL="457200" rtl="0" algn="l">
              <a:lnSpc>
                <a:spcPct val="100000"/>
              </a:lnSpc>
              <a:spcBef>
                <a:spcPts val="0"/>
              </a:spcBef>
              <a:spcAft>
                <a:spcPts val="0"/>
              </a:spcAft>
              <a:buSzPts val="1200"/>
              <a:buChar char="-"/>
            </a:pPr>
            <a:r>
              <a:rPr lang="en" sz="1200"/>
              <a:t>Journals &amp; funders.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t/>
            </a:r>
            <a:endParaRPr sz="1200"/>
          </a:p>
        </p:txBody>
      </p:sp>
      <p:sp>
        <p:nvSpPr>
          <p:cNvPr id="417" name="Google Shape;417;g277b2095a28_2_266: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77b2095a28_2_114: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277b2095a28_2_114: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None/>
            </a:pPr>
            <a:r>
              <a:t/>
            </a:r>
            <a:endParaRPr b="0" sz="1900" strike="noStrike">
              <a:latin typeface="Arial"/>
              <a:ea typeface="Arial"/>
              <a:cs typeface="Arial"/>
              <a:sym typeface="Arial"/>
            </a:endParaRPr>
          </a:p>
        </p:txBody>
      </p:sp>
      <p:sp>
        <p:nvSpPr>
          <p:cNvPr id="261" name="Google Shape;261;g277b2095a28_2_114: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27a630304c9_0_57: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g27a630304c9_0_57: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Incentives for researchers</a:t>
            </a:r>
            <a:endParaRPr b="1" sz="1200"/>
          </a:p>
          <a:p>
            <a:pPr indent="0" lvl="0" marL="0" rtl="0" algn="l">
              <a:lnSpc>
                <a:spcPct val="100000"/>
              </a:lnSpc>
              <a:spcBef>
                <a:spcPts val="0"/>
              </a:spcBef>
              <a:spcAft>
                <a:spcPts val="0"/>
              </a:spcAft>
              <a:buNone/>
            </a:pPr>
            <a:r>
              <a:rPr lang="en" sz="1200"/>
              <a:t>Badges are now awarded in some journals for open science practices (including open data, code, materials, preregistration) with the aim of </a:t>
            </a:r>
            <a:r>
              <a:rPr lang="en" sz="1200"/>
              <a:t>signalling</a:t>
            </a:r>
            <a:r>
              <a:rPr lang="en" sz="1200"/>
              <a:t> study quality</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Registered reports</a:t>
            </a:r>
            <a:endParaRPr sz="1200"/>
          </a:p>
          <a:p>
            <a:pPr indent="-304800" lvl="0" marL="457200" rtl="0" algn="l">
              <a:lnSpc>
                <a:spcPct val="100000"/>
              </a:lnSpc>
              <a:spcBef>
                <a:spcPts val="0"/>
              </a:spcBef>
              <a:spcAft>
                <a:spcPts val="0"/>
              </a:spcAft>
              <a:buSzPts val="1200"/>
              <a:buChar char="-"/>
            </a:pPr>
            <a:r>
              <a:rPr lang="en" sz="1200"/>
              <a:t>Allow for a “in-principle acceptance” before collecting data</a:t>
            </a:r>
            <a:endParaRPr sz="1200"/>
          </a:p>
          <a:p>
            <a:pPr indent="-304800" lvl="0" marL="457200" rtl="0" algn="l">
              <a:lnSpc>
                <a:spcPct val="100000"/>
              </a:lnSpc>
              <a:spcBef>
                <a:spcPts val="0"/>
              </a:spcBef>
              <a:spcAft>
                <a:spcPts val="0"/>
              </a:spcAft>
              <a:buSzPts val="1200"/>
              <a:buChar char="-"/>
            </a:pPr>
            <a:r>
              <a:rPr lang="en" sz="1200"/>
              <a:t>That makes sure to save resources by</a:t>
            </a:r>
            <a:endParaRPr sz="1200"/>
          </a:p>
          <a:p>
            <a:pPr indent="-304800" lvl="1" marL="914400" rtl="0" algn="l">
              <a:lnSpc>
                <a:spcPct val="100000"/>
              </a:lnSpc>
              <a:spcBef>
                <a:spcPts val="0"/>
              </a:spcBef>
              <a:spcAft>
                <a:spcPts val="0"/>
              </a:spcAft>
              <a:buSzPts val="1200"/>
              <a:buChar char="-"/>
            </a:pPr>
            <a:r>
              <a:rPr lang="en" sz="1200"/>
              <a:t>1) </a:t>
            </a:r>
            <a:r>
              <a:rPr lang="en" sz="1200">
                <a:solidFill>
                  <a:schemeClr val="dk1"/>
                </a:solidFill>
              </a:rPr>
              <a:t>E</a:t>
            </a:r>
            <a:r>
              <a:rPr lang="en" sz="1200">
                <a:solidFill>
                  <a:schemeClr val="dk1"/>
                </a:solidFill>
              </a:rPr>
              <a:t>nsuring quality of the research by </a:t>
            </a:r>
            <a:r>
              <a:rPr lang="en" sz="1200"/>
              <a:t>reviews during an early stage of the projects</a:t>
            </a:r>
            <a:endParaRPr sz="1200"/>
          </a:p>
          <a:p>
            <a:pPr indent="-304800" lvl="1" marL="914400" rtl="0" algn="l">
              <a:lnSpc>
                <a:spcPct val="100000"/>
              </a:lnSpc>
              <a:spcBef>
                <a:spcPts val="0"/>
              </a:spcBef>
              <a:spcAft>
                <a:spcPts val="0"/>
              </a:spcAft>
              <a:buSzPts val="1200"/>
              <a:buChar char="-"/>
            </a:pPr>
            <a:r>
              <a:rPr lang="en" sz="1200"/>
              <a:t>2) Ensure publication independent of the results.</a:t>
            </a:r>
            <a:endParaRPr sz="1200"/>
          </a:p>
          <a:p>
            <a:pPr indent="-304800" lvl="0" marL="457200" rtl="0" algn="l">
              <a:lnSpc>
                <a:spcPct val="100000"/>
              </a:lnSpc>
              <a:spcBef>
                <a:spcPts val="0"/>
              </a:spcBef>
              <a:spcAft>
                <a:spcPts val="0"/>
              </a:spcAft>
              <a:buSzPts val="1200"/>
              <a:buChar char="-"/>
            </a:pPr>
            <a:r>
              <a:rPr lang="en" sz="1200"/>
              <a:t>Studies on registered reports generally suggest that these studies are conducted with more rigor than non-registered reports</a:t>
            </a:r>
            <a:endParaRPr sz="1200"/>
          </a:p>
        </p:txBody>
      </p:sp>
      <p:sp>
        <p:nvSpPr>
          <p:cNvPr id="427" name="Google Shape;427;g27a630304c9_0_57: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7a630304c9_0_66: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g27a630304c9_0_66: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Incentives for journals and funders</a:t>
            </a:r>
            <a:endParaRPr b="1" sz="1200"/>
          </a:p>
          <a:p>
            <a:pPr indent="0" lvl="0" marL="0" rtl="0" algn="l">
              <a:lnSpc>
                <a:spcPct val="100000"/>
              </a:lnSpc>
              <a:spcBef>
                <a:spcPts val="0"/>
              </a:spcBef>
              <a:spcAft>
                <a:spcPts val="0"/>
              </a:spcAft>
              <a:buNone/>
            </a:pPr>
            <a:r>
              <a:rPr lang="en" sz="1200"/>
              <a:t>There are multiple incentives provided for journals and funders to take up open science practices.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These can be grouped by several guidelines which have been widely adopted, such as the </a:t>
            </a:r>
            <a:r>
              <a:rPr lang="en" sz="1200">
                <a:solidFill>
                  <a:schemeClr val="dk1"/>
                </a:solidFill>
              </a:rPr>
              <a:t>Transparency and Openness Promotion (TOP) guidelines by the center for open science comprising eight modular standards to reflect journals’ transparency standards: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Citation standards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Data transparency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Analytic methods transparency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Research materials transparency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Design and analysis transparency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Study preregistration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Analysis plan preregistration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Replication</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p:txBody>
      </p:sp>
      <p:sp>
        <p:nvSpPr>
          <p:cNvPr id="437" name="Google Shape;437;g27a630304c9_0_66: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7a630304c9_0_85: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6" name="Google Shape;446;g27a630304c9_0_85: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Incentives for journals and funders</a:t>
            </a:r>
            <a:endParaRPr b="1" sz="1200"/>
          </a:p>
          <a:p>
            <a:pPr indent="0" lvl="0" marL="0" rtl="0" algn="l">
              <a:lnSpc>
                <a:spcPct val="100000"/>
              </a:lnSpc>
              <a:spcBef>
                <a:spcPts val="0"/>
              </a:spcBef>
              <a:spcAft>
                <a:spcPts val="0"/>
              </a:spcAft>
              <a:buNone/>
            </a:pPr>
            <a:r>
              <a:rPr lang="en" sz="1200"/>
              <a:t>Plan-S for </a:t>
            </a:r>
            <a:endParaRPr sz="1200"/>
          </a:p>
          <a:p>
            <a:pPr indent="-304800" lvl="0" marL="457200" rtl="0" algn="l">
              <a:lnSpc>
                <a:spcPct val="100000"/>
              </a:lnSpc>
              <a:spcBef>
                <a:spcPts val="0"/>
              </a:spcBef>
              <a:spcAft>
                <a:spcPts val="0"/>
              </a:spcAft>
              <a:buSzPts val="1200"/>
              <a:buChar char="-"/>
            </a:pPr>
            <a:r>
              <a:rPr lang="en" sz="1200"/>
              <a:t>Mandates open publishing when the research is funded by public grants</a:t>
            </a:r>
            <a:endParaRPr sz="1200"/>
          </a:p>
          <a:p>
            <a:pPr indent="-304800" lvl="0" marL="457200" rtl="0" algn="l">
              <a:lnSpc>
                <a:spcPct val="100000"/>
              </a:lnSpc>
              <a:spcBef>
                <a:spcPts val="0"/>
              </a:spcBef>
              <a:spcAft>
                <a:spcPts val="0"/>
              </a:spcAft>
              <a:buSzPts val="1200"/>
              <a:buChar char="-"/>
            </a:pPr>
            <a:r>
              <a:rPr lang="en" sz="1200"/>
              <a:t>Increase in open access options illustrates how journals are being effectively incentivized to expand their repertoire and normalize open access</a:t>
            </a:r>
            <a:endParaRPr sz="1200"/>
          </a:p>
          <a:p>
            <a:pPr indent="-304800" lvl="0" marL="457200" rtl="0" algn="l">
              <a:lnSpc>
                <a:spcPct val="100000"/>
              </a:lnSpc>
              <a:spcBef>
                <a:spcPts val="0"/>
              </a:spcBef>
              <a:spcAft>
                <a:spcPts val="0"/>
              </a:spcAft>
              <a:buSzPts val="1200"/>
              <a:buChar char="-"/>
            </a:pPr>
            <a:r>
              <a:rPr lang="en" sz="1200"/>
              <a:t>Potential issue which yet has to be resolved: article processing charges have increased, causing new forms of inequities</a:t>
            </a:r>
            <a:endParaRPr sz="1200"/>
          </a:p>
        </p:txBody>
      </p:sp>
      <p:sp>
        <p:nvSpPr>
          <p:cNvPr id="447" name="Google Shape;447;g27a630304c9_0_85: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27a630304c9_0_94: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6" name="Google Shape;456;g27a630304c9_0_94: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Incentives for journals and funders</a:t>
            </a:r>
            <a:endParaRPr b="1" sz="1200"/>
          </a:p>
          <a:p>
            <a:pPr indent="0" lvl="0" marL="0" rtl="0" algn="l">
              <a:lnSpc>
                <a:spcPct val="100000"/>
              </a:lnSpc>
              <a:spcBef>
                <a:spcPts val="0"/>
              </a:spcBef>
              <a:spcAft>
                <a:spcPts val="0"/>
              </a:spcAft>
              <a:buNone/>
            </a:pPr>
            <a:r>
              <a:rPr lang="en" sz="1200"/>
              <a:t>New peer-review models, e.g., PeerCommunityIn</a:t>
            </a:r>
            <a:endParaRPr sz="1200"/>
          </a:p>
          <a:p>
            <a:pPr indent="-304800" lvl="0" marL="457200" rtl="0" algn="l">
              <a:lnSpc>
                <a:spcPct val="100000"/>
              </a:lnSpc>
              <a:spcBef>
                <a:spcPts val="0"/>
              </a:spcBef>
              <a:spcAft>
                <a:spcPts val="0"/>
              </a:spcAft>
              <a:buSzPts val="1200"/>
              <a:buChar char="-"/>
            </a:pPr>
            <a:r>
              <a:rPr lang="en" sz="1200"/>
              <a:t>Relatively new system in which experts review and recommend preprints or registered reports to journals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Another suggestion: the journal eLife abolishes accept/reject decisions once a paper goes into peer review</a:t>
            </a:r>
            <a:endParaRPr sz="1200"/>
          </a:p>
        </p:txBody>
      </p:sp>
      <p:sp>
        <p:nvSpPr>
          <p:cNvPr id="457" name="Google Shape;457;g27a630304c9_0_94: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7a630304c9_0_103: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6" name="Google Shape;466;g27a630304c9_0_103: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t>Incentives for journals and funders</a:t>
            </a:r>
            <a:endParaRPr b="1" sz="1200"/>
          </a:p>
          <a:p>
            <a:pPr indent="0" lvl="0" marL="0" rtl="0" algn="l">
              <a:lnSpc>
                <a:spcPct val="100000"/>
              </a:lnSpc>
              <a:spcBef>
                <a:spcPts val="0"/>
              </a:spcBef>
              <a:spcAft>
                <a:spcPts val="0"/>
              </a:spcAft>
              <a:buNone/>
            </a:pPr>
            <a:r>
              <a:rPr lang="en" sz="1200"/>
              <a:t>New research evaluation models</a:t>
            </a:r>
            <a:endParaRPr sz="1200"/>
          </a:p>
          <a:p>
            <a:pPr indent="-304800" lvl="0" marL="457200" rtl="0" algn="l">
              <a:lnSpc>
                <a:spcPct val="100000"/>
              </a:lnSpc>
              <a:spcBef>
                <a:spcPts val="0"/>
              </a:spcBef>
              <a:spcAft>
                <a:spcPts val="0"/>
              </a:spcAft>
              <a:buSzPts val="1200"/>
              <a:buChar char="-"/>
            </a:pPr>
            <a:r>
              <a:rPr lang="en" sz="1200"/>
              <a:t>Fundamental problem: focus on flawed metrics such as the impact factor when evaluating applications to positions or grants</a:t>
            </a:r>
            <a:endParaRPr sz="1200"/>
          </a:p>
          <a:p>
            <a:pPr indent="-304800" lvl="0" marL="457200" rtl="0" algn="l">
              <a:lnSpc>
                <a:spcPct val="100000"/>
              </a:lnSpc>
              <a:spcBef>
                <a:spcPts val="0"/>
              </a:spcBef>
              <a:spcAft>
                <a:spcPts val="0"/>
              </a:spcAft>
              <a:buSzPts val="1200"/>
              <a:buChar char="-"/>
            </a:pPr>
            <a:r>
              <a:rPr lang="en" sz="1200"/>
              <a:t>Declarations to update such assessments:</a:t>
            </a:r>
            <a:endParaRPr sz="1200"/>
          </a:p>
          <a:p>
            <a:pPr indent="-304800" lvl="1" marL="914400" rtl="0" algn="l">
              <a:lnSpc>
                <a:spcPct val="100000"/>
              </a:lnSpc>
              <a:spcBef>
                <a:spcPts val="0"/>
              </a:spcBef>
              <a:spcAft>
                <a:spcPts val="0"/>
              </a:spcAft>
              <a:buSzPts val="1200"/>
              <a:buChar char="-"/>
            </a:pPr>
            <a:r>
              <a:rPr lang="en" sz="1200"/>
              <a:t>San Francisco Declaration of Research Assessment (DORA) </a:t>
            </a:r>
            <a:endParaRPr sz="1200"/>
          </a:p>
          <a:p>
            <a:pPr indent="-304800" lvl="1" marL="914400" rtl="0" algn="l">
              <a:lnSpc>
                <a:spcPct val="100000"/>
              </a:lnSpc>
              <a:spcBef>
                <a:spcPts val="0"/>
              </a:spcBef>
              <a:spcAft>
                <a:spcPts val="0"/>
              </a:spcAft>
              <a:buSzPts val="1200"/>
              <a:buChar char="-"/>
            </a:pPr>
            <a:r>
              <a:rPr lang="en" sz="1200"/>
              <a:t>Coalition for Advancing Research Assessment (CORA)</a:t>
            </a:r>
            <a:endParaRPr sz="1200"/>
          </a:p>
          <a:p>
            <a:pPr indent="-304800" lvl="0" marL="457200" rtl="0" algn="l">
              <a:lnSpc>
                <a:spcPct val="100000"/>
              </a:lnSpc>
              <a:spcBef>
                <a:spcPts val="0"/>
              </a:spcBef>
              <a:spcAft>
                <a:spcPts val="0"/>
              </a:spcAft>
              <a:buSzPts val="1200"/>
              <a:buChar char="-"/>
            </a:pPr>
            <a:r>
              <a:rPr lang="en" sz="1200"/>
              <a:t>Emphasis on considering all research outputs, including software and data, and considering the qualitative impact of research, such as its policy or practice implications.</a:t>
            </a:r>
            <a:endParaRPr sz="1200"/>
          </a:p>
        </p:txBody>
      </p:sp>
      <p:sp>
        <p:nvSpPr>
          <p:cNvPr id="467" name="Google Shape;467;g27a630304c9_0_103: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277b2095a28_2_284: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6" name="Google Shape;476;g277b2095a28_2_284: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We start with prediction markets, which have recently been proposed to be useful to assess research </a:t>
            </a:r>
            <a:r>
              <a:rPr lang="en" sz="1200"/>
              <a:t>credibility</a:t>
            </a:r>
            <a:r>
              <a:rPr lang="en" sz="1200"/>
              <a:t> through expert or lay-people assessments.</a:t>
            </a:r>
            <a:endParaRPr sz="1200"/>
          </a:p>
          <a:p>
            <a:pPr indent="-304800" lvl="0" marL="457200" rtl="0" algn="l">
              <a:lnSpc>
                <a:spcPct val="100000"/>
              </a:lnSpc>
              <a:spcBef>
                <a:spcPts val="0"/>
              </a:spcBef>
              <a:spcAft>
                <a:spcPts val="0"/>
              </a:spcAft>
              <a:buSzPts val="1200"/>
              <a:buChar char="-"/>
            </a:pPr>
            <a:r>
              <a:rPr lang="en" sz="1200"/>
              <a:t>Usually assessments of replicability of certain claims</a:t>
            </a:r>
            <a:endParaRPr sz="1200"/>
          </a:p>
          <a:p>
            <a:pPr indent="-304800" lvl="0" marL="457200" rtl="0" algn="l">
              <a:lnSpc>
                <a:spcPct val="100000"/>
              </a:lnSpc>
              <a:spcBef>
                <a:spcPts val="0"/>
              </a:spcBef>
              <a:spcAft>
                <a:spcPts val="0"/>
              </a:spcAft>
              <a:buSzPts val="1200"/>
              <a:buChar char="-"/>
            </a:pPr>
            <a:r>
              <a:rPr lang="en" sz="1200"/>
              <a:t>Large prediction market projects such as the repliCATS project have yielded replicability predictions with high classification accuracy (between 61% and 86%)</a:t>
            </a:r>
            <a:endParaRPr sz="1200"/>
          </a:p>
          <a:p>
            <a:pPr indent="-304800" lvl="0" marL="457200" rtl="0" algn="l">
              <a:lnSpc>
                <a:spcPct val="100000"/>
              </a:lnSpc>
              <a:spcBef>
                <a:spcPts val="0"/>
              </a:spcBef>
              <a:spcAft>
                <a:spcPts val="0"/>
              </a:spcAft>
              <a:buSzPts val="1200"/>
              <a:buChar char="-"/>
            </a:pPr>
            <a:r>
              <a:rPr lang="en" sz="1200">
                <a:solidFill>
                  <a:schemeClr val="dk1"/>
                </a:solidFill>
              </a:rPr>
              <a:t>Replication markets offer yet another tool for researchers to assess the credibility of existing and hypothetical works</a:t>
            </a:r>
            <a:endParaRPr sz="1200">
              <a:solidFill>
                <a:schemeClr val="dk1"/>
              </a:solidFill>
            </a:endParaRPr>
          </a:p>
          <a:p>
            <a:pPr indent="-304800" lvl="0" marL="457200" rtl="0" algn="l">
              <a:lnSpc>
                <a:spcPct val="100000"/>
              </a:lnSpc>
              <a:spcBef>
                <a:spcPts val="0"/>
              </a:spcBef>
              <a:spcAft>
                <a:spcPts val="0"/>
              </a:spcAft>
              <a:buSzPts val="1200"/>
              <a:buChar char="-"/>
            </a:pPr>
            <a:r>
              <a:rPr lang="en" sz="1200">
                <a:solidFill>
                  <a:schemeClr val="dk1"/>
                </a:solidFill>
              </a:rPr>
              <a:t>In that sense, it is an ongoing discussion whether low credibility estimates from replication markets can be used to inform decisions on which articles to replicate</a:t>
            </a:r>
            <a:endParaRPr sz="1200"/>
          </a:p>
        </p:txBody>
      </p:sp>
      <p:sp>
        <p:nvSpPr>
          <p:cNvPr id="477" name="Google Shape;477;g277b2095a28_2_284: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77b2095a28_2_275: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g277b2095a28_2_275: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lang="en" sz="1200"/>
              <a:t>One can assess either a body of studies or statistical parameters within single studies.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Let’s start with methods </a:t>
            </a:r>
            <a:r>
              <a:rPr lang="en" sz="1200"/>
              <a:t>addressing</a:t>
            </a:r>
            <a:r>
              <a:rPr lang="en" sz="1200"/>
              <a:t> a whole body of studies.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b="1" lang="en" sz="1200"/>
              <a:t>Sets of studies</a:t>
            </a:r>
            <a:endParaRPr b="1" sz="1200"/>
          </a:p>
          <a:p>
            <a:pPr indent="-304800" lvl="0" marL="457200" rtl="0" algn="l">
              <a:lnSpc>
                <a:spcPct val="100000"/>
              </a:lnSpc>
              <a:spcBef>
                <a:spcPts val="0"/>
              </a:spcBef>
              <a:spcAft>
                <a:spcPts val="0"/>
              </a:spcAft>
              <a:buSzPts val="1200"/>
              <a:buChar char="-"/>
            </a:pPr>
            <a:r>
              <a:rPr lang="en" sz="1200"/>
              <a:t>Failure to control error rates and design high-power studies can contribute to low replication rates.</a:t>
            </a:r>
            <a:endParaRPr sz="1200"/>
          </a:p>
          <a:p>
            <a:pPr indent="-304800" lvl="0" marL="457200" rtl="0" algn="l">
              <a:lnSpc>
                <a:spcPct val="100000"/>
              </a:lnSpc>
              <a:spcBef>
                <a:spcPts val="0"/>
              </a:spcBef>
              <a:spcAft>
                <a:spcPts val="0"/>
              </a:spcAft>
              <a:buSzPts val="1200"/>
              <a:buChar char="-"/>
            </a:pPr>
            <a:r>
              <a:rPr lang="en" sz="1200"/>
              <a:t>Hence, development of various </a:t>
            </a:r>
            <a:r>
              <a:rPr lang="en" sz="1200"/>
              <a:t>quantitative</a:t>
            </a:r>
            <a:r>
              <a:rPr lang="en" sz="1200"/>
              <a:t> methods to assess </a:t>
            </a:r>
            <a:r>
              <a:rPr lang="en" sz="1200">
                <a:solidFill>
                  <a:schemeClr val="dk1"/>
                </a:solidFill>
              </a:rPr>
              <a:t>expected distributions of statistical estimates (i.e., </a:t>
            </a:r>
            <a:r>
              <a:rPr i="1" lang="en" sz="1200">
                <a:solidFill>
                  <a:schemeClr val="dk1"/>
                </a:solidFill>
              </a:rPr>
              <a:t>p</a:t>
            </a:r>
            <a:r>
              <a:rPr lang="en" sz="1200">
                <a:solidFill>
                  <a:schemeClr val="dk1"/>
                </a:solidFill>
              </a:rPr>
              <a:t>- or </a:t>
            </a:r>
            <a:r>
              <a:rPr i="1" lang="en" sz="1200">
                <a:solidFill>
                  <a:schemeClr val="dk1"/>
                </a:solidFill>
              </a:rPr>
              <a:t>Z</a:t>
            </a:r>
            <a:r>
              <a:rPr lang="en" sz="1200">
                <a:solidFill>
                  <a:schemeClr val="dk1"/>
                </a:solidFill>
              </a:rPr>
              <a:t>-values)</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P-curve: measuring the deviation from an expected uniform distribution of </a:t>
            </a:r>
            <a:r>
              <a:rPr i="1" lang="en" sz="1200">
                <a:solidFill>
                  <a:schemeClr val="dk1"/>
                </a:solidFill>
              </a:rPr>
              <a:t>p</a:t>
            </a:r>
            <a:r>
              <a:rPr lang="en" sz="1200">
                <a:solidFill>
                  <a:schemeClr val="dk1"/>
                </a:solidFill>
              </a:rPr>
              <a:t>-values considering a true null hypothesis</a:t>
            </a:r>
            <a:endParaRPr sz="1200">
              <a:solidFill>
                <a:schemeClr val="dk1"/>
              </a:solidFill>
            </a:endParaRPr>
          </a:p>
          <a:p>
            <a:pPr indent="-304800" lvl="1" marL="914400" rtl="0" algn="l">
              <a:lnSpc>
                <a:spcPct val="100000"/>
              </a:lnSpc>
              <a:spcBef>
                <a:spcPts val="0"/>
              </a:spcBef>
              <a:spcAft>
                <a:spcPts val="0"/>
              </a:spcAft>
              <a:buClr>
                <a:schemeClr val="dk1"/>
              </a:buClr>
              <a:buSzPts val="1200"/>
              <a:buChar char="-"/>
            </a:pPr>
            <a:r>
              <a:rPr lang="en" sz="1200">
                <a:solidFill>
                  <a:schemeClr val="dk1"/>
                </a:solidFill>
              </a:rPr>
              <a:t>Z-curve: like p-curve, but assessing the distribution of test statistics while considering the power of statistical tests and false discovery rate within a body of literature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Such estimations of bias in the literature identify selective reporting trends and help establish a better estimate of whether replication failures may be due to features of the original study or features of the replication study</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Assessments of different sets of studies generally shows publication bias = non-significant findings are under-reported, leading to a distorted representation of the actual effects in the literature</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Another solution: lower </a:t>
            </a:r>
            <a:r>
              <a:rPr i="1" lang="en" sz="1200">
                <a:solidFill>
                  <a:schemeClr val="dk1"/>
                </a:solidFill>
                <a:latin typeface="Century Schoolbook"/>
                <a:ea typeface="Century Schoolbook"/>
                <a:cs typeface="Century Schoolbook"/>
                <a:sym typeface="Century Schoolbook"/>
              </a:rPr>
              <a:t>α</a:t>
            </a:r>
            <a:r>
              <a:rPr lang="en" sz="1200">
                <a:solidFill>
                  <a:schemeClr val="dk1"/>
                </a:solidFill>
              </a:rPr>
              <a:t>-levels to 0.005 or abolishing it entirely</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It is also possible to justify the alpha level based on the executed study &amp; in regard to the magnitude of acceptable Type I versus Type II errors</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One can also collect evidence using</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Equivalence tests, or</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Bayesian analysis</a:t>
            </a:r>
            <a:endParaRPr sz="1200">
              <a:solidFill>
                <a:schemeClr val="dk1"/>
              </a:solidFill>
            </a:endParaRPr>
          </a:p>
        </p:txBody>
      </p:sp>
      <p:sp>
        <p:nvSpPr>
          <p:cNvPr id="487" name="Google Shape;487;g277b2095a28_2_275: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7a630304c9_0_135: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g27a630304c9_0_135: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None/>
            </a:pPr>
            <a:r>
              <a:rPr b="1" lang="en" sz="1200">
                <a:solidFill>
                  <a:schemeClr val="dk1"/>
                </a:solidFill>
              </a:rPr>
              <a:t>Assessing single studies</a:t>
            </a:r>
            <a:endParaRPr b="1" sz="1200">
              <a:solidFill>
                <a:schemeClr val="dk1"/>
              </a:solidFill>
            </a:endParaRPr>
          </a:p>
          <a:p>
            <a:pPr indent="0" lvl="0" marL="0" rtl="0" algn="l">
              <a:lnSpc>
                <a:spcPct val="100000"/>
              </a:lnSpc>
              <a:spcBef>
                <a:spcPts val="0"/>
              </a:spcBef>
              <a:spcAft>
                <a:spcPts val="0"/>
              </a:spcAft>
              <a:buNone/>
            </a:pPr>
            <a:r>
              <a:rPr lang="en" sz="1200">
                <a:solidFill>
                  <a:schemeClr val="dk1"/>
                </a:solidFill>
              </a:rPr>
              <a:t>When assessing single studies, there are different tools which can easily check for mathematical inconsistencies and impossibilities.</a:t>
            </a:r>
            <a:endParaRPr sz="1200">
              <a:solidFill>
                <a:schemeClr val="dk1"/>
              </a:solidFill>
            </a:endParaRPr>
          </a:p>
          <a:p>
            <a:pPr indent="0" lvl="0" marL="0" rtl="0" algn="l">
              <a:lnSpc>
                <a:spcPct val="100000"/>
              </a:lnSpc>
              <a:spcBef>
                <a:spcPts val="0"/>
              </a:spcBef>
              <a:spcAft>
                <a:spcPts val="0"/>
              </a:spcAft>
              <a:buNone/>
            </a:pPr>
            <a:r>
              <a:t/>
            </a:r>
            <a:endParaRPr sz="1200">
              <a:solidFill>
                <a:schemeClr val="dk1"/>
              </a:solidFill>
            </a:endParaRPr>
          </a:p>
          <a:p>
            <a:pPr indent="0" lvl="0" marL="0" rtl="0" algn="l">
              <a:lnSpc>
                <a:spcPct val="100000"/>
              </a:lnSpc>
              <a:spcBef>
                <a:spcPts val="0"/>
              </a:spcBef>
              <a:spcAft>
                <a:spcPts val="0"/>
              </a:spcAft>
              <a:buNone/>
            </a:pPr>
            <a:r>
              <a:rPr lang="en" sz="1200">
                <a:solidFill>
                  <a:schemeClr val="dk1"/>
                </a:solidFill>
              </a:rPr>
              <a:t>Two examples are</a:t>
            </a:r>
            <a:endParaRPr sz="1200">
              <a:solidFill>
                <a:schemeClr val="dk1"/>
              </a:solidFill>
            </a:endParaRPr>
          </a:p>
          <a:p>
            <a:pPr indent="-304800" lvl="0" marL="457200" rtl="0" algn="l">
              <a:lnSpc>
                <a:spcPct val="100000"/>
              </a:lnSpc>
              <a:spcBef>
                <a:spcPts val="0"/>
              </a:spcBef>
              <a:spcAft>
                <a:spcPts val="0"/>
              </a:spcAft>
              <a:buSzPts val="1200"/>
              <a:buChar char="-"/>
            </a:pPr>
            <a:r>
              <a:rPr b="1" lang="en" sz="1200">
                <a:solidFill>
                  <a:schemeClr val="dk1"/>
                </a:solidFill>
              </a:rPr>
              <a:t>Granularity-Related Inconsistency of Means (GRIM) </a:t>
            </a:r>
            <a:r>
              <a:rPr lang="en" sz="1200">
                <a:solidFill>
                  <a:schemeClr val="dk1"/>
                </a:solidFill>
              </a:rPr>
              <a:t>test: evaluates the consistency of mean values of integer data (e.g., from Likert-type scales), considering sample size and the number of items</a:t>
            </a:r>
            <a:endParaRPr sz="1200">
              <a:solidFill>
                <a:schemeClr val="dk1"/>
              </a:solidFill>
            </a:endParaRPr>
          </a:p>
          <a:p>
            <a:pPr indent="-304800" lvl="0" marL="457200" rtl="0" algn="l">
              <a:lnSpc>
                <a:spcPct val="100000"/>
              </a:lnSpc>
              <a:spcBef>
                <a:spcPts val="0"/>
              </a:spcBef>
              <a:spcAft>
                <a:spcPts val="0"/>
              </a:spcAft>
              <a:buSzPts val="1200"/>
              <a:buChar char="-"/>
            </a:pPr>
            <a:r>
              <a:rPr b="1" lang="en" sz="1200">
                <a:solidFill>
                  <a:schemeClr val="dk1"/>
                </a:solidFill>
              </a:rPr>
              <a:t>Sample Parameter Reconstruction via Iterative TEchniques (SPRITE)</a:t>
            </a:r>
            <a:r>
              <a:rPr lang="en" sz="1200">
                <a:solidFill>
                  <a:schemeClr val="dk1"/>
                </a:solidFill>
              </a:rPr>
              <a:t>: reconstructs samples and estimates of the item value distributions based on reported descriptive statistics</a:t>
            </a:r>
            <a:endParaRPr sz="1200">
              <a:solidFill>
                <a:schemeClr val="dk1"/>
              </a:solidFill>
            </a:endParaRPr>
          </a:p>
          <a:p>
            <a:pPr indent="0" lvl="0" marL="457200" rtl="0" algn="l">
              <a:lnSpc>
                <a:spcPct val="100000"/>
              </a:lnSpc>
              <a:spcBef>
                <a:spcPts val="0"/>
              </a:spcBef>
              <a:spcAft>
                <a:spcPts val="0"/>
              </a:spcAft>
              <a:buNone/>
            </a:pPr>
            <a:r>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Adopting these efforts can serve as an initial step in reviewing existing literature, to ensure that findings are not the result of statistical errors or potential falsification.</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Researchers themselves can implement these tools to check their work and identify potential errors. </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With greater awareness and use of such tools, we can increase accessibility and enhance our ability to identify unsubstantiated claims.</a:t>
            </a:r>
            <a:endParaRPr sz="1200">
              <a:solidFill>
                <a:schemeClr val="dk1"/>
              </a:solidFill>
            </a:endParaRPr>
          </a:p>
        </p:txBody>
      </p:sp>
      <p:sp>
        <p:nvSpPr>
          <p:cNvPr id="497" name="Google Shape;497;g27a630304c9_0_135: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7a630304c9_0_12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6" name="Google Shape;506;g27a630304c9_0_12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304800" lvl="0" marL="457200" rtl="0" algn="l">
              <a:lnSpc>
                <a:spcPct val="100000"/>
              </a:lnSpc>
              <a:spcBef>
                <a:spcPts val="0"/>
              </a:spcBef>
              <a:spcAft>
                <a:spcPts val="0"/>
              </a:spcAft>
              <a:buSzPts val="1200"/>
              <a:buFont typeface="Arial"/>
              <a:buChar char="-"/>
            </a:pPr>
            <a:r>
              <a:rPr lang="en" sz="1200"/>
              <a:t>Researcher degrees of freedom—i.e., decisions researchers can make when using data—have been shown to influence the outcomes of analyses performed on the same data</a:t>
            </a:r>
            <a:endParaRPr sz="1200"/>
          </a:p>
          <a:p>
            <a:pPr indent="-304800" lvl="0" marL="457200" rtl="0" algn="l">
              <a:lnSpc>
                <a:spcPct val="100000"/>
              </a:lnSpc>
              <a:spcBef>
                <a:spcPts val="0"/>
              </a:spcBef>
              <a:spcAft>
                <a:spcPts val="0"/>
              </a:spcAft>
              <a:buSzPts val="1200"/>
              <a:buChar char="-"/>
            </a:pPr>
            <a:r>
              <a:rPr lang="en" sz="1200"/>
              <a:t>In more complex data, e.g., in neuroimaging, no one analysis pipeline is like the other (potentially not even within the same lab)</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i="1" lang="en" sz="1200"/>
              <a:t>The scientific process involves numerous analytical decisions that are often taken for granted as non-deliberate actions following established procedures but whose cumulative effect is far from insignificant.</a:t>
            </a:r>
            <a:endParaRPr i="1" sz="1200"/>
          </a:p>
          <a:p>
            <a:pPr indent="0" lvl="0" marL="0" rtl="0" algn="l">
              <a:lnSpc>
                <a:spcPct val="100000"/>
              </a:lnSpc>
              <a:spcBef>
                <a:spcPts val="0"/>
              </a:spcBef>
              <a:spcAft>
                <a:spcPts val="0"/>
              </a:spcAft>
              <a:buNone/>
            </a:pPr>
            <a:r>
              <a:t/>
            </a:r>
            <a:endParaRPr sz="1200"/>
          </a:p>
          <a:p>
            <a:pPr indent="-304800" lvl="0" marL="457200" rtl="0" algn="l">
              <a:lnSpc>
                <a:spcPct val="100000"/>
              </a:lnSpc>
              <a:spcBef>
                <a:spcPts val="0"/>
              </a:spcBef>
              <a:spcAft>
                <a:spcPts val="0"/>
              </a:spcAft>
              <a:buSzPts val="1200"/>
              <a:buChar char="-"/>
            </a:pPr>
            <a:r>
              <a:rPr lang="en" sz="1200"/>
              <a:t>Even in a research setting with high accuracy motivation and unbiased incentives, reliability between researchers may remain low, regardless of researchers’ methodological expertise</a:t>
            </a:r>
            <a:endParaRPr sz="1200"/>
          </a:p>
          <a:p>
            <a:pPr indent="-304800" lvl="0" marL="457200" rtl="0" algn="l">
              <a:lnSpc>
                <a:spcPct val="100000"/>
              </a:lnSpc>
              <a:spcBef>
                <a:spcPts val="0"/>
              </a:spcBef>
              <a:spcAft>
                <a:spcPts val="0"/>
              </a:spcAft>
              <a:buSzPts val="1200"/>
              <a:buChar char="-"/>
            </a:pPr>
            <a:r>
              <a:rPr lang="en" sz="1200"/>
              <a:t>Multiverse analysis or its sibling sensitivity analysis can offer solutions to these challenges</a:t>
            </a:r>
            <a:endParaRPr sz="1200"/>
          </a:p>
        </p:txBody>
      </p:sp>
      <p:sp>
        <p:nvSpPr>
          <p:cNvPr id="507" name="Google Shape;507;g27a630304c9_0_12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7a630304c9_0_148: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6" name="Google Shape;516;g27a630304c9_0_148: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Data synthesis from several primary studies can be done by systematic reviews and meta-analyses</a:t>
            </a:r>
            <a:endParaRPr sz="1200"/>
          </a:p>
          <a:p>
            <a:pPr indent="-304800" lvl="0" marL="457200" rtl="0" algn="l">
              <a:lnSpc>
                <a:spcPct val="100000"/>
              </a:lnSpc>
              <a:spcBef>
                <a:spcPts val="0"/>
              </a:spcBef>
              <a:spcAft>
                <a:spcPts val="0"/>
              </a:spcAft>
              <a:buSzPts val="1200"/>
              <a:buChar char="-"/>
            </a:pPr>
            <a:r>
              <a:rPr b="1" lang="en" sz="1200"/>
              <a:t>Problem 1</a:t>
            </a:r>
            <a:r>
              <a:rPr lang="en" sz="1200"/>
              <a:t>: biassed literature (e.g, due to prioritisation of novelty or statistically-significant results)</a:t>
            </a:r>
            <a:endParaRPr sz="1200"/>
          </a:p>
          <a:p>
            <a:pPr indent="-304800" lvl="1" marL="914400" rtl="0" algn="l">
              <a:lnSpc>
                <a:spcPct val="100000"/>
              </a:lnSpc>
              <a:spcBef>
                <a:spcPts val="0"/>
              </a:spcBef>
              <a:spcAft>
                <a:spcPts val="0"/>
              </a:spcAft>
              <a:buSzPts val="1200"/>
              <a:buChar char="-"/>
            </a:pPr>
            <a:r>
              <a:rPr lang="en" sz="1200"/>
              <a:t>Can be observed </a:t>
            </a:r>
            <a:r>
              <a:rPr lang="en" sz="1200"/>
              <a:t>(to a certain extent)</a:t>
            </a:r>
            <a:r>
              <a:rPr lang="en" sz="1200"/>
              <a:t> using funnel plots in meta-analyses</a:t>
            </a:r>
            <a:endParaRPr sz="1200"/>
          </a:p>
          <a:p>
            <a:pPr indent="-304800" lvl="0" marL="457200" rtl="0" algn="l">
              <a:lnSpc>
                <a:spcPct val="100000"/>
              </a:lnSpc>
              <a:spcBef>
                <a:spcPts val="0"/>
              </a:spcBef>
              <a:spcAft>
                <a:spcPts val="0"/>
              </a:spcAft>
              <a:buSzPts val="1200"/>
              <a:buChar char="-"/>
            </a:pPr>
            <a:r>
              <a:rPr b="1" lang="en" sz="1200"/>
              <a:t>Problem 2</a:t>
            </a:r>
            <a:r>
              <a:rPr lang="en" sz="1200"/>
              <a:t>: researcher degrees of freedom in determining inclusion criteria, methodological approaches, and the rigour of the primary studies</a:t>
            </a:r>
            <a:endParaRPr sz="1200"/>
          </a:p>
          <a:p>
            <a:pPr indent="-304800" lvl="0" marL="457200" rtl="0" algn="l">
              <a:lnSpc>
                <a:spcPct val="100000"/>
              </a:lnSpc>
              <a:spcBef>
                <a:spcPts val="0"/>
              </a:spcBef>
              <a:spcAft>
                <a:spcPts val="0"/>
              </a:spcAft>
              <a:buSzPts val="1200"/>
              <a:buChar char="-"/>
            </a:pPr>
            <a:r>
              <a:rPr b="1" lang="en" sz="1200"/>
              <a:t>Solution</a:t>
            </a:r>
            <a:r>
              <a:rPr lang="en" sz="1200"/>
              <a:t>: development of best practices for open, and reproducible systematic reviews and meta-analyses such as</a:t>
            </a:r>
            <a:endParaRPr sz="1200"/>
          </a:p>
          <a:p>
            <a:pPr indent="-304800" lvl="1" marL="914400" rtl="0" algn="l">
              <a:lnSpc>
                <a:spcPct val="100000"/>
              </a:lnSpc>
              <a:spcBef>
                <a:spcPts val="0"/>
              </a:spcBef>
              <a:spcAft>
                <a:spcPts val="0"/>
              </a:spcAft>
              <a:buSzPts val="1200"/>
              <a:buChar char="-"/>
            </a:pPr>
            <a:r>
              <a:rPr lang="en" sz="1200"/>
              <a:t>Preferred Reporting Items for Systematic Reviews and Meta-Analyses (PRISMA)</a:t>
            </a:r>
            <a:endParaRPr sz="1200"/>
          </a:p>
          <a:p>
            <a:pPr indent="-304800" lvl="1" marL="914400" rtl="0" algn="l">
              <a:lnSpc>
                <a:spcPct val="100000"/>
              </a:lnSpc>
              <a:spcBef>
                <a:spcPts val="0"/>
              </a:spcBef>
              <a:spcAft>
                <a:spcPts val="0"/>
              </a:spcAft>
              <a:buSzPts val="1200"/>
              <a:buChar char="-"/>
            </a:pPr>
            <a:r>
              <a:rPr lang="en" sz="1200">
                <a:solidFill>
                  <a:schemeClr val="dk1"/>
                </a:solidFill>
              </a:rPr>
              <a:t>Non-Interventional, Reproducible, and Open (NIRO) systematic review guidelines</a:t>
            </a:r>
            <a:endParaRPr sz="1200">
              <a:solidFill>
                <a:schemeClr val="dk1"/>
              </a:solidFill>
            </a:endParaRPr>
          </a:p>
          <a:p>
            <a:pPr indent="-304800" lvl="1" marL="914400" rtl="0" algn="l">
              <a:lnSpc>
                <a:spcPct val="100000"/>
              </a:lnSpc>
              <a:spcBef>
                <a:spcPts val="0"/>
              </a:spcBef>
              <a:spcAft>
                <a:spcPts val="0"/>
              </a:spcAft>
              <a:buSzPts val="1200"/>
              <a:buChar char="-"/>
            </a:pPr>
            <a:r>
              <a:rPr lang="en" sz="1200">
                <a:solidFill>
                  <a:schemeClr val="dk1"/>
                </a:solidFill>
              </a:rPr>
              <a:t>T</a:t>
            </a:r>
            <a:r>
              <a:rPr lang="en" sz="1200">
                <a:solidFill>
                  <a:schemeClr val="dk1"/>
                </a:solidFill>
              </a:rPr>
              <a:t>he </a:t>
            </a:r>
            <a:r>
              <a:rPr lang="en" sz="1200">
                <a:solidFill>
                  <a:schemeClr val="dk1"/>
                </a:solidFill>
              </a:rPr>
              <a:t>Generalized Systematic Review Registration Form</a:t>
            </a:r>
            <a:endParaRPr baseline="30000" sz="1200">
              <a:solidFill>
                <a:schemeClr val="dk1"/>
              </a:solidFill>
            </a:endParaRPr>
          </a:p>
          <a:p>
            <a:pPr indent="-304800" lvl="1" marL="914400" rtl="0" algn="l">
              <a:lnSpc>
                <a:spcPct val="100000"/>
              </a:lnSpc>
              <a:spcBef>
                <a:spcPts val="0"/>
              </a:spcBef>
              <a:spcAft>
                <a:spcPts val="0"/>
              </a:spcAft>
              <a:buSzPts val="1200"/>
              <a:buChar char="-"/>
            </a:pPr>
            <a:r>
              <a:rPr lang="en" sz="1200">
                <a:solidFill>
                  <a:schemeClr val="dk1"/>
                </a:solidFill>
              </a:rPr>
              <a:t>PROSPERO, a register of systematic review protocols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Guidelines often include a risk of bias assessment, where different biases are assessed and reported</a:t>
            </a:r>
            <a:endParaRPr baseline="30000" sz="1200">
              <a:solidFill>
                <a:schemeClr val="dk1"/>
              </a:solidFill>
            </a:endParaRPr>
          </a:p>
          <a:p>
            <a:pPr indent="-304800" lvl="0" marL="457200" rtl="0" algn="l">
              <a:lnSpc>
                <a:spcPct val="100000"/>
              </a:lnSpc>
              <a:spcBef>
                <a:spcPts val="0"/>
              </a:spcBef>
              <a:spcAft>
                <a:spcPts val="0"/>
              </a:spcAft>
              <a:buClr>
                <a:schemeClr val="dk1"/>
              </a:buClr>
              <a:buSzPts val="1200"/>
              <a:buChar char="-"/>
            </a:pPr>
            <a:r>
              <a:rPr b="1" lang="en" sz="1200">
                <a:solidFill>
                  <a:schemeClr val="dk1"/>
                </a:solidFill>
              </a:rPr>
              <a:t>Remaining problem:</a:t>
            </a:r>
            <a:r>
              <a:rPr lang="en" sz="1200">
                <a:solidFill>
                  <a:schemeClr val="dk1"/>
                </a:solidFill>
              </a:rPr>
              <a:t> most systematic reviews and meta-analyses do not follow standardized reporting guidelines</a:t>
            </a:r>
            <a:endParaRPr sz="1200">
              <a:solidFill>
                <a:schemeClr val="dk1"/>
              </a:solidFill>
            </a:endParaRPr>
          </a:p>
          <a:p>
            <a:pPr indent="-304800" lvl="0" marL="457200" rtl="0" algn="l">
              <a:lnSpc>
                <a:spcPct val="100000"/>
              </a:lnSpc>
              <a:spcBef>
                <a:spcPts val="0"/>
              </a:spcBef>
              <a:spcAft>
                <a:spcPts val="0"/>
              </a:spcAft>
              <a:buClr>
                <a:schemeClr val="dk1"/>
              </a:buClr>
              <a:buSzPts val="1200"/>
              <a:buChar char="-"/>
            </a:pPr>
            <a:r>
              <a:rPr lang="en" sz="1200">
                <a:solidFill>
                  <a:schemeClr val="dk1"/>
                </a:solidFill>
              </a:rPr>
              <a:t>Hope for the future: increased uptake of </a:t>
            </a:r>
            <a:r>
              <a:rPr lang="en" sz="1200">
                <a:solidFill>
                  <a:schemeClr val="dk1"/>
                </a:solidFill>
              </a:rPr>
              <a:t>guidelines</a:t>
            </a:r>
            <a:r>
              <a:rPr lang="en" sz="1200">
                <a:solidFill>
                  <a:schemeClr val="dk1"/>
                </a:solidFill>
              </a:rPr>
              <a:t> in articles and as journal submission requirements</a:t>
            </a:r>
            <a:endParaRPr sz="1200">
              <a:solidFill>
                <a:schemeClr val="dk1"/>
              </a:solidFill>
            </a:endParaRPr>
          </a:p>
        </p:txBody>
      </p:sp>
      <p:sp>
        <p:nvSpPr>
          <p:cNvPr id="517" name="Google Shape;517;g27a630304c9_0_148: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277b2095a28_2_217: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g277b2095a28_2_217: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The focus on novelty and discovery is an important part of scientific </a:t>
            </a:r>
            <a:r>
              <a:rPr lang="en" sz="1200"/>
              <a:t>endeavour</a:t>
            </a:r>
            <a:r>
              <a:rPr lang="en" sz="1200"/>
              <a:t>. It allows to bring a field forward, question concepts which have been by doing things differently or by introducing new insightful ways of understanding the world.</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While these are great objectives, it is equally important to produce robust findings. Robust means that the findings hold, even when changing certain parameters </a:t>
            </a:r>
            <a:r>
              <a:rPr lang="en" sz="1200">
                <a:solidFill>
                  <a:schemeClr val="dk1"/>
                </a:solidFill>
              </a:rPr>
              <a:t>around the findings (for example conducting the study in a similar sample at a different place) </a:t>
            </a:r>
            <a:r>
              <a:rPr lang="en" sz="1200"/>
              <a:t>or ways of analysing the data. </a:t>
            </a:r>
            <a:br>
              <a:rPr lang="en" sz="1200"/>
            </a:br>
            <a:br>
              <a:rPr lang="en" sz="1200"/>
            </a:br>
            <a:r>
              <a:rPr lang="en" sz="1200"/>
              <a:t>With other words, we want to produce findings we can trust, and which are as telling as possible for as many people in the world as possible, which refers to the generalisability of the findings.</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For a long time, statisticians have outlined how to conduct and report studies to get robust findings and standards continue to evolve. For example, Cohen has already described the importance of statistical power and effect sizes </a:t>
            </a:r>
            <a:r>
              <a:rPr lang="en" sz="1200">
                <a:solidFill>
                  <a:schemeClr val="dk1"/>
                </a:solidFill>
              </a:rPr>
              <a:t>in the 1980s (Those are concepts we will come back to later)</a:t>
            </a:r>
            <a:r>
              <a:rPr lang="en" sz="1200"/>
              <a:t>, e.g., in his 1988 book </a:t>
            </a:r>
            <a:r>
              <a:rPr i="1" lang="en" sz="1200"/>
              <a:t>Statistical Power Analysis for the Behavioural Sciences</a:t>
            </a:r>
            <a:r>
              <a:rPr lang="en" sz="1200"/>
              <a:t>. Standards for ensuring appropriate sample sizes and how to report statistics have changed.</a:t>
            </a:r>
            <a:endParaRPr b="0" sz="1200" strike="noStrike">
              <a:latin typeface="Arial"/>
              <a:ea typeface="Arial"/>
              <a:cs typeface="Arial"/>
              <a:sym typeface="Arial"/>
            </a:endParaRPr>
          </a:p>
        </p:txBody>
      </p:sp>
      <p:sp>
        <p:nvSpPr>
          <p:cNvPr id="272" name="Google Shape;272;g277b2095a28_2_217: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77b2095a28_2_293: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6" name="Google Shape;526;g277b2095a28_2_293: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SzPts val="1100"/>
              <a:buNone/>
            </a:pPr>
            <a:r>
              <a:rPr lang="en" sz="1200"/>
              <a:t>Community change encompasses how work and collaboration within the scientific community evolves. We describe two of these recent developments: Big Team Science and adversarial collaborations.</a:t>
            </a:r>
            <a:endParaRPr sz="1200"/>
          </a:p>
          <a:p>
            <a:pPr indent="0" lvl="0" marL="0" rtl="0" algn="l">
              <a:lnSpc>
                <a:spcPct val="115000"/>
              </a:lnSpc>
              <a:spcBef>
                <a:spcPts val="1200"/>
              </a:spcBef>
              <a:spcAft>
                <a:spcPts val="0"/>
              </a:spcAft>
              <a:buSzPts val="1100"/>
              <a:buNone/>
            </a:pPr>
            <a:r>
              <a:rPr b="1" lang="en" sz="1200"/>
              <a:t>Big team science</a:t>
            </a:r>
            <a:endParaRPr b="1" sz="1200"/>
          </a:p>
          <a:p>
            <a:pPr indent="0" lvl="0" marL="0" rtl="0" algn="l">
              <a:lnSpc>
                <a:spcPct val="115000"/>
              </a:lnSpc>
              <a:spcBef>
                <a:spcPts val="1200"/>
              </a:spcBef>
              <a:spcAft>
                <a:spcPts val="0"/>
              </a:spcAft>
              <a:buSzPts val="1100"/>
              <a:buNone/>
            </a:pPr>
            <a:r>
              <a:rPr lang="en" sz="1200"/>
              <a:t>What is big team science?</a:t>
            </a:r>
            <a:endParaRPr sz="1200"/>
          </a:p>
          <a:p>
            <a:pPr indent="-304800" lvl="0" marL="457200" rtl="0" algn="l">
              <a:lnSpc>
                <a:spcPct val="115000"/>
              </a:lnSpc>
              <a:spcBef>
                <a:spcPts val="1200"/>
              </a:spcBef>
              <a:spcAft>
                <a:spcPts val="0"/>
              </a:spcAft>
              <a:buSzPts val="1200"/>
              <a:buChar char="-"/>
            </a:pPr>
            <a:r>
              <a:rPr lang="en" sz="1200"/>
              <a:t>Large-scale, collaborative communities working on a scholarly common goal and pooling resources across labs, institutions, disciplines, cultures, and countries</a:t>
            </a:r>
            <a:endParaRPr sz="1200"/>
          </a:p>
          <a:p>
            <a:pPr indent="-304800" lvl="0" marL="457200" rtl="0" algn="l">
              <a:lnSpc>
                <a:spcPct val="115000"/>
              </a:lnSpc>
              <a:spcBef>
                <a:spcPts val="0"/>
              </a:spcBef>
              <a:spcAft>
                <a:spcPts val="0"/>
              </a:spcAft>
              <a:buSzPts val="1200"/>
              <a:buChar char="-"/>
            </a:pPr>
            <a:r>
              <a:rPr lang="en" sz="1200"/>
              <a:t>Big teams can have different goals, such as mass replications (e.g., the Open Science Collaboration, Many Labs) or cross-cultural and robust research (e.g., Psychological Science Accelerator)</a:t>
            </a:r>
            <a:endParaRPr sz="1200"/>
          </a:p>
          <a:p>
            <a:pPr indent="0" lvl="0" marL="0" rtl="0" algn="l">
              <a:lnSpc>
                <a:spcPct val="115000"/>
              </a:lnSpc>
              <a:spcBef>
                <a:spcPts val="1200"/>
              </a:spcBef>
              <a:spcAft>
                <a:spcPts val="0"/>
              </a:spcAft>
              <a:buNone/>
            </a:pPr>
            <a:r>
              <a:rPr lang="en" sz="1200"/>
              <a:t>How does big team science </a:t>
            </a:r>
            <a:r>
              <a:rPr lang="en" sz="1200"/>
              <a:t>make</a:t>
            </a:r>
            <a:r>
              <a:rPr lang="en" sz="1200"/>
              <a:t> a contribution to the scientific field?</a:t>
            </a:r>
            <a:endParaRPr sz="1200"/>
          </a:p>
          <a:p>
            <a:pPr indent="-304800" lvl="0" marL="457200" rtl="0" algn="l">
              <a:lnSpc>
                <a:spcPct val="115000"/>
              </a:lnSpc>
              <a:spcBef>
                <a:spcPts val="1200"/>
              </a:spcBef>
              <a:spcAft>
                <a:spcPts val="0"/>
              </a:spcAft>
              <a:buSzPts val="1200"/>
              <a:buChar char="-"/>
            </a:pPr>
            <a:r>
              <a:rPr lang="en" sz="1200"/>
              <a:t>Leverages the resources and knowledge of many scientists </a:t>
            </a:r>
            <a:endParaRPr sz="1200"/>
          </a:p>
          <a:p>
            <a:pPr indent="-304800" lvl="0" marL="457200" rtl="0" algn="l">
              <a:lnSpc>
                <a:spcPct val="115000"/>
              </a:lnSpc>
              <a:spcBef>
                <a:spcPts val="0"/>
              </a:spcBef>
              <a:spcAft>
                <a:spcPts val="0"/>
              </a:spcAft>
              <a:buSzPts val="1200"/>
              <a:buChar char="-"/>
            </a:pPr>
            <a:r>
              <a:rPr lang="en" sz="1200"/>
              <a:t>Institutionalisation of good scientific practices to improve research quality, including:</a:t>
            </a:r>
            <a:endParaRPr sz="1200"/>
          </a:p>
          <a:p>
            <a:pPr indent="-304800" lvl="1" marL="914400" rtl="0" algn="l">
              <a:lnSpc>
                <a:spcPct val="115000"/>
              </a:lnSpc>
              <a:spcBef>
                <a:spcPts val="0"/>
              </a:spcBef>
              <a:spcAft>
                <a:spcPts val="0"/>
              </a:spcAft>
              <a:buSzPts val="1200"/>
              <a:buChar char="-"/>
            </a:pPr>
            <a:r>
              <a:rPr lang="en" sz="1200"/>
              <a:t>interdisciplinary internal reviews,</a:t>
            </a:r>
            <a:endParaRPr sz="1200"/>
          </a:p>
          <a:p>
            <a:pPr indent="-304800" lvl="1" marL="914400" rtl="0" algn="l">
              <a:lnSpc>
                <a:spcPct val="115000"/>
              </a:lnSpc>
              <a:spcBef>
                <a:spcPts val="0"/>
              </a:spcBef>
              <a:spcAft>
                <a:spcPts val="0"/>
              </a:spcAft>
              <a:buSzPts val="1200"/>
              <a:buChar char="-"/>
            </a:pPr>
            <a:r>
              <a:rPr lang="en" sz="1200"/>
              <a:t>incorporating multiple perspectives, </a:t>
            </a:r>
            <a:endParaRPr sz="1200"/>
          </a:p>
          <a:p>
            <a:pPr indent="-304800" lvl="1" marL="914400" rtl="0" algn="l">
              <a:lnSpc>
                <a:spcPct val="115000"/>
              </a:lnSpc>
              <a:spcBef>
                <a:spcPts val="0"/>
              </a:spcBef>
              <a:spcAft>
                <a:spcPts val="0"/>
              </a:spcAft>
              <a:buSzPts val="1200"/>
              <a:buChar char="-"/>
            </a:pPr>
            <a:r>
              <a:rPr lang="en" sz="1200"/>
              <a:t>implementing uniform protocols across participating labs, and </a:t>
            </a:r>
            <a:endParaRPr sz="1200"/>
          </a:p>
          <a:p>
            <a:pPr indent="-304800" lvl="1" marL="914400" rtl="0" algn="l">
              <a:lnSpc>
                <a:spcPct val="115000"/>
              </a:lnSpc>
              <a:spcBef>
                <a:spcPts val="0"/>
              </a:spcBef>
              <a:spcAft>
                <a:spcPts val="0"/>
              </a:spcAft>
              <a:buSzPts val="1200"/>
              <a:buChar char="-"/>
            </a:pPr>
            <a:r>
              <a:rPr lang="en" sz="1200"/>
              <a:t>recruiting larger and more diverse samples</a:t>
            </a:r>
            <a:endParaRPr sz="1200"/>
          </a:p>
          <a:p>
            <a:pPr indent="-304800" lvl="1" marL="914400" rtl="0" algn="l">
              <a:lnSpc>
                <a:spcPct val="115000"/>
              </a:lnSpc>
              <a:spcBef>
                <a:spcPts val="0"/>
              </a:spcBef>
              <a:spcAft>
                <a:spcPts val="0"/>
              </a:spcAft>
              <a:buSzPts val="1200"/>
              <a:buChar char="-"/>
            </a:pPr>
            <a:r>
              <a:rPr lang="en" sz="1200"/>
              <a:t>The latter also extends to researchers themselves: Big Team Science can increase representation, diversity, and equality and allow researchers to collaborate by either coordinating data collection efforts at their respective institutions or by funding the data collection of researchers who may not have access to funds &amp; by accrediting labour correctly</a:t>
            </a:r>
            <a:endParaRPr sz="1200"/>
          </a:p>
        </p:txBody>
      </p:sp>
      <p:sp>
        <p:nvSpPr>
          <p:cNvPr id="527" name="Google Shape;527;g277b2095a28_2_293: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7b1aa9edf7_1_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6" name="Google Shape;536;g27b1aa9edf7_1_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SzPts val="1100"/>
              <a:buNone/>
            </a:pPr>
            <a:r>
              <a:rPr b="1" lang="en" sz="1200">
                <a:solidFill>
                  <a:schemeClr val="dk1"/>
                </a:solidFill>
              </a:rPr>
              <a:t>Adversarial collaborations</a:t>
            </a:r>
            <a:endParaRPr b="1" sz="1200">
              <a:solidFill>
                <a:schemeClr val="dk1"/>
              </a:solidFill>
            </a:endParaRPr>
          </a:p>
          <a:p>
            <a:pPr indent="-304800" lvl="0" marL="457200" rtl="0" algn="l">
              <a:lnSpc>
                <a:spcPct val="100000"/>
              </a:lnSpc>
              <a:spcBef>
                <a:spcPts val="1200"/>
              </a:spcBef>
              <a:spcAft>
                <a:spcPts val="0"/>
              </a:spcAft>
              <a:buSzPts val="1200"/>
              <a:buChar char="-"/>
            </a:pPr>
            <a:r>
              <a:rPr lang="en" sz="1200"/>
              <a:t>Scholarly critique typically occurs after research has been completed</a:t>
            </a:r>
            <a:endParaRPr sz="1200"/>
          </a:p>
          <a:p>
            <a:pPr indent="-304800" lvl="1" marL="914400" rtl="0" algn="l">
              <a:lnSpc>
                <a:spcPct val="100000"/>
              </a:lnSpc>
              <a:spcBef>
                <a:spcPts val="0"/>
              </a:spcBef>
              <a:spcAft>
                <a:spcPts val="0"/>
              </a:spcAft>
              <a:buSzPts val="1200"/>
              <a:buChar char="-"/>
            </a:pPr>
            <a:r>
              <a:rPr lang="en" sz="1200"/>
              <a:t>Review</a:t>
            </a:r>
            <a:endParaRPr sz="1200"/>
          </a:p>
          <a:p>
            <a:pPr indent="-304800" lvl="1" marL="914400" rtl="0" algn="l">
              <a:lnSpc>
                <a:spcPct val="100000"/>
              </a:lnSpc>
              <a:spcBef>
                <a:spcPts val="0"/>
              </a:spcBef>
              <a:spcAft>
                <a:spcPts val="0"/>
              </a:spcAft>
              <a:buSzPts val="1200"/>
              <a:buChar char="-"/>
            </a:pPr>
            <a:r>
              <a:rPr lang="en" sz="1200"/>
              <a:t>Comments to an article</a:t>
            </a:r>
            <a:endParaRPr sz="1200"/>
          </a:p>
          <a:p>
            <a:pPr indent="-304800" lvl="1" marL="914400" rtl="0" algn="l">
              <a:lnSpc>
                <a:spcPct val="100000"/>
              </a:lnSpc>
              <a:spcBef>
                <a:spcPts val="0"/>
              </a:spcBef>
              <a:spcAft>
                <a:spcPts val="0"/>
              </a:spcAft>
              <a:buSzPts val="1200"/>
              <a:buChar char="-"/>
            </a:pPr>
            <a:r>
              <a:rPr lang="en" sz="1200"/>
              <a:t>Blogs</a:t>
            </a:r>
            <a:endParaRPr sz="1200"/>
          </a:p>
          <a:p>
            <a:pPr indent="-304800" lvl="0" marL="457200" rtl="0" algn="l">
              <a:lnSpc>
                <a:spcPct val="100000"/>
              </a:lnSpc>
              <a:spcBef>
                <a:spcPts val="0"/>
              </a:spcBef>
              <a:spcAft>
                <a:spcPts val="0"/>
              </a:spcAft>
              <a:buSzPts val="1200"/>
              <a:buChar char="-"/>
            </a:pPr>
            <a:r>
              <a:rPr lang="en" sz="1200"/>
              <a:t>However, more helpful before the research is conducted and the article is written</a:t>
            </a:r>
            <a:endParaRPr sz="1200"/>
          </a:p>
          <a:p>
            <a:pPr indent="-304800" lvl="0" marL="457200" rtl="0" algn="l">
              <a:lnSpc>
                <a:spcPct val="100000"/>
              </a:lnSpc>
              <a:spcBef>
                <a:spcPts val="0"/>
              </a:spcBef>
              <a:spcAft>
                <a:spcPts val="0"/>
              </a:spcAft>
              <a:buSzPts val="1200"/>
              <a:buChar char="-"/>
            </a:pPr>
            <a:r>
              <a:rPr lang="en" sz="1200"/>
              <a:t>Here, adversarial collaborations can offer a consensus-based resolution of scientific debates</a:t>
            </a:r>
            <a:endParaRPr sz="1200"/>
          </a:p>
          <a:p>
            <a:pPr indent="-304800" lvl="0" marL="457200" rtl="0" algn="l">
              <a:lnSpc>
                <a:spcPct val="100000"/>
              </a:lnSpc>
              <a:spcBef>
                <a:spcPts val="0"/>
              </a:spcBef>
              <a:spcAft>
                <a:spcPts val="0"/>
              </a:spcAft>
              <a:buSzPts val="1200"/>
              <a:buChar char="-"/>
            </a:pPr>
            <a:r>
              <a:rPr lang="en" sz="1200"/>
              <a:t>Researchers with differing viewpoints collaborate to facilitate more efficient knowledge production and self-correction by reducing bias</a:t>
            </a:r>
            <a:endParaRPr sz="1200"/>
          </a:p>
          <a:p>
            <a:pPr indent="0" lvl="0" marL="457200" rtl="0" algn="l">
              <a:lnSpc>
                <a:spcPct val="100000"/>
              </a:lnSpc>
              <a:spcBef>
                <a:spcPts val="0"/>
              </a:spcBef>
              <a:spcAft>
                <a:spcPts val="0"/>
              </a:spcAft>
              <a:buNone/>
            </a:pPr>
            <a:r>
              <a:t/>
            </a:r>
            <a:endParaRPr sz="1200"/>
          </a:p>
          <a:p>
            <a:pPr indent="-215900" lvl="0" marL="431800" rtl="0" algn="l">
              <a:lnSpc>
                <a:spcPct val="100000"/>
              </a:lnSpc>
              <a:spcBef>
                <a:spcPts val="0"/>
              </a:spcBef>
              <a:spcAft>
                <a:spcPts val="0"/>
              </a:spcAft>
              <a:buSzPts val="1200"/>
              <a:buNone/>
            </a:pPr>
            <a:r>
              <a:rPr b="1" lang="en" sz="1200"/>
              <a:t>Red teaming</a:t>
            </a:r>
            <a:endParaRPr b="1" sz="1200"/>
          </a:p>
          <a:p>
            <a:pPr indent="-304800" lvl="0" marL="457200" rtl="0" algn="l">
              <a:lnSpc>
                <a:spcPct val="100000"/>
              </a:lnSpc>
              <a:spcBef>
                <a:spcPts val="0"/>
              </a:spcBef>
              <a:spcAft>
                <a:spcPts val="0"/>
              </a:spcAft>
              <a:buSzPts val="1200"/>
              <a:buChar char="-"/>
            </a:pPr>
            <a:r>
              <a:rPr lang="en" sz="1200"/>
              <a:t>Similar to adversarial collaborations, but more focussed on error finding</a:t>
            </a:r>
            <a:endParaRPr sz="1200"/>
          </a:p>
          <a:p>
            <a:pPr indent="-304800" lvl="0" marL="457200" rtl="0" algn="l">
              <a:lnSpc>
                <a:spcPct val="100000"/>
              </a:lnSpc>
              <a:spcBef>
                <a:spcPts val="0"/>
              </a:spcBef>
              <a:spcAft>
                <a:spcPts val="0"/>
              </a:spcAft>
              <a:buSzPts val="1200"/>
              <a:buChar char="-"/>
            </a:pPr>
            <a:r>
              <a:rPr lang="en" sz="1200"/>
              <a:t>Inspired by </a:t>
            </a:r>
            <a:r>
              <a:rPr lang="en" sz="1200"/>
              <a:t>the</a:t>
            </a:r>
            <a:r>
              <a:rPr lang="en" sz="1200"/>
              <a:t> world of </a:t>
            </a:r>
            <a:r>
              <a:rPr lang="en" sz="1200"/>
              <a:t>software</a:t>
            </a:r>
            <a:r>
              <a:rPr lang="en" sz="1200"/>
              <a:t> development where bugs in the code are found</a:t>
            </a:r>
            <a:endParaRPr sz="1200"/>
          </a:p>
          <a:p>
            <a:pPr indent="-304800" lvl="0" marL="457200" rtl="0" algn="l">
              <a:lnSpc>
                <a:spcPct val="100000"/>
              </a:lnSpc>
              <a:spcBef>
                <a:spcPts val="0"/>
              </a:spcBef>
              <a:spcAft>
                <a:spcPts val="0"/>
              </a:spcAft>
              <a:buSzPts val="1200"/>
              <a:buChar char="-"/>
            </a:pPr>
            <a:r>
              <a:rPr lang="en" sz="1200"/>
              <a:t>This approach can be used for analyses and scripts</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However, whether these initiatives contribute to research that is less biased in its central assumptions depends on wherein the “adversarial" nature lies. </a:t>
            </a:r>
            <a:endParaRPr sz="1200"/>
          </a:p>
          <a:p>
            <a:pPr indent="0" lvl="0" marL="0" rtl="0" algn="l">
              <a:lnSpc>
                <a:spcPct val="100000"/>
              </a:lnSpc>
              <a:spcBef>
                <a:spcPts val="0"/>
              </a:spcBef>
              <a:spcAft>
                <a:spcPts val="0"/>
              </a:spcAft>
              <a:buNone/>
            </a:pPr>
            <a:r>
              <a:t/>
            </a:r>
            <a:endParaRPr sz="1200"/>
          </a:p>
          <a:p>
            <a:pPr indent="0" lvl="0" marL="0" rtl="0" algn="l">
              <a:lnSpc>
                <a:spcPct val="100000"/>
              </a:lnSpc>
              <a:spcBef>
                <a:spcPts val="0"/>
              </a:spcBef>
              <a:spcAft>
                <a:spcPts val="0"/>
              </a:spcAft>
              <a:buNone/>
            </a:pPr>
            <a:r>
              <a:rPr lang="en" sz="1200"/>
              <a:t>For example, two researchers may hold the same biased negative views towards one group, but opposing views on the implications of group membership on secondary outcomes. An adversarial collaboration from the same starting point pitching different methodological approaches and hypotheses about factors associated with group membership would still suffer from the same fundamental biases.</a:t>
            </a:r>
            <a:endParaRPr sz="1200"/>
          </a:p>
        </p:txBody>
      </p:sp>
      <p:sp>
        <p:nvSpPr>
          <p:cNvPr id="537" name="Google Shape;537;g27b1aa9edf7_1_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77b2095a28_2_302: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546" name="Google Shape;546;g277b2095a28_2_302: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SzPts val="1100"/>
              <a:buNone/>
            </a:pPr>
            <a:r>
              <a:rPr lang="en" sz="1200"/>
              <a:t>To expand the developments discussed and to address current challenges in the field, we can now discuss a selection of areas that can benefit from the previously described structural, procedural, and community changes:</a:t>
            </a:r>
            <a:endParaRPr sz="1200"/>
          </a:p>
          <a:p>
            <a:pPr indent="-304800" lvl="0" marL="457200" rtl="0" algn="l">
              <a:lnSpc>
                <a:spcPct val="115000"/>
              </a:lnSpc>
              <a:spcBef>
                <a:spcPts val="1200"/>
              </a:spcBef>
              <a:spcAft>
                <a:spcPts val="0"/>
              </a:spcAft>
              <a:buSzPts val="1200"/>
              <a:buChar char="-"/>
            </a:pPr>
            <a:r>
              <a:rPr lang="en" sz="1200"/>
              <a:t>Generalizability</a:t>
            </a:r>
            <a:endParaRPr sz="1200"/>
          </a:p>
          <a:p>
            <a:pPr indent="-304800" lvl="0" marL="457200" rtl="0" algn="l">
              <a:lnSpc>
                <a:spcPct val="115000"/>
              </a:lnSpc>
              <a:spcBef>
                <a:spcPts val="0"/>
              </a:spcBef>
              <a:spcAft>
                <a:spcPts val="0"/>
              </a:spcAft>
              <a:buSzPts val="1200"/>
              <a:buChar char="-"/>
            </a:pPr>
            <a:r>
              <a:rPr lang="en" sz="1200"/>
              <a:t>Theory building</a:t>
            </a:r>
            <a:endParaRPr sz="1200"/>
          </a:p>
          <a:p>
            <a:pPr indent="-304800" lvl="0" marL="457200" rtl="0" algn="l">
              <a:lnSpc>
                <a:spcPct val="115000"/>
              </a:lnSpc>
              <a:spcBef>
                <a:spcPts val="0"/>
              </a:spcBef>
              <a:spcAft>
                <a:spcPts val="0"/>
              </a:spcAft>
              <a:buSzPts val="1200"/>
              <a:buChar char="-"/>
            </a:pPr>
            <a:r>
              <a:rPr lang="en" sz="1200"/>
              <a:t>Open scholarship for qualitative research, and</a:t>
            </a:r>
            <a:endParaRPr sz="1200"/>
          </a:p>
          <a:p>
            <a:pPr indent="-304800" lvl="0" marL="457200" rtl="0" algn="l">
              <a:lnSpc>
                <a:spcPct val="115000"/>
              </a:lnSpc>
              <a:spcBef>
                <a:spcPts val="0"/>
              </a:spcBef>
              <a:spcAft>
                <a:spcPts val="0"/>
              </a:spcAft>
              <a:buSzPts val="1200"/>
              <a:buChar char="-"/>
            </a:pPr>
            <a:r>
              <a:rPr lang="en" sz="1200"/>
              <a:t>Diversity and inclusion</a:t>
            </a:r>
            <a:r>
              <a:rPr lang="en" sz="1200"/>
              <a:t> as an area necessary to be considered in the context of open scholarship</a:t>
            </a:r>
            <a:endParaRPr sz="1200"/>
          </a:p>
        </p:txBody>
      </p:sp>
      <p:sp>
        <p:nvSpPr>
          <p:cNvPr id="547" name="Google Shape;547;g277b2095a28_2_302: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7b1aa9edf7_1_24: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5" name="Google Shape;555;g27b1aa9edf7_1_24: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None/>
            </a:pPr>
            <a:r>
              <a:rPr lang="en" sz="1200"/>
              <a:t>Generalizability</a:t>
            </a:r>
            <a:endParaRPr sz="1200"/>
          </a:p>
          <a:p>
            <a:pPr indent="-304800" lvl="0" marL="457200" rtl="0" algn="l">
              <a:lnSpc>
                <a:spcPct val="115000"/>
              </a:lnSpc>
              <a:spcBef>
                <a:spcPts val="1200"/>
              </a:spcBef>
              <a:spcAft>
                <a:spcPts val="0"/>
              </a:spcAft>
              <a:buSzPts val="1200"/>
              <a:buChar char="-"/>
            </a:pPr>
            <a:r>
              <a:rPr lang="en" sz="1200"/>
              <a:t>Extant work outlines the generalizability of effects in psychological research as a serious concern</a:t>
            </a:r>
            <a:endParaRPr sz="1200"/>
          </a:p>
          <a:p>
            <a:pPr indent="-304800" lvl="0" marL="457200" rtl="0" algn="l">
              <a:lnSpc>
                <a:spcPct val="115000"/>
              </a:lnSpc>
              <a:spcBef>
                <a:spcPts val="0"/>
              </a:spcBef>
              <a:spcAft>
                <a:spcPts val="0"/>
              </a:spcAft>
              <a:buSzPts val="1200"/>
              <a:buChar char="-"/>
            </a:pPr>
            <a:r>
              <a:rPr lang="en" sz="1200"/>
              <a:t>Reason/the problem: </a:t>
            </a:r>
            <a:endParaRPr sz="1200"/>
          </a:p>
          <a:p>
            <a:pPr indent="-304800" lvl="1" marL="914400" rtl="0" algn="l">
              <a:lnSpc>
                <a:spcPct val="115000"/>
              </a:lnSpc>
              <a:spcBef>
                <a:spcPts val="0"/>
              </a:spcBef>
              <a:spcAft>
                <a:spcPts val="0"/>
              </a:spcAft>
              <a:buSzPts val="1200"/>
              <a:buChar char="-"/>
            </a:pPr>
            <a:r>
              <a:rPr lang="en" sz="1200"/>
              <a:t>Traditionally, variables such as stimuli, tasks, or contexts were ignored when generalising findings</a:t>
            </a:r>
            <a:endParaRPr sz="1200"/>
          </a:p>
          <a:p>
            <a:pPr indent="-304800" lvl="1" marL="914400" rtl="0" algn="l">
              <a:lnSpc>
                <a:spcPct val="115000"/>
              </a:lnSpc>
              <a:spcBef>
                <a:spcPts val="0"/>
              </a:spcBef>
              <a:spcAft>
                <a:spcPts val="0"/>
              </a:spcAft>
              <a:buSzPts val="1200"/>
              <a:buChar char="-"/>
            </a:pPr>
            <a:r>
              <a:rPr lang="en" sz="1200"/>
              <a:t>Methodological variation can be partially achieved through statistical estimation (e.g., including random effects of stimuli in models)</a:t>
            </a:r>
            <a:endParaRPr sz="1200"/>
          </a:p>
          <a:p>
            <a:pPr indent="-304800" lvl="1" marL="914400" rtl="0" algn="l">
              <a:lnSpc>
                <a:spcPct val="115000"/>
              </a:lnSpc>
              <a:spcBef>
                <a:spcPts val="0"/>
              </a:spcBef>
              <a:spcAft>
                <a:spcPts val="0"/>
              </a:spcAft>
              <a:buSzPts val="1200"/>
              <a:buChar char="-"/>
            </a:pPr>
            <a:r>
              <a:rPr lang="en" sz="1200"/>
              <a:t>Also acknowledging and discussing study limitations represent an option </a:t>
            </a:r>
            <a:endParaRPr sz="1200"/>
          </a:p>
          <a:p>
            <a:pPr indent="-304800" lvl="1" marL="914400" rtl="0" algn="l">
              <a:lnSpc>
                <a:spcPct val="115000"/>
              </a:lnSpc>
              <a:spcBef>
                <a:spcPts val="0"/>
              </a:spcBef>
              <a:spcAft>
                <a:spcPts val="0"/>
              </a:spcAft>
              <a:buSzPts val="1200"/>
              <a:buChar char="-"/>
            </a:pPr>
            <a:r>
              <a:rPr b="1" lang="en" sz="1200"/>
              <a:t>HOWEVER </a:t>
            </a:r>
            <a:r>
              <a:rPr lang="en" sz="1200"/>
              <a:t>unmeasured variables, stable contexts, and narrow samples still present substantive challenges to the generalizability of results</a:t>
            </a:r>
            <a:endParaRPr sz="1200"/>
          </a:p>
          <a:p>
            <a:pPr indent="-304800" lvl="0" marL="457200" rtl="0" algn="l">
              <a:lnSpc>
                <a:spcPct val="115000"/>
              </a:lnSpc>
              <a:spcBef>
                <a:spcPts val="0"/>
              </a:spcBef>
              <a:spcAft>
                <a:spcPts val="0"/>
              </a:spcAft>
              <a:buSzPts val="1200"/>
              <a:buChar char="-"/>
            </a:pPr>
            <a:r>
              <a:rPr lang="en" sz="1200"/>
              <a:t>Solutions:</a:t>
            </a:r>
            <a:endParaRPr sz="1200"/>
          </a:p>
          <a:p>
            <a:pPr indent="-304800" lvl="1" marL="914400" rtl="0" algn="l">
              <a:lnSpc>
                <a:spcPct val="115000"/>
              </a:lnSpc>
              <a:spcBef>
                <a:spcPts val="0"/>
              </a:spcBef>
              <a:spcAft>
                <a:spcPts val="0"/>
              </a:spcAft>
              <a:buSzPts val="1200"/>
              <a:buChar char="-"/>
            </a:pPr>
            <a:r>
              <a:rPr lang="en" sz="1200"/>
              <a:t>Big team science: large, </a:t>
            </a:r>
            <a:r>
              <a:rPr lang="en" sz="1200"/>
              <a:t>diverse</a:t>
            </a:r>
            <a:r>
              <a:rPr lang="en" sz="1200"/>
              <a:t> samples, methodological knowledge (expert pooling)</a:t>
            </a:r>
            <a:endParaRPr sz="1200"/>
          </a:p>
        </p:txBody>
      </p:sp>
      <p:sp>
        <p:nvSpPr>
          <p:cNvPr id="556" name="Google Shape;556;g27b1aa9edf7_1_24: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7b1aa9edf7_1_37: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g27b1aa9edf7_1_37: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None/>
            </a:pPr>
            <a:r>
              <a:rPr lang="en" sz="1200"/>
              <a:t>Formal Theory building</a:t>
            </a:r>
            <a:endParaRPr sz="1200"/>
          </a:p>
          <a:p>
            <a:pPr indent="-304800" lvl="0" marL="457200" rtl="0" algn="l">
              <a:lnSpc>
                <a:spcPct val="115000"/>
              </a:lnSpc>
              <a:spcBef>
                <a:spcPts val="1200"/>
              </a:spcBef>
              <a:spcAft>
                <a:spcPts val="0"/>
              </a:spcAft>
              <a:buSzPts val="1200"/>
              <a:buChar char="-"/>
            </a:pPr>
            <a:r>
              <a:rPr lang="en" sz="1200"/>
              <a:t>Replication</a:t>
            </a:r>
            <a:r>
              <a:rPr lang="en" sz="1200"/>
              <a:t> crisis has been suggested as a theory crisis instead</a:t>
            </a:r>
            <a:endParaRPr sz="1200"/>
          </a:p>
          <a:p>
            <a:pPr indent="-304800" lvl="0" marL="457200" rtl="0" algn="l">
              <a:lnSpc>
                <a:spcPct val="115000"/>
              </a:lnSpc>
              <a:spcBef>
                <a:spcPts val="0"/>
              </a:spcBef>
              <a:spcAft>
                <a:spcPts val="0"/>
              </a:spcAft>
              <a:buSzPts val="1200"/>
              <a:buChar char="-"/>
            </a:pPr>
            <a:r>
              <a:rPr lang="en" sz="1200"/>
              <a:t>Low rates of replicability may be explained in part by the lack of formalism and first principles</a:t>
            </a:r>
            <a:endParaRPr sz="1200"/>
          </a:p>
          <a:p>
            <a:pPr indent="-304800" lvl="1" marL="914400" rtl="0" algn="l">
              <a:lnSpc>
                <a:spcPct val="115000"/>
              </a:lnSpc>
              <a:spcBef>
                <a:spcPts val="0"/>
              </a:spcBef>
              <a:spcAft>
                <a:spcPts val="0"/>
              </a:spcAft>
              <a:buSzPts val="1200"/>
              <a:buChar char="-"/>
            </a:pPr>
            <a:r>
              <a:rPr lang="en" sz="1200"/>
              <a:t>E.g., 1) improper testing of theory or failures to identify auxiliary theoretical assumptions</a:t>
            </a:r>
            <a:endParaRPr sz="1200"/>
          </a:p>
          <a:p>
            <a:pPr indent="-304800" lvl="1" marL="914400" rtl="0" algn="l">
              <a:lnSpc>
                <a:spcPct val="115000"/>
              </a:lnSpc>
              <a:spcBef>
                <a:spcPts val="0"/>
              </a:spcBef>
              <a:spcAft>
                <a:spcPts val="0"/>
              </a:spcAft>
              <a:buSzPts val="1200"/>
              <a:buChar char="-"/>
            </a:pPr>
            <a:r>
              <a:rPr lang="en" sz="1200"/>
              <a:t>2) verbal formulation of psychological theories and hypotheses cannot always be directly tested with inferential statistics</a:t>
            </a:r>
            <a:endParaRPr sz="1200"/>
          </a:p>
          <a:p>
            <a:pPr indent="-304800" lvl="0" marL="457200" rtl="0" algn="l">
              <a:lnSpc>
                <a:spcPct val="115000"/>
              </a:lnSpc>
              <a:spcBef>
                <a:spcPts val="0"/>
              </a:spcBef>
              <a:spcAft>
                <a:spcPts val="0"/>
              </a:spcAft>
              <a:buSzPts val="1200"/>
              <a:buChar char="-"/>
            </a:pPr>
            <a:r>
              <a:rPr b="1" lang="en" sz="1200"/>
              <a:t>Potential solutions?</a:t>
            </a:r>
            <a:r>
              <a:rPr lang="en" sz="1200"/>
              <a:t> </a:t>
            </a:r>
            <a:endParaRPr sz="1200"/>
          </a:p>
          <a:p>
            <a:pPr indent="-304800" lvl="1" marL="914400" rtl="0" algn="l">
              <a:lnSpc>
                <a:spcPct val="115000"/>
              </a:lnSpc>
              <a:spcBef>
                <a:spcPts val="0"/>
              </a:spcBef>
              <a:spcAft>
                <a:spcPts val="0"/>
              </a:spcAft>
              <a:buSzPts val="1200"/>
              <a:buChar char="-"/>
            </a:pPr>
            <a:r>
              <a:rPr lang="en" sz="1200"/>
              <a:t>Moving away from broad, unspecific claims and theories towards specific quantitative tests that are interpreted with caution and increased weighting of qualitative and descriptive research (Yarkoni, 2022)</a:t>
            </a:r>
            <a:endParaRPr sz="1200"/>
          </a:p>
          <a:p>
            <a:pPr indent="-304800" lvl="1" marL="914400" rtl="0" algn="l">
              <a:lnSpc>
                <a:spcPct val="115000"/>
              </a:lnSpc>
              <a:spcBef>
                <a:spcPts val="0"/>
              </a:spcBef>
              <a:spcAft>
                <a:spcPts val="0"/>
              </a:spcAft>
              <a:buSzPts val="1200"/>
              <a:buChar char="-"/>
            </a:pPr>
            <a:r>
              <a:rPr lang="en" sz="1200"/>
              <a:t>Formalising theories as computational models and engaging in theory testing rather than null hypothesis significance testing (Oberauer &amp; Lewandowsky, 2019)</a:t>
            </a:r>
            <a:endParaRPr sz="1200"/>
          </a:p>
          <a:p>
            <a:pPr indent="-304800" lvl="0" marL="457200" rtl="0" algn="l">
              <a:lnSpc>
                <a:spcPct val="115000"/>
              </a:lnSpc>
              <a:spcBef>
                <a:spcPts val="0"/>
              </a:spcBef>
              <a:spcAft>
                <a:spcPts val="0"/>
              </a:spcAft>
              <a:buSzPts val="1200"/>
              <a:buChar char="-"/>
            </a:pPr>
            <a:r>
              <a:rPr lang="en" sz="1200"/>
              <a:t>Step-by-step </a:t>
            </a:r>
            <a:r>
              <a:rPr lang="en" sz="1200"/>
              <a:t>solution</a:t>
            </a:r>
            <a:r>
              <a:rPr lang="en" sz="1200"/>
              <a:t> suggestion (Devezer et al., 2021)</a:t>
            </a:r>
            <a:endParaRPr sz="1200"/>
          </a:p>
          <a:p>
            <a:pPr indent="-304800" lvl="1" marL="914400" rtl="0" algn="l">
              <a:lnSpc>
                <a:spcPct val="115000"/>
              </a:lnSpc>
              <a:spcBef>
                <a:spcPts val="0"/>
              </a:spcBef>
              <a:spcAft>
                <a:spcPts val="0"/>
              </a:spcAft>
              <a:buSzPts val="1200"/>
              <a:buChar char="-"/>
            </a:pPr>
            <a:r>
              <a:rPr lang="en" sz="1200"/>
              <a:t>(1) Define variables, population parameters, and constants involved in the problem, including model assumptions</a:t>
            </a:r>
            <a:endParaRPr sz="1200"/>
          </a:p>
          <a:p>
            <a:pPr indent="-304800" lvl="1" marL="914400" rtl="0" algn="l">
              <a:lnSpc>
                <a:spcPct val="115000"/>
              </a:lnSpc>
              <a:spcBef>
                <a:spcPts val="0"/>
              </a:spcBef>
              <a:spcAft>
                <a:spcPts val="0"/>
              </a:spcAft>
              <a:buSzPts val="1200"/>
              <a:buChar char="-"/>
            </a:pPr>
            <a:r>
              <a:rPr lang="en" sz="1200"/>
              <a:t>(2) Formulate a formal mathematical problem statement</a:t>
            </a:r>
            <a:endParaRPr sz="1200"/>
          </a:p>
          <a:p>
            <a:pPr indent="-304800" lvl="1" marL="914400" rtl="0" algn="l">
              <a:lnSpc>
                <a:spcPct val="115000"/>
              </a:lnSpc>
              <a:spcBef>
                <a:spcPts val="0"/>
              </a:spcBef>
              <a:spcAft>
                <a:spcPts val="0"/>
              </a:spcAft>
              <a:buSzPts val="1200"/>
              <a:buChar char="-"/>
            </a:pPr>
            <a:r>
              <a:rPr lang="en" sz="1200"/>
              <a:t>(3) Results are used to interrogate the problem</a:t>
            </a:r>
            <a:endParaRPr sz="1200"/>
          </a:p>
          <a:p>
            <a:pPr indent="-304800" lvl="1" marL="914400" rtl="0" algn="l">
              <a:lnSpc>
                <a:spcPct val="115000"/>
              </a:lnSpc>
              <a:spcBef>
                <a:spcPts val="0"/>
              </a:spcBef>
              <a:spcAft>
                <a:spcPts val="0"/>
              </a:spcAft>
              <a:buSzPts val="1200"/>
              <a:buChar char="-"/>
            </a:pPr>
            <a:r>
              <a:rPr lang="en" sz="1200"/>
              <a:t>(4) If the claims are valid</a:t>
            </a:r>
            <a:endParaRPr sz="1200"/>
          </a:p>
          <a:p>
            <a:pPr indent="-304800" lvl="2" marL="1371600" rtl="0" algn="l">
              <a:lnSpc>
                <a:spcPct val="115000"/>
              </a:lnSpc>
              <a:spcBef>
                <a:spcPts val="0"/>
              </a:spcBef>
              <a:spcAft>
                <a:spcPts val="0"/>
              </a:spcAft>
              <a:buSzPts val="1200"/>
              <a:buChar char="-"/>
            </a:pPr>
            <a:r>
              <a:rPr lang="en" sz="1200"/>
              <a:t>(4a) Examples can be used to present practical relevance, while also </a:t>
            </a:r>
            <a:endParaRPr sz="1200"/>
          </a:p>
          <a:p>
            <a:pPr indent="-304800" lvl="2" marL="1371600" rtl="0" algn="l">
              <a:lnSpc>
                <a:spcPct val="115000"/>
              </a:lnSpc>
              <a:spcBef>
                <a:spcPts val="0"/>
              </a:spcBef>
              <a:spcAft>
                <a:spcPts val="0"/>
              </a:spcAft>
              <a:buSzPts val="1200"/>
              <a:buChar char="-"/>
            </a:pPr>
            <a:r>
              <a:rPr lang="en" sz="1200"/>
              <a:t>(4b) Presenting possible extensions and limitations. </a:t>
            </a:r>
            <a:endParaRPr sz="1200"/>
          </a:p>
          <a:p>
            <a:pPr indent="-304800" lvl="0" marL="914400" rtl="0" algn="l">
              <a:lnSpc>
                <a:spcPct val="115000"/>
              </a:lnSpc>
              <a:spcBef>
                <a:spcPts val="0"/>
              </a:spcBef>
              <a:spcAft>
                <a:spcPts val="0"/>
              </a:spcAft>
              <a:buSzPts val="1200"/>
              <a:buChar char="-"/>
            </a:pPr>
            <a:r>
              <a:rPr lang="en" sz="1200"/>
              <a:t>Finally, (5) Policy making recommendations can be given.</a:t>
            </a:r>
            <a:endParaRPr sz="1200"/>
          </a:p>
          <a:p>
            <a:pPr indent="0" lvl="0" marL="0" rtl="0" algn="l">
              <a:lnSpc>
                <a:spcPct val="115000"/>
              </a:lnSpc>
              <a:spcBef>
                <a:spcPts val="1200"/>
              </a:spcBef>
              <a:spcAft>
                <a:spcPts val="1200"/>
              </a:spcAft>
              <a:buNone/>
            </a:pPr>
            <a:r>
              <a:rPr lang="en" sz="1200"/>
              <a:t>Additional discussion of improving psychological theory and its evaluation is needed to advance the credibility revolution</a:t>
            </a:r>
            <a:endParaRPr sz="1200"/>
          </a:p>
        </p:txBody>
      </p:sp>
      <p:sp>
        <p:nvSpPr>
          <p:cNvPr id="565" name="Google Shape;565;g27b1aa9edf7_1_37: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7b1aa9edf7_1_46: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3" name="Google Shape;573;g27b1aa9edf7_1_46: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None/>
            </a:pPr>
            <a:r>
              <a:rPr b="1" lang="en" sz="1200"/>
              <a:t>Qualitative research</a:t>
            </a:r>
            <a:endParaRPr b="1" sz="1200"/>
          </a:p>
          <a:p>
            <a:pPr indent="0" lvl="0" marL="0" rtl="0" algn="l">
              <a:lnSpc>
                <a:spcPct val="115000"/>
              </a:lnSpc>
              <a:spcBef>
                <a:spcPts val="1200"/>
              </a:spcBef>
              <a:spcAft>
                <a:spcPts val="0"/>
              </a:spcAft>
              <a:buNone/>
            </a:pPr>
            <a:r>
              <a:rPr lang="en" sz="1200"/>
              <a:t>Background</a:t>
            </a:r>
            <a:endParaRPr sz="1200"/>
          </a:p>
          <a:p>
            <a:pPr indent="-304800" lvl="0" marL="457200" rtl="0" algn="l">
              <a:lnSpc>
                <a:spcPct val="115000"/>
              </a:lnSpc>
              <a:spcBef>
                <a:spcPts val="1200"/>
              </a:spcBef>
              <a:spcAft>
                <a:spcPts val="0"/>
              </a:spcAft>
              <a:buSzPts val="1200"/>
              <a:buChar char="-"/>
            </a:pPr>
            <a:r>
              <a:rPr lang="en" sz="1200"/>
              <a:t>Open scholarship research focused primarily on quantitative data collection and analyses</a:t>
            </a:r>
            <a:endParaRPr sz="1200"/>
          </a:p>
          <a:p>
            <a:pPr indent="-304800" lvl="0" marL="457200" rtl="0" algn="l">
              <a:lnSpc>
                <a:spcPct val="115000"/>
              </a:lnSpc>
              <a:spcBef>
                <a:spcPts val="0"/>
              </a:spcBef>
              <a:spcAft>
                <a:spcPts val="0"/>
              </a:spcAft>
              <a:buSzPts val="1200"/>
              <a:buChar char="-"/>
            </a:pPr>
            <a:r>
              <a:rPr lang="en" sz="1200"/>
              <a:t>substantively less consideration for compatibility with qualitative or mixed methods</a:t>
            </a:r>
            <a:endParaRPr sz="1200"/>
          </a:p>
          <a:p>
            <a:pPr indent="0" lvl="0" marL="0" rtl="0" algn="l">
              <a:lnSpc>
                <a:spcPct val="115000"/>
              </a:lnSpc>
              <a:spcBef>
                <a:spcPts val="1200"/>
              </a:spcBef>
              <a:spcAft>
                <a:spcPts val="0"/>
              </a:spcAft>
              <a:buNone/>
            </a:pPr>
            <a:r>
              <a:rPr lang="en" sz="1200"/>
              <a:t>Barriers to open science in qualitative research</a:t>
            </a:r>
            <a:endParaRPr sz="1200"/>
          </a:p>
          <a:p>
            <a:pPr indent="-304800" lvl="0" marL="457200" rtl="0" algn="l">
              <a:lnSpc>
                <a:spcPct val="115000"/>
              </a:lnSpc>
              <a:spcBef>
                <a:spcPts val="1200"/>
              </a:spcBef>
              <a:spcAft>
                <a:spcPts val="0"/>
              </a:spcAft>
              <a:buSzPts val="1200"/>
              <a:buChar char="-"/>
            </a:pPr>
            <a:r>
              <a:rPr lang="en" sz="1200"/>
              <a:t>Context-dependent, and labour-intensive features of qualitative research can create barriers, for example, to preregistration or data sharing</a:t>
            </a:r>
            <a:endParaRPr sz="1200"/>
          </a:p>
          <a:p>
            <a:pPr indent="-304800" lvl="0" marL="457200" rtl="0" algn="l">
              <a:lnSpc>
                <a:spcPct val="115000"/>
              </a:lnSpc>
              <a:spcBef>
                <a:spcPts val="0"/>
              </a:spcBef>
              <a:spcAft>
                <a:spcPts val="0"/>
              </a:spcAft>
              <a:buSzPts val="1200"/>
              <a:buChar char="-"/>
            </a:pPr>
            <a:r>
              <a:rPr lang="en" sz="1200"/>
              <a:t>some of the tools, practices, and concerns of open scholarship are simply not compatible with many qualitative epistemological approaches (e.g., a concern for replicability)</a:t>
            </a:r>
            <a:endParaRPr sz="1200"/>
          </a:p>
          <a:p>
            <a:pPr indent="-304800" lvl="0" marL="457200" rtl="0" algn="l">
              <a:lnSpc>
                <a:spcPct val="115000"/>
              </a:lnSpc>
              <a:spcBef>
                <a:spcPts val="0"/>
              </a:spcBef>
              <a:spcAft>
                <a:spcPts val="0"/>
              </a:spcAft>
              <a:buSzPts val="1200"/>
              <a:buChar char="-"/>
            </a:pPr>
            <a:r>
              <a:rPr lang="en" sz="1200"/>
              <a:t>Privacy concerns</a:t>
            </a:r>
            <a:endParaRPr sz="1200"/>
          </a:p>
          <a:p>
            <a:pPr indent="-304800" lvl="0" marL="457200" rtl="0" algn="l">
              <a:lnSpc>
                <a:spcPct val="115000"/>
              </a:lnSpc>
              <a:spcBef>
                <a:spcPts val="0"/>
              </a:spcBef>
              <a:spcAft>
                <a:spcPts val="0"/>
              </a:spcAft>
              <a:buSzPts val="1200"/>
              <a:buChar char="-"/>
            </a:pPr>
            <a:r>
              <a:rPr lang="en" sz="1200"/>
              <a:t>Hence, no one-size-fits-all solution to all qualitative research</a:t>
            </a:r>
            <a:endParaRPr sz="1200"/>
          </a:p>
          <a:p>
            <a:pPr indent="0" lvl="0" marL="0" rtl="0" algn="l">
              <a:lnSpc>
                <a:spcPct val="115000"/>
              </a:lnSpc>
              <a:spcBef>
                <a:spcPts val="1200"/>
              </a:spcBef>
              <a:spcAft>
                <a:spcPts val="0"/>
              </a:spcAft>
              <a:buNone/>
            </a:pPr>
            <a:r>
              <a:rPr lang="en" sz="1200"/>
              <a:t>New approaches</a:t>
            </a:r>
            <a:endParaRPr sz="1200"/>
          </a:p>
          <a:p>
            <a:pPr indent="-304800" lvl="0" marL="457200" rtl="0" algn="l">
              <a:lnSpc>
                <a:spcPct val="115000"/>
              </a:lnSpc>
              <a:spcBef>
                <a:spcPts val="1200"/>
              </a:spcBef>
              <a:spcAft>
                <a:spcPts val="0"/>
              </a:spcAft>
              <a:buSzPts val="1200"/>
              <a:buChar char="-"/>
            </a:pPr>
            <a:r>
              <a:rPr lang="en" sz="1200"/>
              <a:t>Various new approaches presented</a:t>
            </a:r>
            <a:endParaRPr sz="1200"/>
          </a:p>
          <a:p>
            <a:pPr indent="-304800" lvl="0" marL="457200" rtl="0" algn="l">
              <a:lnSpc>
                <a:spcPct val="115000"/>
              </a:lnSpc>
              <a:spcBef>
                <a:spcPts val="0"/>
              </a:spcBef>
              <a:spcAft>
                <a:spcPts val="0"/>
              </a:spcAft>
              <a:buSzPts val="1200"/>
              <a:buChar char="-"/>
            </a:pPr>
            <a:r>
              <a:rPr lang="en" sz="1200"/>
              <a:t>Protocols</a:t>
            </a:r>
            <a:endParaRPr sz="1200"/>
          </a:p>
          <a:p>
            <a:pPr indent="-304800" lvl="1" marL="914400" rtl="0" algn="l">
              <a:lnSpc>
                <a:spcPct val="115000"/>
              </a:lnSpc>
              <a:spcBef>
                <a:spcPts val="0"/>
              </a:spcBef>
              <a:spcAft>
                <a:spcPts val="0"/>
              </a:spcAft>
              <a:buSzPts val="1200"/>
              <a:buChar char="-"/>
            </a:pPr>
            <a:r>
              <a:rPr lang="en" sz="1200"/>
              <a:t>E.g., for preregistration, data sharing, replication studies</a:t>
            </a:r>
            <a:endParaRPr sz="1200"/>
          </a:p>
          <a:p>
            <a:pPr indent="0" lvl="0" marL="0" rtl="0" algn="l">
              <a:lnSpc>
                <a:spcPct val="115000"/>
              </a:lnSpc>
              <a:spcBef>
                <a:spcPts val="1200"/>
              </a:spcBef>
              <a:spcAft>
                <a:spcPts val="0"/>
              </a:spcAft>
              <a:buNone/>
            </a:pPr>
            <a:r>
              <a:rPr i="1" lang="en" sz="1200"/>
              <a:t>Overall, validity, transparency, ethics, reflexivity, and collaboration can be fostered by engaging in qualitative open science</a:t>
            </a:r>
            <a:endParaRPr i="1" sz="1200"/>
          </a:p>
          <a:p>
            <a:pPr indent="-304800" lvl="0" marL="457200" rtl="0" algn="l">
              <a:lnSpc>
                <a:spcPct val="115000"/>
              </a:lnSpc>
              <a:spcBef>
                <a:spcPts val="1200"/>
              </a:spcBef>
              <a:spcAft>
                <a:spcPts val="0"/>
              </a:spcAft>
              <a:buSzPts val="1200"/>
              <a:buChar char="-"/>
            </a:pPr>
            <a:r>
              <a:rPr i="1" lang="en" sz="1200"/>
              <a:t>Open practices which allow others to understand the research process and its knowledge generation are particularly impactful here.</a:t>
            </a:r>
            <a:endParaRPr i="1" sz="1200"/>
          </a:p>
        </p:txBody>
      </p:sp>
      <p:sp>
        <p:nvSpPr>
          <p:cNvPr id="574" name="Google Shape;574;g27b1aa9edf7_1_46: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27b1aa9edf7_1_55: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2" name="Google Shape;582;g27b1aa9edf7_1_55: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5000"/>
              </a:lnSpc>
              <a:spcBef>
                <a:spcPts val="1200"/>
              </a:spcBef>
              <a:spcAft>
                <a:spcPts val="0"/>
              </a:spcAft>
              <a:buNone/>
            </a:pPr>
            <a:r>
              <a:rPr b="1" lang="en" sz="1200"/>
              <a:t>Diversity and inclusion</a:t>
            </a:r>
            <a:endParaRPr b="1" sz="1200"/>
          </a:p>
          <a:p>
            <a:pPr indent="0" lvl="0" marL="0" rtl="0" algn="l">
              <a:lnSpc>
                <a:spcPct val="115000"/>
              </a:lnSpc>
              <a:spcBef>
                <a:spcPts val="1200"/>
              </a:spcBef>
              <a:spcAft>
                <a:spcPts val="0"/>
              </a:spcAft>
              <a:buNone/>
            </a:pPr>
            <a:r>
              <a:rPr b="1" lang="en" sz="1200"/>
              <a:t>Issue: </a:t>
            </a:r>
            <a:r>
              <a:rPr lang="en" sz="1200"/>
              <a:t>The playing field is not equal for all actors, underlining the need for flexibility that takes into account</a:t>
            </a:r>
            <a:endParaRPr sz="1200"/>
          </a:p>
          <a:p>
            <a:pPr indent="-304800" lvl="0" marL="457200" rtl="0" algn="l">
              <a:lnSpc>
                <a:spcPct val="115000"/>
              </a:lnSpc>
              <a:spcBef>
                <a:spcPts val="1200"/>
              </a:spcBef>
              <a:spcAft>
                <a:spcPts val="0"/>
              </a:spcAft>
              <a:buSzPts val="1200"/>
              <a:buChar char="-"/>
            </a:pPr>
            <a:r>
              <a:rPr lang="en" sz="1200"/>
              <a:t>Regional differences (e.g., global south)</a:t>
            </a:r>
            <a:endParaRPr sz="1200"/>
          </a:p>
          <a:p>
            <a:pPr indent="-304800" lvl="0" marL="457200" rtl="0" algn="l">
              <a:lnSpc>
                <a:spcPct val="115000"/>
              </a:lnSpc>
              <a:spcBef>
                <a:spcPts val="0"/>
              </a:spcBef>
              <a:spcAft>
                <a:spcPts val="0"/>
              </a:spcAft>
              <a:buSzPts val="1200"/>
              <a:buChar char="-"/>
            </a:pPr>
            <a:r>
              <a:rPr lang="en" sz="1200"/>
              <a:t>Marginalised groups (e.g., </a:t>
            </a:r>
            <a:r>
              <a:rPr lang="en" sz="1200"/>
              <a:t>ethnicity</a:t>
            </a:r>
            <a:r>
              <a:rPr lang="en" sz="1200"/>
              <a:t>, sex &amp; gender)</a:t>
            </a:r>
            <a:endParaRPr sz="1200"/>
          </a:p>
          <a:p>
            <a:pPr indent="-304800" lvl="0" marL="457200" rtl="0" algn="l">
              <a:lnSpc>
                <a:spcPct val="115000"/>
              </a:lnSpc>
              <a:spcBef>
                <a:spcPts val="0"/>
              </a:spcBef>
              <a:spcAft>
                <a:spcPts val="0"/>
              </a:spcAft>
              <a:buSzPts val="1200"/>
              <a:buChar char="-"/>
            </a:pPr>
            <a:r>
              <a:rPr lang="en" sz="1200"/>
              <a:t>Differences in resource allocation when implementing open science practices.</a:t>
            </a:r>
            <a:endParaRPr sz="1200"/>
          </a:p>
          <a:p>
            <a:pPr indent="0" lvl="0" marL="0" rtl="0" algn="l">
              <a:lnSpc>
                <a:spcPct val="115000"/>
              </a:lnSpc>
              <a:spcBef>
                <a:spcPts val="1200"/>
              </a:spcBef>
              <a:spcAft>
                <a:spcPts val="0"/>
              </a:spcAft>
              <a:buNone/>
            </a:pPr>
            <a:r>
              <a:rPr b="1" lang="en" sz="1200"/>
              <a:t>Solutions</a:t>
            </a:r>
            <a:r>
              <a:rPr lang="en" sz="1200"/>
              <a:t>: </a:t>
            </a:r>
            <a:endParaRPr sz="1200"/>
          </a:p>
          <a:p>
            <a:pPr indent="-298450" lvl="0" marL="457200" rtl="0" algn="l">
              <a:lnSpc>
                <a:spcPct val="115000"/>
              </a:lnSpc>
              <a:spcBef>
                <a:spcPts val="1200"/>
              </a:spcBef>
              <a:spcAft>
                <a:spcPts val="0"/>
              </a:spcAft>
              <a:buClr>
                <a:schemeClr val="dk1"/>
              </a:buClr>
              <a:buSzPts val="1100"/>
              <a:buChar char="-"/>
            </a:pPr>
            <a:r>
              <a:rPr lang="en">
                <a:solidFill>
                  <a:schemeClr val="dk1"/>
                </a:solidFill>
              </a:rPr>
              <a:t>Choosing (preferably free) open access options (incl preprints &amp; post-prints)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Waive article processing charges for researchers from low, or low-and-middle income countries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Pooled funding applications, &amp; re-distributions of resources in international teams of researchers, and international collaborations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On the last point (international collaborations &amp; collaborative </a:t>
            </a:r>
            <a:r>
              <a:rPr lang="en">
                <a:solidFill>
                  <a:schemeClr val="dk1"/>
                </a:solidFill>
              </a:rPr>
              <a:t>efforts</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Big Team Science is a promising avenue to produce high-quality research while embracing diversity; </a:t>
            </a:r>
            <a:r>
              <a:rPr b="1" lang="en">
                <a:solidFill>
                  <a:schemeClr val="dk1"/>
                </a:solidFill>
              </a:rPr>
              <a:t>yet</a:t>
            </a:r>
            <a:r>
              <a:rPr lang="en">
                <a:solidFill>
                  <a:schemeClr val="dk1"/>
                </a:solidFill>
              </a:rPr>
              <a:t>, predominantly volunteering-based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Might exclude researchers who do not have allocated hours or funding for such team efforts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Hence, beyond these procedural and community changes, structural change aiming to foster diversity and inclusion is essential.</a:t>
            </a:r>
            <a:endParaRPr sz="1200"/>
          </a:p>
        </p:txBody>
      </p:sp>
      <p:sp>
        <p:nvSpPr>
          <p:cNvPr id="583" name="Google Shape;583;g27b1aa9edf7_1_55: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7a630304c9_0_164: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g27a630304c9_0_164: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304800" lvl="0" marL="457200" rtl="0" algn="l">
              <a:lnSpc>
                <a:spcPct val="111000"/>
              </a:lnSpc>
              <a:spcBef>
                <a:spcPts val="0"/>
              </a:spcBef>
              <a:spcAft>
                <a:spcPts val="0"/>
              </a:spcAft>
              <a:buClr>
                <a:schemeClr val="dk1"/>
              </a:buClr>
              <a:buSzPts val="1200"/>
              <a:buChar char="-"/>
            </a:pPr>
            <a:r>
              <a:rPr lang="en" sz="1200">
                <a:solidFill>
                  <a:schemeClr val="dk1"/>
                </a:solidFill>
              </a:rPr>
              <a:t>The credibility revolution motivated structural, procedural, and community changes that would have previously been considered idealistic, if not impractical.</a:t>
            </a:r>
            <a:endParaRPr sz="1200">
              <a:solidFill>
                <a:srgbClr val="474B57"/>
              </a:solidFill>
            </a:endParaRPr>
          </a:p>
          <a:p>
            <a:pPr indent="-304800" lvl="0" marL="457200" rtl="0" algn="l">
              <a:lnSpc>
                <a:spcPct val="111000"/>
              </a:lnSpc>
              <a:spcBef>
                <a:spcPts val="700"/>
              </a:spcBef>
              <a:spcAft>
                <a:spcPts val="0"/>
              </a:spcAft>
              <a:buClr>
                <a:schemeClr val="dk1"/>
              </a:buClr>
              <a:buSzPts val="1200"/>
              <a:buChar char="-"/>
            </a:pPr>
            <a:r>
              <a:rPr lang="en" sz="1200">
                <a:solidFill>
                  <a:schemeClr val="dk1"/>
                </a:solidFill>
              </a:rPr>
              <a:t>Developments were originally fuelled by failed replications</a:t>
            </a:r>
            <a:endParaRPr sz="1200">
              <a:solidFill>
                <a:schemeClr val="dk1"/>
              </a:solidFill>
            </a:endParaRPr>
          </a:p>
          <a:p>
            <a:pPr indent="-304800" lvl="0" marL="457200" rtl="0" algn="l">
              <a:lnSpc>
                <a:spcPct val="111000"/>
              </a:lnSpc>
              <a:spcBef>
                <a:spcPts val="700"/>
              </a:spcBef>
              <a:spcAft>
                <a:spcPts val="0"/>
              </a:spcAft>
              <a:buClr>
                <a:schemeClr val="dk1"/>
              </a:buClr>
              <a:buSzPts val="1200"/>
              <a:buChar char="-"/>
            </a:pPr>
            <a:r>
              <a:rPr lang="en" sz="1200">
                <a:solidFill>
                  <a:schemeClr val="dk1"/>
                </a:solidFill>
              </a:rPr>
              <a:t>However, Developments go beyond “fixing failed replications”: transparency, rigor, and quality in all aspects of research are now in the focus</a:t>
            </a:r>
            <a:endParaRPr sz="1200">
              <a:solidFill>
                <a:schemeClr val="dk1"/>
              </a:solidFill>
            </a:endParaRPr>
          </a:p>
          <a:p>
            <a:pPr indent="-304800" lvl="0" marL="457200" rtl="0" algn="l">
              <a:lnSpc>
                <a:spcPct val="111000"/>
              </a:lnSpc>
              <a:spcBef>
                <a:spcPts val="700"/>
              </a:spcBef>
              <a:spcAft>
                <a:spcPts val="0"/>
              </a:spcAft>
              <a:buClr>
                <a:schemeClr val="dk1"/>
              </a:buClr>
              <a:buSzPts val="1200"/>
              <a:buChar char="-"/>
            </a:pPr>
            <a:r>
              <a:rPr lang="en" sz="1200">
                <a:solidFill>
                  <a:schemeClr val="dk1"/>
                </a:solidFill>
              </a:rPr>
              <a:t>Moreover, replication rates alone may not be the best measure of research quality (and rather transparency &amp; rigour)</a:t>
            </a:r>
            <a:endParaRPr sz="1200">
              <a:solidFill>
                <a:schemeClr val="dk1"/>
              </a:solidFill>
            </a:endParaRPr>
          </a:p>
          <a:p>
            <a:pPr indent="-304800" lvl="0" marL="457200" rtl="0" algn="l">
              <a:lnSpc>
                <a:spcPct val="111000"/>
              </a:lnSpc>
              <a:spcBef>
                <a:spcPts val="700"/>
              </a:spcBef>
              <a:spcAft>
                <a:spcPts val="0"/>
              </a:spcAft>
              <a:buClr>
                <a:schemeClr val="dk1"/>
              </a:buClr>
              <a:buSzPts val="1200"/>
              <a:buChar char="-"/>
            </a:pPr>
            <a:r>
              <a:rPr lang="en" sz="1200">
                <a:solidFill>
                  <a:schemeClr val="dk1"/>
                </a:solidFill>
              </a:rPr>
              <a:t>Only change on multiple levels will be sustainable</a:t>
            </a:r>
            <a:endParaRPr sz="1200">
              <a:solidFill>
                <a:srgbClr val="474B57"/>
              </a:solidFill>
            </a:endParaRPr>
          </a:p>
          <a:p>
            <a:pPr indent="-304800" lvl="1" marL="914400" rtl="0" algn="l">
              <a:lnSpc>
                <a:spcPct val="111000"/>
              </a:lnSpc>
              <a:spcBef>
                <a:spcPts val="900"/>
              </a:spcBef>
              <a:spcAft>
                <a:spcPts val="0"/>
              </a:spcAft>
              <a:buClr>
                <a:schemeClr val="dk1"/>
              </a:buClr>
              <a:buSzPts val="1200"/>
              <a:buChar char="-"/>
            </a:pPr>
            <a:r>
              <a:rPr lang="en" sz="1200">
                <a:solidFill>
                  <a:schemeClr val="dk1"/>
                </a:solidFill>
              </a:rPr>
              <a:t>e.g., researchers focus on high-quality outputs [individual level] but are incentivised to focus on novelty [structural level] sustains old structures &amp; behaviours</a:t>
            </a:r>
            <a:endParaRPr sz="1200">
              <a:solidFill>
                <a:schemeClr val="dk1"/>
              </a:solidFill>
            </a:endParaRPr>
          </a:p>
          <a:p>
            <a:pPr indent="-304800" lvl="0" marL="457200" rtl="0" algn="l">
              <a:lnSpc>
                <a:spcPct val="111000"/>
              </a:lnSpc>
              <a:spcBef>
                <a:spcPts val="900"/>
              </a:spcBef>
              <a:spcAft>
                <a:spcPts val="0"/>
              </a:spcAft>
              <a:buClr>
                <a:schemeClr val="dk1"/>
              </a:buClr>
              <a:buSzPts val="1200"/>
              <a:buChar char="-"/>
            </a:pPr>
            <a:r>
              <a:rPr lang="en" sz="1200">
                <a:solidFill>
                  <a:schemeClr val="dk1"/>
                </a:solidFill>
              </a:rPr>
              <a:t>Multiple positive changes are already implemented and embedded</a:t>
            </a:r>
            <a:endParaRPr sz="1200">
              <a:solidFill>
                <a:schemeClr val="dk1"/>
              </a:solidFill>
            </a:endParaRPr>
          </a:p>
          <a:p>
            <a:pPr indent="-304800" lvl="0" marL="457200" rtl="0" algn="l">
              <a:lnSpc>
                <a:spcPct val="111000"/>
              </a:lnSpc>
              <a:spcBef>
                <a:spcPts val="900"/>
              </a:spcBef>
              <a:spcAft>
                <a:spcPts val="0"/>
              </a:spcAft>
              <a:buClr>
                <a:schemeClr val="dk1"/>
              </a:buClr>
              <a:buSzPts val="1200"/>
              <a:buChar char="-"/>
            </a:pPr>
            <a:r>
              <a:rPr lang="en" sz="1200">
                <a:solidFill>
                  <a:schemeClr val="dk1"/>
                </a:solidFill>
              </a:rPr>
              <a:t>Hence, we hope to provide our scientific community with </a:t>
            </a:r>
            <a:r>
              <a:rPr b="1" lang="en" sz="1200">
                <a:solidFill>
                  <a:schemeClr val="dk1"/>
                </a:solidFill>
              </a:rPr>
              <a:t>hope</a:t>
            </a:r>
            <a:r>
              <a:rPr lang="en" sz="1200">
                <a:solidFill>
                  <a:schemeClr val="dk1"/>
                </a:solidFill>
              </a:rPr>
              <a:t>, </a:t>
            </a:r>
            <a:r>
              <a:rPr b="1" lang="en" sz="1200">
                <a:solidFill>
                  <a:schemeClr val="dk1"/>
                </a:solidFill>
              </a:rPr>
              <a:t>and a</a:t>
            </a:r>
            <a:r>
              <a:rPr lang="en" sz="1200">
                <a:solidFill>
                  <a:schemeClr val="dk1"/>
                </a:solidFill>
              </a:rPr>
              <a:t> </a:t>
            </a:r>
            <a:r>
              <a:rPr b="1" lang="en" sz="1200">
                <a:solidFill>
                  <a:schemeClr val="dk1"/>
                </a:solidFill>
              </a:rPr>
              <a:t>structure</a:t>
            </a:r>
            <a:r>
              <a:rPr lang="en" sz="1200">
                <a:solidFill>
                  <a:schemeClr val="dk1"/>
                </a:solidFill>
              </a:rPr>
              <a:t>, </a:t>
            </a:r>
            <a:r>
              <a:rPr b="1" lang="en" sz="1200">
                <a:solidFill>
                  <a:schemeClr val="dk1"/>
                </a:solidFill>
              </a:rPr>
              <a:t>to make further advances in the crises and revolutions to come</a:t>
            </a:r>
            <a:r>
              <a:rPr lang="en" sz="1200">
                <a:solidFill>
                  <a:schemeClr val="dk1"/>
                </a:solidFill>
              </a:rPr>
              <a:t>.</a:t>
            </a:r>
            <a:endParaRPr sz="1200">
              <a:solidFill>
                <a:schemeClr val="dk1"/>
              </a:solidFill>
            </a:endParaRPr>
          </a:p>
        </p:txBody>
      </p:sp>
      <p:sp>
        <p:nvSpPr>
          <p:cNvPr id="592" name="Google Shape;592;g27a630304c9_0_164: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8683d9a7c9_0_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0" name="Google Shape;600;g28683d9a7c9_0_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11000"/>
              </a:lnSpc>
              <a:spcBef>
                <a:spcPts val="900"/>
              </a:spcBef>
              <a:spcAft>
                <a:spcPts val="0"/>
              </a:spcAft>
              <a:buClr>
                <a:schemeClr val="dk1"/>
              </a:buClr>
              <a:buSzPts val="1100"/>
              <a:buFont typeface="Arial"/>
              <a:buNone/>
            </a:pPr>
            <a:r>
              <a:rPr lang="en" sz="1200">
                <a:solidFill>
                  <a:schemeClr val="dk1"/>
                </a:solidFill>
              </a:rPr>
              <a:t>New piece argues that, despite concerns about fraud and replicability, psychology has made important contributions, but like "fish surrounded by so much psychological water, we don’t even notice."</a:t>
            </a:r>
            <a:endParaRPr sz="1200">
              <a:solidFill>
                <a:schemeClr val="dk1"/>
              </a:solidFill>
            </a:endParaRPr>
          </a:p>
          <a:p>
            <a:pPr indent="0" lvl="0" marL="0" rtl="0" algn="l">
              <a:lnSpc>
                <a:spcPct val="111000"/>
              </a:lnSpc>
              <a:spcBef>
                <a:spcPts val="900"/>
              </a:spcBef>
              <a:spcAft>
                <a:spcPts val="0"/>
              </a:spcAft>
              <a:buClr>
                <a:schemeClr val="dk1"/>
              </a:buClr>
              <a:buSzPts val="1100"/>
              <a:buFont typeface="Arial"/>
              <a:buNone/>
            </a:pPr>
            <a:r>
              <a:t/>
            </a:r>
            <a:endParaRPr sz="1200">
              <a:solidFill>
                <a:schemeClr val="dk1"/>
              </a:solidFill>
            </a:endParaRPr>
          </a:p>
          <a:p>
            <a:pPr indent="0" lvl="0" marL="0" rtl="0" algn="l">
              <a:lnSpc>
                <a:spcPct val="111000"/>
              </a:lnSpc>
              <a:spcBef>
                <a:spcPts val="900"/>
              </a:spcBef>
              <a:spcAft>
                <a:spcPts val="0"/>
              </a:spcAft>
              <a:buNone/>
            </a:pPr>
            <a:r>
              <a:t/>
            </a:r>
            <a:endParaRPr sz="1200">
              <a:solidFill>
                <a:schemeClr val="dk1"/>
              </a:solidFill>
            </a:endParaRPr>
          </a:p>
        </p:txBody>
      </p:sp>
      <p:sp>
        <p:nvSpPr>
          <p:cNvPr id="601" name="Google Shape;601;g28683d9a7c9_0_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77b2095a28_2_311:notes"/>
          <p:cNvSpPr/>
          <p:nvPr>
            <p:ph idx="2" type="sldImg"/>
          </p:nvPr>
        </p:nvSpPr>
        <p:spPr>
          <a:xfrm>
            <a:off x="729338" y="1143086"/>
            <a:ext cx="5398988" cy="3085371"/>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9" name="Google Shape;609;g277b2095a28_2_311:notes"/>
          <p:cNvSpPr txBox="1"/>
          <p:nvPr>
            <p:ph idx="1" type="body"/>
          </p:nvPr>
        </p:nvSpPr>
        <p:spPr>
          <a:xfrm>
            <a:off x="685800" y="4400571"/>
            <a:ext cx="5486062"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Clr>
                <a:srgbClr val="000000"/>
              </a:buClr>
              <a:buSzPts val="1200"/>
              <a:buFont typeface="Calibri"/>
              <a:buNone/>
            </a:pPr>
            <a:r>
              <a:rPr b="0" lang="en" sz="1200" strike="noStrike">
                <a:solidFill>
                  <a:srgbClr val="000000"/>
                </a:solidFill>
                <a:latin typeface="Calibri"/>
                <a:ea typeface="Calibri"/>
                <a:cs typeface="Calibri"/>
                <a:sym typeface="Calibri"/>
              </a:rPr>
              <a:t>So, I would like to conclude by saying that FORRT has many other initiatives, so please check our website if you are interested in discovering more initiatives and pedagogies and follow us on </a:t>
            </a:r>
            <a:r>
              <a:rPr lang="en" sz="1200">
                <a:latin typeface="Calibri"/>
                <a:ea typeface="Calibri"/>
                <a:cs typeface="Calibri"/>
                <a:sym typeface="Calibri"/>
              </a:rPr>
              <a:t>T</a:t>
            </a:r>
            <a:r>
              <a:rPr b="0" lang="en" sz="1200" strike="noStrike">
                <a:solidFill>
                  <a:srgbClr val="000000"/>
                </a:solidFill>
                <a:latin typeface="Calibri"/>
                <a:ea typeface="Calibri"/>
                <a:cs typeface="Calibri"/>
                <a:sym typeface="Calibri"/>
              </a:rPr>
              <a:t>witter for more updates. I would also encourage you to have a look at our publication page in case you would like to read our more recent publications on open scholarship and open educational resources. </a:t>
            </a:r>
            <a:endParaRPr b="0" sz="1200" strike="noStrike">
              <a:latin typeface="Arial"/>
              <a:ea typeface="Arial"/>
              <a:cs typeface="Arial"/>
              <a:sym typeface="Arial"/>
            </a:endParaRPr>
          </a:p>
          <a:p>
            <a:pPr indent="-228600" lvl="0" marL="457200" rtl="0" algn="l">
              <a:lnSpc>
                <a:spcPct val="100000"/>
              </a:lnSpc>
              <a:spcBef>
                <a:spcPts val="0"/>
              </a:spcBef>
              <a:spcAft>
                <a:spcPts val="0"/>
              </a:spcAft>
              <a:buSzPts val="1200"/>
              <a:buNone/>
            </a:pPr>
            <a:r>
              <a:t/>
            </a:r>
            <a:endParaRPr b="0" sz="1200" strike="noStrike">
              <a:latin typeface="Arial"/>
              <a:ea typeface="Arial"/>
              <a:cs typeface="Arial"/>
              <a:sym typeface="Arial"/>
            </a:endParaRPr>
          </a:p>
          <a:p>
            <a:pPr indent="0" lvl="0" marL="0" rtl="0" algn="l">
              <a:lnSpc>
                <a:spcPct val="100000"/>
              </a:lnSpc>
              <a:spcBef>
                <a:spcPts val="0"/>
              </a:spcBef>
              <a:spcAft>
                <a:spcPts val="0"/>
              </a:spcAft>
              <a:buClr>
                <a:srgbClr val="000000"/>
              </a:buClr>
              <a:buSzPts val="1200"/>
              <a:buFont typeface="Calibri"/>
              <a:buNone/>
            </a:pPr>
            <a:r>
              <a:rPr b="0" lang="en" sz="1200" strike="noStrike">
                <a:solidFill>
                  <a:srgbClr val="000000"/>
                </a:solidFill>
                <a:latin typeface="Calibri"/>
                <a:ea typeface="Calibri"/>
                <a:cs typeface="Calibri"/>
                <a:sym typeface="Calibri"/>
              </a:rPr>
              <a:t>In addition, we always welcome and appreciate new members at any career stage and from any discipline who are interested in open scholarship. If this presentation caught your interest and attention, please join our community in our </a:t>
            </a:r>
            <a:r>
              <a:rPr lang="en" sz="1200">
                <a:latin typeface="Calibri"/>
                <a:ea typeface="Calibri"/>
                <a:cs typeface="Calibri"/>
                <a:sym typeface="Calibri"/>
              </a:rPr>
              <a:t>S</a:t>
            </a:r>
            <a:r>
              <a:rPr b="0" lang="en" sz="1200" strike="noStrike">
                <a:solidFill>
                  <a:srgbClr val="000000"/>
                </a:solidFill>
                <a:latin typeface="Calibri"/>
                <a:ea typeface="Calibri"/>
                <a:cs typeface="Calibri"/>
                <a:sym typeface="Calibri"/>
              </a:rPr>
              <a:t>lack channel. We would be happy to have you! Thank you very much for your attention and if there are any questions, please feel free to email us.</a:t>
            </a:r>
            <a:endParaRPr b="0" sz="1200" strike="noStrike">
              <a:latin typeface="Arial"/>
              <a:ea typeface="Arial"/>
              <a:cs typeface="Arial"/>
              <a:sym typeface="Arial"/>
            </a:endParaRPr>
          </a:p>
        </p:txBody>
      </p:sp>
      <p:sp>
        <p:nvSpPr>
          <p:cNvPr id="610" name="Google Shape;610;g277b2095a28_2_311:notes"/>
          <p:cNvSpPr txBox="1"/>
          <p:nvPr>
            <p:ph idx="12" type="sldNum"/>
          </p:nvPr>
        </p:nvSpPr>
        <p:spPr>
          <a:xfrm>
            <a:off x="3884625" y="8685257"/>
            <a:ext cx="297135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 sz="1300" u="none" cap="none" strike="noStrike">
                <a:solidFill>
                  <a:srgbClr val="000000"/>
                </a:solidFill>
                <a:latin typeface="Arial"/>
                <a:ea typeface="Arial"/>
                <a:cs typeface="Arial"/>
                <a:sym typeface="Arial"/>
              </a:rPr>
              <a:t>‹#›</a:t>
            </a:fld>
            <a:endParaRPr b="0" i="0" sz="13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77ea572683_0_1: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9" name="Google Shape;279;g277ea572683_0_1: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SzPts val="1200"/>
              <a:buNone/>
            </a:pPr>
            <a:r>
              <a:rPr lang="en" sz="1200"/>
              <a:t>So, to some degree, there was a lack of established standards, for example, analysing data a certain way. Adding to this was the pressure to publish novel findings.</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Why were novel findings published more? Because they were considered interesting, sexy and thus more often read. They were considered more desirable and journal editors often used this as an evaluation criteria when deciding whether to publish a manuscript. Novelty clearly doesn’t equate to quality/rigor and this prioritisation of novelty prevents the build up of evidence towards areas of consensus which can be most impactful for policy impact.</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Unfortunately, the focus on novelty and a lack of guidelines and hence understanding of statistics lead to many practices which introduce false positives - claims that effects existed when they don't. For example, false positives can be induced by the way data are analysed. Namely, when strictly trying to reject a null hypothesis (H0), it is important to do so by analysing the data once, not many times excluding some data points each time, or some condition to finally find a significant effect, </a:t>
            </a:r>
            <a:r>
              <a:rPr b="1" lang="en" sz="1200"/>
              <a:t>unless the alpha-level is corrected</a:t>
            </a:r>
            <a:r>
              <a:rPr lang="en" sz="1200"/>
              <a:t>. That will say, that we would need a lower p-value to call a finding significant (as the alpha level becomes lower when conducting multiple tests on the same hypothesis). For example, </a:t>
            </a:r>
            <a:r>
              <a:rPr lang="en" sz="1200">
                <a:solidFill>
                  <a:schemeClr val="dk1"/>
                </a:solidFill>
              </a:rPr>
              <a:t>instead of requiring p-values at the common threshold of p&lt;0.05, we could divide alpha by the number of tests (e.g., with 5 tests, we can call p&lt;.01 significant).</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You see that there are many different ways researchers could muddle with the analysis process, such as conducting many analyses, but only reporting significant results, or hypothesising after knowing the results. All the possible freedoms researchers have were also called researchers’ degrees of freedom. The misuse of researchers’ degrees of freedom was later also labelled “questionable research practices”, which resulted in the publication of some wild findings. The probably most notable of these papers was in the prestige journal JPSP by Bem (2011) on “precognition”, the ability to see into the future. Indeed, it was claimed that participants could predict a yet undecided 50/50 event. An impossibility? Not when introducing false positives into the data by analysing the data so long until a significant finding pops up somewhere and then only reporting this one analysis while discarding all others (and not considering them).</a:t>
            </a:r>
            <a:endParaRPr sz="1200"/>
          </a:p>
        </p:txBody>
      </p:sp>
      <p:sp>
        <p:nvSpPr>
          <p:cNvPr id="280" name="Google Shape;280;g277ea572683_0_1: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7ea572683_0_9: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7" name="Google Shape;287;g277ea572683_0_9: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SzPts val="1200"/>
              <a:buNone/>
            </a:pPr>
            <a:r>
              <a:rPr lang="en" sz="1200">
                <a:solidFill>
                  <a:schemeClr val="dk1"/>
                </a:solidFill>
              </a:rPr>
              <a:t>Studies like Bem’s</a:t>
            </a:r>
            <a:r>
              <a:rPr lang="en" sz="1200">
                <a:solidFill>
                  <a:schemeClr val="dk1"/>
                </a:solidFill>
              </a:rPr>
              <a:t> caused controversy and it was not clear anymore whether it was possible to trust psychological findings. It was however also not clear how to verify findings, as replication studies were not welcomed by most journals. You might guess why. They were not novel.</a:t>
            </a:r>
            <a:endParaRPr sz="1200">
              <a:solidFill>
                <a:schemeClr val="dk1"/>
              </a:solidFill>
            </a:endParaRPr>
          </a:p>
          <a:p>
            <a:pPr indent="0" lvl="0" marL="0" rtl="0" algn="l">
              <a:spcBef>
                <a:spcPts val="0"/>
              </a:spcBef>
              <a:spcAft>
                <a:spcPts val="0"/>
              </a:spcAft>
              <a:buSzPts val="1200"/>
              <a:buNone/>
            </a:pPr>
            <a:r>
              <a:t/>
            </a:r>
            <a:endParaRPr sz="1200">
              <a:solidFill>
                <a:schemeClr val="dk1"/>
              </a:solidFill>
            </a:endParaRPr>
          </a:p>
          <a:p>
            <a:pPr indent="0" lvl="0" marL="0" rtl="0" algn="l">
              <a:spcBef>
                <a:spcPts val="0"/>
              </a:spcBef>
              <a:spcAft>
                <a:spcPts val="0"/>
              </a:spcAft>
              <a:buClr>
                <a:schemeClr val="dk1"/>
              </a:buClr>
              <a:buSzPts val="1200"/>
              <a:buFont typeface="Arial"/>
              <a:buNone/>
            </a:pPr>
            <a:r>
              <a:rPr lang="en" sz="1200">
                <a:solidFill>
                  <a:schemeClr val="dk1"/>
                </a:solidFill>
              </a:rPr>
              <a:t>Replication studies refer to testing a previously reported effect in a different sample. This can be done conceptually (more loosely) by capturing the effect in a different way to that originally reported (i.e., using different operationalisations, data processing and statistical approaches and/or different constructs; LeBel et al., 2018). Alternatively, replications are done as close to the original study as possible. There are ongoing discussions on how close replications can be to the original, and how to interpret them.</a:t>
            </a:r>
            <a:endParaRPr sz="1200">
              <a:solidFill>
                <a:schemeClr val="dk1"/>
              </a:solidFill>
            </a:endParaRPr>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However, a</a:t>
            </a:r>
            <a:r>
              <a:rPr lang="en" sz="1200"/>
              <a:t>t the time, replications were sparse and offered an opportunity to assess the state of psychological science. The Open Science Collaboration (2015) provided for the first time an overview of </a:t>
            </a:r>
            <a:r>
              <a:rPr lang="en" sz="1200"/>
              <a:t>replications</a:t>
            </a:r>
            <a:r>
              <a:rPr lang="en" sz="1200"/>
              <a:t> of 100 highly cited study with results which suggested that many effects would not replicate the way one would have imagined.</a:t>
            </a:r>
            <a:endParaRPr sz="1200"/>
          </a:p>
          <a:p>
            <a:pPr indent="0" lvl="0" marL="0" rtl="0" algn="l">
              <a:lnSpc>
                <a:spcPct val="100000"/>
              </a:lnSpc>
              <a:spcBef>
                <a:spcPts val="0"/>
              </a:spcBef>
              <a:spcAft>
                <a:spcPts val="0"/>
              </a:spcAft>
              <a:buSzPts val="1200"/>
              <a:buNone/>
            </a:pPr>
            <a:r>
              <a:t/>
            </a:r>
            <a:endParaRPr sz="1200"/>
          </a:p>
          <a:p>
            <a:pPr indent="0" lvl="0" marL="0" rtl="0" algn="l">
              <a:lnSpc>
                <a:spcPct val="100000"/>
              </a:lnSpc>
              <a:spcBef>
                <a:spcPts val="0"/>
              </a:spcBef>
              <a:spcAft>
                <a:spcPts val="0"/>
              </a:spcAft>
              <a:buSzPts val="1200"/>
              <a:buNone/>
            </a:pPr>
            <a:r>
              <a:rPr lang="en" sz="1200"/>
              <a:t>Now, there was much discussion on whether this is a replication crisis or better described in another way. Yet, it was overall clear that the practices and circumstances which had lead up to this situation were sub-optimal, and there were several well-embedded problems to be </a:t>
            </a:r>
            <a:r>
              <a:rPr lang="en" sz="1200"/>
              <a:t>addressed</a:t>
            </a:r>
            <a:r>
              <a:rPr lang="en" sz="1200"/>
              <a:t>.</a:t>
            </a:r>
            <a:endParaRPr sz="1200"/>
          </a:p>
        </p:txBody>
      </p:sp>
      <p:sp>
        <p:nvSpPr>
          <p:cNvPr id="288" name="Google Shape;288;g277ea572683_0_9: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77ea572683_0_2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g277ea572683_0_2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SzPts val="1200"/>
              <a:buNone/>
            </a:pPr>
            <a:r>
              <a:rPr lang="en" sz="1200">
                <a:solidFill>
                  <a:schemeClr val="dk1"/>
                </a:solidFill>
              </a:rPr>
              <a:t>Now, we started talking about the replication crisis in psychology, but many, perhaps most fields show replication problems. Of course, the same practices and incentive/publication system apply to other fields than psychology.</a:t>
            </a:r>
            <a:endParaRPr sz="1200">
              <a:solidFill>
                <a:schemeClr val="dk1"/>
              </a:solidFill>
            </a:endParaRPr>
          </a:p>
          <a:p>
            <a:pPr indent="0" lvl="0" marL="0" rtl="0" algn="l">
              <a:spcBef>
                <a:spcPts val="0"/>
              </a:spcBef>
              <a:spcAft>
                <a:spcPts val="0"/>
              </a:spcAft>
              <a:buSzPts val="1200"/>
              <a:buNone/>
            </a:pPr>
            <a:r>
              <a:t/>
            </a:r>
            <a:endParaRPr sz="1200">
              <a:solidFill>
                <a:schemeClr val="dk1"/>
              </a:solidFill>
            </a:endParaRPr>
          </a:p>
          <a:p>
            <a:pPr indent="0" lvl="0" marL="0" rtl="0" algn="l">
              <a:spcBef>
                <a:spcPts val="0"/>
              </a:spcBef>
              <a:spcAft>
                <a:spcPts val="0"/>
              </a:spcAft>
              <a:buSzPts val="1200"/>
              <a:buNone/>
            </a:pPr>
            <a:r>
              <a:rPr lang="en" sz="1200">
                <a:solidFill>
                  <a:schemeClr val="dk1"/>
                </a:solidFill>
              </a:rPr>
              <a:t>Since the large-scale replication effort in 2015 by the Open Science Collaboration, many more replications were done showing differential patterns across disciplines. This has even been demonstrated in areas considered more aligned to scientific study e.g., cancer biology.</a:t>
            </a:r>
            <a:endParaRPr sz="1200">
              <a:solidFill>
                <a:schemeClr val="dk1"/>
              </a:solidFill>
            </a:endParaRPr>
          </a:p>
          <a:p>
            <a:pPr indent="0" lvl="0" marL="0" rtl="0" algn="l">
              <a:spcBef>
                <a:spcPts val="0"/>
              </a:spcBef>
              <a:spcAft>
                <a:spcPts val="0"/>
              </a:spcAft>
              <a:buSzPts val="1200"/>
              <a:buNone/>
            </a:pPr>
            <a:r>
              <a:t/>
            </a:r>
            <a:endParaRPr sz="1200">
              <a:solidFill>
                <a:schemeClr val="dk1"/>
              </a:solidFill>
            </a:endParaRPr>
          </a:p>
        </p:txBody>
      </p:sp>
      <p:sp>
        <p:nvSpPr>
          <p:cNvPr id="296" name="Google Shape;296;g277ea572683_0_2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80e38c8086_0_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3" name="Google Shape;303;g280e38c8086_0_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SzPts val="1200"/>
              <a:buNone/>
            </a:pPr>
            <a:r>
              <a:rPr lang="en" sz="1200">
                <a:solidFill>
                  <a:schemeClr val="dk1"/>
                </a:solidFill>
              </a:rPr>
              <a:t>Replication rates refer to subjectively labelled </a:t>
            </a:r>
            <a:r>
              <a:rPr lang="en" sz="1200">
                <a:solidFill>
                  <a:schemeClr val="dk1"/>
                </a:solidFill>
              </a:rPr>
              <a:t>replication “success” or outcomes. This translates usually to a binary of successful and unsuccessful. However, there are many dimensions to replication outcomes. For example, an effect might reproduce, but be much weaker. Is the replication successful? (Usually, the answer would be yes.). What if the study can be only be partially be reproduced (only some effects or only in specific samples or under specific conditions)? </a:t>
            </a:r>
            <a:endParaRPr sz="1200">
              <a:solidFill>
                <a:schemeClr val="dk1"/>
              </a:solidFill>
            </a:endParaRPr>
          </a:p>
          <a:p>
            <a:pPr indent="0" lvl="0" marL="0" rtl="0" algn="l">
              <a:spcBef>
                <a:spcPts val="0"/>
              </a:spcBef>
              <a:spcAft>
                <a:spcPts val="0"/>
              </a:spcAft>
              <a:buSzPts val="1200"/>
              <a:buNone/>
            </a:pPr>
            <a:r>
              <a:t/>
            </a:r>
            <a:endParaRPr sz="1200">
              <a:solidFill>
                <a:schemeClr val="dk1"/>
              </a:solidFill>
            </a:endParaRPr>
          </a:p>
          <a:p>
            <a:pPr indent="0" lvl="0" marL="0" rtl="0" algn="l">
              <a:spcBef>
                <a:spcPts val="0"/>
              </a:spcBef>
              <a:spcAft>
                <a:spcPts val="0"/>
              </a:spcAft>
              <a:buSzPts val="1200"/>
              <a:buNone/>
            </a:pPr>
            <a:r>
              <a:rPr lang="en" sz="1200">
                <a:solidFill>
                  <a:schemeClr val="dk1"/>
                </a:solidFill>
              </a:rPr>
              <a:t>There are several larger replication projects:</a:t>
            </a:r>
            <a:endParaRPr sz="1200">
              <a:solidFill>
                <a:schemeClr val="dk1"/>
              </a:solidFill>
            </a:endParaRPr>
          </a:p>
          <a:p>
            <a:pPr indent="0" lvl="0" marL="0" rtl="0" algn="l">
              <a:spcBef>
                <a:spcPts val="0"/>
              </a:spcBef>
              <a:spcAft>
                <a:spcPts val="0"/>
              </a:spcAft>
              <a:buSzPts val="1200"/>
              <a:buNone/>
            </a:pPr>
            <a:r>
              <a:rPr lang="en" sz="1200">
                <a:solidFill>
                  <a:schemeClr val="dk1"/>
                </a:solidFill>
              </a:rPr>
              <a:t>Psychology (https://doi.org/10.1146/annurev-psych-020821-114157)</a:t>
            </a:r>
            <a:endParaRPr sz="1200">
              <a:solidFill>
                <a:schemeClr val="dk1"/>
              </a:solidFill>
            </a:endParaRPr>
          </a:p>
          <a:p>
            <a:pPr indent="0" lvl="0" marL="0" rtl="0" algn="l">
              <a:spcBef>
                <a:spcPts val="0"/>
              </a:spcBef>
              <a:spcAft>
                <a:spcPts val="0"/>
              </a:spcAft>
              <a:buSzPts val="1200"/>
              <a:buNone/>
            </a:pPr>
            <a:r>
              <a:rPr lang="en" sz="1200">
                <a:solidFill>
                  <a:schemeClr val="dk1"/>
                </a:solidFill>
              </a:rPr>
              <a:t>Cancer biology (</a:t>
            </a:r>
            <a:r>
              <a:rPr lang="en" sz="1200" u="sng">
                <a:solidFill>
                  <a:schemeClr val="hlink"/>
                </a:solidFill>
                <a:hlinkClick r:id="rId2"/>
              </a:rPr>
              <a:t>https://doi.org/10.7554/eLife.71601</a:t>
            </a:r>
            <a:r>
              <a:rPr lang="en" sz="1200">
                <a:solidFill>
                  <a:schemeClr val="dk1"/>
                </a:solidFill>
              </a:rPr>
              <a:t>)</a:t>
            </a:r>
            <a:endParaRPr sz="1200">
              <a:solidFill>
                <a:schemeClr val="dk1"/>
              </a:solidFill>
            </a:endParaRPr>
          </a:p>
          <a:p>
            <a:pPr indent="0" lvl="0" marL="0" rtl="0" algn="l">
              <a:spcBef>
                <a:spcPts val="0"/>
              </a:spcBef>
              <a:spcAft>
                <a:spcPts val="0"/>
              </a:spcAft>
              <a:buSzPts val="1200"/>
              <a:buNone/>
            </a:pPr>
            <a:r>
              <a:rPr lang="en" sz="1200">
                <a:solidFill>
                  <a:schemeClr val="dk1"/>
                </a:solidFill>
              </a:rPr>
              <a:t>Economy (</a:t>
            </a:r>
            <a:r>
              <a:rPr lang="en" sz="1200" u="sng">
                <a:solidFill>
                  <a:schemeClr val="hlink"/>
                </a:solidFill>
                <a:hlinkClick r:id="rId3"/>
              </a:rPr>
              <a:t>https://doi.org/10.1126/science.aaf0918</a:t>
            </a:r>
            <a:r>
              <a:rPr lang="en" sz="1200">
                <a:solidFill>
                  <a:schemeClr val="dk1"/>
                </a:solidFill>
              </a:rPr>
              <a:t>)</a:t>
            </a:r>
            <a:endParaRPr sz="1200">
              <a:solidFill>
                <a:schemeClr val="dk1"/>
              </a:solidFill>
            </a:endParaRPr>
          </a:p>
          <a:p>
            <a:pPr indent="0" lvl="0" marL="0" rtl="0" algn="l">
              <a:spcBef>
                <a:spcPts val="0"/>
              </a:spcBef>
              <a:spcAft>
                <a:spcPts val="0"/>
              </a:spcAft>
              <a:buSzPts val="1200"/>
              <a:buNone/>
            </a:pPr>
            <a:r>
              <a:t/>
            </a:r>
            <a:endParaRPr sz="1200">
              <a:solidFill>
                <a:schemeClr val="dk1"/>
              </a:solidFill>
            </a:endParaRPr>
          </a:p>
          <a:p>
            <a:pPr indent="0" lvl="0" marL="0" rtl="0" algn="l">
              <a:spcBef>
                <a:spcPts val="0"/>
              </a:spcBef>
              <a:spcAft>
                <a:spcPts val="0"/>
              </a:spcAft>
              <a:buSzPts val="1200"/>
              <a:buNone/>
            </a:pPr>
            <a:r>
              <a:rPr lang="en" sz="1200">
                <a:solidFill>
                  <a:schemeClr val="dk1"/>
                </a:solidFill>
              </a:rPr>
              <a:t>And we could go on and on with such replication projects, showing similar trends of a certain proportion of findings not replicating. So, the replication crisis is absolutely not unique to psychology or even the social sciences (see cancer biology example).</a:t>
            </a:r>
            <a:endParaRPr sz="1200">
              <a:solidFill>
                <a:schemeClr val="dk1"/>
              </a:solidFill>
            </a:endParaRPr>
          </a:p>
          <a:p>
            <a:pPr indent="0" lvl="0" marL="0" rtl="0" algn="l">
              <a:spcBef>
                <a:spcPts val="0"/>
              </a:spcBef>
              <a:spcAft>
                <a:spcPts val="0"/>
              </a:spcAft>
              <a:buClr>
                <a:schemeClr val="dk1"/>
              </a:buClr>
              <a:buSzPts val="1200"/>
              <a:buFont typeface="Arial"/>
              <a:buNone/>
            </a:pPr>
            <a:r>
              <a:t/>
            </a:r>
            <a:endParaRPr sz="1200">
              <a:solidFill>
                <a:schemeClr val="dk1"/>
              </a:solidFill>
            </a:endParaRPr>
          </a:p>
          <a:p>
            <a:pPr indent="0" lvl="0" marL="0" rtl="0" algn="l">
              <a:spcBef>
                <a:spcPts val="0"/>
              </a:spcBef>
              <a:spcAft>
                <a:spcPts val="0"/>
              </a:spcAft>
              <a:buClr>
                <a:schemeClr val="dk1"/>
              </a:buClr>
              <a:buSzPts val="1200"/>
              <a:buFont typeface="Arial"/>
              <a:buNone/>
            </a:pPr>
            <a:r>
              <a:rPr lang="en" sz="1200">
                <a:solidFill>
                  <a:schemeClr val="dk1"/>
                </a:solidFill>
              </a:rPr>
              <a:t>Now, let’s jump to 2023.</a:t>
            </a:r>
            <a:endParaRPr sz="1200">
              <a:solidFill>
                <a:schemeClr val="dk1"/>
              </a:solidFill>
            </a:endParaRPr>
          </a:p>
        </p:txBody>
      </p:sp>
      <p:sp>
        <p:nvSpPr>
          <p:cNvPr id="304" name="Google Shape;304;g280e38c8086_0_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80e38c8086_0_11: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g280e38c8086_0_11: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spcBef>
                <a:spcPts val="0"/>
              </a:spcBef>
              <a:spcAft>
                <a:spcPts val="0"/>
              </a:spcAft>
              <a:buSzPts val="1200"/>
              <a:buNone/>
            </a:pPr>
            <a:r>
              <a:rPr lang="en" sz="1200">
                <a:solidFill>
                  <a:schemeClr val="dk1"/>
                </a:solidFill>
              </a:rPr>
              <a:t>For more details on both the replication crisis and what has happened in response to it see this very accessible book. Especially recommended for students.</a:t>
            </a:r>
            <a:endParaRPr sz="1200">
              <a:solidFill>
                <a:schemeClr val="dk1"/>
              </a:solidFill>
            </a:endParaRPr>
          </a:p>
        </p:txBody>
      </p:sp>
      <p:sp>
        <p:nvSpPr>
          <p:cNvPr id="312" name="Google Shape;312;g280e38c8086_0_11: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7b2095a28_0_0:notes"/>
          <p:cNvSpPr/>
          <p:nvPr>
            <p:ph idx="2" type="sldImg"/>
          </p:nvPr>
        </p:nvSpPr>
        <p:spPr>
          <a:xfrm>
            <a:off x="729338" y="1143086"/>
            <a:ext cx="5399100" cy="3085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g277b2095a28_0_0:notes"/>
          <p:cNvSpPr txBox="1"/>
          <p:nvPr>
            <p:ph idx="1" type="body"/>
          </p:nvPr>
        </p:nvSpPr>
        <p:spPr>
          <a:xfrm>
            <a:off x="685800" y="4400571"/>
            <a:ext cx="5486100" cy="3600000"/>
          </a:xfrm>
          <a:prstGeom prst="rect">
            <a:avLst/>
          </a:prstGeom>
          <a:noFill/>
          <a:ln>
            <a:noFill/>
          </a:ln>
        </p:spPr>
        <p:txBody>
          <a:bodyPr anchorCtr="0" anchor="t" bIns="45450" lIns="90925" spcFirstLastPara="1" rIns="90925" wrap="square" tIns="45450">
            <a:noAutofit/>
          </a:bodyPr>
          <a:lstStyle/>
          <a:p>
            <a:pPr indent="0" lvl="0" marL="0" rtl="0" algn="l">
              <a:lnSpc>
                <a:spcPct val="100000"/>
              </a:lnSpc>
              <a:spcBef>
                <a:spcPts val="0"/>
              </a:spcBef>
              <a:spcAft>
                <a:spcPts val="0"/>
              </a:spcAft>
              <a:buClr>
                <a:srgbClr val="000000"/>
              </a:buClr>
              <a:buSzPts val="1200"/>
              <a:buFont typeface="Calibri"/>
              <a:buNone/>
            </a:pPr>
            <a:r>
              <a:rPr lang="en" sz="1200">
                <a:latin typeface="Calibri"/>
                <a:ea typeface="Calibri"/>
                <a:cs typeface="Calibri"/>
                <a:sym typeface="Calibri"/>
              </a:rPr>
              <a:t>We have seen that replication studies produced different results, dependent on the study and field. Overall, </a:t>
            </a:r>
            <a:r>
              <a:rPr lang="en" sz="1200">
                <a:latin typeface="Calibri"/>
                <a:ea typeface="Calibri"/>
                <a:cs typeface="Calibri"/>
                <a:sym typeface="Calibri"/>
              </a:rPr>
              <a:t>replication</a:t>
            </a:r>
            <a:r>
              <a:rPr lang="en" sz="1200">
                <a:latin typeface="Calibri"/>
                <a:ea typeface="Calibri"/>
                <a:cs typeface="Calibri"/>
                <a:sym typeface="Calibri"/>
              </a:rPr>
              <a:t> rates were lower than expected which subsequently led events to be labelled a replication crisis.</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latin typeface="Calibri"/>
                <a:ea typeface="Calibri"/>
                <a:cs typeface="Calibri"/>
                <a:sym typeface="Calibri"/>
              </a:rPr>
              <a:t>The field’s (psychological science) logical reaction was to identify how we got there. Many questionable research practices and unhealthy structures (for example within the publishing system) were identified.</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latin typeface="Calibri"/>
                <a:ea typeface="Calibri"/>
                <a:cs typeface="Calibri"/>
                <a:sym typeface="Calibri"/>
              </a:rPr>
              <a:t>Unfortunately, the discussion often ends on the things one is not allowed to do. On mistakes others learned.</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t/>
            </a:r>
            <a:endParaRPr sz="1200">
              <a:latin typeface="Calibri"/>
              <a:ea typeface="Calibri"/>
              <a:cs typeface="Calibri"/>
              <a:sym typeface="Calibri"/>
            </a:endParaRPr>
          </a:p>
          <a:p>
            <a:pPr indent="0" lvl="0" marL="0" rtl="0" algn="l">
              <a:lnSpc>
                <a:spcPct val="100000"/>
              </a:lnSpc>
              <a:spcBef>
                <a:spcPts val="0"/>
              </a:spcBef>
              <a:spcAft>
                <a:spcPts val="0"/>
              </a:spcAft>
              <a:buClr>
                <a:srgbClr val="000000"/>
              </a:buClr>
              <a:buSzPts val="1200"/>
              <a:buFont typeface="Calibri"/>
              <a:buNone/>
            </a:pPr>
            <a:r>
              <a:rPr lang="en" sz="1200">
                <a:latin typeface="Calibri"/>
                <a:ea typeface="Calibri"/>
                <a:cs typeface="Calibri"/>
                <a:sym typeface="Calibri"/>
              </a:rPr>
              <a:t>These mistakes and shortcomings are incredibly important to inform future choices </a:t>
            </a:r>
            <a:r>
              <a:rPr lang="en" sz="1200">
                <a:latin typeface="Calibri"/>
                <a:ea typeface="Calibri"/>
                <a:cs typeface="Calibri"/>
                <a:sym typeface="Calibri"/>
              </a:rPr>
              <a:t>and</a:t>
            </a:r>
            <a:r>
              <a:rPr lang="en" sz="1200">
                <a:latin typeface="Calibri"/>
                <a:ea typeface="Calibri"/>
                <a:cs typeface="Calibri"/>
                <a:sym typeface="Calibri"/>
              </a:rPr>
              <a:t> learning, and they need to be acknowledged. However, also the positive change, all that has happened and resulted in feasible, </a:t>
            </a:r>
            <a:r>
              <a:rPr lang="en" sz="1200">
                <a:latin typeface="Calibri"/>
                <a:ea typeface="Calibri"/>
                <a:cs typeface="Calibri"/>
                <a:sym typeface="Calibri"/>
              </a:rPr>
              <a:t>practically applicable solutions needs acknowledging. </a:t>
            </a:r>
            <a:endParaRPr b="0" sz="1200" strike="noStrike">
              <a:latin typeface="Arial"/>
              <a:ea typeface="Arial"/>
              <a:cs typeface="Arial"/>
              <a:sym typeface="Arial"/>
            </a:endParaRPr>
          </a:p>
        </p:txBody>
      </p:sp>
      <p:sp>
        <p:nvSpPr>
          <p:cNvPr id="321" name="Google Shape;321;g277b2095a28_0_0:notes"/>
          <p:cNvSpPr txBox="1"/>
          <p:nvPr>
            <p:ph idx="12" type="sldNum"/>
          </p:nvPr>
        </p:nvSpPr>
        <p:spPr>
          <a:xfrm>
            <a:off x="3884625" y="8685257"/>
            <a:ext cx="2971500" cy="458400"/>
          </a:xfrm>
          <a:prstGeom prst="rect">
            <a:avLst/>
          </a:prstGeom>
          <a:noFill/>
          <a:ln>
            <a:noFill/>
          </a:ln>
        </p:spPr>
        <p:txBody>
          <a:bodyPr anchorCtr="0" anchor="b" bIns="45450" lIns="90925" spcFirstLastPara="1" rIns="90925" wrap="square" tIns="4545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69" name="Shape 69"/>
        <p:cNvGrpSpPr/>
        <p:nvPr/>
      </p:nvGrpSpPr>
      <p:grpSpPr>
        <a:xfrm>
          <a:off x="0" y="0"/>
          <a:ext cx="0" cy="0"/>
          <a:chOff x="0" y="0"/>
          <a:chExt cx="0" cy="0"/>
        </a:xfrm>
      </p:grpSpPr>
      <p:sp>
        <p:nvSpPr>
          <p:cNvPr id="70" name="Google Shape;70;p14"/>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4"/>
          <p:cNvSpPr txBox="1"/>
          <p:nvPr>
            <p:ph idx="1" type="subTitle"/>
          </p:nvPr>
        </p:nvSpPr>
        <p:spPr>
          <a:xfrm>
            <a:off x="2200230" y="1828710"/>
            <a:ext cx="6577740" cy="27383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4"/>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4"/>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74" name="Google Shape;74;p14"/>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5" name="Shape 75"/>
        <p:cNvGrpSpPr/>
        <p:nvPr/>
      </p:nvGrpSpPr>
      <p:grpSpPr>
        <a:xfrm>
          <a:off x="0" y="0"/>
          <a:ext cx="0" cy="0"/>
          <a:chOff x="0" y="0"/>
          <a:chExt cx="0" cy="0"/>
        </a:xfrm>
      </p:grpSpPr>
      <p:sp>
        <p:nvSpPr>
          <p:cNvPr id="76" name="Google Shape;76;p15"/>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5"/>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78" name="Google Shape;78;p15"/>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79" name="Shape 79"/>
        <p:cNvGrpSpPr/>
        <p:nvPr/>
      </p:nvGrpSpPr>
      <p:grpSpPr>
        <a:xfrm>
          <a:off x="0" y="0"/>
          <a:ext cx="0" cy="0"/>
          <a:chOff x="0" y="0"/>
          <a:chExt cx="0" cy="0"/>
        </a:xfrm>
      </p:grpSpPr>
      <p:sp>
        <p:nvSpPr>
          <p:cNvPr id="80" name="Google Shape;80;p16"/>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 type="body"/>
          </p:nvPr>
        </p:nvSpPr>
        <p:spPr>
          <a:xfrm>
            <a:off x="2200230" y="1828710"/>
            <a:ext cx="657774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2" name="Google Shape;82;p16"/>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6"/>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84" name="Google Shape;84;p16"/>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5" name="Shape 85"/>
        <p:cNvGrpSpPr/>
        <p:nvPr/>
      </p:nvGrpSpPr>
      <p:grpSpPr>
        <a:xfrm>
          <a:off x="0" y="0"/>
          <a:ext cx="0" cy="0"/>
          <a:chOff x="0" y="0"/>
          <a:chExt cx="0" cy="0"/>
        </a:xfrm>
      </p:grpSpPr>
      <p:sp>
        <p:nvSpPr>
          <p:cNvPr id="86" name="Google Shape;86;p17"/>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 type="body"/>
          </p:nvPr>
        </p:nvSpPr>
        <p:spPr>
          <a:xfrm>
            <a:off x="220023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8" name="Google Shape;88;p17"/>
          <p:cNvSpPr txBox="1"/>
          <p:nvPr>
            <p:ph idx="2" type="body"/>
          </p:nvPr>
        </p:nvSpPr>
        <p:spPr>
          <a:xfrm>
            <a:off x="557064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9" name="Google Shape;89;p17"/>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7"/>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91" name="Google Shape;91;p17"/>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8"/>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8"/>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8"/>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96" name="Google Shape;96;p18"/>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97" name="Shape 97"/>
        <p:cNvGrpSpPr/>
        <p:nvPr/>
      </p:nvGrpSpPr>
      <p:grpSpPr>
        <a:xfrm>
          <a:off x="0" y="0"/>
          <a:ext cx="0" cy="0"/>
          <a:chOff x="0" y="0"/>
          <a:chExt cx="0" cy="0"/>
        </a:xfrm>
      </p:grpSpPr>
      <p:sp>
        <p:nvSpPr>
          <p:cNvPr id="98" name="Google Shape;98;p19"/>
          <p:cNvSpPr txBox="1"/>
          <p:nvPr>
            <p:ph idx="1" type="subTitle"/>
          </p:nvPr>
        </p:nvSpPr>
        <p:spPr>
          <a:xfrm>
            <a:off x="2200230" y="426330"/>
            <a:ext cx="6577740" cy="542511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9" name="Google Shape;99;p19"/>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19"/>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01" name="Google Shape;101;p19"/>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02" name="Shape 102"/>
        <p:cNvGrpSpPr/>
        <p:nvPr/>
      </p:nvGrpSpPr>
      <p:grpSpPr>
        <a:xfrm>
          <a:off x="0" y="0"/>
          <a:ext cx="0" cy="0"/>
          <a:chOff x="0" y="0"/>
          <a:chExt cx="0" cy="0"/>
        </a:xfrm>
      </p:grpSpPr>
      <p:sp>
        <p:nvSpPr>
          <p:cNvPr id="103" name="Google Shape;103;p20"/>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0"/>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05" name="Google Shape;105;p20"/>
          <p:cNvSpPr txBox="1"/>
          <p:nvPr>
            <p:ph idx="2" type="body"/>
          </p:nvPr>
        </p:nvSpPr>
        <p:spPr>
          <a:xfrm>
            <a:off x="557064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06" name="Google Shape;106;p20"/>
          <p:cNvSpPr txBox="1"/>
          <p:nvPr>
            <p:ph idx="3" type="body"/>
          </p:nvPr>
        </p:nvSpPr>
        <p:spPr>
          <a:xfrm>
            <a:off x="220023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07" name="Google Shape;107;p20"/>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0"/>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09" name="Google Shape;109;p20"/>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10" name="Shape 110"/>
        <p:cNvGrpSpPr/>
        <p:nvPr/>
      </p:nvGrpSpPr>
      <p:grpSpPr>
        <a:xfrm>
          <a:off x="0" y="0"/>
          <a:ext cx="0" cy="0"/>
          <a:chOff x="0" y="0"/>
          <a:chExt cx="0" cy="0"/>
        </a:xfrm>
      </p:grpSpPr>
      <p:sp>
        <p:nvSpPr>
          <p:cNvPr id="111" name="Google Shape;111;p21"/>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1"/>
          <p:cNvSpPr txBox="1"/>
          <p:nvPr>
            <p:ph idx="1" type="body"/>
          </p:nvPr>
        </p:nvSpPr>
        <p:spPr>
          <a:xfrm>
            <a:off x="220023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13" name="Google Shape;113;p21"/>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14" name="Google Shape;114;p21"/>
          <p:cNvSpPr txBox="1"/>
          <p:nvPr>
            <p:ph idx="3" type="body"/>
          </p:nvPr>
        </p:nvSpPr>
        <p:spPr>
          <a:xfrm>
            <a:off x="557064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15" name="Google Shape;115;p21"/>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6" name="Google Shape;116;p21"/>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17" name="Google Shape;117;p21"/>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18" name="Shape 118"/>
        <p:cNvGrpSpPr/>
        <p:nvPr/>
      </p:nvGrpSpPr>
      <p:grpSpPr>
        <a:xfrm>
          <a:off x="0" y="0"/>
          <a:ext cx="0" cy="0"/>
          <a:chOff x="0" y="0"/>
          <a:chExt cx="0" cy="0"/>
        </a:xfrm>
      </p:grpSpPr>
      <p:sp>
        <p:nvSpPr>
          <p:cNvPr id="119" name="Google Shape;119;p22"/>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2"/>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21" name="Google Shape;121;p22"/>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22" name="Google Shape;122;p22"/>
          <p:cNvSpPr txBox="1"/>
          <p:nvPr>
            <p:ph idx="3" type="body"/>
          </p:nvPr>
        </p:nvSpPr>
        <p:spPr>
          <a:xfrm>
            <a:off x="2200230" y="325917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23" name="Google Shape;123;p22"/>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2"/>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25" name="Google Shape;125;p22"/>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26" name="Shape 126"/>
        <p:cNvGrpSpPr/>
        <p:nvPr/>
      </p:nvGrpSpPr>
      <p:grpSpPr>
        <a:xfrm>
          <a:off x="0" y="0"/>
          <a:ext cx="0" cy="0"/>
          <a:chOff x="0" y="0"/>
          <a:chExt cx="0" cy="0"/>
        </a:xfrm>
      </p:grpSpPr>
      <p:sp>
        <p:nvSpPr>
          <p:cNvPr id="127" name="Google Shape;127;p23"/>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8" name="Google Shape;128;p23"/>
          <p:cNvSpPr txBox="1"/>
          <p:nvPr>
            <p:ph idx="1" type="body"/>
          </p:nvPr>
        </p:nvSpPr>
        <p:spPr>
          <a:xfrm>
            <a:off x="2200230" y="182871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29" name="Google Shape;129;p23"/>
          <p:cNvSpPr txBox="1"/>
          <p:nvPr>
            <p:ph idx="2" type="body"/>
          </p:nvPr>
        </p:nvSpPr>
        <p:spPr>
          <a:xfrm>
            <a:off x="2200230" y="325917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30" name="Google Shape;130;p23"/>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1" name="Google Shape;131;p23"/>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32" name="Google Shape;132;p23"/>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33" name="Shape 133"/>
        <p:cNvGrpSpPr/>
        <p:nvPr/>
      </p:nvGrpSpPr>
      <p:grpSpPr>
        <a:xfrm>
          <a:off x="0" y="0"/>
          <a:ext cx="0" cy="0"/>
          <a:chOff x="0" y="0"/>
          <a:chExt cx="0" cy="0"/>
        </a:xfrm>
      </p:grpSpPr>
      <p:sp>
        <p:nvSpPr>
          <p:cNvPr id="134" name="Google Shape;134;p24"/>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35" name="Google Shape;135;p24"/>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36" name="Google Shape;136;p24"/>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37" name="Google Shape;137;p24"/>
          <p:cNvSpPr txBox="1"/>
          <p:nvPr>
            <p:ph idx="3" type="body"/>
          </p:nvPr>
        </p:nvSpPr>
        <p:spPr>
          <a:xfrm>
            <a:off x="220023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38" name="Google Shape;138;p24"/>
          <p:cNvSpPr txBox="1"/>
          <p:nvPr>
            <p:ph idx="4" type="body"/>
          </p:nvPr>
        </p:nvSpPr>
        <p:spPr>
          <a:xfrm>
            <a:off x="557064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39" name="Google Shape;139;p24"/>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0" name="Google Shape;140;p24"/>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41" name="Google Shape;141;p24"/>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42" name="Shape 142"/>
        <p:cNvGrpSpPr/>
        <p:nvPr/>
      </p:nvGrpSpPr>
      <p:grpSpPr>
        <a:xfrm>
          <a:off x="0" y="0"/>
          <a:ext cx="0" cy="0"/>
          <a:chOff x="0" y="0"/>
          <a:chExt cx="0" cy="0"/>
        </a:xfrm>
      </p:grpSpPr>
      <p:sp>
        <p:nvSpPr>
          <p:cNvPr id="143" name="Google Shape;143;p25"/>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44" name="Google Shape;144;p25"/>
          <p:cNvSpPr txBox="1"/>
          <p:nvPr>
            <p:ph idx="1" type="body"/>
          </p:nvPr>
        </p:nvSpPr>
        <p:spPr>
          <a:xfrm>
            <a:off x="220023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45" name="Google Shape;145;p25"/>
          <p:cNvSpPr txBox="1"/>
          <p:nvPr>
            <p:ph idx="2" type="body"/>
          </p:nvPr>
        </p:nvSpPr>
        <p:spPr>
          <a:xfrm>
            <a:off x="442422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46" name="Google Shape;146;p25"/>
          <p:cNvSpPr txBox="1"/>
          <p:nvPr>
            <p:ph idx="3" type="body"/>
          </p:nvPr>
        </p:nvSpPr>
        <p:spPr>
          <a:xfrm>
            <a:off x="664848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47" name="Google Shape;147;p25"/>
          <p:cNvSpPr txBox="1"/>
          <p:nvPr>
            <p:ph idx="4" type="body"/>
          </p:nvPr>
        </p:nvSpPr>
        <p:spPr>
          <a:xfrm>
            <a:off x="220023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48" name="Google Shape;148;p25"/>
          <p:cNvSpPr txBox="1"/>
          <p:nvPr>
            <p:ph idx="5" type="body"/>
          </p:nvPr>
        </p:nvSpPr>
        <p:spPr>
          <a:xfrm>
            <a:off x="442422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49" name="Google Shape;149;p25"/>
          <p:cNvSpPr txBox="1"/>
          <p:nvPr>
            <p:ph idx="6" type="body"/>
          </p:nvPr>
        </p:nvSpPr>
        <p:spPr>
          <a:xfrm>
            <a:off x="664848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50" name="Google Shape;150;p25"/>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51" name="Google Shape;151;p25"/>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1pPr>
            <a:lvl2pPr indent="0" lvl="1"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2pPr>
            <a:lvl3pPr indent="0" lvl="2"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3pPr>
            <a:lvl4pPr indent="0" lvl="3"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4pPr>
            <a:lvl5pPr indent="0" lvl="4"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5pPr>
            <a:lvl6pPr indent="0" lvl="5"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6pPr>
            <a:lvl7pPr indent="0" lvl="6"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7pPr>
            <a:lvl8pPr indent="0" lvl="7"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8pPr>
            <a:lvl9pPr indent="0" lvl="8" marL="0" algn="l">
              <a:lnSpc>
                <a:spcPct val="100000"/>
              </a:lnSpc>
              <a:spcBef>
                <a:spcPts val="0"/>
              </a:spcBef>
              <a:buClr>
                <a:srgbClr val="474B57"/>
              </a:buClr>
              <a:buSzPts val="900"/>
              <a:buFont typeface="Century Schoolbook"/>
              <a:buNone/>
              <a:defRPr b="0" sz="900"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p>
        </p:txBody>
      </p:sp>
      <p:sp>
        <p:nvSpPr>
          <p:cNvPr id="152" name="Google Shape;152;p25"/>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3" name="Shape 163"/>
        <p:cNvGrpSpPr/>
        <p:nvPr/>
      </p:nvGrpSpPr>
      <p:grpSpPr>
        <a:xfrm>
          <a:off x="0" y="0"/>
          <a:ext cx="0" cy="0"/>
          <a:chOff x="0" y="0"/>
          <a:chExt cx="0" cy="0"/>
        </a:xfrm>
      </p:grpSpPr>
      <p:sp>
        <p:nvSpPr>
          <p:cNvPr id="164" name="Google Shape;164;p27"/>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5" name="Google Shape;165;p27"/>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27"/>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67" name="Shape 167"/>
        <p:cNvGrpSpPr/>
        <p:nvPr/>
      </p:nvGrpSpPr>
      <p:grpSpPr>
        <a:xfrm>
          <a:off x="0" y="0"/>
          <a:ext cx="0" cy="0"/>
          <a:chOff x="0" y="0"/>
          <a:chExt cx="0" cy="0"/>
        </a:xfrm>
      </p:grpSpPr>
      <p:sp>
        <p:nvSpPr>
          <p:cNvPr id="168" name="Google Shape;168;p28"/>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69" name="Google Shape;169;p28"/>
          <p:cNvSpPr txBox="1"/>
          <p:nvPr>
            <p:ph idx="1" type="subTitle"/>
          </p:nvPr>
        </p:nvSpPr>
        <p:spPr>
          <a:xfrm>
            <a:off x="2200230" y="1828710"/>
            <a:ext cx="6577740" cy="273834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0" name="Google Shape;170;p28"/>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1" name="Google Shape;171;p28"/>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72" name="Google Shape;172;p28"/>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73" name="Shape 173"/>
        <p:cNvGrpSpPr/>
        <p:nvPr/>
      </p:nvGrpSpPr>
      <p:grpSpPr>
        <a:xfrm>
          <a:off x="0" y="0"/>
          <a:ext cx="0" cy="0"/>
          <a:chOff x="0" y="0"/>
          <a:chExt cx="0" cy="0"/>
        </a:xfrm>
      </p:grpSpPr>
      <p:sp>
        <p:nvSpPr>
          <p:cNvPr id="174" name="Google Shape;174;p29"/>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5" name="Google Shape;175;p29"/>
          <p:cNvSpPr txBox="1"/>
          <p:nvPr>
            <p:ph idx="1" type="body"/>
          </p:nvPr>
        </p:nvSpPr>
        <p:spPr>
          <a:xfrm>
            <a:off x="2200230" y="1828710"/>
            <a:ext cx="657774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76" name="Google Shape;176;p29"/>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77" name="Google Shape;177;p29"/>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78" name="Google Shape;178;p29"/>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79" name="Shape 179"/>
        <p:cNvGrpSpPr/>
        <p:nvPr/>
      </p:nvGrpSpPr>
      <p:grpSpPr>
        <a:xfrm>
          <a:off x="0" y="0"/>
          <a:ext cx="0" cy="0"/>
          <a:chOff x="0" y="0"/>
          <a:chExt cx="0" cy="0"/>
        </a:xfrm>
      </p:grpSpPr>
      <p:sp>
        <p:nvSpPr>
          <p:cNvPr id="180" name="Google Shape;180;p30"/>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1" name="Google Shape;181;p30"/>
          <p:cNvSpPr txBox="1"/>
          <p:nvPr>
            <p:ph idx="1" type="body"/>
          </p:nvPr>
        </p:nvSpPr>
        <p:spPr>
          <a:xfrm>
            <a:off x="220023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82" name="Google Shape;182;p30"/>
          <p:cNvSpPr txBox="1"/>
          <p:nvPr>
            <p:ph idx="2" type="body"/>
          </p:nvPr>
        </p:nvSpPr>
        <p:spPr>
          <a:xfrm>
            <a:off x="557064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83" name="Google Shape;183;p30"/>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4" name="Google Shape;184;p30"/>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0"/>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6" name="Shape 186"/>
        <p:cNvGrpSpPr/>
        <p:nvPr/>
      </p:nvGrpSpPr>
      <p:grpSpPr>
        <a:xfrm>
          <a:off x="0" y="0"/>
          <a:ext cx="0" cy="0"/>
          <a:chOff x="0" y="0"/>
          <a:chExt cx="0" cy="0"/>
        </a:xfrm>
      </p:grpSpPr>
      <p:sp>
        <p:nvSpPr>
          <p:cNvPr id="187" name="Google Shape;187;p31"/>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8" name="Google Shape;188;p31"/>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89" name="Google Shape;189;p31"/>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91" name="Shape 191"/>
        <p:cNvGrpSpPr/>
        <p:nvPr/>
      </p:nvGrpSpPr>
      <p:grpSpPr>
        <a:xfrm>
          <a:off x="0" y="0"/>
          <a:ext cx="0" cy="0"/>
          <a:chOff x="0" y="0"/>
          <a:chExt cx="0" cy="0"/>
        </a:xfrm>
      </p:grpSpPr>
      <p:sp>
        <p:nvSpPr>
          <p:cNvPr id="192" name="Google Shape;192;p32"/>
          <p:cNvSpPr txBox="1"/>
          <p:nvPr>
            <p:ph idx="1" type="subTitle"/>
          </p:nvPr>
        </p:nvSpPr>
        <p:spPr>
          <a:xfrm>
            <a:off x="2200230" y="426330"/>
            <a:ext cx="6577740" cy="542511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3" name="Google Shape;193;p32"/>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4" name="Google Shape;194;p32"/>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195" name="Google Shape;195;p32"/>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96" name="Shape 196"/>
        <p:cNvGrpSpPr/>
        <p:nvPr/>
      </p:nvGrpSpPr>
      <p:grpSpPr>
        <a:xfrm>
          <a:off x="0" y="0"/>
          <a:ext cx="0" cy="0"/>
          <a:chOff x="0" y="0"/>
          <a:chExt cx="0" cy="0"/>
        </a:xfrm>
      </p:grpSpPr>
      <p:sp>
        <p:nvSpPr>
          <p:cNvPr id="197" name="Google Shape;197;p33"/>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98" name="Google Shape;198;p33"/>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199" name="Google Shape;199;p33"/>
          <p:cNvSpPr txBox="1"/>
          <p:nvPr>
            <p:ph idx="2" type="body"/>
          </p:nvPr>
        </p:nvSpPr>
        <p:spPr>
          <a:xfrm>
            <a:off x="557064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00" name="Google Shape;200;p33"/>
          <p:cNvSpPr txBox="1"/>
          <p:nvPr>
            <p:ph idx="3" type="body"/>
          </p:nvPr>
        </p:nvSpPr>
        <p:spPr>
          <a:xfrm>
            <a:off x="220023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01" name="Google Shape;201;p33"/>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2" name="Google Shape;202;p33"/>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03" name="Google Shape;203;p33"/>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04" name="Shape 204"/>
        <p:cNvGrpSpPr/>
        <p:nvPr/>
      </p:nvGrpSpPr>
      <p:grpSpPr>
        <a:xfrm>
          <a:off x="0" y="0"/>
          <a:ext cx="0" cy="0"/>
          <a:chOff x="0" y="0"/>
          <a:chExt cx="0" cy="0"/>
        </a:xfrm>
      </p:grpSpPr>
      <p:sp>
        <p:nvSpPr>
          <p:cNvPr id="205" name="Google Shape;205;p34"/>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06" name="Google Shape;206;p34"/>
          <p:cNvSpPr txBox="1"/>
          <p:nvPr>
            <p:ph idx="1" type="body"/>
          </p:nvPr>
        </p:nvSpPr>
        <p:spPr>
          <a:xfrm>
            <a:off x="2200230" y="1828710"/>
            <a:ext cx="3209760" cy="273834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07" name="Google Shape;207;p34"/>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08" name="Google Shape;208;p34"/>
          <p:cNvSpPr txBox="1"/>
          <p:nvPr>
            <p:ph idx="3" type="body"/>
          </p:nvPr>
        </p:nvSpPr>
        <p:spPr>
          <a:xfrm>
            <a:off x="557064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09" name="Google Shape;209;p34"/>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0" name="Google Shape;210;p34"/>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4"/>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12" name="Shape 212"/>
        <p:cNvGrpSpPr/>
        <p:nvPr/>
      </p:nvGrpSpPr>
      <p:grpSpPr>
        <a:xfrm>
          <a:off x="0" y="0"/>
          <a:ext cx="0" cy="0"/>
          <a:chOff x="0" y="0"/>
          <a:chExt cx="0" cy="0"/>
        </a:xfrm>
      </p:grpSpPr>
      <p:sp>
        <p:nvSpPr>
          <p:cNvPr id="213" name="Google Shape;213;p35"/>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4" name="Google Shape;214;p35"/>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15" name="Google Shape;215;p35"/>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16" name="Google Shape;216;p35"/>
          <p:cNvSpPr txBox="1"/>
          <p:nvPr>
            <p:ph idx="3" type="body"/>
          </p:nvPr>
        </p:nvSpPr>
        <p:spPr>
          <a:xfrm>
            <a:off x="2200230" y="325917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17" name="Google Shape;217;p35"/>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18" name="Google Shape;218;p35"/>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35"/>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20" name="Shape 220"/>
        <p:cNvGrpSpPr/>
        <p:nvPr/>
      </p:nvGrpSpPr>
      <p:grpSpPr>
        <a:xfrm>
          <a:off x="0" y="0"/>
          <a:ext cx="0" cy="0"/>
          <a:chOff x="0" y="0"/>
          <a:chExt cx="0" cy="0"/>
        </a:xfrm>
      </p:grpSpPr>
      <p:sp>
        <p:nvSpPr>
          <p:cNvPr id="221" name="Google Shape;221;p36"/>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2" name="Google Shape;222;p36"/>
          <p:cNvSpPr txBox="1"/>
          <p:nvPr>
            <p:ph idx="1" type="body"/>
          </p:nvPr>
        </p:nvSpPr>
        <p:spPr>
          <a:xfrm>
            <a:off x="2200230" y="182871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23" name="Google Shape;223;p36"/>
          <p:cNvSpPr txBox="1"/>
          <p:nvPr>
            <p:ph idx="2" type="body"/>
          </p:nvPr>
        </p:nvSpPr>
        <p:spPr>
          <a:xfrm>
            <a:off x="2200230" y="3259170"/>
            <a:ext cx="657774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24" name="Google Shape;224;p36"/>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5" name="Google Shape;225;p36"/>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26" name="Google Shape;226;p36"/>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27" name="Shape 227"/>
        <p:cNvGrpSpPr/>
        <p:nvPr/>
      </p:nvGrpSpPr>
      <p:grpSpPr>
        <a:xfrm>
          <a:off x="0" y="0"/>
          <a:ext cx="0" cy="0"/>
          <a:chOff x="0" y="0"/>
          <a:chExt cx="0" cy="0"/>
        </a:xfrm>
      </p:grpSpPr>
      <p:sp>
        <p:nvSpPr>
          <p:cNvPr id="228" name="Google Shape;228;p37"/>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29" name="Google Shape;229;p37"/>
          <p:cNvSpPr txBox="1"/>
          <p:nvPr>
            <p:ph idx="1" type="body"/>
          </p:nvPr>
        </p:nvSpPr>
        <p:spPr>
          <a:xfrm>
            <a:off x="220023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30" name="Google Shape;230;p37"/>
          <p:cNvSpPr txBox="1"/>
          <p:nvPr>
            <p:ph idx="2" type="body"/>
          </p:nvPr>
        </p:nvSpPr>
        <p:spPr>
          <a:xfrm>
            <a:off x="5570640" y="182871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31" name="Google Shape;231;p37"/>
          <p:cNvSpPr txBox="1"/>
          <p:nvPr>
            <p:ph idx="3" type="body"/>
          </p:nvPr>
        </p:nvSpPr>
        <p:spPr>
          <a:xfrm>
            <a:off x="220023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32" name="Google Shape;232;p37"/>
          <p:cNvSpPr txBox="1"/>
          <p:nvPr>
            <p:ph idx="4" type="body"/>
          </p:nvPr>
        </p:nvSpPr>
        <p:spPr>
          <a:xfrm>
            <a:off x="5570640" y="3259170"/>
            <a:ext cx="320976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33" name="Google Shape;233;p37"/>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4" name="Google Shape;234;p37"/>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35" name="Google Shape;235;p37"/>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36" name="Shape 236"/>
        <p:cNvGrpSpPr/>
        <p:nvPr/>
      </p:nvGrpSpPr>
      <p:grpSpPr>
        <a:xfrm>
          <a:off x="0" y="0"/>
          <a:ext cx="0" cy="0"/>
          <a:chOff x="0" y="0"/>
          <a:chExt cx="0" cy="0"/>
        </a:xfrm>
      </p:grpSpPr>
      <p:sp>
        <p:nvSpPr>
          <p:cNvPr id="237" name="Google Shape;237;p38"/>
          <p:cNvSpPr txBox="1"/>
          <p:nvPr>
            <p:ph type="title"/>
          </p:nvPr>
        </p:nvSpPr>
        <p:spPr>
          <a:xfrm>
            <a:off x="2200230" y="426330"/>
            <a:ext cx="6577740" cy="11701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38" name="Google Shape;238;p38"/>
          <p:cNvSpPr txBox="1"/>
          <p:nvPr>
            <p:ph idx="1" type="body"/>
          </p:nvPr>
        </p:nvSpPr>
        <p:spPr>
          <a:xfrm>
            <a:off x="220023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39" name="Google Shape;239;p38"/>
          <p:cNvSpPr txBox="1"/>
          <p:nvPr>
            <p:ph idx="2" type="body"/>
          </p:nvPr>
        </p:nvSpPr>
        <p:spPr>
          <a:xfrm>
            <a:off x="442422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40" name="Google Shape;240;p38"/>
          <p:cNvSpPr txBox="1"/>
          <p:nvPr>
            <p:ph idx="3" type="body"/>
          </p:nvPr>
        </p:nvSpPr>
        <p:spPr>
          <a:xfrm>
            <a:off x="6648480" y="182871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41" name="Google Shape;241;p38"/>
          <p:cNvSpPr txBox="1"/>
          <p:nvPr>
            <p:ph idx="4" type="body"/>
          </p:nvPr>
        </p:nvSpPr>
        <p:spPr>
          <a:xfrm>
            <a:off x="220023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42" name="Google Shape;242;p38"/>
          <p:cNvSpPr txBox="1"/>
          <p:nvPr>
            <p:ph idx="5" type="body"/>
          </p:nvPr>
        </p:nvSpPr>
        <p:spPr>
          <a:xfrm>
            <a:off x="442422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43" name="Google Shape;243;p38"/>
          <p:cNvSpPr txBox="1"/>
          <p:nvPr>
            <p:ph idx="6" type="body"/>
          </p:nvPr>
        </p:nvSpPr>
        <p:spPr>
          <a:xfrm>
            <a:off x="6648480" y="3259170"/>
            <a:ext cx="2117880" cy="130599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244" name="Google Shape;244;p38"/>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245" name="Google Shape;245;p38"/>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1pPr>
            <a:lvl2pPr indent="0" lvl="1"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2pPr>
            <a:lvl3pPr indent="0" lvl="2"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3pPr>
            <a:lvl4pPr indent="0" lvl="3"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4pPr>
            <a:lvl5pPr indent="0" lvl="4"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5pPr>
            <a:lvl6pPr indent="0" lvl="5"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6pPr>
            <a:lvl7pPr indent="0" lvl="6"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7pPr>
            <a:lvl8pPr indent="0" lvl="7"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8pPr>
            <a:lvl9pPr indent="0" lvl="8" marL="0" algn="r">
              <a:lnSpc>
                <a:spcPct val="100000"/>
              </a:lnSpc>
              <a:spcBef>
                <a:spcPts val="0"/>
              </a:spcBef>
              <a:buClr>
                <a:srgbClr val="474B57"/>
              </a:buClr>
              <a:buSzPts val="3300"/>
              <a:buFont typeface="Century Schoolbook"/>
              <a:buNone/>
              <a:defRPr b="0" sz="3300"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p>
        </p:txBody>
      </p:sp>
      <p:sp>
        <p:nvSpPr>
          <p:cNvPr id="246" name="Google Shape;246;p38"/>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1.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3" Type="http://schemas.openxmlformats.org/officeDocument/2006/relationships/theme" Target="../theme/theme4.xml"/><Relationship Id="rId12" Type="http://schemas.openxmlformats.org/officeDocument/2006/relationships/slideLayout" Target="../slideLayouts/slideLayout3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50" name="Shape 50"/>
        <p:cNvGrpSpPr/>
        <p:nvPr/>
      </p:nvGrpSpPr>
      <p:grpSpPr>
        <a:xfrm>
          <a:off x="0" y="0"/>
          <a:ext cx="0" cy="0"/>
          <a:chOff x="0" y="0"/>
          <a:chExt cx="0" cy="0"/>
        </a:xfrm>
      </p:grpSpPr>
      <p:grpSp>
        <p:nvGrpSpPr>
          <p:cNvPr id="51" name="Google Shape;51;p13"/>
          <p:cNvGrpSpPr/>
          <p:nvPr/>
        </p:nvGrpSpPr>
        <p:grpSpPr>
          <a:xfrm>
            <a:off x="300510" y="271890"/>
            <a:ext cx="2621700" cy="4652910"/>
            <a:chOff x="400680" y="362520"/>
            <a:chExt cx="3495600" cy="6203880"/>
          </a:xfrm>
        </p:grpSpPr>
        <p:sp>
          <p:nvSpPr>
            <p:cNvPr id="52" name="Google Shape;52;p13"/>
            <p:cNvSpPr/>
            <p:nvPr/>
          </p:nvSpPr>
          <p:spPr>
            <a:xfrm>
              <a:off x="400680" y="362520"/>
              <a:ext cx="2217960" cy="6203880"/>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3" name="Google Shape;53;p13"/>
            <p:cNvSpPr/>
            <p:nvPr/>
          </p:nvSpPr>
          <p:spPr>
            <a:xfrm>
              <a:off x="1133640" y="1810080"/>
              <a:ext cx="2762640" cy="4746240"/>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cxnSp>
        <p:nvCxnSpPr>
          <p:cNvPr id="54" name="Google Shape;54;p13"/>
          <p:cNvCxnSpPr/>
          <p:nvPr/>
        </p:nvCxnSpPr>
        <p:spPr>
          <a:xfrm>
            <a:off x="2200230" y="1631880"/>
            <a:ext cx="6577740" cy="270"/>
          </a:xfrm>
          <a:prstGeom prst="straightConnector1">
            <a:avLst/>
          </a:prstGeom>
          <a:noFill/>
          <a:ln cap="flat" cmpd="sng" w="38150">
            <a:solidFill>
              <a:srgbClr val="79A8A4"/>
            </a:solidFill>
            <a:prstDash val="solid"/>
            <a:round/>
            <a:headEnd len="sm" w="sm" type="none"/>
            <a:tailEnd len="sm" w="sm" type="none"/>
          </a:ln>
        </p:spPr>
      </p:cxnSp>
      <p:grpSp>
        <p:nvGrpSpPr>
          <p:cNvPr id="55" name="Google Shape;55;p13"/>
          <p:cNvGrpSpPr/>
          <p:nvPr/>
        </p:nvGrpSpPr>
        <p:grpSpPr>
          <a:xfrm>
            <a:off x="0" y="2430"/>
            <a:ext cx="9148410" cy="5156460"/>
            <a:chOff x="0" y="3240"/>
            <a:chExt cx="12197880" cy="6875280"/>
          </a:xfrm>
        </p:grpSpPr>
        <p:sp>
          <p:nvSpPr>
            <p:cNvPr id="56" name="Google Shape;56;p13"/>
            <p:cNvSpPr/>
            <p:nvPr/>
          </p:nvSpPr>
          <p:spPr>
            <a:xfrm>
              <a:off x="0" y="3240"/>
              <a:ext cx="12191760" cy="6862320"/>
            </a:xfrm>
            <a:custGeom>
              <a:rect b="b" l="l" r="r" t="t"/>
              <a:pathLst>
                <a:path extrusionOk="0" h="2160" w="384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B2AD8F"/>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7" name="Google Shape;57;p13"/>
            <p:cNvSpPr/>
            <p:nvPr/>
          </p:nvSpPr>
          <p:spPr>
            <a:xfrm>
              <a:off x="0" y="3240"/>
              <a:ext cx="12191760" cy="6862320"/>
            </a:xfrm>
            <a:custGeom>
              <a:rect b="b" l="l" r="r" t="t"/>
              <a:pathLst>
                <a:path extrusionOk="0" h="2160" w="384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606372"/>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58" name="Google Shape;58;p13"/>
            <p:cNvSpPr/>
            <p:nvPr/>
          </p:nvSpPr>
          <p:spPr>
            <a:xfrm>
              <a:off x="0" y="3240"/>
              <a:ext cx="12197880" cy="6875280"/>
            </a:xfrm>
            <a:custGeom>
              <a:rect b="b" l="l" r="r" t="t"/>
              <a:pathLst>
                <a:path extrusionOk="0" h="2163" w="384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79A8A4"/>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sp>
        <p:nvSpPr>
          <p:cNvPr id="59" name="Google Shape;59;p13"/>
          <p:cNvSpPr txBox="1"/>
          <p:nvPr>
            <p:ph idx="10" type="dt"/>
          </p:nvPr>
        </p:nvSpPr>
        <p:spPr>
          <a:xfrm>
            <a:off x="6730020" y="4831920"/>
            <a:ext cx="2057130" cy="2735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0" name="Google Shape;60;p13"/>
          <p:cNvSpPr txBox="1"/>
          <p:nvPr>
            <p:ph idx="11" type="ftr"/>
          </p:nvPr>
        </p:nvSpPr>
        <p:spPr>
          <a:xfrm>
            <a:off x="3024270" y="4831920"/>
            <a:ext cx="3085830" cy="27351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Font typeface="Times New Roman"/>
              <a:buNone/>
              <a:defRPr b="0" i="0" sz="1100" u="none" cap="none" strike="noStrike">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1" name="Google Shape;61;p13"/>
          <p:cNvSpPr txBox="1"/>
          <p:nvPr>
            <p:ph idx="12" type="sldNum"/>
          </p:nvPr>
        </p:nvSpPr>
        <p:spPr>
          <a:xfrm>
            <a:off x="349920" y="4831920"/>
            <a:ext cx="2066310" cy="273510"/>
          </a:xfrm>
          <a:prstGeom prst="rect">
            <a:avLst/>
          </a:prstGeom>
          <a:noFill/>
          <a:ln>
            <a:noFill/>
          </a:ln>
        </p:spPr>
        <p:txBody>
          <a:bodyPr anchorCtr="0" anchor="ctr" bIns="34275" lIns="68575" spcFirstLastPara="1" rIns="68575" wrap="square" tIns="34275">
            <a:noAutofit/>
          </a:bodyPr>
          <a:lstStyle>
            <a:lvl1pPr indent="0" lvl="0"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1pPr>
            <a:lvl2pPr indent="0" lvl="1"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2pPr>
            <a:lvl3pPr indent="0" lvl="2"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3pPr>
            <a:lvl4pPr indent="0" lvl="3"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4pPr>
            <a:lvl5pPr indent="0" lvl="4"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5pPr>
            <a:lvl6pPr indent="0" lvl="5"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6pPr>
            <a:lvl7pPr indent="0" lvl="6"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7pPr>
            <a:lvl8pPr indent="0" lvl="7"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8pPr>
            <a:lvl9pPr indent="0" lvl="8" marL="0" marR="0" rtl="0" algn="l">
              <a:lnSpc>
                <a:spcPct val="100000"/>
              </a:lnSpc>
              <a:spcBef>
                <a:spcPts val="0"/>
              </a:spcBef>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9pPr>
          </a:lstStyle>
          <a:p>
            <a:pPr indent="0" lvl="0" marL="0" rtl="0" algn="l">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62" name="Google Shape;62;p13"/>
          <p:cNvSpPr/>
          <p:nvPr/>
        </p:nvSpPr>
        <p:spPr>
          <a:xfrm>
            <a:off x="3342060" y="23760"/>
            <a:ext cx="270" cy="810"/>
          </a:xfrm>
          <a:custGeom>
            <a:rect b="b" l="l" r="r" t="t"/>
            <a:pathLst>
              <a:path extrusionOk="0" h="2" w="2">
                <a:moveTo>
                  <a:pt x="0" y="0"/>
                </a:moveTo>
                <a:lnTo>
                  <a:pt x="2" y="0"/>
                </a:lnTo>
                <a:lnTo>
                  <a:pt x="0" y="2"/>
                </a:lnTo>
                <a:lnTo>
                  <a:pt x="0" y="0"/>
                </a:lnTo>
                <a:close/>
              </a:path>
            </a:pathLst>
          </a:custGeom>
          <a:solidFill>
            <a:srgbClr val="30466D"/>
          </a:solidFill>
          <a:ln cap="flat" cmpd="sng" w="9525">
            <a:solidFill>
              <a:srgbClr val="30466D"/>
            </a:solidFill>
            <a:prstDash val="solid"/>
            <a:round/>
            <a:headEnd len="sm" w="sm" type="none"/>
            <a:tailEnd len="sm" w="sm" type="none"/>
          </a:ln>
        </p:spPr>
      </p:sp>
      <p:grpSp>
        <p:nvGrpSpPr>
          <p:cNvPr id="63" name="Google Shape;63;p13"/>
          <p:cNvGrpSpPr/>
          <p:nvPr/>
        </p:nvGrpSpPr>
        <p:grpSpPr>
          <a:xfrm>
            <a:off x="5490180" y="350730"/>
            <a:ext cx="3656070" cy="4442040"/>
            <a:chOff x="7320240" y="467640"/>
            <a:chExt cx="4874760" cy="5922720"/>
          </a:xfrm>
        </p:grpSpPr>
        <p:sp>
          <p:nvSpPr>
            <p:cNvPr id="64" name="Google Shape;64;p13"/>
            <p:cNvSpPr/>
            <p:nvPr/>
          </p:nvSpPr>
          <p:spPr>
            <a:xfrm>
              <a:off x="7320240" y="467640"/>
              <a:ext cx="4874760" cy="5922720"/>
            </a:xfrm>
            <a:custGeom>
              <a:rect b="b" l="l" r="r" t="t"/>
              <a:pathLst>
                <a:path extrusionOk="0" h="3731" w="3071">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84A55"/>
            </a:solidFill>
            <a:ln>
              <a:noFill/>
            </a:ln>
          </p:spPr>
        </p:sp>
        <p:sp>
          <p:nvSpPr>
            <p:cNvPr id="65" name="Google Shape;65;p13"/>
            <p:cNvSpPr/>
            <p:nvPr/>
          </p:nvSpPr>
          <p:spPr>
            <a:xfrm>
              <a:off x="7505640" y="662040"/>
              <a:ext cx="4686120" cy="5543280"/>
            </a:xfrm>
            <a:custGeom>
              <a:rect b="b" l="l" r="r" t="t"/>
              <a:pathLst>
                <a:path extrusionOk="0" h="3492" w="2952">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rgbClr val="FEFCF7"/>
            </a:solidFill>
            <a:ln>
              <a:noFill/>
            </a:ln>
          </p:spPr>
        </p:sp>
        <p:cxnSp>
          <p:nvCxnSpPr>
            <p:cNvPr id="66" name="Google Shape;66;p13"/>
            <p:cNvCxnSpPr/>
            <p:nvPr/>
          </p:nvCxnSpPr>
          <p:spPr>
            <a:xfrm>
              <a:off x="8013240" y="4628880"/>
              <a:ext cx="694800" cy="360"/>
            </a:xfrm>
            <a:prstGeom prst="straightConnector1">
              <a:avLst/>
            </a:prstGeom>
            <a:noFill/>
            <a:ln cap="flat" cmpd="sng" w="38150">
              <a:solidFill>
                <a:srgbClr val="FEFCF7"/>
              </a:solidFill>
              <a:prstDash val="solid"/>
              <a:round/>
              <a:headEnd len="sm" w="sm" type="none"/>
              <a:tailEnd len="sm" w="sm" type="none"/>
            </a:ln>
          </p:spPr>
        </p:cxnSp>
      </p:grpSp>
      <p:sp>
        <p:nvSpPr>
          <p:cNvPr id="67" name="Google Shape;67;p13"/>
          <p:cNvSpPr txBox="1"/>
          <p:nvPr>
            <p:ph type="title"/>
          </p:nvPr>
        </p:nvSpPr>
        <p:spPr>
          <a:xfrm>
            <a:off x="5940540" y="767880"/>
            <a:ext cx="2844990" cy="2512080"/>
          </a:xfrm>
          <a:prstGeom prst="rect">
            <a:avLst/>
          </a:prstGeom>
          <a:noFill/>
          <a:ln>
            <a:noFill/>
          </a:ln>
        </p:spPr>
        <p:txBody>
          <a:bodyPr anchorCtr="0" anchor="t" bIns="34275" lIns="68575" spcFirstLastPara="1" rIns="68575" wrap="square" tIns="34275">
            <a:normAutofit/>
          </a:bodyPr>
          <a:lstStyle>
            <a:lvl1pPr lvl="0" marR="0" rtl="0" algn="l">
              <a:spcBef>
                <a:spcPts val="0"/>
              </a:spcBef>
              <a:spcAft>
                <a:spcPts val="0"/>
              </a:spcAft>
              <a:buSzPts val="1100"/>
              <a:buNone/>
              <a:defRPr b="0" i="0" sz="1400" u="none" cap="none" strike="noStrike"/>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8" name="Google Shape;68;p13"/>
          <p:cNvSpPr txBox="1"/>
          <p:nvPr>
            <p:ph idx="1" type="body"/>
          </p:nvPr>
        </p:nvSpPr>
        <p:spPr>
          <a:xfrm>
            <a:off x="457110" y="1203390"/>
            <a:ext cx="8229330" cy="298296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100"/>
              <a:buNone/>
              <a:defRPr b="0" i="0" sz="1400" u="none" cap="none" strike="noStrike"/>
            </a:lvl1pPr>
            <a:lvl2pPr indent="-228600" lvl="1" marL="914400" marR="0" rtl="0" algn="l">
              <a:spcBef>
                <a:spcPts val="0"/>
              </a:spcBef>
              <a:spcAft>
                <a:spcPts val="0"/>
              </a:spcAft>
              <a:buSzPts val="1100"/>
              <a:buNone/>
              <a:defRPr b="0" i="0" sz="1400" u="none" cap="none" strike="noStrike"/>
            </a:lvl2pPr>
            <a:lvl3pPr indent="-228600" lvl="2" marL="1371600" marR="0" rtl="0" algn="l">
              <a:spcBef>
                <a:spcPts val="0"/>
              </a:spcBef>
              <a:spcAft>
                <a:spcPts val="0"/>
              </a:spcAft>
              <a:buSzPts val="1100"/>
              <a:buNone/>
              <a:defRPr b="0" i="0" sz="1400" u="none" cap="none" strike="noStrike"/>
            </a:lvl3pPr>
            <a:lvl4pPr indent="-228600" lvl="3" marL="1828800" marR="0" rtl="0" algn="l">
              <a:spcBef>
                <a:spcPts val="0"/>
              </a:spcBef>
              <a:spcAft>
                <a:spcPts val="0"/>
              </a:spcAft>
              <a:buSzPts val="1100"/>
              <a:buNone/>
              <a:defRPr b="0" i="0" sz="1400" u="none" cap="none" strike="noStrike"/>
            </a:lvl4pPr>
            <a:lvl5pPr indent="-228600" lvl="4" marL="2286000" marR="0" rtl="0" algn="l">
              <a:spcBef>
                <a:spcPts val="0"/>
              </a:spcBef>
              <a:spcAft>
                <a:spcPts val="0"/>
              </a:spcAft>
              <a:buSzPts val="1100"/>
              <a:buNone/>
              <a:defRPr b="0" i="0" sz="1400" u="none" cap="none" strike="noStrike"/>
            </a:lvl5pPr>
            <a:lvl6pPr indent="-228600" lvl="5" marL="2743200" marR="0" rtl="0" algn="l">
              <a:spcBef>
                <a:spcPts val="0"/>
              </a:spcBef>
              <a:spcAft>
                <a:spcPts val="0"/>
              </a:spcAft>
              <a:buSzPts val="1100"/>
              <a:buNone/>
              <a:defRPr b="0" i="0" sz="1400" u="none" cap="none" strike="noStrike"/>
            </a:lvl6pPr>
            <a:lvl7pPr indent="-228600" lvl="6" marL="3200400" marR="0" rtl="0" algn="l">
              <a:spcBef>
                <a:spcPts val="0"/>
              </a:spcBef>
              <a:spcAft>
                <a:spcPts val="0"/>
              </a:spcAft>
              <a:buSzPts val="1100"/>
              <a:buNone/>
              <a:defRPr b="0" i="0" sz="1400" u="none" cap="none" strike="noStrike"/>
            </a:lvl7pPr>
            <a:lvl8pPr indent="-228600" lvl="7" marL="3657600" marR="0" rtl="0" algn="l">
              <a:spcBef>
                <a:spcPts val="0"/>
              </a:spcBef>
              <a:spcAft>
                <a:spcPts val="0"/>
              </a:spcAft>
              <a:buSzPts val="1100"/>
              <a:buNone/>
              <a:defRPr b="0" i="0" sz="1400" u="none" cap="none" strike="noStrike"/>
            </a:lvl8pPr>
            <a:lvl9pPr indent="-228600" lvl="8" marL="4114800" marR="0" rtl="0" algn="l">
              <a:spcBef>
                <a:spcPts val="0"/>
              </a:spcBef>
              <a:spcAft>
                <a:spcPts val="0"/>
              </a:spcAft>
              <a:buSzPts val="1100"/>
              <a:buNone/>
              <a:defRPr b="0" i="0" sz="1400" u="none" cap="none" strike="noStrike"/>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153" name="Shape 153"/>
        <p:cNvGrpSpPr/>
        <p:nvPr/>
      </p:nvGrpSpPr>
      <p:grpSpPr>
        <a:xfrm>
          <a:off x="0" y="0"/>
          <a:ext cx="0" cy="0"/>
          <a:chOff x="0" y="0"/>
          <a:chExt cx="0" cy="0"/>
        </a:xfrm>
      </p:grpSpPr>
      <p:grpSp>
        <p:nvGrpSpPr>
          <p:cNvPr id="154" name="Google Shape;154;p26"/>
          <p:cNvGrpSpPr/>
          <p:nvPr/>
        </p:nvGrpSpPr>
        <p:grpSpPr>
          <a:xfrm>
            <a:off x="300510" y="271890"/>
            <a:ext cx="2621700" cy="4652910"/>
            <a:chOff x="400680" y="362520"/>
            <a:chExt cx="3495600" cy="6203880"/>
          </a:xfrm>
        </p:grpSpPr>
        <p:sp>
          <p:nvSpPr>
            <p:cNvPr id="155" name="Google Shape;155;p26"/>
            <p:cNvSpPr/>
            <p:nvPr/>
          </p:nvSpPr>
          <p:spPr>
            <a:xfrm>
              <a:off x="400680" y="362520"/>
              <a:ext cx="2217960" cy="6203880"/>
            </a:xfrm>
            <a:custGeom>
              <a:rect b="b" l="l" r="r" t="t"/>
              <a:pathLst>
                <a:path extrusionOk="0" h="1954" w="697">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56" name="Google Shape;156;p26"/>
            <p:cNvSpPr/>
            <p:nvPr/>
          </p:nvSpPr>
          <p:spPr>
            <a:xfrm>
              <a:off x="1133640" y="1810080"/>
              <a:ext cx="2762640" cy="4746240"/>
            </a:xfrm>
            <a:custGeom>
              <a:rect b="b" l="l" r="r" t="t"/>
              <a:pathLst>
                <a:path extrusionOk="0" h="1495" w="869">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grpSp>
      <p:cxnSp>
        <p:nvCxnSpPr>
          <p:cNvPr id="157" name="Google Shape;157;p26"/>
          <p:cNvCxnSpPr/>
          <p:nvPr/>
        </p:nvCxnSpPr>
        <p:spPr>
          <a:xfrm>
            <a:off x="2200230" y="1631880"/>
            <a:ext cx="6577740" cy="270"/>
          </a:xfrm>
          <a:prstGeom prst="straightConnector1">
            <a:avLst/>
          </a:prstGeom>
          <a:noFill/>
          <a:ln cap="flat" cmpd="sng" w="38150">
            <a:solidFill>
              <a:srgbClr val="79A8A4"/>
            </a:solidFill>
            <a:prstDash val="solid"/>
            <a:round/>
            <a:headEnd len="sm" w="sm" type="none"/>
            <a:tailEnd len="sm" w="sm" type="none"/>
          </a:ln>
        </p:spPr>
      </p:cxnSp>
      <p:sp>
        <p:nvSpPr>
          <p:cNvPr id="158" name="Google Shape;158;p26"/>
          <p:cNvSpPr txBox="1"/>
          <p:nvPr>
            <p:ph type="title"/>
          </p:nvPr>
        </p:nvSpPr>
        <p:spPr>
          <a:xfrm>
            <a:off x="2200230" y="426330"/>
            <a:ext cx="6577740" cy="1170180"/>
          </a:xfrm>
          <a:prstGeom prst="rect">
            <a:avLst/>
          </a:prstGeom>
          <a:noFill/>
          <a:ln>
            <a:noFill/>
          </a:ln>
        </p:spPr>
        <p:txBody>
          <a:bodyPr anchorCtr="0" anchor="t" bIns="34275" lIns="68575" spcFirstLastPara="1" rIns="68575" wrap="square" tIns="34275">
            <a:noAutofit/>
          </a:bodyPr>
          <a:lstStyle>
            <a:lvl1pPr lvl="0" marR="0" rtl="0" algn="l">
              <a:spcBef>
                <a:spcPts val="0"/>
              </a:spcBef>
              <a:spcAft>
                <a:spcPts val="0"/>
              </a:spcAft>
              <a:buSzPts val="1100"/>
              <a:buNone/>
              <a:defRPr b="0" i="0" sz="1400" u="none" cap="none" strike="noStrike"/>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59" name="Google Shape;159;p26"/>
          <p:cNvSpPr txBox="1"/>
          <p:nvPr>
            <p:ph idx="1" type="body"/>
          </p:nvPr>
        </p:nvSpPr>
        <p:spPr>
          <a:xfrm>
            <a:off x="2200230" y="1828710"/>
            <a:ext cx="6577740" cy="2738340"/>
          </a:xfrm>
          <a:prstGeom prst="rect">
            <a:avLst/>
          </a:prstGeom>
          <a:noFill/>
          <a:ln>
            <a:noFill/>
          </a:ln>
        </p:spPr>
        <p:txBody>
          <a:bodyPr anchorCtr="0" anchor="t" bIns="34275" lIns="68575" spcFirstLastPara="1" rIns="68575" wrap="square" tIns="34275">
            <a:noAutofit/>
          </a:bodyPr>
          <a:lstStyle>
            <a:lvl1pPr indent="-228600" lvl="0" marL="457200" marR="0" rtl="0" algn="l">
              <a:spcBef>
                <a:spcPts val="0"/>
              </a:spcBef>
              <a:spcAft>
                <a:spcPts val="0"/>
              </a:spcAft>
              <a:buSzPts val="1100"/>
              <a:buNone/>
              <a:defRPr b="0" i="0" sz="1400" u="none" cap="none" strike="noStrike"/>
            </a:lvl1pPr>
            <a:lvl2pPr indent="-228600" lvl="1" marL="914400" marR="0" rtl="0" algn="l">
              <a:spcBef>
                <a:spcPts val="0"/>
              </a:spcBef>
              <a:spcAft>
                <a:spcPts val="0"/>
              </a:spcAft>
              <a:buSzPts val="1100"/>
              <a:buNone/>
              <a:defRPr b="0" i="0" sz="1400" u="none" cap="none" strike="noStrike"/>
            </a:lvl2pPr>
            <a:lvl3pPr indent="-228600" lvl="2" marL="1371600" marR="0" rtl="0" algn="l">
              <a:spcBef>
                <a:spcPts val="0"/>
              </a:spcBef>
              <a:spcAft>
                <a:spcPts val="0"/>
              </a:spcAft>
              <a:buSzPts val="1100"/>
              <a:buNone/>
              <a:defRPr b="0" i="0" sz="1400" u="none" cap="none" strike="noStrike"/>
            </a:lvl3pPr>
            <a:lvl4pPr indent="-228600" lvl="3" marL="1828800" marR="0" rtl="0" algn="l">
              <a:spcBef>
                <a:spcPts val="0"/>
              </a:spcBef>
              <a:spcAft>
                <a:spcPts val="0"/>
              </a:spcAft>
              <a:buSzPts val="1100"/>
              <a:buNone/>
              <a:defRPr b="0" i="0" sz="1400" u="none" cap="none" strike="noStrike"/>
            </a:lvl4pPr>
            <a:lvl5pPr indent="-228600" lvl="4" marL="2286000" marR="0" rtl="0" algn="l">
              <a:spcBef>
                <a:spcPts val="0"/>
              </a:spcBef>
              <a:spcAft>
                <a:spcPts val="0"/>
              </a:spcAft>
              <a:buSzPts val="1100"/>
              <a:buNone/>
              <a:defRPr b="0" i="0" sz="1400" u="none" cap="none" strike="noStrike"/>
            </a:lvl5pPr>
            <a:lvl6pPr indent="-228600" lvl="5" marL="2743200" marR="0" rtl="0" algn="l">
              <a:spcBef>
                <a:spcPts val="0"/>
              </a:spcBef>
              <a:spcAft>
                <a:spcPts val="0"/>
              </a:spcAft>
              <a:buSzPts val="1100"/>
              <a:buNone/>
              <a:defRPr b="0" i="0" sz="1400" u="none" cap="none" strike="noStrike"/>
            </a:lvl6pPr>
            <a:lvl7pPr indent="-228600" lvl="6" marL="3200400" marR="0" rtl="0" algn="l">
              <a:spcBef>
                <a:spcPts val="0"/>
              </a:spcBef>
              <a:spcAft>
                <a:spcPts val="0"/>
              </a:spcAft>
              <a:buSzPts val="1100"/>
              <a:buNone/>
              <a:defRPr b="0" i="0" sz="1400" u="none" cap="none" strike="noStrike"/>
            </a:lvl7pPr>
            <a:lvl8pPr indent="-228600" lvl="7" marL="3657600" marR="0" rtl="0" algn="l">
              <a:spcBef>
                <a:spcPts val="0"/>
              </a:spcBef>
              <a:spcAft>
                <a:spcPts val="0"/>
              </a:spcAft>
              <a:buSzPts val="1100"/>
              <a:buNone/>
              <a:defRPr b="0" i="0" sz="1400" u="none" cap="none" strike="noStrike"/>
            </a:lvl8pPr>
            <a:lvl9pPr indent="-228600" lvl="8" marL="4114800" marR="0" rtl="0" algn="l">
              <a:spcBef>
                <a:spcPts val="0"/>
              </a:spcBef>
              <a:spcAft>
                <a:spcPts val="0"/>
              </a:spcAft>
              <a:buSzPts val="1100"/>
              <a:buNone/>
              <a:defRPr b="0" i="0" sz="1400" u="none" cap="none" strike="noStrike"/>
            </a:lvl9pPr>
          </a:lstStyle>
          <a:p/>
        </p:txBody>
      </p:sp>
      <p:sp>
        <p:nvSpPr>
          <p:cNvPr id="160" name="Google Shape;160;p26"/>
          <p:cNvSpPr txBox="1"/>
          <p:nvPr>
            <p:ph idx="10" type="dt"/>
          </p:nvPr>
        </p:nvSpPr>
        <p:spPr>
          <a:xfrm>
            <a:off x="6720840" y="4722570"/>
            <a:ext cx="2057130" cy="27351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474B57"/>
              </a:buClr>
              <a:buSzPts val="900"/>
              <a:buFont typeface="Century Schoolbook"/>
              <a:buNone/>
              <a:defRPr b="0" i="0" sz="900" u="none" cap="none" strike="noStrike">
                <a:solidFill>
                  <a:srgbClr val="474B57"/>
                </a:solidFill>
                <a:latin typeface="Century Schoolbook"/>
                <a:ea typeface="Century Schoolbook"/>
                <a:cs typeface="Century Schoolbook"/>
                <a:sym typeface="Century Schoolbook"/>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61" name="Google Shape;161;p26"/>
          <p:cNvSpPr txBox="1"/>
          <p:nvPr>
            <p:ph idx="11" type="ftr"/>
          </p:nvPr>
        </p:nvSpPr>
        <p:spPr>
          <a:xfrm>
            <a:off x="2200230" y="4722570"/>
            <a:ext cx="4250340" cy="27351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Font typeface="Times New Roman"/>
              <a:buNone/>
              <a:defRPr b="0" i="0" sz="1100" u="none" cap="none" strike="noStrike">
                <a:latin typeface="Times New Roman"/>
                <a:ea typeface="Times New Roman"/>
                <a:cs typeface="Times New Roman"/>
                <a:sym typeface="Times New Roman"/>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162" name="Google Shape;162;p26"/>
          <p:cNvSpPr txBox="1"/>
          <p:nvPr>
            <p:ph idx="12" type="sldNum"/>
          </p:nvPr>
        </p:nvSpPr>
        <p:spPr>
          <a:xfrm>
            <a:off x="384750" y="542430"/>
            <a:ext cx="1412910" cy="453060"/>
          </a:xfrm>
          <a:prstGeom prst="rect">
            <a:avLst/>
          </a:prstGeom>
          <a:noFill/>
          <a:ln>
            <a:noFill/>
          </a:ln>
        </p:spPr>
        <p:txBody>
          <a:bodyPr anchorCtr="0" anchor="b" bIns="34275" lIns="68575" spcFirstLastPara="1" rIns="68575" wrap="square" tIns="34275">
            <a:noAutofit/>
          </a:bodyPr>
          <a:lstStyle>
            <a:lvl1pPr indent="0" lvl="0"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1pPr>
            <a:lvl2pPr indent="0" lvl="1"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2pPr>
            <a:lvl3pPr indent="0" lvl="2"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3pPr>
            <a:lvl4pPr indent="0" lvl="3"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4pPr>
            <a:lvl5pPr indent="0" lvl="4"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5pPr>
            <a:lvl6pPr indent="0" lvl="5"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6pPr>
            <a:lvl7pPr indent="0" lvl="6"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7pPr>
            <a:lvl8pPr indent="0" lvl="7"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8pPr>
            <a:lvl9pPr indent="0" lvl="8" marL="0" marR="0" rtl="0" algn="r">
              <a:lnSpc>
                <a:spcPct val="100000"/>
              </a:lnSpc>
              <a:spcBef>
                <a:spcPts val="0"/>
              </a:spcBef>
              <a:buClr>
                <a:srgbClr val="474B57"/>
              </a:buClr>
              <a:buSzPts val="3300"/>
              <a:buFont typeface="Century Schoolbook"/>
              <a:buNone/>
              <a:defRPr b="0" i="0" sz="3300" u="none" cap="none" strike="noStrike">
                <a:solidFill>
                  <a:srgbClr val="474B57"/>
                </a:solidFill>
                <a:latin typeface="Century Schoolbook"/>
                <a:ea typeface="Century Schoolbook"/>
                <a:cs typeface="Century Schoolbook"/>
                <a:sym typeface="Century Schoolbook"/>
              </a:defRPr>
            </a:lvl9pPr>
          </a:lstStyle>
          <a:p>
            <a:pPr indent="0" lvl="0" marL="0" rtl="0" algn="r">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hyperlink" Target="https://doi.org/10.1038/s44271-023-00003-2" TargetMode="External"/><Relationship Id="rId4" Type="http://schemas.openxmlformats.org/officeDocument/2006/relationships/image" Target="../media/image9.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4.xml"/><Relationship Id="rId3" Type="http://schemas.openxmlformats.org/officeDocument/2006/relationships/image" Target="../media/image4.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5.xml"/><Relationship Id="rId3" Type="http://schemas.openxmlformats.org/officeDocument/2006/relationships/image" Target="../media/image4.png"/><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4.png"/><Relationship Id="rId4"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hyperlink" Target="https://bigthink.com/neuropsych/is-psychology-good-for-anything/" TargetMode="External"/><Relationship Id="rId6" Type="http://schemas.openxmlformats.org/officeDocument/2006/relationships/hyperlink" Target="https://smallpotatoes.paulbloom.net/p/psychology-is-ok"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9.xml"/><Relationship Id="rId3" Type="http://schemas.openxmlformats.org/officeDocument/2006/relationships/hyperlink" Target="https://forrt.org/" TargetMode="External"/><Relationship Id="rId4" Type="http://schemas.openxmlformats.org/officeDocument/2006/relationships/image" Target="../media/image28.png"/><Relationship Id="rId9" Type="http://schemas.openxmlformats.org/officeDocument/2006/relationships/image" Target="../media/image4.png"/><Relationship Id="rId5" Type="http://schemas.openxmlformats.org/officeDocument/2006/relationships/image" Target="../media/image26.png"/><Relationship Id="rId6" Type="http://schemas.openxmlformats.org/officeDocument/2006/relationships/image" Target="../media/image27.png"/><Relationship Id="rId7" Type="http://schemas.openxmlformats.org/officeDocument/2006/relationships/image" Target="../media/image25.png"/><Relationship Id="rId8" Type="http://schemas.openxmlformats.org/officeDocument/2006/relationships/hyperlink" Target="https://doi.org/10.1038/s44271-023-00003-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251" name="Shape 251"/>
        <p:cNvGrpSpPr/>
        <p:nvPr/>
      </p:nvGrpSpPr>
      <p:grpSpPr>
        <a:xfrm>
          <a:off x="0" y="0"/>
          <a:ext cx="0" cy="0"/>
          <a:chOff x="0" y="0"/>
          <a:chExt cx="0" cy="0"/>
        </a:xfrm>
      </p:grpSpPr>
      <p:sp>
        <p:nvSpPr>
          <p:cNvPr id="252" name="Google Shape;252;p39"/>
          <p:cNvSpPr/>
          <p:nvPr/>
        </p:nvSpPr>
        <p:spPr>
          <a:xfrm>
            <a:off x="0" y="0"/>
            <a:ext cx="9143820" cy="5143230"/>
          </a:xfrm>
          <a:prstGeom prst="rect">
            <a:avLst/>
          </a:prstGeom>
          <a:solidFill>
            <a:srgbClr val="FEFCF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53" name="Google Shape;253;p39"/>
          <p:cNvSpPr txBox="1"/>
          <p:nvPr>
            <p:ph type="title"/>
          </p:nvPr>
        </p:nvSpPr>
        <p:spPr>
          <a:xfrm>
            <a:off x="3731940" y="661500"/>
            <a:ext cx="4129920" cy="3819960"/>
          </a:xfrm>
          <a:prstGeom prst="rect">
            <a:avLst/>
          </a:prstGeom>
          <a:noFill/>
          <a:ln>
            <a:noFill/>
          </a:ln>
        </p:spPr>
        <p:txBody>
          <a:bodyPr anchorCtr="0" anchor="ctr" bIns="0" lIns="0" spcFirstLastPara="1" rIns="0" wrap="square" tIns="0">
            <a:normAutofit/>
          </a:bodyPr>
          <a:lstStyle/>
          <a:p>
            <a:pPr indent="0" lvl="0" marL="0" rtl="0" algn="l">
              <a:lnSpc>
                <a:spcPct val="105000"/>
              </a:lnSpc>
              <a:spcBef>
                <a:spcPts val="0"/>
              </a:spcBef>
              <a:spcAft>
                <a:spcPts val="0"/>
              </a:spcAft>
              <a:buClr>
                <a:srgbClr val="121316"/>
              </a:buClr>
              <a:buSzPts val="4100"/>
              <a:buFont typeface="Century Schoolbook"/>
              <a:buNone/>
            </a:pPr>
            <a:r>
              <a:rPr b="0" lang="en" sz="4100" strike="noStrike">
                <a:solidFill>
                  <a:srgbClr val="121316"/>
                </a:solidFill>
                <a:latin typeface="Century Schoolbook"/>
                <a:ea typeface="Century Schoolbook"/>
                <a:cs typeface="Century Schoolbook"/>
                <a:sym typeface="Century Schoolbook"/>
              </a:rPr>
              <a:t>        FORRT</a:t>
            </a:r>
            <a:endParaRPr b="0" sz="4100" strike="noStrike">
              <a:solidFill>
                <a:srgbClr val="000000"/>
              </a:solidFill>
              <a:latin typeface="Arial"/>
              <a:ea typeface="Arial"/>
              <a:cs typeface="Arial"/>
              <a:sym typeface="Arial"/>
            </a:endParaRPr>
          </a:p>
        </p:txBody>
      </p:sp>
      <p:sp>
        <p:nvSpPr>
          <p:cNvPr id="254" name="Google Shape;254;p39"/>
          <p:cNvSpPr txBox="1"/>
          <p:nvPr>
            <p:ph idx="1" type="subTitle"/>
          </p:nvPr>
        </p:nvSpPr>
        <p:spPr>
          <a:xfrm>
            <a:off x="1102140" y="661500"/>
            <a:ext cx="2147040" cy="3819960"/>
          </a:xfrm>
          <a:prstGeom prst="rect">
            <a:avLst/>
          </a:prstGeom>
          <a:noFill/>
          <a:ln>
            <a:noFill/>
          </a:ln>
        </p:spPr>
        <p:txBody>
          <a:bodyPr anchorCtr="0" anchor="ctr" bIns="0" lIns="0" spcFirstLastPara="1" rIns="0" wrap="square" tIns="0">
            <a:normAutofit/>
          </a:bodyPr>
          <a:lstStyle/>
          <a:p>
            <a:pPr indent="0" lvl="0" marL="0" marR="0" rtl="0" algn="r">
              <a:lnSpc>
                <a:spcPct val="130000"/>
              </a:lnSpc>
              <a:spcBef>
                <a:spcPts val="0"/>
              </a:spcBef>
              <a:spcAft>
                <a:spcPts val="0"/>
              </a:spcAft>
              <a:buClr>
                <a:srgbClr val="121316"/>
              </a:buClr>
              <a:buSzPts val="1800"/>
              <a:buFont typeface="Century Schoolbook"/>
              <a:buNone/>
            </a:pPr>
            <a:r>
              <a:rPr b="0" i="0" lang="en" sz="1800" u="none" cap="none" strike="noStrike">
                <a:solidFill>
                  <a:srgbClr val="121316"/>
                </a:solidFill>
                <a:latin typeface="Century Schoolbook"/>
                <a:ea typeface="Century Schoolbook"/>
                <a:cs typeface="Century Schoolbook"/>
                <a:sym typeface="Century Schoolbook"/>
              </a:rPr>
              <a:t>Framework for Open and Reproducible Research Training </a:t>
            </a:r>
            <a:endParaRPr b="0" i="0" sz="1800" u="none" cap="none" strike="noStrike">
              <a:latin typeface="Arial"/>
              <a:ea typeface="Arial"/>
              <a:cs typeface="Arial"/>
              <a:sym typeface="Arial"/>
            </a:endParaRPr>
          </a:p>
        </p:txBody>
      </p:sp>
      <p:cxnSp>
        <p:nvCxnSpPr>
          <p:cNvPr id="255" name="Google Shape;255;p39"/>
          <p:cNvCxnSpPr/>
          <p:nvPr/>
        </p:nvCxnSpPr>
        <p:spPr>
          <a:xfrm>
            <a:off x="3490560" y="1473390"/>
            <a:ext cx="270" cy="2196450"/>
          </a:xfrm>
          <a:prstGeom prst="straightConnector1">
            <a:avLst/>
          </a:prstGeom>
          <a:noFill/>
          <a:ln cap="flat" cmpd="sng" w="12600">
            <a:solidFill>
              <a:srgbClr val="606372"/>
            </a:solidFill>
            <a:prstDash val="solid"/>
            <a:round/>
            <a:headEnd len="sm" w="sm" type="none"/>
            <a:tailEnd len="sm" w="sm" type="none"/>
          </a:ln>
        </p:spPr>
      </p:cxnSp>
      <p:pic>
        <p:nvPicPr>
          <p:cNvPr id="256" name="Google Shape;256;p39"/>
          <p:cNvPicPr preferRelativeResize="0"/>
          <p:nvPr/>
        </p:nvPicPr>
        <p:blipFill rotWithShape="1">
          <a:blip r:embed="rId3">
            <a:alphaModFix/>
          </a:blip>
          <a:srcRect b="0" l="0" r="0" t="0"/>
          <a:stretch/>
        </p:blipFill>
        <p:spPr>
          <a:xfrm>
            <a:off x="3788370" y="1998810"/>
            <a:ext cx="932040" cy="942300"/>
          </a:xfrm>
          <a:prstGeom prst="rect">
            <a:avLst/>
          </a:prstGeom>
          <a:noFill/>
          <a:ln>
            <a:noFill/>
          </a:ln>
        </p:spPr>
      </p:pic>
      <p:sp>
        <p:nvSpPr>
          <p:cNvPr id="257" name="Google Shape;257;p39"/>
          <p:cNvSpPr/>
          <p:nvPr/>
        </p:nvSpPr>
        <p:spPr>
          <a:xfrm>
            <a:off x="3311550" y="4278420"/>
            <a:ext cx="3569670" cy="43281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2400"/>
              <a:buFont typeface="Century Schoolbook"/>
              <a:buNone/>
            </a:pPr>
            <a:r>
              <a:rPr b="0" i="1" lang="en" sz="2400" u="none" cap="none" strike="noStrike">
                <a:solidFill>
                  <a:srgbClr val="000000"/>
                </a:solidFill>
                <a:latin typeface="Century Schoolbook"/>
                <a:ea typeface="Century Schoolbook"/>
                <a:cs typeface="Century Schoolbook"/>
                <a:sym typeface="Century Schoolbook"/>
              </a:rPr>
              <a:t>www.forrt.org</a:t>
            </a:r>
            <a:endParaRPr b="0" i="0" sz="24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fontScale="74000"/>
          </a:bodyPr>
          <a:lstStyle/>
          <a:p>
            <a:pPr indent="0" lvl="0" marL="0" marR="0" rtl="0" algn="l">
              <a:lnSpc>
                <a:spcPct val="99000"/>
              </a:lnSpc>
              <a:spcBef>
                <a:spcPts val="0"/>
              </a:spcBef>
              <a:spcAft>
                <a:spcPts val="0"/>
              </a:spcAft>
              <a:buClr>
                <a:srgbClr val="474B57"/>
              </a:buClr>
              <a:buSzPct val="1000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Learning from the Replication Crisis</a:t>
            </a:r>
            <a:endParaRPr b="0" i="0" sz="3600" u="none" cap="none" strike="noStrike">
              <a:solidFill>
                <a:srgbClr val="000000"/>
              </a:solidFill>
              <a:latin typeface="Arial"/>
              <a:ea typeface="Arial"/>
              <a:cs typeface="Arial"/>
              <a:sym typeface="Arial"/>
            </a:endParaRPr>
          </a:p>
        </p:txBody>
      </p:sp>
      <p:pic>
        <p:nvPicPr>
          <p:cNvPr id="332" name="Google Shape;332;p48"/>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33" name="Google Shape;333;p48"/>
          <p:cNvSpPr txBox="1"/>
          <p:nvPr>
            <p:ph idx="4294967295" type="body"/>
          </p:nvPr>
        </p:nvSpPr>
        <p:spPr>
          <a:xfrm>
            <a:off x="2200230" y="1596510"/>
            <a:ext cx="6577740" cy="326862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The most cited studies in the context of the </a:t>
            </a:r>
            <a:r>
              <a:rPr lang="en" sz="1500">
                <a:latin typeface="Century Schoolbook"/>
                <a:ea typeface="Century Schoolbook"/>
                <a:cs typeface="Century Schoolbook"/>
                <a:sym typeface="Century Schoolbook"/>
              </a:rPr>
              <a:t>Replication</a:t>
            </a:r>
            <a:r>
              <a:rPr b="0" i="0" lang="en" sz="1500" u="none" cap="none" strike="noStrike">
                <a:solidFill>
                  <a:srgbClr val="000000"/>
                </a:solidFill>
                <a:latin typeface="Century Schoolbook"/>
                <a:ea typeface="Century Schoolbook"/>
                <a:cs typeface="Century Schoolbook"/>
                <a:sym typeface="Century Schoolbook"/>
              </a:rPr>
              <a:t> Crisis outline the problem. The next logical step is to move towards solving the problem / crisis.</a:t>
            </a:r>
            <a:endParaRPr b="0" i="0" sz="1500" u="none" cap="none" strike="noStrike">
              <a:solidFill>
                <a:srgbClr val="474B57"/>
              </a:solidFill>
              <a:latin typeface="Calibri"/>
              <a:ea typeface="Calibri"/>
              <a:cs typeface="Calibri"/>
              <a:sym typeface="Calibri"/>
            </a:endParaRPr>
          </a:p>
        </p:txBody>
      </p:sp>
      <p:pic>
        <p:nvPicPr>
          <p:cNvPr id="334" name="Google Shape;334;p48"/>
          <p:cNvPicPr preferRelativeResize="0"/>
          <p:nvPr/>
        </p:nvPicPr>
        <p:blipFill rotWithShape="1">
          <a:blip r:embed="rId4">
            <a:alphaModFix/>
          </a:blip>
          <a:srcRect b="0" l="0" r="0" t="0"/>
          <a:stretch/>
        </p:blipFill>
        <p:spPr>
          <a:xfrm>
            <a:off x="350522" y="3366610"/>
            <a:ext cx="3914999" cy="957420"/>
          </a:xfrm>
          <a:prstGeom prst="rect">
            <a:avLst/>
          </a:prstGeom>
          <a:noFill/>
          <a:ln>
            <a:noFill/>
          </a:ln>
        </p:spPr>
      </p:pic>
      <p:pic>
        <p:nvPicPr>
          <p:cNvPr id="335" name="Google Shape;335;p48"/>
          <p:cNvPicPr preferRelativeResize="0"/>
          <p:nvPr/>
        </p:nvPicPr>
        <p:blipFill rotWithShape="1">
          <a:blip r:embed="rId5">
            <a:alphaModFix/>
          </a:blip>
          <a:srcRect b="0" l="0" r="0" t="0"/>
          <a:stretch/>
        </p:blipFill>
        <p:spPr>
          <a:xfrm>
            <a:off x="4439880" y="3992220"/>
            <a:ext cx="4050000" cy="901800"/>
          </a:xfrm>
          <a:prstGeom prst="rect">
            <a:avLst/>
          </a:prstGeom>
          <a:noFill/>
          <a:ln>
            <a:noFill/>
          </a:ln>
        </p:spPr>
      </p:pic>
      <p:pic>
        <p:nvPicPr>
          <p:cNvPr id="336" name="Google Shape;336;p48"/>
          <p:cNvPicPr preferRelativeResize="0"/>
          <p:nvPr/>
        </p:nvPicPr>
        <p:blipFill>
          <a:blip r:embed="rId6">
            <a:alphaModFix/>
          </a:blip>
          <a:stretch>
            <a:fillRect/>
          </a:stretch>
        </p:blipFill>
        <p:spPr>
          <a:xfrm>
            <a:off x="4439875" y="3015618"/>
            <a:ext cx="4050000" cy="7867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9"/>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Credibility Revolution</a:t>
            </a:r>
            <a:endParaRPr b="0" i="0" sz="3600" u="none" cap="none" strike="noStrike">
              <a:solidFill>
                <a:srgbClr val="000000"/>
              </a:solidFill>
              <a:latin typeface="Arial"/>
              <a:ea typeface="Arial"/>
              <a:cs typeface="Arial"/>
              <a:sym typeface="Arial"/>
            </a:endParaRPr>
          </a:p>
        </p:txBody>
      </p:sp>
      <p:pic>
        <p:nvPicPr>
          <p:cNvPr id="343" name="Google Shape;343;p49"/>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44" name="Google Shape;344;p49"/>
          <p:cNvSpPr txBox="1"/>
          <p:nvPr>
            <p:ph idx="4294967295" type="body"/>
          </p:nvPr>
        </p:nvSpPr>
        <p:spPr>
          <a:xfrm>
            <a:off x="2200230" y="1596510"/>
            <a:ext cx="6577740" cy="326862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Keeping the opportunity for change in mind, Simine Vazire coined the term </a:t>
            </a:r>
            <a:r>
              <a:rPr b="1" i="0" lang="en" sz="1500" u="none" cap="none" strike="noStrike">
                <a:solidFill>
                  <a:srgbClr val="000000"/>
                </a:solidFill>
                <a:latin typeface="Century Schoolbook"/>
                <a:ea typeface="Century Schoolbook"/>
                <a:cs typeface="Century Schoolbook"/>
                <a:sym typeface="Century Schoolbook"/>
              </a:rPr>
              <a:t>Credibility Revolution</a:t>
            </a:r>
            <a:r>
              <a:rPr b="0" i="0" lang="en" sz="1500" u="none" cap="none" strike="noStrike">
                <a:solidFill>
                  <a:srgbClr val="000000"/>
                </a:solidFill>
                <a:latin typeface="Century Schoolbook"/>
                <a:ea typeface="Century Schoolbook"/>
                <a:cs typeface="Century Schoolbook"/>
                <a:sym typeface="Century Schoolbook"/>
              </a:rPr>
              <a:t> instead.</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Key characteristics of the Credibility Revolution: </a:t>
            </a:r>
            <a:endParaRPr b="0" i="0" sz="1500" u="none" cap="none" strike="noStrike">
              <a:solidFill>
                <a:srgbClr val="474B57"/>
              </a:solidFill>
              <a:latin typeface="Calibri"/>
              <a:ea typeface="Calibri"/>
              <a:cs typeface="Calibri"/>
              <a:sym typeface="Calibri"/>
            </a:endParaRPr>
          </a:p>
          <a:p>
            <a:pPr indent="-171450" lvl="0" marL="165100" marR="0" rtl="0" algn="l">
              <a:lnSpc>
                <a:spcPct val="111000"/>
              </a:lnSpc>
              <a:spcBef>
                <a:spcPts val="70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greater emphasis on </a:t>
            </a:r>
            <a:r>
              <a:rPr b="0" i="1" lang="en" sz="1500" u="none" cap="none" strike="noStrike">
                <a:solidFill>
                  <a:srgbClr val="000000"/>
                </a:solidFill>
                <a:latin typeface="Century Schoolbook"/>
                <a:ea typeface="Century Schoolbook"/>
                <a:cs typeface="Century Schoolbook"/>
                <a:sym typeface="Century Schoolbook"/>
              </a:rPr>
              <a:t>transparency and openness</a:t>
            </a:r>
            <a:endParaRPr b="0" i="0" sz="1500" u="none" cap="none" strike="noStrike">
              <a:solidFill>
                <a:srgbClr val="474B57"/>
              </a:solidFill>
              <a:latin typeface="Calibri"/>
              <a:ea typeface="Calibri"/>
              <a:cs typeface="Calibri"/>
              <a:sym typeface="Calibri"/>
            </a:endParaRPr>
          </a:p>
          <a:p>
            <a:pPr indent="-171450" lvl="0" marL="165100" marR="0" rtl="0" algn="l">
              <a:lnSpc>
                <a:spcPct val="111000"/>
              </a:lnSpc>
              <a:spcBef>
                <a:spcPts val="70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a move toward </a:t>
            </a:r>
            <a:r>
              <a:rPr b="0" i="1" lang="en" sz="1500" u="none" cap="none" strike="noStrike">
                <a:solidFill>
                  <a:srgbClr val="000000"/>
                </a:solidFill>
                <a:latin typeface="Century Schoolbook"/>
                <a:ea typeface="Century Schoolbook"/>
                <a:cs typeface="Century Schoolbook"/>
                <a:sym typeface="Century Schoolbook"/>
              </a:rPr>
              <a:t>preregistration </a:t>
            </a:r>
            <a:r>
              <a:rPr b="0" i="0" lang="en" sz="1500" u="none" cap="none" strike="noStrike">
                <a:solidFill>
                  <a:srgbClr val="000000"/>
                </a:solidFill>
                <a:latin typeface="Century Schoolbook"/>
                <a:ea typeface="Century Schoolbook"/>
                <a:cs typeface="Century Schoolbook"/>
                <a:sym typeface="Century Schoolbook"/>
              </a:rPr>
              <a:t>of research</a:t>
            </a:r>
            <a:endParaRPr b="0" i="0" sz="1500" u="none" cap="none" strike="noStrike">
              <a:solidFill>
                <a:srgbClr val="474B57"/>
              </a:solidFill>
              <a:latin typeface="Calibri"/>
              <a:ea typeface="Calibri"/>
              <a:cs typeface="Calibri"/>
              <a:sym typeface="Calibri"/>
            </a:endParaRPr>
          </a:p>
          <a:p>
            <a:pPr indent="-171450" lvl="0" marL="165100" marR="0" rtl="0" algn="l">
              <a:lnSpc>
                <a:spcPct val="111000"/>
              </a:lnSpc>
              <a:spcBef>
                <a:spcPts val="70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more </a:t>
            </a:r>
            <a:r>
              <a:rPr b="0" i="1" lang="en" sz="1500" u="none" cap="none" strike="noStrike">
                <a:solidFill>
                  <a:srgbClr val="000000"/>
                </a:solidFill>
                <a:latin typeface="Century Schoolbook"/>
                <a:ea typeface="Century Schoolbook"/>
                <a:cs typeface="Century Schoolbook"/>
                <a:sym typeface="Century Schoolbook"/>
              </a:rPr>
              <a:t>direct-replication studies</a:t>
            </a:r>
            <a:endParaRPr b="0" i="0" sz="1500" u="none" cap="none" strike="noStrike">
              <a:solidFill>
                <a:srgbClr val="474B57"/>
              </a:solidFill>
              <a:latin typeface="Calibri"/>
              <a:ea typeface="Calibri"/>
              <a:cs typeface="Calibri"/>
              <a:sym typeface="Calibri"/>
            </a:endParaRPr>
          </a:p>
          <a:p>
            <a:pPr indent="-171450" lvl="0" marL="165100" marR="0" rtl="0" algn="l">
              <a:lnSpc>
                <a:spcPct val="111000"/>
              </a:lnSpc>
              <a:spcBef>
                <a:spcPts val="700"/>
              </a:spcBef>
              <a:spcAft>
                <a:spcPts val="0"/>
              </a:spcAft>
              <a:buClr>
                <a:srgbClr val="000000"/>
              </a:buClr>
              <a:buSzPts val="700"/>
              <a:buFont typeface="Noto Sans Symbols"/>
              <a:buChar char="●"/>
            </a:pPr>
            <a:r>
              <a:rPr b="0" i="1" lang="en" sz="1500" u="none" cap="none" strike="noStrike">
                <a:solidFill>
                  <a:srgbClr val="000000"/>
                </a:solidFill>
                <a:latin typeface="Century Schoolbook"/>
                <a:ea typeface="Century Schoolbook"/>
                <a:cs typeface="Century Schoolbook"/>
                <a:sym typeface="Century Schoolbook"/>
              </a:rPr>
              <a:t>higher standards</a:t>
            </a:r>
            <a:r>
              <a:rPr b="0" i="0" lang="en" sz="1500" u="none" cap="none" strike="noStrike">
                <a:solidFill>
                  <a:srgbClr val="000000"/>
                </a:solidFill>
                <a:latin typeface="Century Schoolbook"/>
                <a:ea typeface="Century Schoolbook"/>
                <a:cs typeface="Century Schoolbook"/>
                <a:sym typeface="Century Schoolbook"/>
              </a:rPr>
              <a:t> for the quality and quantity of </a:t>
            </a:r>
            <a:r>
              <a:rPr b="0" i="1" lang="en" sz="1500" u="none" cap="none" strike="noStrike">
                <a:solidFill>
                  <a:srgbClr val="000000"/>
                </a:solidFill>
                <a:latin typeface="Century Schoolbook"/>
                <a:ea typeface="Century Schoolbook"/>
                <a:cs typeface="Century Schoolbook"/>
                <a:sym typeface="Century Schoolbook"/>
              </a:rPr>
              <a:t>evidence </a:t>
            </a:r>
            <a:r>
              <a:rPr b="0" i="0" lang="en" sz="1500" u="none" cap="none" strike="noStrike">
                <a:solidFill>
                  <a:srgbClr val="000000"/>
                </a:solidFill>
                <a:latin typeface="Century Schoolbook"/>
                <a:ea typeface="Century Schoolbook"/>
                <a:cs typeface="Century Schoolbook"/>
                <a:sym typeface="Century Schoolbook"/>
              </a:rPr>
              <a:t>needed to make strong scientific claims </a:t>
            </a:r>
            <a:endParaRPr b="0" i="0" sz="1500" u="none" cap="none" strike="noStrike">
              <a:solidFill>
                <a:srgbClr val="474B57"/>
              </a:solidFill>
              <a:latin typeface="Calibri"/>
              <a:ea typeface="Calibri"/>
              <a:cs typeface="Calibri"/>
              <a:sym typeface="Calibri"/>
            </a:endParaRPr>
          </a:p>
        </p:txBody>
      </p:sp>
      <p:sp>
        <p:nvSpPr>
          <p:cNvPr id="345" name="Google Shape;345;p49"/>
          <p:cNvSpPr/>
          <p:nvPr/>
        </p:nvSpPr>
        <p:spPr>
          <a:xfrm>
            <a:off x="7020000" y="4744440"/>
            <a:ext cx="2025000" cy="38691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100"/>
              <a:buFont typeface="Century Schoolbook"/>
              <a:buNone/>
            </a:pPr>
            <a:r>
              <a:rPr b="0" i="0" lang="en" sz="1100" u="none" cap="none" strike="noStrike">
                <a:solidFill>
                  <a:srgbClr val="000000"/>
                </a:solidFill>
                <a:latin typeface="Century Schoolbook"/>
                <a:ea typeface="Century Schoolbook"/>
                <a:cs typeface="Century Schoolbook"/>
                <a:sym typeface="Century Schoolbook"/>
              </a:rPr>
              <a:t>Vazire (2018). </a:t>
            </a:r>
            <a:r>
              <a:rPr b="0" i="1" lang="en" sz="1100" u="none" cap="none" strike="noStrike">
                <a:solidFill>
                  <a:srgbClr val="000000"/>
                </a:solidFill>
                <a:latin typeface="Century Schoolbook"/>
                <a:ea typeface="Century Schoolbook"/>
                <a:cs typeface="Century Schoolbook"/>
                <a:sym typeface="Century Schoolbook"/>
              </a:rPr>
              <a:t>Perspectives on Psychological Science.</a:t>
            </a:r>
            <a:endParaRPr b="0" i="0" sz="1100" u="none" cap="none" strike="noStrike">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0"/>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Credibility Revolution</a:t>
            </a:r>
            <a:endParaRPr b="0" i="0" sz="3600" u="none" cap="none" strike="noStrike">
              <a:solidFill>
                <a:srgbClr val="000000"/>
              </a:solidFill>
              <a:latin typeface="Arial"/>
              <a:ea typeface="Arial"/>
              <a:cs typeface="Arial"/>
              <a:sym typeface="Arial"/>
            </a:endParaRPr>
          </a:p>
        </p:txBody>
      </p:sp>
      <p:pic>
        <p:nvPicPr>
          <p:cNvPr id="352" name="Google Shape;352;p50"/>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53" name="Google Shape;353;p50"/>
          <p:cNvSpPr txBox="1"/>
          <p:nvPr>
            <p:ph idx="4294967295" type="body"/>
          </p:nvPr>
        </p:nvSpPr>
        <p:spPr>
          <a:xfrm>
            <a:off x="2200230" y="1596510"/>
            <a:ext cx="6577740" cy="326862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In other words, the change is already happening. A resource structuring and presenting the developments has just been lacking.</a:t>
            </a:r>
            <a:endParaRPr b="0" i="0" sz="1500" u="none" cap="none" strike="noStrike">
              <a:solidFill>
                <a:srgbClr val="474B57"/>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1"/>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Organising Change</a:t>
            </a:r>
            <a:endParaRPr b="0" i="0" sz="3600" u="none" cap="none" strike="noStrike">
              <a:solidFill>
                <a:srgbClr val="000000"/>
              </a:solidFill>
              <a:latin typeface="Arial"/>
              <a:ea typeface="Arial"/>
              <a:cs typeface="Arial"/>
              <a:sym typeface="Arial"/>
            </a:endParaRPr>
          </a:p>
        </p:txBody>
      </p:sp>
      <p:pic>
        <p:nvPicPr>
          <p:cNvPr id="360" name="Google Shape;360;p51"/>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61" name="Google Shape;361;p51"/>
          <p:cNvSpPr/>
          <p:nvPr/>
        </p:nvSpPr>
        <p:spPr>
          <a:xfrm>
            <a:off x="7020000" y="4744440"/>
            <a:ext cx="2025000" cy="38691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100"/>
              <a:buFont typeface="Century Schoolbook"/>
              <a:buNone/>
            </a:pPr>
            <a:r>
              <a:rPr b="0" i="0" lang="en" sz="1100" u="none" cap="none" strike="noStrike">
                <a:solidFill>
                  <a:srgbClr val="000000"/>
                </a:solidFill>
                <a:latin typeface="Century Schoolbook"/>
                <a:ea typeface="Century Schoolbook"/>
                <a:cs typeface="Century Schoolbook"/>
                <a:sym typeface="Century Schoolbook"/>
              </a:rPr>
              <a:t>Korbmacher et al. (2023). </a:t>
            </a:r>
            <a:r>
              <a:rPr b="0" i="1" lang="en" sz="1100" u="none" cap="none" strike="noStrike">
                <a:solidFill>
                  <a:srgbClr val="000000"/>
                </a:solidFill>
                <a:latin typeface="Century Schoolbook"/>
                <a:ea typeface="Century Schoolbook"/>
                <a:cs typeface="Century Schoolbook"/>
                <a:sym typeface="Century Schoolbook"/>
              </a:rPr>
              <a:t>Communications Psychology</a:t>
            </a:r>
            <a:endParaRPr b="0" i="0" sz="1100" u="none" cap="none" strike="noStrike">
              <a:latin typeface="Arial"/>
              <a:ea typeface="Arial"/>
              <a:cs typeface="Arial"/>
              <a:sym typeface="Arial"/>
            </a:endParaRPr>
          </a:p>
        </p:txBody>
      </p:sp>
      <p:pic>
        <p:nvPicPr>
          <p:cNvPr id="362" name="Google Shape;362;p51"/>
          <p:cNvPicPr preferRelativeResize="0"/>
          <p:nvPr/>
        </p:nvPicPr>
        <p:blipFill rotWithShape="1">
          <a:blip r:embed="rId4">
            <a:alphaModFix/>
          </a:blip>
          <a:srcRect b="0" l="0" r="0" t="0"/>
          <a:stretch/>
        </p:blipFill>
        <p:spPr>
          <a:xfrm>
            <a:off x="2970000" y="1725300"/>
            <a:ext cx="3375000" cy="3365820"/>
          </a:xfrm>
          <a:prstGeom prst="rect">
            <a:avLst/>
          </a:prstGeom>
          <a:noFill/>
          <a:ln>
            <a:noFill/>
          </a:ln>
        </p:spPr>
      </p:pic>
      <p:sp>
        <p:nvSpPr>
          <p:cNvPr id="363" name="Google Shape;363;p51"/>
          <p:cNvSpPr txBox="1"/>
          <p:nvPr>
            <p:ph idx="4294967295" type="body"/>
          </p:nvPr>
        </p:nvSpPr>
        <p:spPr>
          <a:xfrm>
            <a:off x="6480000" y="2295000"/>
            <a:ext cx="2297970" cy="257013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Structural, procedural and community-level change as a consequence of the replication crisis.</a:t>
            </a:r>
            <a:endParaRPr b="0" i="0" sz="1500" u="none" cap="none" strike="noStrike">
              <a:solidFill>
                <a:srgbClr val="474B57"/>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2"/>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370" name="Google Shape;370;p52"/>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371" name="Google Shape;371;p52"/>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372" name="Google Shape;372;p52"/>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Curriculum changes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Implementing Open Science Practices in the curriculum</a:t>
            </a:r>
            <a:endParaRPr b="0" i="1"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Replication studies as theses</a:t>
            </a:r>
            <a:endParaRPr b="0" i="1" sz="1500" u="none" cap="none" strike="noStrike">
              <a:solidFill>
                <a:srgbClr val="474B57"/>
              </a:solidFill>
              <a:latin typeface="Calibri"/>
              <a:ea typeface="Calibri"/>
              <a:cs typeface="Calibri"/>
              <a:sym typeface="Calibri"/>
            </a:endParaRPr>
          </a:p>
        </p:txBody>
      </p:sp>
      <p:cxnSp>
        <p:nvCxnSpPr>
          <p:cNvPr id="373" name="Google Shape;373;p52"/>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380" name="Google Shape;380;p53"/>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381" name="Google Shape;381;p53"/>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382" name="Google Shape;382;p53"/>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Curriculum changes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Implementing Open Science Practices in the curriculum</a:t>
            </a:r>
            <a:endParaRPr b="0" i="0"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Creating norms of Open Science usage (instead of exceptions)</a:t>
            </a:r>
            <a:endParaRPr b="0" i="1"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Large collection of open source teaching and learning materials</a:t>
            </a:r>
            <a:endParaRPr b="0" i="1"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B7B7B7"/>
              </a:buClr>
              <a:buSzPts val="700"/>
              <a:buFont typeface="Arial"/>
              <a:buChar char="●"/>
            </a:pPr>
            <a:r>
              <a:rPr b="0" i="0" lang="en" sz="1500" u="none" cap="none" strike="noStrike">
                <a:solidFill>
                  <a:srgbClr val="B7B7B7"/>
                </a:solidFill>
                <a:latin typeface="Century Schoolbook"/>
                <a:ea typeface="Century Schoolbook"/>
                <a:cs typeface="Century Schoolbook"/>
                <a:sym typeface="Century Schoolbook"/>
              </a:rPr>
              <a:t>Replication studies as theses</a:t>
            </a:r>
            <a:endParaRPr b="0" i="0"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As part of large-scale collaborations</a:t>
            </a:r>
            <a:endParaRPr b="0" i="1"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As single studies (publication with the help of ECRs)</a:t>
            </a:r>
            <a:endParaRPr b="0" i="1" sz="1500" u="none" cap="none" strike="noStrike">
              <a:solidFill>
                <a:srgbClr val="B7B7B7"/>
              </a:solidFill>
              <a:latin typeface="Calibri"/>
              <a:ea typeface="Calibri"/>
              <a:cs typeface="Calibri"/>
              <a:sym typeface="Calibri"/>
            </a:endParaRPr>
          </a:p>
        </p:txBody>
      </p:sp>
      <p:cxnSp>
        <p:nvCxnSpPr>
          <p:cNvPr id="383" name="Google Shape;383;p53"/>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4"/>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390" name="Google Shape;390;p54"/>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391" name="Google Shape;391;p54"/>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392" name="Google Shape;392;p54"/>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Curriculum changes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Implementing Open Science Practices in the curriculum</a:t>
            </a:r>
            <a:endParaRPr b="0" i="0"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Creating norms of Open Science usage (instead of exceptions)</a:t>
            </a:r>
            <a:endParaRPr b="0" i="1"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Large collection of open source teaching and learning materials</a:t>
            </a:r>
            <a:endParaRPr b="0" i="1"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B7B7B7"/>
              </a:buClr>
              <a:buSzPts val="700"/>
              <a:buFont typeface="Arial"/>
              <a:buChar char="●"/>
            </a:pPr>
            <a:r>
              <a:rPr b="0" i="0" lang="en" sz="1500" u="none" cap="none" strike="noStrike">
                <a:solidFill>
                  <a:srgbClr val="B7B7B7"/>
                </a:solidFill>
                <a:latin typeface="Century Schoolbook"/>
                <a:ea typeface="Century Schoolbook"/>
                <a:cs typeface="Century Schoolbook"/>
                <a:sym typeface="Century Schoolbook"/>
              </a:rPr>
              <a:t>Replication studies as theses</a:t>
            </a:r>
            <a:endParaRPr b="0" i="0"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As part of large-scale collaborations</a:t>
            </a:r>
            <a:endParaRPr b="0" i="1"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As single studies (publication with the help of ECRs)</a:t>
            </a:r>
            <a:endParaRPr b="0" i="1" sz="1500" u="none" cap="none" strike="noStrike">
              <a:solidFill>
                <a:srgbClr val="B7B7B7"/>
              </a:solidFill>
              <a:latin typeface="Calibri"/>
              <a:ea typeface="Calibri"/>
              <a:cs typeface="Calibri"/>
              <a:sym typeface="Calibri"/>
            </a:endParaRPr>
          </a:p>
        </p:txBody>
      </p:sp>
      <p:cxnSp>
        <p:nvCxnSpPr>
          <p:cNvPr id="393" name="Google Shape;393;p54"/>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5"/>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00" name="Google Shape;400;p55"/>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01" name="Google Shape;401;p55"/>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02" name="Google Shape;402;p55"/>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Curriculum changes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B7B7B7"/>
              </a:buClr>
              <a:buSzPts val="700"/>
              <a:buFont typeface="Arial"/>
              <a:buChar char="●"/>
            </a:pPr>
            <a:r>
              <a:rPr b="0" i="0" lang="en" sz="1500" u="none" cap="none" strike="noStrike">
                <a:solidFill>
                  <a:srgbClr val="B7B7B7"/>
                </a:solidFill>
                <a:latin typeface="Century Schoolbook"/>
                <a:ea typeface="Century Schoolbook"/>
                <a:cs typeface="Century Schoolbook"/>
                <a:sym typeface="Century Schoolbook"/>
              </a:rPr>
              <a:t>Implementing Open Science Practices in the curriculum</a:t>
            </a:r>
            <a:endParaRPr b="0" i="0"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Creating norms of Open Science usage (instead of exceptions)</a:t>
            </a:r>
            <a:endParaRPr b="0" i="1"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Large collection of open source teaching and learning materials</a:t>
            </a:r>
            <a:endParaRPr b="0" i="1" sz="1500" u="none" cap="none" strike="noStrike">
              <a:solidFill>
                <a:srgbClr val="B7B7B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Replication studies as theses</a:t>
            </a:r>
            <a:endParaRPr b="0" i="0"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As part of large-scale collaborations</a:t>
            </a:r>
            <a:endParaRPr b="0" i="1"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As single studies (publication with the help of ECRs)</a:t>
            </a:r>
            <a:endParaRPr b="0" i="1" sz="1500" u="none" cap="none" strike="noStrike">
              <a:solidFill>
                <a:srgbClr val="474B57"/>
              </a:solidFill>
              <a:latin typeface="Calibri"/>
              <a:ea typeface="Calibri"/>
              <a:cs typeface="Calibri"/>
              <a:sym typeface="Calibri"/>
            </a:endParaRPr>
          </a:p>
        </p:txBody>
      </p:sp>
      <p:cxnSp>
        <p:nvCxnSpPr>
          <p:cNvPr id="403" name="Google Shape;403;p55"/>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6"/>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10" name="Google Shape;410;p56"/>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11" name="Google Shape;411;p56"/>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12" name="Google Shape;412;p56"/>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Curriculum changes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B7B7B7"/>
              </a:buClr>
              <a:buSzPts val="700"/>
              <a:buFont typeface="Arial"/>
              <a:buChar char="●"/>
            </a:pPr>
            <a:r>
              <a:rPr b="0" i="0" lang="en" sz="1500" u="none" cap="none" strike="noStrike">
                <a:solidFill>
                  <a:srgbClr val="B7B7B7"/>
                </a:solidFill>
                <a:latin typeface="Century Schoolbook"/>
                <a:ea typeface="Century Schoolbook"/>
                <a:cs typeface="Century Schoolbook"/>
                <a:sym typeface="Century Schoolbook"/>
              </a:rPr>
              <a:t>Implementing Open Science Practices in the curriculum</a:t>
            </a:r>
            <a:endParaRPr b="0" i="0"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Creating norms of Open Science usage (instead of exceptions)</a:t>
            </a:r>
            <a:endParaRPr b="0" i="1" sz="1500" u="none" cap="none" strike="noStrike">
              <a:solidFill>
                <a:srgbClr val="B7B7B7"/>
              </a:solidFill>
              <a:latin typeface="Calibri"/>
              <a:ea typeface="Calibri"/>
              <a:cs typeface="Calibri"/>
              <a:sym typeface="Calibri"/>
            </a:endParaRPr>
          </a:p>
          <a:p>
            <a:pPr indent="-234950" lvl="1" marL="647700" marR="0" rtl="0" algn="l">
              <a:lnSpc>
                <a:spcPct val="111000"/>
              </a:lnSpc>
              <a:spcBef>
                <a:spcPts val="900"/>
              </a:spcBef>
              <a:spcAft>
                <a:spcPts val="0"/>
              </a:spcAft>
              <a:buClr>
                <a:srgbClr val="B7B7B7"/>
              </a:buClr>
              <a:buSzPts val="1100"/>
              <a:buFont typeface="Noto Sans Symbols"/>
              <a:buChar char="−"/>
            </a:pPr>
            <a:r>
              <a:rPr b="0" i="0" lang="en" sz="1500" u="none" cap="none" strike="noStrike">
                <a:solidFill>
                  <a:srgbClr val="B7B7B7"/>
                </a:solidFill>
                <a:latin typeface="Century Schoolbook"/>
                <a:ea typeface="Century Schoolbook"/>
                <a:cs typeface="Century Schoolbook"/>
                <a:sym typeface="Century Schoolbook"/>
              </a:rPr>
              <a:t>Large collection of open source teaching and learning materials</a:t>
            </a:r>
            <a:endParaRPr b="0" i="1" sz="1500" u="none" cap="none" strike="noStrike">
              <a:solidFill>
                <a:srgbClr val="B7B7B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Replication studies as theses</a:t>
            </a:r>
            <a:endParaRPr b="0" i="0"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As part of large-scale collaborations</a:t>
            </a:r>
            <a:endParaRPr b="0" i="1"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As single studies (publication with the help of ECRs)</a:t>
            </a:r>
            <a:endParaRPr b="0" i="1" sz="1500" u="none" cap="none" strike="noStrike">
              <a:solidFill>
                <a:srgbClr val="474B57"/>
              </a:solidFill>
              <a:latin typeface="Calibri"/>
              <a:ea typeface="Calibri"/>
              <a:cs typeface="Calibri"/>
              <a:sym typeface="Calibri"/>
            </a:endParaRPr>
          </a:p>
        </p:txBody>
      </p:sp>
      <p:cxnSp>
        <p:nvCxnSpPr>
          <p:cNvPr id="413" name="Google Shape;413;p56"/>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20" name="Google Shape;420;p57"/>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21" name="Google Shape;421;p57"/>
          <p:cNvPicPr preferRelativeResize="0"/>
          <p:nvPr/>
        </p:nvPicPr>
        <p:blipFill rotWithShape="1">
          <a:blip r:embed="rId4">
            <a:alphaModFix/>
          </a:blip>
          <a:srcRect b="0" l="0" r="0" t="0"/>
          <a:stretch/>
        </p:blipFill>
        <p:spPr>
          <a:xfrm>
            <a:off x="0" y="2160000"/>
            <a:ext cx="2991600" cy="2983500"/>
          </a:xfrm>
          <a:prstGeom prst="rect">
            <a:avLst/>
          </a:prstGeom>
          <a:noFill/>
          <a:ln>
            <a:noFill/>
          </a:ln>
        </p:spPr>
      </p:pic>
      <p:sp>
        <p:nvSpPr>
          <p:cNvPr id="422" name="Google Shape;422;p57"/>
          <p:cNvSpPr txBox="1"/>
          <p:nvPr>
            <p:ph idx="4294967295" type="body"/>
          </p:nvPr>
        </p:nvSpPr>
        <p:spPr>
          <a:xfrm>
            <a:off x="2991600" y="1755000"/>
            <a:ext cx="6053400" cy="298944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Incentive</a:t>
            </a:r>
            <a:r>
              <a:rPr b="1" lang="en" sz="1500">
                <a:latin typeface="Century Schoolbook"/>
                <a:ea typeface="Century Schoolbook"/>
                <a:cs typeface="Century Schoolbook"/>
                <a:sym typeface="Century Schoolbook"/>
              </a:rPr>
              <a:t>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lang="en" sz="1500">
                <a:solidFill>
                  <a:schemeClr val="dk1"/>
                </a:solidFill>
                <a:latin typeface="Century Schoolbook"/>
                <a:ea typeface="Century Schoolbook"/>
                <a:cs typeface="Century Schoolbook"/>
                <a:sym typeface="Century Schoolbook"/>
              </a:rPr>
              <a:t>Targeting</a:t>
            </a:r>
            <a:r>
              <a:rPr lang="en" sz="1500">
                <a:solidFill>
                  <a:schemeClr val="dk1"/>
                </a:solidFill>
                <a:latin typeface="Century Schoolbook"/>
                <a:ea typeface="Century Schoolbook"/>
                <a:cs typeface="Century Schoolbook"/>
                <a:sym typeface="Century Schoolbook"/>
              </a:rPr>
              <a:t> </a:t>
            </a:r>
            <a:r>
              <a:rPr lang="en" sz="1500">
                <a:solidFill>
                  <a:schemeClr val="dk1"/>
                </a:solidFill>
                <a:latin typeface="Century Schoolbook"/>
                <a:ea typeface="Century Schoolbook"/>
                <a:cs typeface="Century Schoolbook"/>
                <a:sym typeface="Century Schoolbook"/>
              </a:rPr>
              <a:t>Researchers</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Targeting</a:t>
            </a:r>
            <a:r>
              <a:rPr lang="en" sz="1500">
                <a:latin typeface="Century Schoolbook"/>
                <a:ea typeface="Century Schoolbook"/>
                <a:cs typeface="Century Schoolbook"/>
                <a:sym typeface="Century Schoolbook"/>
              </a:rPr>
              <a:t> Journals &amp;  Funders</a:t>
            </a:r>
            <a:endParaRPr sz="1500">
              <a:latin typeface="Century Schoolbook"/>
              <a:ea typeface="Century Schoolbook"/>
              <a:cs typeface="Century Schoolbook"/>
              <a:sym typeface="Century Schoolbook"/>
            </a:endParaRPr>
          </a:p>
        </p:txBody>
      </p:sp>
      <p:cxnSp>
        <p:nvCxnSpPr>
          <p:cNvPr id="423" name="Google Shape;423;p57"/>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CF7"/>
        </a:solidFill>
      </p:bgPr>
    </p:bg>
    <p:spTree>
      <p:nvGrpSpPr>
        <p:cNvPr id="262" name="Shape 262"/>
        <p:cNvGrpSpPr/>
        <p:nvPr/>
      </p:nvGrpSpPr>
      <p:grpSpPr>
        <a:xfrm>
          <a:off x="0" y="0"/>
          <a:ext cx="0" cy="0"/>
          <a:chOff x="0" y="0"/>
          <a:chExt cx="0" cy="0"/>
        </a:xfrm>
      </p:grpSpPr>
      <p:sp>
        <p:nvSpPr>
          <p:cNvPr id="263" name="Google Shape;263;p40"/>
          <p:cNvSpPr/>
          <p:nvPr/>
        </p:nvSpPr>
        <p:spPr>
          <a:xfrm>
            <a:off x="270" y="0"/>
            <a:ext cx="9143820" cy="5143230"/>
          </a:xfrm>
          <a:prstGeom prst="rect">
            <a:avLst/>
          </a:prstGeom>
          <a:solidFill>
            <a:srgbClr val="FEFCF7"/>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cxnSp>
        <p:nvCxnSpPr>
          <p:cNvPr id="264" name="Google Shape;264;p40"/>
          <p:cNvCxnSpPr/>
          <p:nvPr/>
        </p:nvCxnSpPr>
        <p:spPr>
          <a:xfrm>
            <a:off x="3490560" y="1473390"/>
            <a:ext cx="270" cy="2196450"/>
          </a:xfrm>
          <a:prstGeom prst="straightConnector1">
            <a:avLst/>
          </a:prstGeom>
          <a:noFill/>
          <a:ln cap="flat" cmpd="sng" w="12600">
            <a:solidFill>
              <a:srgbClr val="606372"/>
            </a:solidFill>
            <a:prstDash val="solid"/>
            <a:round/>
            <a:headEnd len="sm" w="sm" type="none"/>
            <a:tailEnd len="sm" w="sm" type="none"/>
          </a:ln>
        </p:spPr>
      </p:cxnSp>
      <p:sp>
        <p:nvSpPr>
          <p:cNvPr id="265" name="Google Shape;265;p40"/>
          <p:cNvSpPr/>
          <p:nvPr/>
        </p:nvSpPr>
        <p:spPr>
          <a:xfrm>
            <a:off x="3006100" y="4494900"/>
            <a:ext cx="4899000" cy="4329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2400"/>
              <a:buFont typeface="Century Schoolbook"/>
              <a:buNone/>
            </a:pPr>
            <a:r>
              <a:rPr lang="en" sz="1700" u="sng">
                <a:solidFill>
                  <a:schemeClr val="hlink"/>
                </a:solidFill>
                <a:latin typeface="Century Schoolbook"/>
                <a:ea typeface="Century Schoolbook"/>
                <a:cs typeface="Century Schoolbook"/>
                <a:sym typeface="Century Schoolbook"/>
                <a:hlinkClick r:id="rId3"/>
              </a:rPr>
              <a:t>https://doi.org/10.1038/s44271-023-00003-2</a:t>
            </a:r>
            <a:r>
              <a:rPr lang="en" sz="1700">
                <a:latin typeface="Century Schoolbook"/>
                <a:ea typeface="Century Schoolbook"/>
                <a:cs typeface="Century Schoolbook"/>
                <a:sym typeface="Century Schoolbook"/>
              </a:rPr>
              <a:t> </a:t>
            </a:r>
            <a:r>
              <a:rPr i="1" lang="en" sz="2400">
                <a:latin typeface="Century Schoolbook"/>
                <a:ea typeface="Century Schoolbook"/>
                <a:cs typeface="Century Schoolbook"/>
                <a:sym typeface="Century Schoolbook"/>
              </a:rPr>
              <a:t> </a:t>
            </a:r>
            <a:endParaRPr b="0" i="0" sz="2400" u="none" cap="none" strike="noStrike">
              <a:latin typeface="Arial"/>
              <a:ea typeface="Arial"/>
              <a:cs typeface="Arial"/>
              <a:sym typeface="Arial"/>
            </a:endParaRPr>
          </a:p>
        </p:txBody>
      </p:sp>
      <p:sp>
        <p:nvSpPr>
          <p:cNvPr id="266" name="Google Shape;266;p40"/>
          <p:cNvSpPr txBox="1"/>
          <p:nvPr/>
        </p:nvSpPr>
        <p:spPr>
          <a:xfrm>
            <a:off x="3490825" y="675000"/>
            <a:ext cx="5602500" cy="3819900"/>
          </a:xfrm>
          <a:prstGeom prst="rect">
            <a:avLst/>
          </a:prstGeom>
          <a:noFill/>
          <a:ln>
            <a:noFill/>
          </a:ln>
        </p:spPr>
        <p:txBody>
          <a:bodyPr anchorCtr="0" anchor="ctr" bIns="34275" lIns="68575" spcFirstLastPara="1" rIns="68575" wrap="square" tIns="34275">
            <a:normAutofit/>
          </a:bodyPr>
          <a:lstStyle/>
          <a:p>
            <a:pPr indent="0" lvl="0" marL="0" marR="0" rtl="0" algn="ctr">
              <a:lnSpc>
                <a:spcPct val="130000"/>
              </a:lnSpc>
              <a:spcBef>
                <a:spcPts val="0"/>
              </a:spcBef>
              <a:spcAft>
                <a:spcPts val="0"/>
              </a:spcAft>
              <a:buClr>
                <a:srgbClr val="121316"/>
              </a:buClr>
              <a:buSzPts val="1800"/>
              <a:buFont typeface="Century Schoolbook"/>
              <a:buNone/>
            </a:pPr>
            <a:r>
              <a:rPr i="1" lang="en" sz="1600" u="none" cap="none" strike="noStrike">
                <a:solidFill>
                  <a:srgbClr val="121316"/>
                </a:solidFill>
                <a:latin typeface="Century Schoolbook"/>
                <a:ea typeface="Century Schoolbook"/>
                <a:cs typeface="Century Schoolbook"/>
                <a:sym typeface="Century Schoolbook"/>
              </a:rPr>
              <a:t>The replication crisis has led to</a:t>
            </a:r>
            <a:r>
              <a:rPr i="1" lang="en" sz="1600">
                <a:solidFill>
                  <a:srgbClr val="121316"/>
                </a:solidFill>
                <a:latin typeface="Century Schoolbook"/>
                <a:ea typeface="Century Schoolbook"/>
                <a:cs typeface="Century Schoolbook"/>
                <a:sym typeface="Century Schoolbook"/>
              </a:rPr>
              <a:t> </a:t>
            </a:r>
            <a:r>
              <a:rPr i="1" lang="en" sz="1600" u="none" cap="none" strike="noStrike">
                <a:solidFill>
                  <a:srgbClr val="121316"/>
                </a:solidFill>
                <a:latin typeface="Century Schoolbook"/>
                <a:ea typeface="Century Schoolbook"/>
                <a:cs typeface="Century Schoolbook"/>
                <a:sym typeface="Century Schoolbook"/>
              </a:rPr>
              <a:t>positive </a:t>
            </a:r>
            <a:endParaRPr i="1" sz="1600" u="none" cap="none" strike="noStrike">
              <a:solidFill>
                <a:srgbClr val="121316"/>
              </a:solidFill>
              <a:latin typeface="Century Schoolbook"/>
              <a:ea typeface="Century Schoolbook"/>
              <a:cs typeface="Century Schoolbook"/>
              <a:sym typeface="Century Schoolbook"/>
            </a:endParaRPr>
          </a:p>
          <a:p>
            <a:pPr indent="0" lvl="0" marL="0" marR="0" rtl="0" algn="ctr">
              <a:lnSpc>
                <a:spcPct val="130000"/>
              </a:lnSpc>
              <a:spcBef>
                <a:spcPts val="0"/>
              </a:spcBef>
              <a:spcAft>
                <a:spcPts val="0"/>
              </a:spcAft>
              <a:buClr>
                <a:srgbClr val="121316"/>
              </a:buClr>
              <a:buSzPts val="1800"/>
              <a:buFont typeface="Century Schoolbook"/>
              <a:buNone/>
            </a:pPr>
            <a:r>
              <a:t/>
            </a:r>
            <a:endParaRPr b="1" i="1" sz="1600">
              <a:solidFill>
                <a:srgbClr val="121316"/>
              </a:solidFill>
              <a:latin typeface="Century Schoolbook"/>
              <a:ea typeface="Century Schoolbook"/>
              <a:cs typeface="Century Schoolbook"/>
              <a:sym typeface="Century Schoolbook"/>
            </a:endParaRPr>
          </a:p>
          <a:p>
            <a:pPr indent="0" lvl="0" marL="0" marR="0" rtl="0" algn="ctr">
              <a:lnSpc>
                <a:spcPct val="130000"/>
              </a:lnSpc>
              <a:spcBef>
                <a:spcPts val="0"/>
              </a:spcBef>
              <a:spcAft>
                <a:spcPts val="0"/>
              </a:spcAft>
              <a:buClr>
                <a:srgbClr val="121316"/>
              </a:buClr>
              <a:buSzPts val="1800"/>
              <a:buFont typeface="Century Schoolbook"/>
              <a:buNone/>
            </a:pPr>
            <a:r>
              <a:rPr b="1" i="1" lang="en" sz="1600" u="none" cap="none" strike="noStrike">
                <a:solidFill>
                  <a:srgbClr val="121316"/>
                </a:solidFill>
                <a:latin typeface="Century Schoolbook"/>
                <a:ea typeface="Century Schoolbook"/>
                <a:cs typeface="Century Schoolbook"/>
                <a:sym typeface="Century Schoolbook"/>
              </a:rPr>
              <a:t>structural</a:t>
            </a:r>
            <a:r>
              <a:rPr i="1" lang="en" sz="1600" u="none" cap="none" strike="noStrike">
                <a:solidFill>
                  <a:srgbClr val="121316"/>
                </a:solidFill>
                <a:latin typeface="Century Schoolbook"/>
                <a:ea typeface="Century Schoolbook"/>
                <a:cs typeface="Century Schoolbook"/>
                <a:sym typeface="Century Schoolbook"/>
              </a:rPr>
              <a:t>, </a:t>
            </a:r>
            <a:r>
              <a:rPr b="1" i="1" lang="en" sz="1600" u="none" cap="none" strike="noStrike">
                <a:solidFill>
                  <a:srgbClr val="121316"/>
                </a:solidFill>
                <a:latin typeface="Century Schoolbook"/>
                <a:ea typeface="Century Schoolbook"/>
                <a:cs typeface="Century Schoolbook"/>
                <a:sym typeface="Century Schoolbook"/>
              </a:rPr>
              <a:t>procedural</a:t>
            </a:r>
            <a:r>
              <a:rPr i="1" lang="en" sz="1600" u="none" cap="none" strike="noStrike">
                <a:solidFill>
                  <a:srgbClr val="121316"/>
                </a:solidFill>
                <a:latin typeface="Century Schoolbook"/>
                <a:ea typeface="Century Schoolbook"/>
                <a:cs typeface="Century Schoolbook"/>
                <a:sym typeface="Century Schoolbook"/>
              </a:rPr>
              <a:t>, and </a:t>
            </a:r>
            <a:r>
              <a:rPr b="1" i="1" lang="en" sz="1600" u="none" cap="none" strike="noStrike">
                <a:solidFill>
                  <a:srgbClr val="121316"/>
                </a:solidFill>
                <a:latin typeface="Century Schoolbook"/>
                <a:ea typeface="Century Schoolbook"/>
                <a:cs typeface="Century Schoolbook"/>
                <a:sym typeface="Century Schoolbook"/>
              </a:rPr>
              <a:t>community </a:t>
            </a:r>
            <a:endParaRPr b="1" i="1" sz="1600" u="none" cap="none" strike="noStrike">
              <a:solidFill>
                <a:srgbClr val="121316"/>
              </a:solidFill>
              <a:latin typeface="Century Schoolbook"/>
              <a:ea typeface="Century Schoolbook"/>
              <a:cs typeface="Century Schoolbook"/>
              <a:sym typeface="Century Schoolbook"/>
            </a:endParaRPr>
          </a:p>
          <a:p>
            <a:pPr indent="0" lvl="0" marL="0" marR="0" rtl="0" algn="ctr">
              <a:lnSpc>
                <a:spcPct val="130000"/>
              </a:lnSpc>
              <a:spcBef>
                <a:spcPts val="0"/>
              </a:spcBef>
              <a:spcAft>
                <a:spcPts val="0"/>
              </a:spcAft>
              <a:buClr>
                <a:srgbClr val="121316"/>
              </a:buClr>
              <a:buSzPts val="1800"/>
              <a:buFont typeface="Century Schoolbook"/>
              <a:buNone/>
            </a:pPr>
            <a:r>
              <a:t/>
            </a:r>
            <a:endParaRPr i="1" sz="1600">
              <a:solidFill>
                <a:srgbClr val="121316"/>
              </a:solidFill>
              <a:latin typeface="Century Schoolbook"/>
              <a:ea typeface="Century Schoolbook"/>
              <a:cs typeface="Century Schoolbook"/>
              <a:sym typeface="Century Schoolbook"/>
            </a:endParaRPr>
          </a:p>
          <a:p>
            <a:pPr indent="0" lvl="0" marL="0" marR="0" rtl="0" algn="ctr">
              <a:lnSpc>
                <a:spcPct val="130000"/>
              </a:lnSpc>
              <a:spcBef>
                <a:spcPts val="0"/>
              </a:spcBef>
              <a:spcAft>
                <a:spcPts val="0"/>
              </a:spcAft>
              <a:buClr>
                <a:srgbClr val="121316"/>
              </a:buClr>
              <a:buSzPts val="1800"/>
              <a:buFont typeface="Century Schoolbook"/>
              <a:buNone/>
            </a:pPr>
            <a:r>
              <a:rPr i="1" lang="en" sz="1600" u="none" cap="none" strike="noStrike">
                <a:solidFill>
                  <a:srgbClr val="121316"/>
                </a:solidFill>
                <a:latin typeface="Century Schoolbook"/>
                <a:ea typeface="Century Schoolbook"/>
                <a:cs typeface="Century Schoolbook"/>
                <a:sym typeface="Century Schoolbook"/>
              </a:rPr>
              <a:t>changes</a:t>
            </a:r>
            <a:endParaRPr i="1" sz="1600" u="none" cap="none" strike="noStrike"/>
          </a:p>
        </p:txBody>
      </p:sp>
      <p:pic>
        <p:nvPicPr>
          <p:cNvPr id="267" name="Google Shape;267;p40"/>
          <p:cNvPicPr preferRelativeResize="0"/>
          <p:nvPr/>
        </p:nvPicPr>
        <p:blipFill rotWithShape="1">
          <a:blip r:embed="rId4">
            <a:alphaModFix/>
          </a:blip>
          <a:srcRect b="0" l="0" r="0" t="0"/>
          <a:stretch/>
        </p:blipFill>
        <p:spPr>
          <a:xfrm>
            <a:off x="675738" y="1473400"/>
            <a:ext cx="2202463" cy="2196449"/>
          </a:xfrm>
          <a:prstGeom prst="rect">
            <a:avLst/>
          </a:prstGeom>
          <a:noFill/>
          <a:ln>
            <a:noFill/>
          </a:ln>
        </p:spPr>
      </p:pic>
      <p:pic>
        <p:nvPicPr>
          <p:cNvPr id="268" name="Google Shape;268;p40"/>
          <p:cNvPicPr preferRelativeResize="0"/>
          <p:nvPr/>
        </p:nvPicPr>
        <p:blipFill rotWithShape="1">
          <a:blip r:embed="rId5">
            <a:alphaModFix/>
          </a:blip>
          <a:srcRect b="0" l="0" r="0" t="0"/>
          <a:stretch/>
        </p:blipFill>
        <p:spPr>
          <a:xfrm>
            <a:off x="8476363" y="3"/>
            <a:ext cx="667639" cy="675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8"/>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30" name="Google Shape;430;p58"/>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31" name="Google Shape;431;p58"/>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32" name="Google Shape;432;p58"/>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lnSpcReduction="20000"/>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Incentives </a:t>
            </a:r>
            <a:r>
              <a:rPr b="1" lang="en" sz="1500">
                <a:latin typeface="Century Schoolbook"/>
                <a:ea typeface="Century Schoolbook"/>
                <a:cs typeface="Century Schoolbook"/>
                <a:sym typeface="Century Schoolbook"/>
              </a:rPr>
              <a:t>for researchers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Badges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Registered Reports</a:t>
            </a:r>
            <a:endParaRPr b="0" i="0" sz="1500" u="none" cap="none" strike="noStrike">
              <a:solidFill>
                <a:srgbClr val="474B57"/>
              </a:solidFill>
              <a:latin typeface="Calibri"/>
              <a:ea typeface="Calibri"/>
              <a:cs typeface="Calibri"/>
              <a:sym typeface="Calibri"/>
            </a:endParaRPr>
          </a:p>
          <a:p>
            <a:pPr indent="0" lvl="0" marL="0" marR="0" rtl="0" algn="l">
              <a:lnSpc>
                <a:spcPct val="111000"/>
              </a:lnSpc>
              <a:spcBef>
                <a:spcPts val="700"/>
              </a:spcBef>
              <a:spcAft>
                <a:spcPts val="0"/>
              </a:spcAft>
              <a:buNone/>
            </a:pPr>
            <a:r>
              <a:rPr b="1" lang="en" sz="1500">
                <a:solidFill>
                  <a:srgbClr val="79A8A4"/>
                </a:solidFill>
                <a:latin typeface="Century Schoolbook"/>
                <a:ea typeface="Century Schoolbook"/>
                <a:cs typeface="Century Schoolbook"/>
                <a:sym typeface="Century Schoolbook"/>
              </a:rPr>
              <a:t>Incentives for journals &amp; funders</a:t>
            </a:r>
            <a:endParaRPr b="1"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Plan-S (EU-wide open publishing)</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Re-designed peer review (e.g., PeerCommunityIn)</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Research evaluation updated (e.g., San Francisco Declaration of Research Assessment)</a:t>
            </a:r>
            <a:endParaRPr b="0" i="0" sz="1500" u="none" cap="none" strike="noStrike">
              <a:solidFill>
                <a:srgbClr val="79A8A4"/>
              </a:solidFill>
              <a:latin typeface="Calibri"/>
              <a:ea typeface="Calibri"/>
              <a:cs typeface="Calibri"/>
              <a:sym typeface="Calibri"/>
            </a:endParaRPr>
          </a:p>
        </p:txBody>
      </p:sp>
      <p:cxnSp>
        <p:nvCxnSpPr>
          <p:cNvPr id="433" name="Google Shape;433;p58"/>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9"/>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40" name="Google Shape;440;p59"/>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41" name="Google Shape;441;p59"/>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42" name="Google Shape;442;p59"/>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lnSpcReduction="20000"/>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79A8A4"/>
                </a:solidFill>
                <a:latin typeface="Century Schoolbook"/>
                <a:ea typeface="Century Schoolbook"/>
                <a:cs typeface="Century Schoolbook"/>
                <a:sym typeface="Century Schoolbook"/>
              </a:rPr>
              <a:t>Incentives </a:t>
            </a:r>
            <a:r>
              <a:rPr b="1" lang="en" sz="1500">
                <a:solidFill>
                  <a:srgbClr val="79A8A4"/>
                </a:solidFill>
                <a:latin typeface="Century Schoolbook"/>
                <a:ea typeface="Century Schoolbook"/>
                <a:cs typeface="Century Schoolbook"/>
                <a:sym typeface="Century Schoolbook"/>
              </a:rPr>
              <a:t>for researchers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Badges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Registered Reports</a:t>
            </a:r>
            <a:endParaRPr b="0" i="0" sz="1500" u="none" cap="none" strike="noStrike">
              <a:solidFill>
                <a:srgbClr val="79A8A4"/>
              </a:solidFill>
              <a:latin typeface="Calibri"/>
              <a:ea typeface="Calibri"/>
              <a:cs typeface="Calibri"/>
              <a:sym typeface="Calibri"/>
            </a:endParaRPr>
          </a:p>
          <a:p>
            <a:pPr indent="0" lvl="0" marL="0" marR="0" rtl="0" algn="l">
              <a:lnSpc>
                <a:spcPct val="111000"/>
              </a:lnSpc>
              <a:spcBef>
                <a:spcPts val="700"/>
              </a:spcBef>
              <a:spcAft>
                <a:spcPts val="0"/>
              </a:spcAft>
              <a:buNone/>
            </a:pPr>
            <a:r>
              <a:rPr b="1" lang="en" sz="1500">
                <a:latin typeface="Century Schoolbook"/>
                <a:ea typeface="Century Schoolbook"/>
                <a:cs typeface="Century Schoolbook"/>
                <a:sym typeface="Century Schoolbook"/>
              </a:rPr>
              <a:t>Incentives for journals &amp; funders</a:t>
            </a:r>
            <a:endParaRPr b="1"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Transparency and Openness Promotion (TOP) and other guidelines and factors for journals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Plan-S (EU-wide open publishing)</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Re-designed peer review (e.g., PeerCommunityIn)</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Research evaluation updated (e.g., San Francisco Declaration of Research Assessment)</a:t>
            </a:r>
            <a:endParaRPr b="0" i="0" sz="1500" u="none" cap="none" strike="noStrike">
              <a:solidFill>
                <a:srgbClr val="79A8A4"/>
              </a:solidFill>
              <a:latin typeface="Calibri"/>
              <a:ea typeface="Calibri"/>
              <a:cs typeface="Calibri"/>
              <a:sym typeface="Calibri"/>
            </a:endParaRPr>
          </a:p>
        </p:txBody>
      </p:sp>
      <p:cxnSp>
        <p:nvCxnSpPr>
          <p:cNvPr id="443" name="Google Shape;443;p59"/>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0"/>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50" name="Google Shape;450;p60"/>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51" name="Google Shape;451;p60"/>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52" name="Google Shape;452;p60"/>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lnSpcReduction="20000"/>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79A8A4"/>
                </a:solidFill>
                <a:latin typeface="Century Schoolbook"/>
                <a:ea typeface="Century Schoolbook"/>
                <a:cs typeface="Century Schoolbook"/>
                <a:sym typeface="Century Schoolbook"/>
              </a:rPr>
              <a:t>Incentives </a:t>
            </a:r>
            <a:r>
              <a:rPr b="1" lang="en" sz="1500">
                <a:solidFill>
                  <a:srgbClr val="79A8A4"/>
                </a:solidFill>
                <a:latin typeface="Century Schoolbook"/>
                <a:ea typeface="Century Schoolbook"/>
                <a:cs typeface="Century Schoolbook"/>
                <a:sym typeface="Century Schoolbook"/>
              </a:rPr>
              <a:t>for researchers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Badges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Registered Reports</a:t>
            </a:r>
            <a:endParaRPr b="0" i="0" sz="1500" u="none" cap="none" strike="noStrike">
              <a:solidFill>
                <a:srgbClr val="79A8A4"/>
              </a:solidFill>
              <a:latin typeface="Calibri"/>
              <a:ea typeface="Calibri"/>
              <a:cs typeface="Calibri"/>
              <a:sym typeface="Calibri"/>
            </a:endParaRPr>
          </a:p>
          <a:p>
            <a:pPr indent="0" lvl="0" marL="0" marR="0" rtl="0" algn="l">
              <a:lnSpc>
                <a:spcPct val="111000"/>
              </a:lnSpc>
              <a:spcBef>
                <a:spcPts val="700"/>
              </a:spcBef>
              <a:spcAft>
                <a:spcPts val="0"/>
              </a:spcAft>
              <a:buNone/>
            </a:pPr>
            <a:r>
              <a:rPr b="1" lang="en" sz="1500">
                <a:latin typeface="Century Schoolbook"/>
                <a:ea typeface="Century Schoolbook"/>
                <a:cs typeface="Century Schoolbook"/>
                <a:sym typeface="Century Schoolbook"/>
              </a:rPr>
              <a:t>Incentives for journals &amp; funders</a:t>
            </a:r>
            <a:endParaRPr b="1"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Plan-S (EU-wide open publishing)</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Re-designed peer review (e.g., PeerCommunityIn)</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Research evaluation updated (e.g., San Francisco Declaration of Research Assessment)</a:t>
            </a:r>
            <a:endParaRPr b="0" i="0" sz="1500" u="none" cap="none" strike="noStrike">
              <a:solidFill>
                <a:srgbClr val="79A8A4"/>
              </a:solidFill>
              <a:latin typeface="Calibri"/>
              <a:ea typeface="Calibri"/>
              <a:cs typeface="Calibri"/>
              <a:sym typeface="Calibri"/>
            </a:endParaRPr>
          </a:p>
        </p:txBody>
      </p:sp>
      <p:cxnSp>
        <p:nvCxnSpPr>
          <p:cNvPr id="453" name="Google Shape;453;p60"/>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1"/>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60" name="Google Shape;460;p61"/>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61" name="Google Shape;461;p61"/>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62" name="Google Shape;462;p61"/>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lnSpcReduction="20000"/>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79A8A4"/>
                </a:solidFill>
                <a:latin typeface="Century Schoolbook"/>
                <a:ea typeface="Century Schoolbook"/>
                <a:cs typeface="Century Schoolbook"/>
                <a:sym typeface="Century Schoolbook"/>
              </a:rPr>
              <a:t>Incentives </a:t>
            </a:r>
            <a:r>
              <a:rPr b="1" lang="en" sz="1500">
                <a:solidFill>
                  <a:srgbClr val="79A8A4"/>
                </a:solidFill>
                <a:latin typeface="Century Schoolbook"/>
                <a:ea typeface="Century Schoolbook"/>
                <a:cs typeface="Century Schoolbook"/>
                <a:sym typeface="Century Schoolbook"/>
              </a:rPr>
              <a:t>for researchers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Badges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Registered Reports</a:t>
            </a:r>
            <a:endParaRPr b="0" i="0" sz="1500" u="none" cap="none" strike="noStrike">
              <a:solidFill>
                <a:srgbClr val="79A8A4"/>
              </a:solidFill>
              <a:latin typeface="Calibri"/>
              <a:ea typeface="Calibri"/>
              <a:cs typeface="Calibri"/>
              <a:sym typeface="Calibri"/>
            </a:endParaRPr>
          </a:p>
          <a:p>
            <a:pPr indent="0" lvl="0" marL="0" marR="0" rtl="0" algn="l">
              <a:lnSpc>
                <a:spcPct val="111000"/>
              </a:lnSpc>
              <a:spcBef>
                <a:spcPts val="700"/>
              </a:spcBef>
              <a:spcAft>
                <a:spcPts val="0"/>
              </a:spcAft>
              <a:buNone/>
            </a:pPr>
            <a:r>
              <a:rPr b="1" lang="en" sz="1500">
                <a:latin typeface="Century Schoolbook"/>
                <a:ea typeface="Century Schoolbook"/>
                <a:cs typeface="Century Schoolbook"/>
                <a:sym typeface="Century Schoolbook"/>
              </a:rPr>
              <a:t>Incentives for journals &amp; funders</a:t>
            </a:r>
            <a:endParaRPr b="1"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Plan-S (EU-wide open publishing)</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Re-designed peer review (e.g., PeerCommunityIn)</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Research evaluation updated (e.g., San Francisco Declaration of Research Assessment)</a:t>
            </a:r>
            <a:endParaRPr b="0" i="0" sz="1500" u="none" cap="none" strike="noStrike">
              <a:solidFill>
                <a:srgbClr val="79A8A4"/>
              </a:solidFill>
              <a:latin typeface="Calibri"/>
              <a:ea typeface="Calibri"/>
              <a:cs typeface="Calibri"/>
              <a:sym typeface="Calibri"/>
            </a:endParaRPr>
          </a:p>
        </p:txBody>
      </p:sp>
      <p:cxnSp>
        <p:nvCxnSpPr>
          <p:cNvPr id="463" name="Google Shape;463;p61"/>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2"/>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Structural Change</a:t>
            </a:r>
            <a:endParaRPr b="0" i="0" sz="3600" u="none" cap="none" strike="noStrike">
              <a:solidFill>
                <a:srgbClr val="000000"/>
              </a:solidFill>
              <a:latin typeface="Arial"/>
              <a:ea typeface="Arial"/>
              <a:cs typeface="Arial"/>
              <a:sym typeface="Arial"/>
            </a:endParaRPr>
          </a:p>
        </p:txBody>
      </p:sp>
      <p:pic>
        <p:nvPicPr>
          <p:cNvPr id="470" name="Google Shape;470;p62"/>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71" name="Google Shape;471;p62"/>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72" name="Google Shape;472;p62"/>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lnSpcReduction="20000"/>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79A8A4"/>
                </a:solidFill>
                <a:latin typeface="Century Schoolbook"/>
                <a:ea typeface="Century Schoolbook"/>
                <a:cs typeface="Century Schoolbook"/>
                <a:sym typeface="Century Schoolbook"/>
              </a:rPr>
              <a:t>Incentives </a:t>
            </a:r>
            <a:r>
              <a:rPr b="1" lang="en" sz="1500">
                <a:solidFill>
                  <a:srgbClr val="79A8A4"/>
                </a:solidFill>
                <a:latin typeface="Century Schoolbook"/>
                <a:ea typeface="Century Schoolbook"/>
                <a:cs typeface="Century Schoolbook"/>
                <a:sym typeface="Century Schoolbook"/>
              </a:rPr>
              <a:t>for researchers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Badges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Registered Reports</a:t>
            </a:r>
            <a:endParaRPr b="0" i="0" sz="1500" u="none" cap="none" strike="noStrike">
              <a:solidFill>
                <a:srgbClr val="79A8A4"/>
              </a:solidFill>
              <a:latin typeface="Calibri"/>
              <a:ea typeface="Calibri"/>
              <a:cs typeface="Calibri"/>
              <a:sym typeface="Calibri"/>
            </a:endParaRPr>
          </a:p>
          <a:p>
            <a:pPr indent="0" lvl="0" marL="0" marR="0" rtl="0" algn="l">
              <a:lnSpc>
                <a:spcPct val="111000"/>
              </a:lnSpc>
              <a:spcBef>
                <a:spcPts val="700"/>
              </a:spcBef>
              <a:spcAft>
                <a:spcPts val="0"/>
              </a:spcAft>
              <a:buNone/>
            </a:pPr>
            <a:r>
              <a:rPr b="1" lang="en" sz="1500">
                <a:latin typeface="Century Schoolbook"/>
                <a:ea typeface="Century Schoolbook"/>
                <a:cs typeface="Century Schoolbook"/>
                <a:sym typeface="Century Schoolbook"/>
              </a:rPr>
              <a:t>Incentives for journals &amp; funders</a:t>
            </a:r>
            <a:endParaRPr b="1"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Plan-S (EU-wide open publishing)</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b="0" i="0" lang="en" sz="1500" u="none" cap="none" strike="noStrike">
                <a:solidFill>
                  <a:srgbClr val="79A8A4"/>
                </a:solidFill>
                <a:latin typeface="Century Schoolbook"/>
                <a:ea typeface="Century Schoolbook"/>
                <a:cs typeface="Century Schoolbook"/>
                <a:sym typeface="Century Schoolbook"/>
              </a:rPr>
              <a:t>Re-designed peer review (e.g., PeerCommunityIn)</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Research evaluation updated (e.g., San Francisco Declaration of Research Assessment)</a:t>
            </a:r>
            <a:endParaRPr b="0" i="0" sz="1500" u="none" cap="none" strike="noStrike">
              <a:solidFill>
                <a:srgbClr val="474B57"/>
              </a:solidFill>
              <a:latin typeface="Calibri"/>
              <a:ea typeface="Calibri"/>
              <a:cs typeface="Calibri"/>
              <a:sym typeface="Calibri"/>
            </a:endParaRPr>
          </a:p>
        </p:txBody>
      </p:sp>
      <p:cxnSp>
        <p:nvCxnSpPr>
          <p:cNvPr id="473" name="Google Shape;473;p62"/>
          <p:cNvCxnSpPr/>
          <p:nvPr/>
        </p:nvCxnSpPr>
        <p:spPr>
          <a:xfrm>
            <a:off x="2127870" y="357156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Procedural Change</a:t>
            </a:r>
            <a:endParaRPr b="0" i="0" sz="3600" u="none" cap="none" strike="noStrike">
              <a:solidFill>
                <a:srgbClr val="000000"/>
              </a:solidFill>
              <a:latin typeface="Arial"/>
              <a:ea typeface="Arial"/>
              <a:cs typeface="Arial"/>
              <a:sym typeface="Arial"/>
            </a:endParaRPr>
          </a:p>
        </p:txBody>
      </p:sp>
      <p:pic>
        <p:nvPicPr>
          <p:cNvPr id="480" name="Google Shape;480;p63"/>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81" name="Google Shape;481;p63"/>
          <p:cNvPicPr preferRelativeResize="0"/>
          <p:nvPr/>
        </p:nvPicPr>
        <p:blipFill rotWithShape="1">
          <a:blip r:embed="rId4">
            <a:alphaModFix/>
          </a:blip>
          <a:srcRect b="0" l="0" r="0" t="0"/>
          <a:stretch/>
        </p:blipFill>
        <p:spPr>
          <a:xfrm>
            <a:off x="0" y="2160000"/>
            <a:ext cx="2991600" cy="2983500"/>
          </a:xfrm>
          <a:prstGeom prst="rect">
            <a:avLst/>
          </a:prstGeom>
          <a:noFill/>
          <a:ln>
            <a:noFill/>
          </a:ln>
        </p:spPr>
      </p:pic>
      <p:sp>
        <p:nvSpPr>
          <p:cNvPr id="482" name="Google Shape;482;p63"/>
          <p:cNvSpPr txBox="1"/>
          <p:nvPr>
            <p:ph idx="4294967295" type="body"/>
          </p:nvPr>
        </p:nvSpPr>
        <p:spPr>
          <a:xfrm>
            <a:off x="2991600" y="1755000"/>
            <a:ext cx="6053400" cy="298944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Predictions Markets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Several prediction market studies show that experts and non-experts can predict study replicability</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Hence, another tool for researchers to assess the credibility of existing and hypothetical works</a:t>
            </a:r>
            <a:endParaRPr b="0" i="0" sz="1500" u="none" cap="none" strike="noStrike">
              <a:solidFill>
                <a:srgbClr val="474B57"/>
              </a:solidFill>
              <a:latin typeface="Calibri"/>
              <a:ea typeface="Calibri"/>
              <a:cs typeface="Calibri"/>
              <a:sym typeface="Calibri"/>
            </a:endParaRPr>
          </a:p>
        </p:txBody>
      </p:sp>
      <p:cxnSp>
        <p:nvCxnSpPr>
          <p:cNvPr id="483" name="Google Shape;483;p63"/>
          <p:cNvCxnSpPr/>
          <p:nvPr/>
        </p:nvCxnSpPr>
        <p:spPr>
          <a:xfrm>
            <a:off x="1274670" y="463590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Procedural Change</a:t>
            </a:r>
            <a:endParaRPr b="0" i="0" sz="3600" u="none" cap="none" strike="noStrike">
              <a:solidFill>
                <a:srgbClr val="000000"/>
              </a:solidFill>
              <a:latin typeface="Arial"/>
              <a:ea typeface="Arial"/>
              <a:cs typeface="Arial"/>
              <a:sym typeface="Arial"/>
            </a:endParaRPr>
          </a:p>
        </p:txBody>
      </p:sp>
      <p:pic>
        <p:nvPicPr>
          <p:cNvPr id="490" name="Google Shape;490;p64"/>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491" name="Google Shape;491;p64"/>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492" name="Google Shape;492;p64"/>
          <p:cNvSpPr txBox="1"/>
          <p:nvPr>
            <p:ph idx="4294967295" type="body"/>
          </p:nvPr>
        </p:nvSpPr>
        <p:spPr>
          <a:xfrm>
            <a:off x="2991600" y="1755000"/>
            <a:ext cx="6053400" cy="298944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Statistical assessment</a:t>
            </a:r>
            <a:r>
              <a:rPr b="1" lang="en" sz="1500">
                <a:latin typeface="Century Schoolbook"/>
                <a:ea typeface="Century Schoolbook"/>
                <a:cs typeface="Century Schoolbook"/>
                <a:sym typeface="Century Schoolbook"/>
              </a:rPr>
              <a:t>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Assessing sets of studies: </a:t>
            </a:r>
            <a:r>
              <a:rPr b="0" i="0" lang="en" sz="1500" u="none" cap="none" strike="noStrike">
                <a:solidFill>
                  <a:srgbClr val="000000"/>
                </a:solidFill>
                <a:latin typeface="Century Schoolbook"/>
                <a:ea typeface="Century Schoolbook"/>
                <a:cs typeface="Century Schoolbook"/>
                <a:sym typeface="Century Schoolbook"/>
              </a:rPr>
              <a:t>Focus on </a:t>
            </a:r>
            <a:r>
              <a:rPr b="0" i="1" lang="en" sz="1500" u="none" cap="none" strike="noStrike">
                <a:solidFill>
                  <a:srgbClr val="000000"/>
                </a:solidFill>
                <a:latin typeface="Century Schoolbook"/>
                <a:ea typeface="Century Schoolbook"/>
                <a:cs typeface="Century Schoolbook"/>
                <a:sym typeface="Century Schoolbook"/>
              </a:rPr>
              <a:t>α</a:t>
            </a:r>
            <a:r>
              <a:rPr b="0" i="0" lang="en" sz="1500" u="none" cap="none" strike="noStrike">
                <a:solidFill>
                  <a:srgbClr val="000000"/>
                </a:solidFill>
                <a:latin typeface="Century Schoolbook"/>
                <a:ea typeface="Century Schoolbook"/>
                <a:cs typeface="Century Schoolbook"/>
                <a:sym typeface="Century Schoolbook"/>
              </a:rPr>
              <a:t>- and </a:t>
            </a:r>
            <a:r>
              <a:rPr b="0" i="1" lang="en" sz="1500" u="none" cap="none" strike="noStrike">
                <a:solidFill>
                  <a:srgbClr val="000000"/>
                </a:solidFill>
                <a:latin typeface="Century Schoolbook"/>
                <a:ea typeface="Century Schoolbook"/>
                <a:cs typeface="Century Schoolbook"/>
                <a:sym typeface="Century Schoolbook"/>
              </a:rPr>
              <a:t>β</a:t>
            </a:r>
            <a:r>
              <a:rPr b="0" i="0" lang="en" sz="1500" u="none" cap="none" strike="noStrike">
                <a:solidFill>
                  <a:srgbClr val="000000"/>
                </a:solidFill>
                <a:latin typeface="Century Schoolbook"/>
                <a:ea typeface="Century Schoolbook"/>
                <a:cs typeface="Century Schoolbook"/>
                <a:sym typeface="Century Schoolbook"/>
              </a:rPr>
              <a:t>-levels (Typ</a:t>
            </a:r>
            <a:r>
              <a:rPr lang="en" sz="1500">
                <a:latin typeface="Century Schoolbook"/>
                <a:ea typeface="Century Schoolbook"/>
                <a:cs typeface="Century Schoolbook"/>
                <a:sym typeface="Century Schoolbook"/>
              </a:rPr>
              <a:t>e I and II error rates</a:t>
            </a:r>
            <a:r>
              <a:rPr b="0" i="0" lang="en" sz="1500" u="none" cap="none" strike="noStrike">
                <a:solidFill>
                  <a:srgbClr val="000000"/>
                </a:solidFill>
                <a:latin typeface="Century Schoolbook"/>
                <a:ea typeface="Century Schoolbook"/>
                <a:cs typeface="Century Schoolbook"/>
                <a:sym typeface="Century Schoolbook"/>
              </a:rPr>
              <a:t>) &amp; distribution of </a:t>
            </a:r>
            <a:r>
              <a:rPr b="0" i="1" lang="en" sz="1500" u="none" cap="none" strike="noStrike">
                <a:solidFill>
                  <a:srgbClr val="000000"/>
                </a:solidFill>
                <a:latin typeface="Century Schoolbook"/>
                <a:ea typeface="Century Schoolbook"/>
                <a:cs typeface="Century Schoolbook"/>
                <a:sym typeface="Century Schoolbook"/>
              </a:rPr>
              <a:t>p</a:t>
            </a:r>
            <a:r>
              <a:rPr b="0" i="0" lang="en" sz="1500" u="none" cap="none" strike="noStrike">
                <a:solidFill>
                  <a:srgbClr val="000000"/>
                </a:solidFill>
                <a:latin typeface="Century Schoolbook"/>
                <a:ea typeface="Century Schoolbook"/>
                <a:cs typeface="Century Schoolbook"/>
                <a:sym typeface="Century Schoolbook"/>
              </a:rPr>
              <a:t>-values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lang="en" sz="1500">
                <a:solidFill>
                  <a:srgbClr val="79A8A4"/>
                </a:solidFill>
                <a:latin typeface="Century Schoolbook"/>
                <a:ea typeface="Century Schoolbook"/>
                <a:cs typeface="Century Schoolbook"/>
                <a:sym typeface="Century Schoolbook"/>
              </a:rPr>
              <a:t>Assessing single studies; </a:t>
            </a:r>
            <a:r>
              <a:rPr b="0" i="0" lang="en" sz="1500" u="none" cap="none" strike="noStrike">
                <a:solidFill>
                  <a:srgbClr val="79A8A4"/>
                </a:solidFill>
                <a:latin typeface="Century Schoolbook"/>
                <a:ea typeface="Century Schoolbook"/>
                <a:cs typeface="Century Schoolbook"/>
                <a:sym typeface="Century Schoolbook"/>
              </a:rPr>
              <a:t>Automatic numerical error and inconsistency detection</a:t>
            </a:r>
            <a:endParaRPr b="0" i="0" sz="1500" u="none" cap="none" strike="noStrike">
              <a:solidFill>
                <a:srgbClr val="79A8A4"/>
              </a:solidFill>
              <a:latin typeface="Calibri"/>
              <a:ea typeface="Calibri"/>
              <a:cs typeface="Calibri"/>
              <a:sym typeface="Calibri"/>
            </a:endParaRPr>
          </a:p>
          <a:p>
            <a:pPr indent="0" lvl="0" marL="0" marR="0" rtl="0" algn="l">
              <a:lnSpc>
                <a:spcPct val="111000"/>
              </a:lnSpc>
              <a:spcBef>
                <a:spcPts val="700"/>
              </a:spcBef>
              <a:spcAft>
                <a:spcPts val="0"/>
              </a:spcAft>
              <a:buNone/>
            </a:pPr>
            <a:r>
              <a:t/>
            </a:r>
            <a:endParaRPr b="0" i="0" sz="1500" u="none" cap="none" strike="noStrike">
              <a:solidFill>
                <a:srgbClr val="474B57"/>
              </a:solidFill>
              <a:latin typeface="Calibri"/>
              <a:ea typeface="Calibri"/>
              <a:cs typeface="Calibri"/>
              <a:sym typeface="Calibri"/>
            </a:endParaRPr>
          </a:p>
        </p:txBody>
      </p:sp>
      <p:cxnSp>
        <p:nvCxnSpPr>
          <p:cNvPr id="493" name="Google Shape;493;p64"/>
          <p:cNvCxnSpPr/>
          <p:nvPr/>
        </p:nvCxnSpPr>
        <p:spPr>
          <a:xfrm>
            <a:off x="1274670" y="463590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5"/>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Procedural Change</a:t>
            </a:r>
            <a:endParaRPr b="0" i="0" sz="3600" u="none" cap="none" strike="noStrike">
              <a:solidFill>
                <a:srgbClr val="000000"/>
              </a:solidFill>
              <a:latin typeface="Arial"/>
              <a:ea typeface="Arial"/>
              <a:cs typeface="Arial"/>
              <a:sym typeface="Arial"/>
            </a:endParaRPr>
          </a:p>
        </p:txBody>
      </p:sp>
      <p:pic>
        <p:nvPicPr>
          <p:cNvPr id="500" name="Google Shape;500;p65"/>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01" name="Google Shape;501;p65"/>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02" name="Google Shape;502;p65"/>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Statistical assessment</a:t>
            </a:r>
            <a:r>
              <a:rPr b="1" lang="en" sz="1500">
                <a:latin typeface="Century Schoolbook"/>
                <a:ea typeface="Century Schoolbook"/>
                <a:cs typeface="Century Schoolbook"/>
                <a:sym typeface="Century Schoolbook"/>
              </a:rPr>
              <a:t>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79A8A4"/>
              </a:buClr>
              <a:buSzPts val="700"/>
              <a:buFont typeface="Arial"/>
              <a:buChar char="●"/>
            </a:pPr>
            <a:r>
              <a:rPr lang="en" sz="1500">
                <a:solidFill>
                  <a:srgbClr val="79A8A4"/>
                </a:solidFill>
                <a:latin typeface="Century Schoolbook"/>
                <a:ea typeface="Century Schoolbook"/>
                <a:cs typeface="Century Schoolbook"/>
                <a:sym typeface="Century Schoolbook"/>
              </a:rPr>
              <a:t>Assessing sets of studies: </a:t>
            </a:r>
            <a:r>
              <a:rPr b="0" i="0" lang="en" sz="1500" u="none" cap="none" strike="noStrike">
                <a:solidFill>
                  <a:srgbClr val="79A8A4"/>
                </a:solidFill>
                <a:latin typeface="Century Schoolbook"/>
                <a:ea typeface="Century Schoolbook"/>
                <a:cs typeface="Century Schoolbook"/>
                <a:sym typeface="Century Schoolbook"/>
              </a:rPr>
              <a:t>Focus on </a:t>
            </a:r>
            <a:r>
              <a:rPr b="0" i="1" lang="en" sz="1500" u="none" cap="none" strike="noStrike">
                <a:solidFill>
                  <a:srgbClr val="79A8A4"/>
                </a:solidFill>
                <a:latin typeface="Century Schoolbook"/>
                <a:ea typeface="Century Schoolbook"/>
                <a:cs typeface="Century Schoolbook"/>
                <a:sym typeface="Century Schoolbook"/>
              </a:rPr>
              <a:t>α</a:t>
            </a:r>
            <a:r>
              <a:rPr b="0" i="0" lang="en" sz="1500" u="none" cap="none" strike="noStrike">
                <a:solidFill>
                  <a:srgbClr val="79A8A4"/>
                </a:solidFill>
                <a:latin typeface="Century Schoolbook"/>
                <a:ea typeface="Century Schoolbook"/>
                <a:cs typeface="Century Schoolbook"/>
                <a:sym typeface="Century Schoolbook"/>
              </a:rPr>
              <a:t>- and </a:t>
            </a:r>
            <a:r>
              <a:rPr b="0" i="1" lang="en" sz="1500" u="none" cap="none" strike="noStrike">
                <a:solidFill>
                  <a:srgbClr val="79A8A4"/>
                </a:solidFill>
                <a:latin typeface="Century Schoolbook"/>
                <a:ea typeface="Century Schoolbook"/>
                <a:cs typeface="Century Schoolbook"/>
                <a:sym typeface="Century Schoolbook"/>
              </a:rPr>
              <a:t>β</a:t>
            </a:r>
            <a:r>
              <a:rPr b="0" i="0" lang="en" sz="1500" u="none" cap="none" strike="noStrike">
                <a:solidFill>
                  <a:srgbClr val="79A8A4"/>
                </a:solidFill>
                <a:latin typeface="Century Schoolbook"/>
                <a:ea typeface="Century Schoolbook"/>
                <a:cs typeface="Century Schoolbook"/>
                <a:sym typeface="Century Schoolbook"/>
              </a:rPr>
              <a:t>-levels (Typ</a:t>
            </a:r>
            <a:r>
              <a:rPr lang="en" sz="1500">
                <a:solidFill>
                  <a:srgbClr val="79A8A4"/>
                </a:solidFill>
                <a:latin typeface="Century Schoolbook"/>
                <a:ea typeface="Century Schoolbook"/>
                <a:cs typeface="Century Schoolbook"/>
                <a:sym typeface="Century Schoolbook"/>
              </a:rPr>
              <a:t>e I and II error rates</a:t>
            </a:r>
            <a:r>
              <a:rPr b="0" i="0" lang="en" sz="1500" u="none" cap="none" strike="noStrike">
                <a:solidFill>
                  <a:srgbClr val="79A8A4"/>
                </a:solidFill>
                <a:latin typeface="Century Schoolbook"/>
                <a:ea typeface="Century Schoolbook"/>
                <a:cs typeface="Century Schoolbook"/>
                <a:sym typeface="Century Schoolbook"/>
              </a:rPr>
              <a:t>) &amp; distribution of </a:t>
            </a:r>
            <a:r>
              <a:rPr b="0" i="1" lang="en" sz="1500" u="none" cap="none" strike="noStrike">
                <a:solidFill>
                  <a:srgbClr val="79A8A4"/>
                </a:solidFill>
                <a:latin typeface="Century Schoolbook"/>
                <a:ea typeface="Century Schoolbook"/>
                <a:cs typeface="Century Schoolbook"/>
                <a:sym typeface="Century Schoolbook"/>
              </a:rPr>
              <a:t>p</a:t>
            </a:r>
            <a:r>
              <a:rPr b="0" i="0" lang="en" sz="1500" u="none" cap="none" strike="noStrike">
                <a:solidFill>
                  <a:srgbClr val="79A8A4"/>
                </a:solidFill>
                <a:latin typeface="Century Schoolbook"/>
                <a:ea typeface="Century Schoolbook"/>
                <a:cs typeface="Century Schoolbook"/>
                <a:sym typeface="Century Schoolbook"/>
              </a:rPr>
              <a:t>-values</a:t>
            </a:r>
            <a:endParaRPr b="0" i="0" sz="1500" u="none" cap="none" strike="noStrike">
              <a:solidFill>
                <a:srgbClr val="79A8A4"/>
              </a:solidFill>
              <a:latin typeface="Calibri"/>
              <a:ea typeface="Calibri"/>
              <a:cs typeface="Calibri"/>
              <a:sym typeface="Calibri"/>
            </a:endParaRPr>
          </a:p>
          <a:p>
            <a:pPr indent="-247650" lvl="0" marL="330200" marR="0" rtl="0" algn="l">
              <a:lnSpc>
                <a:spcPct val="111000"/>
              </a:lnSpc>
              <a:spcBef>
                <a:spcPts val="700"/>
              </a:spcBef>
              <a:spcAft>
                <a:spcPts val="0"/>
              </a:spcAft>
              <a:buClr>
                <a:schemeClr val="dk1"/>
              </a:buClr>
              <a:buSzPts val="700"/>
              <a:buFont typeface="Arial"/>
              <a:buChar char="●"/>
            </a:pPr>
            <a:r>
              <a:rPr lang="en" sz="1500">
                <a:solidFill>
                  <a:schemeClr val="dk1"/>
                </a:solidFill>
                <a:latin typeface="Century Schoolbook"/>
                <a:ea typeface="Century Schoolbook"/>
                <a:cs typeface="Century Schoolbook"/>
                <a:sym typeface="Century Schoolbook"/>
              </a:rPr>
              <a:t>Assessing single studies: </a:t>
            </a:r>
            <a:r>
              <a:rPr b="0" i="0" lang="en" sz="1500" u="none" cap="none" strike="noStrike">
                <a:solidFill>
                  <a:schemeClr val="dk1"/>
                </a:solidFill>
                <a:latin typeface="Century Schoolbook"/>
                <a:ea typeface="Century Schoolbook"/>
                <a:cs typeface="Century Schoolbook"/>
                <a:sym typeface="Century Schoolbook"/>
              </a:rPr>
              <a:t>Automatic numerical error and inconsistency detection</a:t>
            </a:r>
            <a:endParaRPr b="0" i="0" sz="1500" u="none" cap="none" strike="noStrike">
              <a:solidFill>
                <a:schemeClr val="dk1"/>
              </a:solidFill>
              <a:latin typeface="Calibri"/>
              <a:ea typeface="Calibri"/>
              <a:cs typeface="Calibri"/>
              <a:sym typeface="Calibri"/>
            </a:endParaRPr>
          </a:p>
          <a:p>
            <a:pPr indent="0" lvl="0" marL="0" marR="0" rtl="0" algn="l">
              <a:lnSpc>
                <a:spcPct val="111000"/>
              </a:lnSpc>
              <a:spcBef>
                <a:spcPts val="700"/>
              </a:spcBef>
              <a:spcAft>
                <a:spcPts val="0"/>
              </a:spcAft>
              <a:buNone/>
            </a:pPr>
            <a:r>
              <a:t/>
            </a:r>
            <a:endParaRPr b="0" i="0" sz="1500" u="none" cap="none" strike="noStrike">
              <a:solidFill>
                <a:srgbClr val="474B57"/>
              </a:solidFill>
              <a:latin typeface="Calibri"/>
              <a:ea typeface="Calibri"/>
              <a:cs typeface="Calibri"/>
              <a:sym typeface="Calibri"/>
            </a:endParaRPr>
          </a:p>
        </p:txBody>
      </p:sp>
      <p:cxnSp>
        <p:nvCxnSpPr>
          <p:cNvPr id="503" name="Google Shape;503;p65"/>
          <p:cNvCxnSpPr/>
          <p:nvPr/>
        </p:nvCxnSpPr>
        <p:spPr>
          <a:xfrm>
            <a:off x="1274670" y="463590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6"/>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Procedural Change</a:t>
            </a:r>
            <a:endParaRPr b="0" i="0" sz="3600" u="none" cap="none" strike="noStrike">
              <a:solidFill>
                <a:srgbClr val="000000"/>
              </a:solidFill>
              <a:latin typeface="Arial"/>
              <a:ea typeface="Arial"/>
              <a:cs typeface="Arial"/>
              <a:sym typeface="Arial"/>
            </a:endParaRPr>
          </a:p>
        </p:txBody>
      </p:sp>
      <p:pic>
        <p:nvPicPr>
          <p:cNvPr id="510" name="Google Shape;510;p66"/>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11" name="Google Shape;511;p66"/>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12" name="Google Shape;512;p66"/>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70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Multiverse</a:t>
            </a:r>
            <a:r>
              <a:rPr b="1" lang="en" sz="1500">
                <a:latin typeface="Century Schoolbook"/>
                <a:ea typeface="Century Schoolbook"/>
                <a:cs typeface="Century Schoolbook"/>
                <a:sym typeface="Century Schoolbook"/>
              </a:rPr>
              <a:t> </a:t>
            </a:r>
            <a:r>
              <a:rPr b="1" i="0" lang="en" sz="1500" u="none" cap="none" strike="noStrike">
                <a:solidFill>
                  <a:srgbClr val="000000"/>
                </a:solidFill>
                <a:latin typeface="Century Schoolbook"/>
                <a:ea typeface="Century Schoolbook"/>
                <a:cs typeface="Century Schoolbook"/>
                <a:sym typeface="Century Schoolbook"/>
              </a:rPr>
              <a:t>analys</a:t>
            </a:r>
            <a:r>
              <a:rPr b="1" lang="en" sz="1500">
                <a:latin typeface="Century Schoolbook"/>
                <a:ea typeface="Century Schoolbook"/>
                <a:cs typeface="Century Schoolbook"/>
                <a:sym typeface="Century Schoolbook"/>
              </a:rPr>
              <a:t>is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There is nearly never a single correct way of analysing a dataset</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Instead, there is a multiverse</a:t>
            </a:r>
            <a:endParaRPr sz="1500">
              <a:solidFill>
                <a:schemeClr val="dk1"/>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000000"/>
              </a:buClr>
              <a:buSzPts val="700"/>
              <a:buFont typeface="Arial"/>
              <a:buChar char="●"/>
            </a:pPr>
            <a:r>
              <a:rPr lang="en" sz="1500">
                <a:solidFill>
                  <a:schemeClr val="dk1"/>
                </a:solidFill>
                <a:latin typeface="Century Schoolbook"/>
                <a:ea typeface="Century Schoolbook"/>
                <a:cs typeface="Century Schoolbook"/>
                <a:sym typeface="Century Schoolbook"/>
              </a:rPr>
              <a:t>Multiverse analysis incorporates as many sensible ways as possible</a:t>
            </a:r>
            <a:endParaRPr sz="1500">
              <a:latin typeface="Century Schoolbook"/>
              <a:ea typeface="Century Schoolbook"/>
              <a:cs typeface="Century Schoolbook"/>
              <a:sym typeface="Century Schoolbook"/>
            </a:endParaRPr>
          </a:p>
        </p:txBody>
      </p:sp>
      <p:cxnSp>
        <p:nvCxnSpPr>
          <p:cNvPr id="513" name="Google Shape;513;p66"/>
          <p:cNvCxnSpPr/>
          <p:nvPr/>
        </p:nvCxnSpPr>
        <p:spPr>
          <a:xfrm>
            <a:off x="1274670" y="463590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7"/>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Procedural Change</a:t>
            </a:r>
            <a:endParaRPr b="0" i="0" sz="3600" u="none" cap="none" strike="noStrike">
              <a:solidFill>
                <a:srgbClr val="000000"/>
              </a:solidFill>
              <a:latin typeface="Arial"/>
              <a:ea typeface="Arial"/>
              <a:cs typeface="Arial"/>
              <a:sym typeface="Arial"/>
            </a:endParaRPr>
          </a:p>
        </p:txBody>
      </p:sp>
      <p:pic>
        <p:nvPicPr>
          <p:cNvPr id="520" name="Google Shape;520;p67"/>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21" name="Google Shape;521;p67"/>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22" name="Google Shape;522;p67"/>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700"/>
              </a:spcBef>
              <a:spcAft>
                <a:spcPts val="0"/>
              </a:spcAft>
              <a:buClr>
                <a:srgbClr val="000000"/>
              </a:buClr>
              <a:buSzPts val="1500"/>
              <a:buFont typeface="Century Schoolbook"/>
              <a:buNone/>
            </a:pPr>
            <a:r>
              <a:rPr b="1" lang="en" sz="1500">
                <a:latin typeface="Century Schoolbook"/>
                <a:ea typeface="Century Schoolbook"/>
                <a:cs typeface="Century Schoolbook"/>
                <a:sym typeface="Century Schoolbook"/>
              </a:rPr>
              <a:t>Systematic review </a:t>
            </a:r>
            <a:r>
              <a:rPr b="1" i="0" lang="en" sz="1500" u="none" cap="none" strike="noStrike">
                <a:solidFill>
                  <a:srgbClr val="000000"/>
                </a:solidFill>
                <a:latin typeface="Century Schoolbook"/>
                <a:ea typeface="Century Schoolbook"/>
                <a:cs typeface="Century Schoolbook"/>
                <a:sym typeface="Century Schoolbook"/>
              </a:rPr>
              <a:t>and meta-analys</a:t>
            </a:r>
            <a:r>
              <a:rPr b="1" lang="en" sz="1500">
                <a:latin typeface="Century Schoolbook"/>
                <a:ea typeface="Century Schoolbook"/>
                <a:cs typeface="Century Schoolbook"/>
                <a:sym typeface="Century Schoolbook"/>
              </a:rPr>
              <a:t>is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Guides and resources on reproducible reviews and meta analyses </a:t>
            </a:r>
            <a:r>
              <a:rPr lang="en" sz="1500">
                <a:latin typeface="Century Schoolbook"/>
                <a:ea typeface="Century Schoolbook"/>
                <a:cs typeface="Century Schoolbook"/>
                <a:sym typeface="Century Schoolbook"/>
              </a:rPr>
              <a:t>addressing</a:t>
            </a:r>
            <a:r>
              <a:rPr b="0" i="0" lang="en" sz="1500" u="none" cap="none" strike="noStrike">
                <a:solidFill>
                  <a:srgbClr val="000000"/>
                </a:solidFill>
                <a:latin typeface="Century Schoolbook"/>
                <a:ea typeface="Century Schoolbook"/>
                <a:cs typeface="Century Schoolbook"/>
                <a:sym typeface="Century Schoolbook"/>
              </a:rPr>
              <a:t> tw</a:t>
            </a:r>
            <a:r>
              <a:rPr lang="en" sz="1500">
                <a:latin typeface="Century Schoolbook"/>
                <a:ea typeface="Century Schoolbook"/>
                <a:cs typeface="Century Schoolbook"/>
                <a:sym typeface="Century Schoolbook"/>
              </a:rPr>
              <a:t>o major problems:</a:t>
            </a:r>
            <a:endParaRPr sz="1500">
              <a:latin typeface="Century Schoolbook"/>
              <a:ea typeface="Century Schoolbook"/>
              <a:cs typeface="Century Schoolbook"/>
              <a:sym typeface="Century Schoolbook"/>
            </a:endParaRPr>
          </a:p>
          <a:p>
            <a:pPr indent="-323850" lvl="0" marL="914400" marR="0" rtl="0" algn="l">
              <a:lnSpc>
                <a:spcPct val="111000"/>
              </a:lnSpc>
              <a:spcBef>
                <a:spcPts val="0"/>
              </a:spcBef>
              <a:spcAft>
                <a:spcPts val="0"/>
              </a:spcAft>
              <a:buSzPts val="1500"/>
              <a:buFont typeface="Century Schoolbook"/>
              <a:buAutoNum type="arabicParenR"/>
            </a:pPr>
            <a:r>
              <a:rPr lang="en" sz="1500">
                <a:latin typeface="Century Schoolbook"/>
                <a:ea typeface="Century Schoolbook"/>
                <a:cs typeface="Century Schoolbook"/>
                <a:sym typeface="Century Schoolbook"/>
              </a:rPr>
              <a:t>Bias in the literature</a:t>
            </a:r>
            <a:endParaRPr sz="1500">
              <a:latin typeface="Century Schoolbook"/>
              <a:ea typeface="Century Schoolbook"/>
              <a:cs typeface="Century Schoolbook"/>
              <a:sym typeface="Century Schoolbook"/>
            </a:endParaRPr>
          </a:p>
          <a:p>
            <a:pPr indent="-323850" lvl="0" marL="914400" marR="0" rtl="0" algn="l">
              <a:lnSpc>
                <a:spcPct val="111000"/>
              </a:lnSpc>
              <a:spcBef>
                <a:spcPts val="0"/>
              </a:spcBef>
              <a:spcAft>
                <a:spcPts val="0"/>
              </a:spcAft>
              <a:buSzPts val="1500"/>
              <a:buFont typeface="Century Schoolbook"/>
              <a:buAutoNum type="arabicParenR"/>
            </a:pPr>
            <a:r>
              <a:rPr lang="en" sz="1500">
                <a:latin typeface="Century Schoolbook"/>
                <a:ea typeface="Century Schoolbook"/>
                <a:cs typeface="Century Schoolbook"/>
                <a:sym typeface="Century Schoolbook"/>
              </a:rPr>
              <a:t>Researchers’ degrees of freedom in methodological choices</a:t>
            </a:r>
            <a:endParaRPr sz="1500">
              <a:latin typeface="Century Schoolbook"/>
              <a:ea typeface="Century Schoolbook"/>
              <a:cs typeface="Century Schoolbook"/>
              <a:sym typeface="Century Schoolbook"/>
            </a:endParaRPr>
          </a:p>
          <a:p>
            <a:pPr indent="0" lvl="0" marL="0" marR="0" rtl="0" algn="l">
              <a:lnSpc>
                <a:spcPct val="111000"/>
              </a:lnSpc>
              <a:spcBef>
                <a:spcPts val="700"/>
              </a:spcBef>
              <a:spcAft>
                <a:spcPts val="0"/>
              </a:spcAft>
              <a:buNone/>
            </a:pPr>
            <a:r>
              <a:t/>
            </a:r>
            <a:endParaRPr sz="1500">
              <a:latin typeface="Century Schoolbook"/>
              <a:ea typeface="Century Schoolbook"/>
              <a:cs typeface="Century Schoolbook"/>
              <a:sym typeface="Century Schoolbook"/>
            </a:endParaRPr>
          </a:p>
        </p:txBody>
      </p:sp>
      <p:cxnSp>
        <p:nvCxnSpPr>
          <p:cNvPr id="523" name="Google Shape;523;p67"/>
          <p:cNvCxnSpPr/>
          <p:nvPr/>
        </p:nvCxnSpPr>
        <p:spPr>
          <a:xfrm>
            <a:off x="1274670" y="463590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600"/>
              <a:buFont typeface="Century Schoolbook"/>
              <a:buNone/>
            </a:pPr>
            <a:r>
              <a:rPr lang="en" sz="2850">
                <a:solidFill>
                  <a:srgbClr val="474B57"/>
                </a:solidFill>
                <a:latin typeface="Century Schoolbook"/>
                <a:ea typeface="Century Schoolbook"/>
                <a:cs typeface="Century Schoolbook"/>
                <a:sym typeface="Century Schoolbook"/>
              </a:rPr>
              <a:t>The road to the</a:t>
            </a:r>
            <a:r>
              <a:rPr b="0" i="0" lang="en" sz="2850" u="none" cap="none" strike="noStrike">
                <a:solidFill>
                  <a:srgbClr val="474B57"/>
                </a:solidFill>
                <a:latin typeface="Century Schoolbook"/>
                <a:ea typeface="Century Schoolbook"/>
                <a:cs typeface="Century Schoolbook"/>
                <a:sym typeface="Century Schoolbook"/>
              </a:rPr>
              <a:t> Replication Crisis</a:t>
            </a:r>
            <a:endParaRPr b="0" i="0" sz="2850" u="none" cap="none" strike="noStrike">
              <a:solidFill>
                <a:srgbClr val="000000"/>
              </a:solidFill>
              <a:latin typeface="Arial"/>
              <a:ea typeface="Arial"/>
              <a:cs typeface="Arial"/>
              <a:sym typeface="Arial"/>
            </a:endParaRPr>
          </a:p>
        </p:txBody>
      </p:sp>
      <p:sp>
        <p:nvSpPr>
          <p:cNvPr id="275" name="Google Shape;275;p41"/>
          <p:cNvSpPr txBox="1"/>
          <p:nvPr>
            <p:ph idx="4294967295" type="body"/>
          </p:nvPr>
        </p:nvSpPr>
        <p:spPr>
          <a:xfrm>
            <a:off x="2200230" y="1596780"/>
            <a:ext cx="6577740" cy="326862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Up to the 2010s, the focus of many scientific communities was on </a:t>
            </a:r>
            <a:r>
              <a:rPr b="1" i="1" lang="en" sz="1500">
                <a:latin typeface="Century Schoolbook"/>
                <a:ea typeface="Century Schoolbook"/>
                <a:cs typeface="Century Schoolbook"/>
                <a:sym typeface="Century Schoolbook"/>
              </a:rPr>
              <a:t>novelty &amp; discovery</a:t>
            </a:r>
            <a:r>
              <a:rPr i="1" lang="en" sz="1500">
                <a:latin typeface="Century Schoolbook"/>
                <a:ea typeface="Century Schoolbook"/>
                <a:cs typeface="Century Schoolbook"/>
                <a:sym typeface="Century Schoolbook"/>
              </a:rPr>
              <a:t>.</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While those are great objectives, paired with a lack of emphasis upon </a:t>
            </a:r>
            <a:r>
              <a:rPr b="1" i="1" lang="en" sz="1500">
                <a:latin typeface="Century Schoolbook"/>
                <a:ea typeface="Century Schoolbook"/>
                <a:cs typeface="Century Schoolbook"/>
                <a:sym typeface="Century Schoolbook"/>
              </a:rPr>
              <a:t>transparency </a:t>
            </a:r>
            <a:r>
              <a:rPr i="1" lang="en" sz="1500">
                <a:latin typeface="Century Schoolbook"/>
                <a:ea typeface="Century Schoolbook"/>
                <a:cs typeface="Century Schoolbook"/>
                <a:sym typeface="Century Schoolbook"/>
              </a:rPr>
              <a:t>and </a:t>
            </a:r>
            <a:r>
              <a:rPr b="1" i="1" lang="en" sz="1500">
                <a:latin typeface="Century Schoolbook"/>
                <a:ea typeface="Century Schoolbook"/>
                <a:cs typeface="Century Schoolbook"/>
                <a:sym typeface="Century Schoolbook"/>
              </a:rPr>
              <a:t>rigor </a:t>
            </a:r>
            <a:r>
              <a:rPr i="1" lang="en" sz="1500">
                <a:latin typeface="Century Schoolbook"/>
                <a:ea typeface="Century Schoolbook"/>
                <a:cs typeface="Century Schoolbook"/>
                <a:sym typeface="Century Schoolbook"/>
              </a:rPr>
              <a:t>in how to conduct studies and analyse data, this would later lead to many </a:t>
            </a:r>
            <a:r>
              <a:rPr b="1" i="1" lang="en" sz="1500">
                <a:latin typeface="Century Schoolbook"/>
                <a:ea typeface="Century Schoolbook"/>
                <a:cs typeface="Century Schoolbook"/>
                <a:sym typeface="Century Schoolbook"/>
              </a:rPr>
              <a:t>unstable</a:t>
            </a:r>
            <a:r>
              <a:rPr b="1" i="1" lang="en" sz="1500">
                <a:latin typeface="Century Schoolbook"/>
                <a:ea typeface="Century Schoolbook"/>
                <a:cs typeface="Century Schoolbook"/>
                <a:sym typeface="Century Schoolbook"/>
              </a:rPr>
              <a:t>/non-robust </a:t>
            </a:r>
            <a:r>
              <a:rPr i="1" lang="en" sz="1500">
                <a:latin typeface="Century Schoolbook"/>
                <a:ea typeface="Century Schoolbook"/>
                <a:cs typeface="Century Schoolbook"/>
                <a:sym typeface="Century Schoolbook"/>
              </a:rPr>
              <a:t>findings.</a:t>
            </a:r>
            <a:endParaRPr i="1" sz="1500">
              <a:latin typeface="Century Schoolbook"/>
              <a:ea typeface="Century Schoolbook"/>
              <a:cs typeface="Century Schoolbook"/>
              <a:sym typeface="Century Schoolbook"/>
            </a:endParaRPr>
          </a:p>
        </p:txBody>
      </p:sp>
      <p:pic>
        <p:nvPicPr>
          <p:cNvPr id="276" name="Google Shape;276;p41"/>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8"/>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Community Change</a:t>
            </a:r>
            <a:endParaRPr b="0" i="0" sz="3600" u="none" cap="none" strike="noStrike">
              <a:solidFill>
                <a:srgbClr val="000000"/>
              </a:solidFill>
              <a:latin typeface="Arial"/>
              <a:ea typeface="Arial"/>
              <a:cs typeface="Arial"/>
              <a:sym typeface="Arial"/>
            </a:endParaRPr>
          </a:p>
        </p:txBody>
      </p:sp>
      <p:pic>
        <p:nvPicPr>
          <p:cNvPr id="530" name="Google Shape;530;p68"/>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31" name="Google Shape;531;p68"/>
          <p:cNvPicPr preferRelativeResize="0"/>
          <p:nvPr/>
        </p:nvPicPr>
        <p:blipFill rotWithShape="1">
          <a:blip r:embed="rId4">
            <a:alphaModFix/>
          </a:blip>
          <a:srcRect b="0" l="0" r="0" t="0"/>
          <a:stretch/>
        </p:blipFill>
        <p:spPr>
          <a:xfrm>
            <a:off x="0" y="2160000"/>
            <a:ext cx="2991600" cy="2983500"/>
          </a:xfrm>
          <a:prstGeom prst="rect">
            <a:avLst/>
          </a:prstGeom>
          <a:noFill/>
          <a:ln>
            <a:noFill/>
          </a:ln>
        </p:spPr>
      </p:pic>
      <p:sp>
        <p:nvSpPr>
          <p:cNvPr id="532" name="Google Shape;532;p68"/>
          <p:cNvSpPr txBox="1"/>
          <p:nvPr>
            <p:ph idx="4294967295" type="body"/>
          </p:nvPr>
        </p:nvSpPr>
        <p:spPr>
          <a:xfrm>
            <a:off x="2991600" y="1755000"/>
            <a:ext cx="6053400" cy="2989440"/>
          </a:xfrm>
          <a:prstGeom prst="rect">
            <a:avLst/>
          </a:prstGeom>
          <a:noFill/>
          <a:ln>
            <a:noFill/>
          </a:ln>
        </p:spPr>
        <p:txBody>
          <a:bodyPr anchorCtr="0" anchor="t" bIns="34275" lIns="68575" spcFirstLastPara="1" rIns="68575" wrap="square" tIns="34275">
            <a:normAutofit/>
          </a:bodyPr>
          <a:lstStyle/>
          <a:p>
            <a:pPr indent="0" lvl="0" marL="0" rtl="0" algn="l">
              <a:lnSpc>
                <a:spcPct val="111000"/>
              </a:lnSpc>
              <a:spcBef>
                <a:spcPts val="700"/>
              </a:spcBef>
              <a:spcAft>
                <a:spcPts val="0"/>
              </a:spcAft>
              <a:buClr>
                <a:schemeClr val="dk1"/>
              </a:buClr>
              <a:buSzPts val="1500"/>
              <a:buFont typeface="Century Schoolbook"/>
              <a:buNone/>
            </a:pPr>
            <a:r>
              <a:rPr b="1" lang="en" sz="1500">
                <a:solidFill>
                  <a:schemeClr val="dk1"/>
                </a:solidFill>
                <a:latin typeface="Century Schoolbook"/>
                <a:ea typeface="Century Schoolbook"/>
                <a:cs typeface="Century Schoolbook"/>
                <a:sym typeface="Century Schoolbook"/>
              </a:rPr>
              <a:t>Adversarial Collaborations &amp; Big Team Science</a:t>
            </a:r>
            <a:endParaRPr sz="1500">
              <a:solidFill>
                <a:srgbClr val="474B57"/>
              </a:solidFill>
              <a:latin typeface="Calibri"/>
              <a:ea typeface="Calibri"/>
              <a:cs typeface="Calibri"/>
              <a:sym typeface="Calibri"/>
            </a:endParaRPr>
          </a:p>
          <a:p>
            <a:pPr indent="-247650" lvl="0" marL="330200" rtl="0" algn="l">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Crowdsourced research &amp; distributed networks of research teams facilitate large-scale investigations</a:t>
            </a:r>
            <a:endParaRPr sz="1500">
              <a:solidFill>
                <a:srgbClr val="474B57"/>
              </a:solidFill>
              <a:latin typeface="Calibri"/>
              <a:ea typeface="Calibri"/>
              <a:cs typeface="Calibri"/>
              <a:sym typeface="Calibri"/>
            </a:endParaRPr>
          </a:p>
          <a:p>
            <a:pPr indent="-247650" lvl="0" marL="330200" rtl="0" algn="l">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The same holds true for error checking each other and constructive critiquing (red teams and adversarial collaborations)</a:t>
            </a:r>
            <a:endParaRPr sz="1500">
              <a:solidFill>
                <a:srgbClr val="474B57"/>
              </a:solidFill>
              <a:latin typeface="Calibri"/>
              <a:ea typeface="Calibri"/>
              <a:cs typeface="Calibri"/>
              <a:sym typeface="Calibri"/>
            </a:endParaRPr>
          </a:p>
          <a:p>
            <a:pPr indent="-247650" lvl="0" marL="330200" rtl="0" algn="l">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Science acceleration through cooperation</a:t>
            </a:r>
            <a:endParaRPr sz="1500">
              <a:solidFill>
                <a:srgbClr val="474B57"/>
              </a:solidFill>
              <a:latin typeface="Calibri"/>
              <a:ea typeface="Calibri"/>
              <a:cs typeface="Calibri"/>
              <a:sym typeface="Calibri"/>
            </a:endParaRPr>
          </a:p>
        </p:txBody>
      </p:sp>
      <p:cxnSp>
        <p:nvCxnSpPr>
          <p:cNvPr id="533" name="Google Shape;533;p68"/>
          <p:cNvCxnSpPr/>
          <p:nvPr/>
        </p:nvCxnSpPr>
        <p:spPr>
          <a:xfrm>
            <a:off x="489510" y="354213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69"/>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Community Change</a:t>
            </a:r>
            <a:endParaRPr b="0" i="0" sz="3600" u="none" cap="none" strike="noStrike">
              <a:solidFill>
                <a:srgbClr val="000000"/>
              </a:solidFill>
              <a:latin typeface="Arial"/>
              <a:ea typeface="Arial"/>
              <a:cs typeface="Arial"/>
              <a:sym typeface="Arial"/>
            </a:endParaRPr>
          </a:p>
        </p:txBody>
      </p:sp>
      <p:pic>
        <p:nvPicPr>
          <p:cNvPr id="540" name="Google Shape;540;p69"/>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41" name="Google Shape;541;p69"/>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42" name="Google Shape;542;p69"/>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700"/>
              </a:spcBef>
              <a:spcAft>
                <a:spcPts val="0"/>
              </a:spcAft>
              <a:buClr>
                <a:srgbClr val="000000"/>
              </a:buClr>
              <a:buSzPts val="1500"/>
              <a:buFont typeface="Century Schoolbook"/>
              <a:buNone/>
            </a:pPr>
            <a:r>
              <a:rPr b="1" i="0" lang="en" sz="1500" u="none" cap="none" strike="noStrike">
                <a:solidFill>
                  <a:srgbClr val="000000"/>
                </a:solidFill>
                <a:latin typeface="Century Schoolbook"/>
                <a:ea typeface="Century Schoolbook"/>
                <a:cs typeface="Century Schoolbook"/>
                <a:sym typeface="Century Schoolbook"/>
              </a:rPr>
              <a:t>Adversarial Collaborations &amp; Big Team Science</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Crowdsourced research &amp; distributed networks of research teams facilitate large-scale investigations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The same holds true for error checking each other and constructive </a:t>
            </a:r>
            <a:r>
              <a:rPr lang="en" sz="1500">
                <a:latin typeface="Century Schoolbook"/>
                <a:ea typeface="Century Schoolbook"/>
                <a:cs typeface="Century Schoolbook"/>
                <a:sym typeface="Century Schoolbook"/>
              </a:rPr>
              <a:t>critiquing</a:t>
            </a:r>
            <a:r>
              <a:rPr b="0" i="0" lang="en" sz="1500" u="none" cap="none" strike="noStrike">
                <a:solidFill>
                  <a:srgbClr val="000000"/>
                </a:solidFill>
                <a:latin typeface="Century Schoolbook"/>
                <a:ea typeface="Century Schoolbook"/>
                <a:cs typeface="Century Schoolbook"/>
                <a:sym typeface="Century Schoolbook"/>
              </a:rPr>
              <a:t> </a:t>
            </a:r>
            <a:r>
              <a:rPr lang="en" sz="1500">
                <a:solidFill>
                  <a:schemeClr val="dk1"/>
                </a:solidFill>
                <a:latin typeface="Century Schoolbook"/>
                <a:ea typeface="Century Schoolbook"/>
                <a:cs typeface="Century Schoolbook"/>
                <a:sym typeface="Century Schoolbook"/>
              </a:rPr>
              <a:t>(red teams and adversarial collaborations)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Arial"/>
              <a:buChar char="●"/>
            </a:pPr>
            <a:r>
              <a:rPr b="0" i="0" lang="en" sz="1500" u="none" cap="none" strike="noStrike">
                <a:solidFill>
                  <a:srgbClr val="000000"/>
                </a:solidFill>
                <a:latin typeface="Century Schoolbook"/>
                <a:ea typeface="Century Schoolbook"/>
                <a:cs typeface="Century Schoolbook"/>
                <a:sym typeface="Century Schoolbook"/>
              </a:rPr>
              <a:t>Science acceleration through cooperation</a:t>
            </a:r>
            <a:endParaRPr b="0" i="0" sz="1500" u="none" cap="none" strike="noStrike">
              <a:solidFill>
                <a:srgbClr val="474B57"/>
              </a:solidFill>
              <a:latin typeface="Calibri"/>
              <a:ea typeface="Calibri"/>
              <a:cs typeface="Calibri"/>
              <a:sym typeface="Calibri"/>
            </a:endParaRPr>
          </a:p>
        </p:txBody>
      </p:sp>
      <p:cxnSp>
        <p:nvCxnSpPr>
          <p:cNvPr id="543" name="Google Shape;543;p69"/>
          <p:cNvCxnSpPr/>
          <p:nvPr/>
        </p:nvCxnSpPr>
        <p:spPr>
          <a:xfrm>
            <a:off x="489510" y="3542130"/>
            <a:ext cx="405000" cy="0"/>
          </a:xfrm>
          <a:prstGeom prst="straightConnector1">
            <a:avLst/>
          </a:prstGeom>
          <a:noFill/>
          <a:ln cap="flat" cmpd="sng" w="9525">
            <a:solidFill>
              <a:srgbClr val="FF3838"/>
            </a:solidFill>
            <a:prstDash val="solid"/>
            <a:round/>
            <a:headEnd len="sm" w="sm" type="none"/>
            <a:tailEnd len="sm" w="sm"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70"/>
          <p:cNvSpPr txBox="1"/>
          <p:nvPr>
            <p:ph idx="4294967295" type="title"/>
          </p:nvPr>
        </p:nvSpPr>
        <p:spPr>
          <a:xfrm>
            <a:off x="2905740" y="721980"/>
            <a:ext cx="5872230" cy="87453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240"/>
              <a:buFont typeface="Century Schoolbook"/>
              <a:buNone/>
            </a:pPr>
            <a:r>
              <a:rPr b="0" i="0" lang="en" sz="2740" u="none" cap="none" strike="noStrike">
                <a:solidFill>
                  <a:srgbClr val="474B57"/>
                </a:solidFill>
                <a:latin typeface="Century Schoolbook"/>
                <a:ea typeface="Century Schoolbook"/>
                <a:cs typeface="Century Schoolbook"/>
                <a:sym typeface="Century Schoolbook"/>
              </a:rPr>
              <a:t>Expanding structural, procedural and community changes</a:t>
            </a:r>
            <a:endParaRPr b="0" i="0" sz="2740" u="none" cap="none" strike="noStrike">
              <a:solidFill>
                <a:srgbClr val="000000"/>
              </a:solidFill>
              <a:latin typeface="Arial"/>
              <a:ea typeface="Arial"/>
              <a:cs typeface="Arial"/>
              <a:sym typeface="Arial"/>
            </a:endParaRPr>
          </a:p>
        </p:txBody>
      </p:sp>
      <p:pic>
        <p:nvPicPr>
          <p:cNvPr id="550" name="Google Shape;550;p70"/>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51" name="Google Shape;551;p70"/>
          <p:cNvPicPr preferRelativeResize="0"/>
          <p:nvPr/>
        </p:nvPicPr>
        <p:blipFill rotWithShape="1">
          <a:blip r:embed="rId4">
            <a:alphaModFix/>
          </a:blip>
          <a:srcRect b="0" l="0" r="0" t="0"/>
          <a:stretch/>
        </p:blipFill>
        <p:spPr>
          <a:xfrm>
            <a:off x="0" y="2160000"/>
            <a:ext cx="2991600" cy="2983500"/>
          </a:xfrm>
          <a:prstGeom prst="rect">
            <a:avLst/>
          </a:prstGeom>
          <a:noFill/>
          <a:ln>
            <a:noFill/>
          </a:ln>
        </p:spPr>
      </p:pic>
      <p:sp>
        <p:nvSpPr>
          <p:cNvPr id="552" name="Google Shape;552;p70"/>
          <p:cNvSpPr txBox="1"/>
          <p:nvPr>
            <p:ph idx="4294967295" type="body"/>
          </p:nvPr>
        </p:nvSpPr>
        <p:spPr>
          <a:xfrm>
            <a:off x="2991600" y="1755000"/>
            <a:ext cx="6053400" cy="298944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70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Formal theory </a:t>
            </a:r>
            <a:r>
              <a:rPr lang="en" sz="1500">
                <a:latin typeface="Century Schoolbook"/>
                <a:ea typeface="Century Schoolbook"/>
                <a:cs typeface="Century Schoolbook"/>
                <a:sym typeface="Century Schoolbook"/>
              </a:rPr>
              <a:t>building</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Qualitative research</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Diversity and </a:t>
            </a:r>
            <a:r>
              <a:rPr lang="en" sz="1500">
                <a:latin typeface="Century Schoolbook"/>
                <a:ea typeface="Century Schoolbook"/>
                <a:cs typeface="Century Schoolbook"/>
                <a:sym typeface="Century Schoolbook"/>
              </a:rPr>
              <a:t>inclusion</a:t>
            </a:r>
            <a:endParaRPr b="0" i="1" sz="1500" u="none" cap="none" strike="noStrike">
              <a:solidFill>
                <a:srgbClr val="474B57"/>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1"/>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240"/>
              <a:buFont typeface="Century Schoolbook"/>
              <a:buNone/>
            </a:pPr>
            <a:r>
              <a:rPr b="0" i="0" lang="en" sz="2740" u="none" cap="none" strike="noStrike">
                <a:solidFill>
                  <a:srgbClr val="474B57"/>
                </a:solidFill>
                <a:latin typeface="Century Schoolbook"/>
                <a:ea typeface="Century Schoolbook"/>
                <a:cs typeface="Century Schoolbook"/>
                <a:sym typeface="Century Schoolbook"/>
              </a:rPr>
              <a:t>Expanding structural, procedural and community changes</a:t>
            </a:r>
            <a:endParaRPr b="0" i="0" sz="2740" u="none" cap="none" strike="noStrike">
              <a:solidFill>
                <a:srgbClr val="000000"/>
              </a:solidFill>
              <a:latin typeface="Arial"/>
              <a:ea typeface="Arial"/>
              <a:cs typeface="Arial"/>
              <a:sym typeface="Arial"/>
            </a:endParaRPr>
          </a:p>
        </p:txBody>
      </p:sp>
      <p:pic>
        <p:nvPicPr>
          <p:cNvPr id="559" name="Google Shape;559;p71"/>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60" name="Google Shape;560;p71"/>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61" name="Google Shape;561;p71"/>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70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b="0" i="1" sz="1500" u="none" cap="none" strike="noStrike">
              <a:solidFill>
                <a:srgbClr val="79A8A4"/>
              </a:solidFill>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2"/>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240"/>
              <a:buFont typeface="Century Schoolbook"/>
              <a:buNone/>
            </a:pPr>
            <a:r>
              <a:rPr b="0" i="0" lang="en" sz="2740" u="none" cap="none" strike="noStrike">
                <a:solidFill>
                  <a:srgbClr val="474B57"/>
                </a:solidFill>
                <a:latin typeface="Century Schoolbook"/>
                <a:ea typeface="Century Schoolbook"/>
                <a:cs typeface="Century Schoolbook"/>
                <a:sym typeface="Century Schoolbook"/>
              </a:rPr>
              <a:t>Expanding structural, procedural and community changes</a:t>
            </a:r>
            <a:endParaRPr b="0" i="0" sz="2740" u="none" cap="none" strike="noStrike">
              <a:solidFill>
                <a:srgbClr val="000000"/>
              </a:solidFill>
              <a:latin typeface="Arial"/>
              <a:ea typeface="Arial"/>
              <a:cs typeface="Arial"/>
              <a:sym typeface="Arial"/>
            </a:endParaRPr>
          </a:p>
        </p:txBody>
      </p:sp>
      <p:pic>
        <p:nvPicPr>
          <p:cNvPr id="568" name="Google Shape;568;p72"/>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69" name="Google Shape;569;p72"/>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70" name="Google Shape;570;p72"/>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Formal theory building</a:t>
            </a:r>
            <a:endParaRPr sz="1500">
              <a:solidFill>
                <a:schemeClr val="dk1"/>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b="0" i="1" sz="1500" u="none" cap="none" strike="noStrike">
              <a:solidFill>
                <a:srgbClr val="79A8A4"/>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3"/>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240"/>
              <a:buFont typeface="Century Schoolbook"/>
              <a:buNone/>
            </a:pPr>
            <a:r>
              <a:rPr b="0" i="0" lang="en" sz="2740" u="none" cap="none" strike="noStrike">
                <a:solidFill>
                  <a:srgbClr val="474B57"/>
                </a:solidFill>
                <a:latin typeface="Century Schoolbook"/>
                <a:ea typeface="Century Schoolbook"/>
                <a:cs typeface="Century Schoolbook"/>
                <a:sym typeface="Century Schoolbook"/>
              </a:rPr>
              <a:t>Expanding structural, procedural and community changes</a:t>
            </a:r>
            <a:endParaRPr b="0" i="0" sz="2740" u="none" cap="none" strike="noStrike">
              <a:solidFill>
                <a:srgbClr val="000000"/>
              </a:solidFill>
              <a:latin typeface="Arial"/>
              <a:ea typeface="Arial"/>
              <a:cs typeface="Arial"/>
              <a:sym typeface="Arial"/>
            </a:endParaRPr>
          </a:p>
        </p:txBody>
      </p:sp>
      <p:pic>
        <p:nvPicPr>
          <p:cNvPr id="577" name="Google Shape;577;p73"/>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78" name="Google Shape;578;p73"/>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79" name="Google Shape;579;p73"/>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Qualitative research</a:t>
            </a:r>
            <a:endParaRPr sz="1500">
              <a:solidFill>
                <a:schemeClr val="dk1"/>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b="0" i="1" sz="1500" u="none" cap="none" strike="noStrike">
              <a:solidFill>
                <a:srgbClr val="79A8A4"/>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4"/>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240"/>
              <a:buFont typeface="Century Schoolbook"/>
              <a:buNone/>
            </a:pPr>
            <a:r>
              <a:rPr b="0" i="0" lang="en" sz="2740" u="none" cap="none" strike="noStrike">
                <a:solidFill>
                  <a:srgbClr val="474B57"/>
                </a:solidFill>
                <a:latin typeface="Century Schoolbook"/>
                <a:ea typeface="Century Schoolbook"/>
                <a:cs typeface="Century Schoolbook"/>
                <a:sym typeface="Century Schoolbook"/>
              </a:rPr>
              <a:t>Expanding structural, procedural and community changes</a:t>
            </a:r>
            <a:endParaRPr b="0" i="0" sz="2740" u="none" cap="none" strike="noStrike">
              <a:solidFill>
                <a:srgbClr val="000000"/>
              </a:solidFill>
              <a:latin typeface="Arial"/>
              <a:ea typeface="Arial"/>
              <a:cs typeface="Arial"/>
              <a:sym typeface="Arial"/>
            </a:endParaRPr>
          </a:p>
        </p:txBody>
      </p:sp>
      <p:pic>
        <p:nvPicPr>
          <p:cNvPr id="586" name="Google Shape;586;p74"/>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87" name="Google Shape;587;p74"/>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88" name="Google Shape;588;p74"/>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indent="-247650" lvl="0" marL="330200" marR="0" rtl="0" algn="l">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Diversity and inclusion</a:t>
            </a:r>
            <a:endParaRPr b="0" i="1" sz="1500" u="none" cap="none" strike="noStrike">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75"/>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Outlook</a:t>
            </a:r>
            <a:endParaRPr b="0" i="0" sz="3600" u="none" cap="none" strike="noStrike">
              <a:solidFill>
                <a:srgbClr val="000000"/>
              </a:solidFill>
              <a:latin typeface="Arial"/>
              <a:ea typeface="Arial"/>
              <a:cs typeface="Arial"/>
              <a:sym typeface="Arial"/>
            </a:endParaRPr>
          </a:p>
        </p:txBody>
      </p:sp>
      <p:pic>
        <p:nvPicPr>
          <p:cNvPr id="595" name="Google Shape;595;p75"/>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596" name="Google Shape;596;p75"/>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597" name="Google Shape;597;p75"/>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247650" lvl="0" marL="330200" marR="0" rtl="0" algn="l">
              <a:lnSpc>
                <a:spcPct val="111000"/>
              </a:lnSpc>
              <a:spcBef>
                <a:spcPts val="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The credibility revolution motivated structural, procedural, and community changes that would have previously been considered idealistic, if not impractical.</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Developments go beyond “fixing failed replications”: transparency, rigor, and quality in all aspects of research are now in the focus</a:t>
            </a:r>
            <a:endParaRPr b="0" i="0" sz="1500" u="none" cap="none" strike="noStrike">
              <a:solidFill>
                <a:srgbClr val="474B57"/>
              </a:solidFill>
              <a:latin typeface="Calibri"/>
              <a:ea typeface="Calibri"/>
              <a:cs typeface="Calibri"/>
              <a:sym typeface="Calibri"/>
            </a:endParaRPr>
          </a:p>
          <a:p>
            <a:pPr indent="-247650" lvl="0" marL="330200" marR="0" rtl="0" algn="l">
              <a:lnSpc>
                <a:spcPct val="111000"/>
              </a:lnSpc>
              <a:spcBef>
                <a:spcPts val="700"/>
              </a:spcBef>
              <a:spcAft>
                <a:spcPts val="0"/>
              </a:spcAft>
              <a:buClr>
                <a:srgbClr val="000000"/>
              </a:buClr>
              <a:buSzPts val="7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Only change on multiple levels will be sustainable</a:t>
            </a:r>
            <a:endParaRPr b="0" i="0" sz="1500" u="none" cap="none" strike="noStrike">
              <a:solidFill>
                <a:srgbClr val="474B57"/>
              </a:solidFill>
              <a:latin typeface="Calibri"/>
              <a:ea typeface="Calibri"/>
              <a:cs typeface="Calibri"/>
              <a:sym typeface="Calibri"/>
            </a:endParaRPr>
          </a:p>
          <a:p>
            <a:pPr indent="-234950" lvl="1" marL="647700" marR="0" rtl="0" algn="l">
              <a:lnSpc>
                <a:spcPct val="111000"/>
              </a:lnSpc>
              <a:spcBef>
                <a:spcPts val="900"/>
              </a:spcBef>
              <a:spcAft>
                <a:spcPts val="0"/>
              </a:spcAft>
              <a:buClr>
                <a:srgbClr val="000000"/>
              </a:buClr>
              <a:buSzPts val="1100"/>
              <a:buFont typeface="Noto Sans Symbols"/>
              <a:buChar char="−"/>
            </a:pPr>
            <a:r>
              <a:rPr b="0" i="0" lang="en" sz="1500" u="none" cap="none" strike="noStrike">
                <a:solidFill>
                  <a:srgbClr val="000000"/>
                </a:solidFill>
                <a:latin typeface="Century Schoolbook"/>
                <a:ea typeface="Century Schoolbook"/>
                <a:cs typeface="Century Schoolbook"/>
                <a:sym typeface="Century Schoolbook"/>
              </a:rPr>
              <a:t>e.g., researchers focus on high-quality outputs [individual level] but are incentivised to focus on novelty [structural level] sustains old structures &amp; behaviours</a:t>
            </a:r>
            <a:endParaRPr b="0" i="1" sz="1500" u="none" cap="none" strike="noStrike">
              <a:solidFill>
                <a:srgbClr val="474B57"/>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6"/>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3600" u="none" cap="none" strike="noStrike">
                <a:solidFill>
                  <a:srgbClr val="474B57"/>
                </a:solidFill>
                <a:latin typeface="Century Schoolbook"/>
                <a:ea typeface="Century Schoolbook"/>
                <a:cs typeface="Century Schoolbook"/>
                <a:sym typeface="Century Schoolbook"/>
              </a:rPr>
              <a:t>Outlook</a:t>
            </a:r>
            <a:endParaRPr b="0" i="0" sz="3600" u="none" cap="none" strike="noStrike">
              <a:solidFill>
                <a:srgbClr val="000000"/>
              </a:solidFill>
              <a:latin typeface="Arial"/>
              <a:ea typeface="Arial"/>
              <a:cs typeface="Arial"/>
              <a:sym typeface="Arial"/>
            </a:endParaRPr>
          </a:p>
        </p:txBody>
      </p:sp>
      <p:pic>
        <p:nvPicPr>
          <p:cNvPr id="604" name="Google Shape;604;p76"/>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pic>
        <p:nvPicPr>
          <p:cNvPr id="605" name="Google Shape;605;p76"/>
          <p:cNvPicPr preferRelativeResize="0"/>
          <p:nvPr/>
        </p:nvPicPr>
        <p:blipFill rotWithShape="1">
          <a:blip r:embed="rId4">
            <a:alphaModFix/>
          </a:blip>
          <a:srcRect b="0" l="0" r="0" t="0"/>
          <a:stretch/>
        </p:blipFill>
        <p:spPr>
          <a:xfrm>
            <a:off x="0" y="2160000"/>
            <a:ext cx="2991600" cy="2983501"/>
          </a:xfrm>
          <a:prstGeom prst="rect">
            <a:avLst/>
          </a:prstGeom>
          <a:noFill/>
          <a:ln>
            <a:noFill/>
          </a:ln>
        </p:spPr>
      </p:pic>
      <p:sp>
        <p:nvSpPr>
          <p:cNvPr id="606" name="Google Shape;606;p76"/>
          <p:cNvSpPr txBox="1"/>
          <p:nvPr>
            <p:ph idx="4294967295" type="body"/>
          </p:nvPr>
        </p:nvSpPr>
        <p:spPr>
          <a:xfrm>
            <a:off x="2991600" y="1755000"/>
            <a:ext cx="6053400" cy="2989500"/>
          </a:xfrm>
          <a:prstGeom prst="rect">
            <a:avLst/>
          </a:prstGeom>
          <a:noFill/>
          <a:ln>
            <a:noFill/>
          </a:ln>
        </p:spPr>
        <p:txBody>
          <a:bodyPr anchorCtr="0" anchor="t" bIns="34275" lIns="68575" spcFirstLastPara="1" rIns="68575" wrap="square" tIns="34275">
            <a:normAutofit/>
          </a:bodyPr>
          <a:lstStyle/>
          <a:p>
            <a:pPr indent="0" lvl="0" marL="0" marR="0" rtl="0" algn="l">
              <a:lnSpc>
                <a:spcPct val="111000"/>
              </a:lnSpc>
              <a:spcBef>
                <a:spcPts val="0"/>
              </a:spcBef>
              <a:spcAft>
                <a:spcPts val="0"/>
              </a:spcAft>
              <a:buNone/>
            </a:pPr>
            <a:r>
              <a:rPr lang="en" sz="1500">
                <a:latin typeface="Century Schoolbook"/>
                <a:ea typeface="Century Schoolbook"/>
                <a:cs typeface="Century Schoolbook"/>
                <a:sym typeface="Century Schoolbook"/>
              </a:rPr>
              <a:t>There are other pieces make similar arguments:</a:t>
            </a:r>
            <a:endParaRPr sz="1500">
              <a:latin typeface="Century Schoolbook"/>
              <a:ea typeface="Century Schoolbook"/>
              <a:cs typeface="Century Schoolbook"/>
              <a:sym typeface="Century Schoolbook"/>
            </a:endParaRPr>
          </a:p>
          <a:p>
            <a:pPr indent="0" lvl="0" marL="0" marR="0" rtl="0" algn="l">
              <a:lnSpc>
                <a:spcPct val="111000"/>
              </a:lnSpc>
              <a:spcBef>
                <a:spcPts val="0"/>
              </a:spcBef>
              <a:spcAft>
                <a:spcPts val="0"/>
              </a:spcAft>
              <a:buNone/>
            </a:pPr>
            <a:r>
              <a:t/>
            </a:r>
            <a:endParaRPr sz="1500">
              <a:latin typeface="Century Schoolbook"/>
              <a:ea typeface="Century Schoolbook"/>
              <a:cs typeface="Century Schoolbook"/>
              <a:sym typeface="Century Schoolbook"/>
            </a:endParaRPr>
          </a:p>
          <a:p>
            <a:pPr indent="-247650" lvl="0" marL="330200" marR="0" rtl="0" algn="l">
              <a:lnSpc>
                <a:spcPct val="111000"/>
              </a:lnSpc>
              <a:spcBef>
                <a:spcPts val="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Big-Think: </a:t>
            </a:r>
            <a:r>
              <a:rPr i="1" lang="en" sz="1500" u="sng">
                <a:solidFill>
                  <a:schemeClr val="hlink"/>
                </a:solidFill>
                <a:latin typeface="Century Schoolbook"/>
                <a:ea typeface="Century Schoolbook"/>
                <a:cs typeface="Century Schoolbook"/>
                <a:sym typeface="Century Schoolbook"/>
                <a:hlinkClick r:id="rId5"/>
              </a:rPr>
              <a:t>Is psychology good for anything? Recent high-profile instances of fraud in psychology have led some to wonder if there's anything useful about the field at all</a:t>
            </a:r>
            <a:r>
              <a:rPr lang="en" sz="1500">
                <a:latin typeface="Century Schoolbook"/>
                <a:ea typeface="Century Schoolbook"/>
                <a:cs typeface="Century Schoolbook"/>
                <a:sym typeface="Century Schoolbook"/>
              </a:rPr>
              <a:t>.</a:t>
            </a:r>
            <a:endParaRPr sz="1500">
              <a:latin typeface="Century Schoolbook"/>
              <a:ea typeface="Century Schoolbook"/>
              <a:cs typeface="Century Schoolbook"/>
              <a:sym typeface="Century Schoolbook"/>
            </a:endParaRPr>
          </a:p>
          <a:p>
            <a:pPr indent="0" lvl="0" marL="0" marR="0" rtl="0" algn="l">
              <a:lnSpc>
                <a:spcPct val="111000"/>
              </a:lnSpc>
              <a:spcBef>
                <a:spcPts val="0"/>
              </a:spcBef>
              <a:spcAft>
                <a:spcPts val="0"/>
              </a:spcAft>
              <a:buNone/>
            </a:pPr>
            <a:r>
              <a:t/>
            </a:r>
            <a:endParaRPr sz="1500">
              <a:latin typeface="Century Schoolbook"/>
              <a:ea typeface="Century Schoolbook"/>
              <a:cs typeface="Century Schoolbook"/>
              <a:sym typeface="Century Schoolbook"/>
            </a:endParaRPr>
          </a:p>
          <a:p>
            <a:pPr indent="-247650" lvl="0" marL="330200" marR="0" rtl="0" algn="l">
              <a:lnSpc>
                <a:spcPct val="111000"/>
              </a:lnSpc>
              <a:spcBef>
                <a:spcPts val="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Paul Bloom: </a:t>
            </a:r>
            <a:r>
              <a:rPr i="1" lang="en" sz="1500" u="sng">
                <a:solidFill>
                  <a:schemeClr val="hlink"/>
                </a:solidFill>
                <a:latin typeface="Century Schoolbook"/>
                <a:ea typeface="Century Schoolbook"/>
                <a:cs typeface="Century Schoolbook"/>
                <a:sym typeface="Century Schoolbook"/>
                <a:hlinkClick r:id="rId6"/>
              </a:rPr>
              <a:t>Psychology is ok. A response to Adam Mastroianni</a:t>
            </a:r>
            <a:endParaRPr i="1" sz="1500">
              <a:latin typeface="Century Schoolbook"/>
              <a:ea typeface="Century Schoolbook"/>
              <a:cs typeface="Century Schoolbook"/>
              <a:sym typeface="Century Schoolbook"/>
            </a:endParaRPr>
          </a:p>
          <a:p>
            <a:pPr indent="0" lvl="0" marL="0" marR="0" rtl="0" algn="l">
              <a:lnSpc>
                <a:spcPct val="111000"/>
              </a:lnSpc>
              <a:spcBef>
                <a:spcPts val="0"/>
              </a:spcBef>
              <a:spcAft>
                <a:spcPts val="0"/>
              </a:spcAft>
              <a:buNone/>
            </a:pPr>
            <a:r>
              <a:t/>
            </a:r>
            <a:endParaRPr b="0" i="1" sz="1500" u="none" cap="none" strike="noStrike">
              <a:solidFill>
                <a:srgbClr val="474B57"/>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77"/>
          <p:cNvSpPr/>
          <p:nvPr/>
        </p:nvSpPr>
        <p:spPr>
          <a:xfrm>
            <a:off x="4048380" y="2103570"/>
            <a:ext cx="2881170" cy="34155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85C4D2"/>
              </a:buClr>
              <a:buSzPts val="1800"/>
              <a:buFont typeface="Century Schoolbook"/>
              <a:buNone/>
            </a:pPr>
            <a:r>
              <a:rPr b="0" i="0" lang="en" sz="1800" u="sng" cap="none" strike="noStrike">
                <a:solidFill>
                  <a:schemeClr val="hlink"/>
                </a:solidFill>
                <a:latin typeface="Century Schoolbook"/>
                <a:ea typeface="Century Schoolbook"/>
                <a:cs typeface="Century Schoolbook"/>
                <a:sym typeface="Century Schoolbook"/>
                <a:hlinkClick r:id="rId3"/>
              </a:rPr>
              <a:t>https://forrt.org</a:t>
            </a:r>
            <a:r>
              <a:rPr b="0" i="0" lang="en" sz="1800" u="none" cap="none" strike="noStrike">
                <a:solidFill>
                  <a:srgbClr val="000000"/>
                </a:solidFill>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pic>
        <p:nvPicPr>
          <p:cNvPr id="613" name="Google Shape;613;p77"/>
          <p:cNvPicPr preferRelativeResize="0"/>
          <p:nvPr/>
        </p:nvPicPr>
        <p:blipFill rotWithShape="1">
          <a:blip r:embed="rId4">
            <a:alphaModFix/>
          </a:blip>
          <a:srcRect b="0" l="0" r="0" t="0"/>
          <a:stretch/>
        </p:blipFill>
        <p:spPr>
          <a:xfrm>
            <a:off x="3107160" y="2656260"/>
            <a:ext cx="585630" cy="456840"/>
          </a:xfrm>
          <a:prstGeom prst="rect">
            <a:avLst/>
          </a:prstGeom>
          <a:noFill/>
          <a:ln>
            <a:noFill/>
          </a:ln>
        </p:spPr>
      </p:pic>
      <p:sp>
        <p:nvSpPr>
          <p:cNvPr id="614" name="Google Shape;614;p77"/>
          <p:cNvSpPr/>
          <p:nvPr/>
        </p:nvSpPr>
        <p:spPr>
          <a:xfrm>
            <a:off x="4080780" y="2656260"/>
            <a:ext cx="2881170" cy="34155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 sz="1800" u="none" cap="none" strike="noStrike">
                <a:solidFill>
                  <a:srgbClr val="000000"/>
                </a:solidFill>
                <a:latin typeface="Century Schoolbook"/>
                <a:ea typeface="Century Schoolbook"/>
                <a:cs typeface="Century Schoolbook"/>
                <a:sym typeface="Century Schoolbook"/>
              </a:rPr>
              <a:t>info@forrt.org</a:t>
            </a:r>
            <a:endParaRPr b="0" i="0" sz="1800" u="none" cap="none" strike="noStrike">
              <a:latin typeface="Arial"/>
              <a:ea typeface="Arial"/>
              <a:cs typeface="Arial"/>
              <a:sym typeface="Arial"/>
            </a:endParaRPr>
          </a:p>
        </p:txBody>
      </p:sp>
      <p:pic>
        <p:nvPicPr>
          <p:cNvPr id="615" name="Google Shape;615;p77"/>
          <p:cNvPicPr preferRelativeResize="0"/>
          <p:nvPr/>
        </p:nvPicPr>
        <p:blipFill rotWithShape="1">
          <a:blip r:embed="rId5">
            <a:alphaModFix/>
          </a:blip>
          <a:srcRect b="0" l="0" r="0" t="0"/>
          <a:stretch/>
        </p:blipFill>
        <p:spPr>
          <a:xfrm>
            <a:off x="3107160" y="3296700"/>
            <a:ext cx="642600" cy="499770"/>
          </a:xfrm>
          <a:prstGeom prst="rect">
            <a:avLst/>
          </a:prstGeom>
          <a:noFill/>
          <a:ln>
            <a:noFill/>
          </a:ln>
        </p:spPr>
      </p:pic>
      <p:sp>
        <p:nvSpPr>
          <p:cNvPr id="616" name="Google Shape;616;p77"/>
          <p:cNvSpPr/>
          <p:nvPr/>
        </p:nvSpPr>
        <p:spPr>
          <a:xfrm>
            <a:off x="4080780" y="3336120"/>
            <a:ext cx="2881170" cy="34155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000000"/>
              </a:buClr>
              <a:buSzPts val="1800"/>
              <a:buFont typeface="Century Schoolbook"/>
              <a:buNone/>
            </a:pPr>
            <a:r>
              <a:rPr b="0" i="0" lang="en" sz="1800" u="none" cap="none" strike="noStrike">
                <a:solidFill>
                  <a:srgbClr val="000000"/>
                </a:solidFill>
                <a:latin typeface="Century Schoolbook"/>
                <a:ea typeface="Century Schoolbook"/>
                <a:cs typeface="Century Schoolbook"/>
                <a:sym typeface="Century Schoolbook"/>
              </a:rPr>
              <a:t>@FORRTproject</a:t>
            </a:r>
            <a:endParaRPr b="0" i="0" sz="1800" u="none" cap="none" strike="noStrike">
              <a:latin typeface="Arial"/>
              <a:ea typeface="Arial"/>
              <a:cs typeface="Arial"/>
              <a:sym typeface="Arial"/>
            </a:endParaRPr>
          </a:p>
        </p:txBody>
      </p:sp>
      <p:pic>
        <p:nvPicPr>
          <p:cNvPr descr="Internet" id="617" name="Google Shape;617;p77"/>
          <p:cNvPicPr preferRelativeResize="0"/>
          <p:nvPr/>
        </p:nvPicPr>
        <p:blipFill rotWithShape="1">
          <a:blip r:embed="rId6">
            <a:alphaModFix/>
          </a:blip>
          <a:srcRect b="0" l="0" r="0" t="0"/>
          <a:stretch/>
        </p:blipFill>
        <p:spPr>
          <a:xfrm>
            <a:off x="3071250" y="1985850"/>
            <a:ext cx="585630" cy="585630"/>
          </a:xfrm>
          <a:prstGeom prst="rect">
            <a:avLst/>
          </a:prstGeom>
          <a:noFill/>
          <a:ln>
            <a:noFill/>
          </a:ln>
        </p:spPr>
      </p:pic>
      <p:pic>
        <p:nvPicPr>
          <p:cNvPr descr="Document" id="618" name="Google Shape;618;p77"/>
          <p:cNvPicPr preferRelativeResize="0"/>
          <p:nvPr/>
        </p:nvPicPr>
        <p:blipFill rotWithShape="1">
          <a:blip r:embed="rId7">
            <a:alphaModFix/>
          </a:blip>
          <a:srcRect b="0" l="0" r="0" t="0"/>
          <a:stretch/>
        </p:blipFill>
        <p:spPr>
          <a:xfrm>
            <a:off x="3107160" y="3996540"/>
            <a:ext cx="549720" cy="549720"/>
          </a:xfrm>
          <a:prstGeom prst="rect">
            <a:avLst/>
          </a:prstGeom>
          <a:noFill/>
          <a:ln>
            <a:noFill/>
          </a:ln>
        </p:spPr>
      </p:pic>
      <p:sp>
        <p:nvSpPr>
          <p:cNvPr id="619" name="Google Shape;619;p77"/>
          <p:cNvSpPr/>
          <p:nvPr/>
        </p:nvSpPr>
        <p:spPr>
          <a:xfrm>
            <a:off x="4046225" y="4059175"/>
            <a:ext cx="4731600" cy="341700"/>
          </a:xfrm>
          <a:prstGeom prst="rect">
            <a:avLst/>
          </a:prstGeom>
          <a:noFill/>
          <a:ln>
            <a:noFill/>
          </a:ln>
        </p:spPr>
        <p:txBody>
          <a:bodyPr anchorCtr="0" anchor="t" bIns="33750" lIns="67500" spcFirstLastPara="1" rIns="67500" wrap="square" tIns="33750">
            <a:noAutofit/>
          </a:bodyPr>
          <a:lstStyle/>
          <a:p>
            <a:pPr indent="0" lvl="0" marL="0" marR="0" rtl="0" algn="l">
              <a:lnSpc>
                <a:spcPct val="100000"/>
              </a:lnSpc>
              <a:spcBef>
                <a:spcPts val="0"/>
              </a:spcBef>
              <a:spcAft>
                <a:spcPts val="0"/>
              </a:spcAft>
              <a:buClr>
                <a:srgbClr val="85C4D2"/>
              </a:buClr>
              <a:buSzPts val="1800"/>
              <a:buFont typeface="Century Schoolbook"/>
              <a:buNone/>
            </a:pPr>
            <a:r>
              <a:rPr lang="en" sz="1800" u="sng">
                <a:solidFill>
                  <a:schemeClr val="hlink"/>
                </a:solidFill>
                <a:latin typeface="Century Schoolbook"/>
                <a:ea typeface="Century Schoolbook"/>
                <a:cs typeface="Century Schoolbook"/>
                <a:sym typeface="Century Schoolbook"/>
                <a:hlinkClick r:id="rId8"/>
              </a:rPr>
              <a:t>https://doi.org/10.1038/s44271-023-00003-2</a:t>
            </a:r>
            <a:r>
              <a:rPr lang="en" sz="1800">
                <a:latin typeface="Century Schoolbook"/>
                <a:ea typeface="Century Schoolbook"/>
                <a:cs typeface="Century Schoolbook"/>
                <a:sym typeface="Century Schoolbook"/>
              </a:rPr>
              <a:t> </a:t>
            </a:r>
            <a:endParaRPr b="0" i="0" sz="1800" u="none" cap="none" strike="noStrike">
              <a:latin typeface="Arial"/>
              <a:ea typeface="Arial"/>
              <a:cs typeface="Arial"/>
              <a:sym typeface="Arial"/>
            </a:endParaRPr>
          </a:p>
        </p:txBody>
      </p:sp>
      <p:sp>
        <p:nvSpPr>
          <p:cNvPr id="620" name="Google Shape;620;p77"/>
          <p:cNvSpPr txBox="1"/>
          <p:nvPr/>
        </p:nvSpPr>
        <p:spPr>
          <a:xfrm>
            <a:off x="2905740" y="722250"/>
            <a:ext cx="5872230" cy="87453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1" lang="en" sz="3600" u="none" cap="none" strike="noStrike">
                <a:solidFill>
                  <a:srgbClr val="474B57"/>
                </a:solidFill>
                <a:latin typeface="Century Schoolbook"/>
                <a:ea typeface="Century Schoolbook"/>
                <a:cs typeface="Century Schoolbook"/>
                <a:sym typeface="Century Schoolbook"/>
              </a:rPr>
              <a:t>Thank you!</a:t>
            </a:r>
            <a:endParaRPr b="0" i="1" sz="3600" u="none" cap="none" strike="noStrike">
              <a:solidFill>
                <a:srgbClr val="000000"/>
              </a:solidFill>
              <a:latin typeface="Arial"/>
              <a:ea typeface="Arial"/>
              <a:cs typeface="Arial"/>
              <a:sym typeface="Arial"/>
            </a:endParaRPr>
          </a:p>
        </p:txBody>
      </p:sp>
      <p:pic>
        <p:nvPicPr>
          <p:cNvPr id="621" name="Google Shape;621;p77"/>
          <p:cNvPicPr preferRelativeResize="0"/>
          <p:nvPr/>
        </p:nvPicPr>
        <p:blipFill rotWithShape="1">
          <a:blip r:embed="rId9">
            <a:alphaModFix/>
          </a:blip>
          <a:srcRect b="0" l="0" r="0" t="0"/>
          <a:stretch/>
        </p:blipFill>
        <p:spPr>
          <a:xfrm>
            <a:off x="2207790" y="785430"/>
            <a:ext cx="511650" cy="5173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2"/>
          <p:cNvSpPr txBox="1"/>
          <p:nvPr>
            <p:ph idx="4294967295" type="body"/>
          </p:nvPr>
        </p:nvSpPr>
        <p:spPr>
          <a:xfrm>
            <a:off x="2207805" y="15964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Lack of standards + publishing pressures (novel findings) =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Some not so good studies.</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Often used example in psychology: Bem (2011) claiming that people can predict an undecided 50/50% future event (p &lt; .05) more that would be expected by chance</a:t>
            </a:r>
            <a:endParaRPr i="1" sz="1500">
              <a:latin typeface="Century Schoolbook"/>
              <a:ea typeface="Century Schoolbook"/>
              <a:cs typeface="Century Schoolbook"/>
              <a:sym typeface="Century Schoolbook"/>
            </a:endParaRPr>
          </a:p>
        </p:txBody>
      </p:sp>
      <p:pic>
        <p:nvPicPr>
          <p:cNvPr id="283" name="Google Shape;283;p42"/>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284" name="Google Shape;284;p42"/>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600"/>
              <a:buFont typeface="Century Schoolbook"/>
              <a:buNone/>
            </a:pPr>
            <a:r>
              <a:rPr lang="en" sz="2850">
                <a:solidFill>
                  <a:srgbClr val="474B57"/>
                </a:solidFill>
                <a:latin typeface="Century Schoolbook"/>
                <a:ea typeface="Century Schoolbook"/>
                <a:cs typeface="Century Schoolbook"/>
                <a:sym typeface="Century Schoolbook"/>
              </a:rPr>
              <a:t>The road to the</a:t>
            </a:r>
            <a:r>
              <a:rPr b="0" i="0" lang="en" sz="2850" u="none" cap="none" strike="noStrike">
                <a:solidFill>
                  <a:srgbClr val="474B57"/>
                </a:solidFill>
                <a:latin typeface="Century Schoolbook"/>
                <a:ea typeface="Century Schoolbook"/>
                <a:cs typeface="Century Schoolbook"/>
                <a:sym typeface="Century Schoolbook"/>
              </a:rPr>
              <a:t> Replication Crisis</a:t>
            </a:r>
            <a:endParaRPr b="0" i="0" sz="285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3"/>
          <p:cNvSpPr txBox="1"/>
          <p:nvPr>
            <p:ph idx="4294967295" type="body"/>
          </p:nvPr>
        </p:nvSpPr>
        <p:spPr>
          <a:xfrm>
            <a:off x="2207805" y="15964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So, how to know what we know?</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One attempt: replications.</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lang="en" sz="1500">
                <a:latin typeface="Century Schoolbook"/>
                <a:ea typeface="Century Schoolbook"/>
                <a:cs typeface="Century Schoolbook"/>
                <a:sym typeface="Century Schoolbook"/>
              </a:rPr>
              <a:t>The most prominent example comes from psychology: A 100-study replication study showed low rates of subjectively labelled replicability (39%) and effect sizes among these half the original.</a:t>
            </a:r>
            <a:r>
              <a:rPr i="1" lang="en" sz="1500">
                <a:latin typeface="Century Schoolbook"/>
                <a:ea typeface="Century Schoolbook"/>
                <a:cs typeface="Century Schoolbook"/>
                <a:sym typeface="Century Schoolbook"/>
              </a:rPr>
              <a:t>  </a:t>
            </a:r>
            <a:endParaRPr i="1" sz="1500">
              <a:latin typeface="Century Schoolbook"/>
              <a:ea typeface="Century Schoolbook"/>
              <a:cs typeface="Century Schoolbook"/>
              <a:sym typeface="Century Schoolbook"/>
            </a:endParaRPr>
          </a:p>
        </p:txBody>
      </p:sp>
      <p:pic>
        <p:nvPicPr>
          <p:cNvPr id="291" name="Google Shape;291;p43"/>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292" name="Google Shape;292;p43"/>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Autofit/>
          </a:bodyPr>
          <a:lstStyle/>
          <a:p>
            <a:pPr indent="0" lvl="0" marL="0" marR="0" rtl="0" algn="l">
              <a:lnSpc>
                <a:spcPct val="99000"/>
              </a:lnSpc>
              <a:spcBef>
                <a:spcPts val="0"/>
              </a:spcBef>
              <a:spcAft>
                <a:spcPts val="0"/>
              </a:spcAft>
              <a:buClr>
                <a:srgbClr val="474B57"/>
              </a:buClr>
              <a:buSzPts val="3600"/>
              <a:buFont typeface="Century Schoolbook"/>
              <a:buNone/>
            </a:pPr>
            <a:r>
              <a:rPr lang="en" sz="2850">
                <a:solidFill>
                  <a:srgbClr val="474B57"/>
                </a:solidFill>
                <a:latin typeface="Century Schoolbook"/>
                <a:ea typeface="Century Schoolbook"/>
                <a:cs typeface="Century Schoolbook"/>
                <a:sym typeface="Century Schoolbook"/>
              </a:rPr>
              <a:t>A</a:t>
            </a:r>
            <a:r>
              <a:rPr b="0" i="0" lang="en" sz="2850" u="none" cap="none" strike="noStrike">
                <a:solidFill>
                  <a:srgbClr val="474B57"/>
                </a:solidFill>
                <a:latin typeface="Century Schoolbook"/>
                <a:ea typeface="Century Schoolbook"/>
                <a:cs typeface="Century Schoolbook"/>
                <a:sym typeface="Century Schoolbook"/>
              </a:rPr>
              <a:t> Replication Crisis?</a:t>
            </a:r>
            <a:endParaRPr b="0" i="0" sz="285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ph idx="4294967295" type="body"/>
          </p:nvPr>
        </p:nvSpPr>
        <p:spPr>
          <a:xfrm>
            <a:off x="2207805" y="15964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Replication problems can be found in many fields.</a:t>
            </a:r>
            <a:r>
              <a:rPr i="1" lang="en" sz="1500">
                <a:latin typeface="Century Schoolbook"/>
                <a:ea typeface="Century Schoolbook"/>
                <a:cs typeface="Century Schoolbook"/>
                <a:sym typeface="Century Schoolbook"/>
              </a:rPr>
              <a:t>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E.g. psychology, cancer biology or economy</a:t>
            </a:r>
            <a:endParaRPr i="1" sz="1500">
              <a:latin typeface="Century Schoolbook"/>
              <a:ea typeface="Century Schoolbook"/>
              <a:cs typeface="Century Schoolbook"/>
              <a:sym typeface="Century Schoolbook"/>
            </a:endParaRPr>
          </a:p>
        </p:txBody>
      </p:sp>
      <p:pic>
        <p:nvPicPr>
          <p:cNvPr id="299" name="Google Shape;299;p44"/>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00" name="Google Shape;300;p44"/>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Learning from the Replication </a:t>
            </a:r>
            <a:endParaRPr b="0" i="0" sz="2650" u="none" cap="none" strike="noStrike">
              <a:solidFill>
                <a:srgbClr val="474B57"/>
              </a:solidFill>
              <a:latin typeface="Century Schoolbook"/>
              <a:ea typeface="Century Schoolbook"/>
              <a:cs typeface="Century Schoolbook"/>
              <a:sym typeface="Century Schoolbook"/>
            </a:endParaRPr>
          </a:p>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Crisis</a:t>
            </a:r>
            <a:endParaRPr b="0" i="0" sz="265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5"/>
          <p:cNvSpPr txBox="1"/>
          <p:nvPr>
            <p:ph idx="4294967295" type="body"/>
          </p:nvPr>
        </p:nvSpPr>
        <p:spPr>
          <a:xfrm>
            <a:off x="2207805" y="15964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Examples of subjectively labelled r</a:t>
            </a:r>
            <a:r>
              <a:rPr i="1" lang="en" sz="1500">
                <a:latin typeface="Century Schoolbook"/>
                <a:ea typeface="Century Schoolbook"/>
                <a:cs typeface="Century Schoolbook"/>
                <a:sym typeface="Century Schoolbook"/>
              </a:rPr>
              <a:t>eplication rates: </a:t>
            </a:r>
            <a:endParaRPr i="1"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Psychology: </a:t>
            </a:r>
            <a:r>
              <a:rPr lang="en" sz="1500">
                <a:latin typeface="Century Schoolbook"/>
                <a:ea typeface="Century Schoolbook"/>
                <a:cs typeface="Century Schoolbook"/>
                <a:sym typeface="Century Schoolbook"/>
              </a:rPr>
              <a:t>64% successfully replications, with effect sizes being 32% smaller than the original effects</a:t>
            </a:r>
            <a:endParaRPr sz="1500">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Cancer biology:</a:t>
            </a:r>
            <a:r>
              <a:rPr lang="en" sz="1500">
                <a:latin typeface="Century Schoolbook"/>
                <a:ea typeface="Century Schoolbook"/>
                <a:cs typeface="Century Schoolbook"/>
                <a:sym typeface="Century Schoolbook"/>
              </a:rPr>
              <a:t> 47%</a:t>
            </a:r>
            <a:r>
              <a:rPr lang="en" sz="1500">
                <a:solidFill>
                  <a:schemeClr val="dk1"/>
                </a:solidFill>
                <a:latin typeface="Century Schoolbook"/>
                <a:ea typeface="Century Schoolbook"/>
                <a:cs typeface="Century Schoolbook"/>
                <a:sym typeface="Century Schoolbook"/>
              </a:rPr>
              <a:t>successfully replications, 92% of the effects were smaller than original effects</a:t>
            </a:r>
            <a:endParaRPr sz="1500">
              <a:solidFill>
                <a:schemeClr val="dk1"/>
              </a:solidFill>
              <a:latin typeface="Century Schoolbook"/>
              <a:ea typeface="Century Schoolbook"/>
              <a:cs typeface="Century Schoolbook"/>
              <a:sym typeface="Century Schoolbook"/>
            </a:endParaRPr>
          </a:p>
          <a:p>
            <a:pPr indent="0" lvl="0" marL="0" marR="0" rtl="0" algn="ctr">
              <a:lnSpc>
                <a:spcPct val="111000"/>
              </a:lnSpc>
              <a:spcBef>
                <a:spcPts val="700"/>
              </a:spcBef>
              <a:spcAft>
                <a:spcPts val="0"/>
              </a:spcAft>
              <a:buClr>
                <a:srgbClr val="000000"/>
              </a:buClr>
              <a:buSzPts val="1500"/>
              <a:buFont typeface="Century Schoolbook"/>
              <a:buNone/>
            </a:pPr>
            <a:r>
              <a:rPr i="1" lang="en" sz="1500">
                <a:solidFill>
                  <a:schemeClr val="dk1"/>
                </a:solidFill>
                <a:latin typeface="Century Schoolbook"/>
                <a:ea typeface="Century Schoolbook"/>
                <a:cs typeface="Century Schoolbook"/>
                <a:sym typeface="Century Schoolbook"/>
              </a:rPr>
              <a:t>Economy</a:t>
            </a:r>
            <a:r>
              <a:rPr lang="en" sz="1500">
                <a:solidFill>
                  <a:schemeClr val="dk1"/>
                </a:solidFill>
                <a:latin typeface="Century Schoolbook"/>
                <a:ea typeface="Century Schoolbook"/>
                <a:cs typeface="Century Schoolbook"/>
                <a:sym typeface="Century Schoolbook"/>
              </a:rPr>
              <a:t>: 61% successfully replications, 34% effect size shrinkage</a:t>
            </a:r>
            <a:endParaRPr sz="1500">
              <a:solidFill>
                <a:schemeClr val="dk1"/>
              </a:solidFill>
              <a:latin typeface="Century Schoolbook"/>
              <a:ea typeface="Century Schoolbook"/>
              <a:cs typeface="Century Schoolbook"/>
              <a:sym typeface="Century Schoolbook"/>
            </a:endParaRPr>
          </a:p>
        </p:txBody>
      </p:sp>
      <p:pic>
        <p:nvPicPr>
          <p:cNvPr id="307" name="Google Shape;307;p45"/>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08" name="Google Shape;308;p45"/>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Learning from the Replication </a:t>
            </a:r>
            <a:endParaRPr b="0" i="0" sz="2650" u="none" cap="none" strike="noStrike">
              <a:solidFill>
                <a:srgbClr val="474B57"/>
              </a:solidFill>
              <a:latin typeface="Century Schoolbook"/>
              <a:ea typeface="Century Schoolbook"/>
              <a:cs typeface="Century Schoolbook"/>
              <a:sym typeface="Century Schoolbook"/>
            </a:endParaRPr>
          </a:p>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Crisis</a:t>
            </a:r>
            <a:endParaRPr b="0" i="0" sz="265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6"/>
          <p:cNvSpPr txBox="1"/>
          <p:nvPr>
            <p:ph idx="4294967295" type="body"/>
          </p:nvPr>
        </p:nvSpPr>
        <p:spPr>
          <a:xfrm>
            <a:off x="2207805" y="15964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lang="en" sz="1500">
                <a:solidFill>
                  <a:srgbClr val="558380"/>
                </a:solidFill>
                <a:latin typeface="Century Schoolbook"/>
                <a:ea typeface="Century Schoolbook"/>
                <a:cs typeface="Century Schoolbook"/>
                <a:sym typeface="Century Schoolbook"/>
              </a:rPr>
              <a:t>Background</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i="1" lang="en" sz="1500">
                <a:latin typeface="Century Schoolbook"/>
                <a:ea typeface="Century Schoolbook"/>
                <a:cs typeface="Century Schoolbook"/>
                <a:sym typeface="Century Schoolbook"/>
              </a:rPr>
              <a:t>For a more detailed overview of the replication crisis and open science practices see Charlotte Pennington’s “</a:t>
            </a:r>
            <a:r>
              <a:rPr lang="en" sz="1500">
                <a:latin typeface="Century Schoolbook"/>
                <a:ea typeface="Century Schoolbook"/>
                <a:cs typeface="Century Schoolbook"/>
                <a:sym typeface="Century Schoolbook"/>
              </a:rPr>
              <a:t>Students Guide to Open Science.”</a:t>
            </a:r>
            <a:endParaRPr sz="1500">
              <a:solidFill>
                <a:schemeClr val="dk1"/>
              </a:solidFill>
              <a:latin typeface="Century Schoolbook"/>
              <a:ea typeface="Century Schoolbook"/>
              <a:cs typeface="Century Schoolbook"/>
              <a:sym typeface="Century Schoolbook"/>
            </a:endParaRPr>
          </a:p>
        </p:txBody>
      </p:sp>
      <p:pic>
        <p:nvPicPr>
          <p:cNvPr id="315" name="Google Shape;315;p46"/>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16" name="Google Shape;316;p46"/>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Learning from the Replication </a:t>
            </a:r>
            <a:endParaRPr b="0" i="0" sz="2650" u="none" cap="none" strike="noStrike">
              <a:solidFill>
                <a:srgbClr val="474B57"/>
              </a:solidFill>
              <a:latin typeface="Century Schoolbook"/>
              <a:ea typeface="Century Schoolbook"/>
              <a:cs typeface="Century Schoolbook"/>
              <a:sym typeface="Century Schoolbook"/>
            </a:endParaRPr>
          </a:p>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Crisis</a:t>
            </a:r>
            <a:endParaRPr b="0" i="0" sz="2650" u="none" cap="none" strike="noStrike">
              <a:solidFill>
                <a:srgbClr val="000000"/>
              </a:solidFill>
              <a:latin typeface="Arial"/>
              <a:ea typeface="Arial"/>
              <a:cs typeface="Arial"/>
              <a:sym typeface="Arial"/>
            </a:endParaRPr>
          </a:p>
        </p:txBody>
      </p:sp>
      <p:pic>
        <p:nvPicPr>
          <p:cNvPr id="317" name="Google Shape;317;p46"/>
          <p:cNvPicPr preferRelativeResize="0"/>
          <p:nvPr/>
        </p:nvPicPr>
        <p:blipFill>
          <a:blip r:embed="rId4">
            <a:alphaModFix/>
          </a:blip>
          <a:stretch>
            <a:fillRect/>
          </a:stretch>
        </p:blipFill>
        <p:spPr>
          <a:xfrm>
            <a:off x="304800" y="2167575"/>
            <a:ext cx="1903006" cy="287173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idx="4294967295" type="title"/>
          </p:nvPr>
        </p:nvSpPr>
        <p:spPr>
          <a:xfrm>
            <a:off x="2905740" y="721980"/>
            <a:ext cx="5872200" cy="874500"/>
          </a:xfrm>
          <a:prstGeom prst="rect">
            <a:avLst/>
          </a:prstGeom>
          <a:noFill/>
          <a:ln>
            <a:noFill/>
          </a:ln>
        </p:spPr>
        <p:txBody>
          <a:bodyPr anchorCtr="0" anchor="t" bIns="34275" lIns="68575" spcFirstLastPara="1" rIns="68575" wrap="square" tIns="34275">
            <a:normAutofit/>
          </a:bodyPr>
          <a:lstStyle/>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Learning from the Replication </a:t>
            </a:r>
            <a:endParaRPr b="0" i="0" sz="2650" u="none" cap="none" strike="noStrike">
              <a:solidFill>
                <a:srgbClr val="474B57"/>
              </a:solidFill>
              <a:latin typeface="Century Schoolbook"/>
              <a:ea typeface="Century Schoolbook"/>
              <a:cs typeface="Century Schoolbook"/>
              <a:sym typeface="Century Schoolbook"/>
            </a:endParaRPr>
          </a:p>
          <a:p>
            <a:pPr indent="0" lvl="0" marL="0" marR="0" rtl="0" algn="l">
              <a:lnSpc>
                <a:spcPct val="99000"/>
              </a:lnSpc>
              <a:spcBef>
                <a:spcPts val="0"/>
              </a:spcBef>
              <a:spcAft>
                <a:spcPts val="0"/>
              </a:spcAft>
              <a:buClr>
                <a:srgbClr val="474B57"/>
              </a:buClr>
              <a:buSzPts val="3600"/>
              <a:buFont typeface="Century Schoolbook"/>
              <a:buNone/>
            </a:pPr>
            <a:r>
              <a:rPr b="0" i="0" lang="en" sz="2650" u="none" cap="none" strike="noStrike">
                <a:solidFill>
                  <a:srgbClr val="474B57"/>
                </a:solidFill>
                <a:latin typeface="Century Schoolbook"/>
                <a:ea typeface="Century Schoolbook"/>
                <a:cs typeface="Century Schoolbook"/>
                <a:sym typeface="Century Schoolbook"/>
              </a:rPr>
              <a:t>Crisis</a:t>
            </a:r>
            <a:endParaRPr b="0" i="0" sz="2650" u="none" cap="none" strike="noStrike">
              <a:solidFill>
                <a:srgbClr val="000000"/>
              </a:solidFill>
              <a:latin typeface="Arial"/>
              <a:ea typeface="Arial"/>
              <a:cs typeface="Arial"/>
              <a:sym typeface="Arial"/>
            </a:endParaRPr>
          </a:p>
        </p:txBody>
      </p:sp>
      <p:pic>
        <p:nvPicPr>
          <p:cNvPr id="324" name="Google Shape;324;p47"/>
          <p:cNvPicPr preferRelativeResize="0"/>
          <p:nvPr/>
        </p:nvPicPr>
        <p:blipFill rotWithShape="1">
          <a:blip r:embed="rId3">
            <a:alphaModFix/>
          </a:blip>
          <a:srcRect b="0" l="0" r="0" t="0"/>
          <a:stretch/>
        </p:blipFill>
        <p:spPr>
          <a:xfrm>
            <a:off x="2207790" y="785160"/>
            <a:ext cx="511650" cy="517320"/>
          </a:xfrm>
          <a:prstGeom prst="rect">
            <a:avLst/>
          </a:prstGeom>
          <a:noFill/>
          <a:ln>
            <a:noFill/>
          </a:ln>
        </p:spPr>
      </p:pic>
      <p:sp>
        <p:nvSpPr>
          <p:cNvPr id="325" name="Google Shape;325;p47"/>
          <p:cNvSpPr txBox="1"/>
          <p:nvPr>
            <p:ph idx="4294967295" type="body"/>
          </p:nvPr>
        </p:nvSpPr>
        <p:spPr>
          <a:xfrm>
            <a:off x="2200230" y="1596780"/>
            <a:ext cx="6577800" cy="3268500"/>
          </a:xfrm>
          <a:prstGeom prst="rect">
            <a:avLst/>
          </a:prstGeom>
          <a:noFill/>
          <a:ln>
            <a:noFill/>
          </a:ln>
        </p:spPr>
        <p:txBody>
          <a:bodyPr anchorCtr="0" anchor="t" bIns="34275" lIns="68575" spcFirstLastPara="1" rIns="68575" wrap="square" tIns="34275">
            <a:normAutofit/>
          </a:bodyPr>
          <a:lstStyle/>
          <a:p>
            <a:pPr indent="0" lvl="0" marL="0" marR="0" rtl="0" algn="ctr">
              <a:lnSpc>
                <a:spcPct val="111000"/>
              </a:lnSpc>
              <a:spcBef>
                <a:spcPts val="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558380"/>
              </a:buClr>
              <a:buSzPts val="1500"/>
              <a:buFont typeface="Century Schoolbook"/>
              <a:buNone/>
            </a:pPr>
            <a:r>
              <a:rPr b="1" i="0" lang="en" sz="1500" u="none" cap="none" strike="noStrike">
                <a:solidFill>
                  <a:srgbClr val="558380"/>
                </a:solidFill>
                <a:latin typeface="Century Schoolbook"/>
                <a:ea typeface="Century Schoolbook"/>
                <a:cs typeface="Century Schoolbook"/>
                <a:sym typeface="Century Schoolbook"/>
              </a:rPr>
              <a:t>The Problem</a:t>
            </a:r>
            <a:endParaRPr b="0" i="0" sz="1500" u="none" cap="none" strike="noStrike">
              <a:solidFill>
                <a:srgbClr val="474B57"/>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Century Schoolbook"/>
              <a:buNone/>
            </a:pPr>
            <a:r>
              <a:rPr b="0" i="0" lang="en" sz="1500" u="none" cap="none" strike="noStrike">
                <a:solidFill>
                  <a:srgbClr val="000000"/>
                </a:solidFill>
                <a:latin typeface="Century Schoolbook"/>
                <a:ea typeface="Century Schoolbook"/>
                <a:cs typeface="Century Schoolbook"/>
                <a:sym typeface="Century Schoolbook"/>
              </a:rPr>
              <a:t>____________</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SzPts val="1500"/>
              <a:buFont typeface="Arial"/>
              <a:buNone/>
            </a:pPr>
            <a:r>
              <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b="0" i="1" lang="en" sz="1500" u="none" cap="none" strike="noStrike">
                <a:solidFill>
                  <a:srgbClr val="000000"/>
                </a:solidFill>
                <a:latin typeface="Century Schoolbook"/>
                <a:ea typeface="Century Schoolbook"/>
                <a:cs typeface="Century Schoolbook"/>
                <a:sym typeface="Century Schoolbook"/>
              </a:rPr>
              <a:t>Literature assessing the Replication Crisis has focussed on identifying what’s wrong (e.g., </a:t>
            </a:r>
            <a:r>
              <a:rPr i="1" lang="en" sz="1500">
                <a:latin typeface="Century Schoolbook"/>
                <a:ea typeface="Century Schoolbook"/>
                <a:cs typeface="Century Schoolbook"/>
                <a:sym typeface="Century Schoolbook"/>
              </a:rPr>
              <a:t>questionable</a:t>
            </a:r>
            <a:r>
              <a:rPr b="0" i="1" lang="en" sz="1500" u="none" cap="none" strike="noStrike">
                <a:solidFill>
                  <a:srgbClr val="000000"/>
                </a:solidFill>
                <a:latin typeface="Century Schoolbook"/>
                <a:ea typeface="Century Schoolbook"/>
                <a:cs typeface="Century Schoolbook"/>
                <a:sym typeface="Century Schoolbook"/>
              </a:rPr>
              <a:t> research practices and unhealthy structures). This is where the </a:t>
            </a:r>
            <a:r>
              <a:rPr i="1" lang="en" sz="1500">
                <a:latin typeface="Century Schoolbook"/>
                <a:ea typeface="Century Schoolbook"/>
                <a:cs typeface="Century Schoolbook"/>
                <a:sym typeface="Century Schoolbook"/>
              </a:rPr>
              <a:t>discussion</a:t>
            </a:r>
            <a:r>
              <a:rPr b="0" i="1" lang="en" sz="1500" u="none" cap="none" strike="noStrike">
                <a:solidFill>
                  <a:srgbClr val="000000"/>
                </a:solidFill>
                <a:latin typeface="Century Schoolbook"/>
                <a:ea typeface="Century Schoolbook"/>
                <a:cs typeface="Century Schoolbook"/>
                <a:sym typeface="Century Schoolbook"/>
              </a:rPr>
              <a:t> often stops.</a:t>
            </a:r>
            <a:endParaRPr b="0" i="0" sz="1500" u="none" cap="none" strike="noStrike">
              <a:solidFill>
                <a:srgbClr val="474B57"/>
              </a:solidFill>
              <a:latin typeface="Calibri"/>
              <a:ea typeface="Calibri"/>
              <a:cs typeface="Calibri"/>
              <a:sym typeface="Calibri"/>
            </a:endParaRPr>
          </a:p>
          <a:p>
            <a:pPr indent="0" lvl="0" marL="0" marR="0" rtl="0" algn="ctr">
              <a:lnSpc>
                <a:spcPct val="111000"/>
              </a:lnSpc>
              <a:spcBef>
                <a:spcPts val="700"/>
              </a:spcBef>
              <a:spcAft>
                <a:spcPts val="0"/>
              </a:spcAft>
              <a:buClr>
                <a:srgbClr val="000000"/>
              </a:buClr>
              <a:buSzPts val="1500"/>
              <a:buFont typeface="Century Schoolbook"/>
              <a:buNone/>
            </a:pPr>
            <a:r>
              <a:rPr b="0" i="1" lang="en" sz="1500" u="none" cap="none" strike="noStrike">
                <a:solidFill>
                  <a:srgbClr val="000000"/>
                </a:solidFill>
                <a:latin typeface="Century Schoolbook"/>
                <a:ea typeface="Century Schoolbook"/>
                <a:cs typeface="Century Schoolbook"/>
                <a:sym typeface="Century Schoolbook"/>
              </a:rPr>
              <a:t>Yet, there is much opportunity in learning from mistakes and improving. To move forward, </a:t>
            </a:r>
            <a:r>
              <a:rPr b="1" i="1" lang="en" sz="1500" u="none" cap="none" strike="noStrike">
                <a:solidFill>
                  <a:srgbClr val="000000"/>
                </a:solidFill>
                <a:latin typeface="Century Schoolbook"/>
                <a:ea typeface="Century Schoolbook"/>
                <a:cs typeface="Century Schoolbook"/>
                <a:sym typeface="Century Schoolbook"/>
              </a:rPr>
              <a:t>positive change needs to be acknowledged, encouraged, and build upon</a:t>
            </a:r>
            <a:r>
              <a:rPr b="0" i="1" lang="en" sz="1500" u="none" cap="none" strike="noStrike">
                <a:solidFill>
                  <a:srgbClr val="000000"/>
                </a:solidFill>
                <a:latin typeface="Century Schoolbook"/>
                <a:ea typeface="Century Schoolbook"/>
                <a:cs typeface="Century Schoolbook"/>
                <a:sym typeface="Century Schoolbook"/>
              </a:rPr>
              <a:t>.</a:t>
            </a:r>
            <a:endParaRPr b="0" i="0" sz="1500" u="none" cap="none" strike="noStrike">
              <a:solidFill>
                <a:srgbClr val="474B57"/>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