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681F01-FA6B-4872-971E-8A9F718EBD08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6700CF-0C11-48DC-92DE-727142F6F046}" type="slidenum">
              <a:rPr lang="ru-UA" smtClean="0"/>
              <a:t>‹#›</a:t>
            </a:fld>
            <a:endParaRPr lang="ru-U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29684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1F01-FA6B-4872-971E-8A9F718EBD08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00CF-0C11-48DC-92DE-727142F6F0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130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1F01-FA6B-4872-971E-8A9F718EBD08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00CF-0C11-48DC-92DE-727142F6F0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3677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1F01-FA6B-4872-971E-8A9F718EBD08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00CF-0C11-48DC-92DE-727142F6F0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3424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681F01-FA6B-4872-971E-8A9F718EBD08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6700CF-0C11-48DC-92DE-727142F6F046}" type="slidenum">
              <a:rPr lang="ru-UA" smtClean="0"/>
              <a:t>‹#›</a:t>
            </a:fld>
            <a:endParaRPr lang="ru-U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74044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1F01-FA6B-4872-971E-8A9F718EBD08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00CF-0C11-48DC-92DE-727142F6F0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5138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1F01-FA6B-4872-971E-8A9F718EBD08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00CF-0C11-48DC-92DE-727142F6F0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3903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1F01-FA6B-4872-971E-8A9F718EBD08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00CF-0C11-48DC-92DE-727142F6F0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2975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1F01-FA6B-4872-971E-8A9F718EBD08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00CF-0C11-48DC-92DE-727142F6F04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0643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681F01-FA6B-4872-971E-8A9F718EBD08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6700CF-0C11-48DC-92DE-727142F6F046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312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681F01-FA6B-4872-971E-8A9F718EBD08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6700CF-0C11-48DC-92DE-727142F6F046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681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D681F01-FA6B-4872-971E-8A9F718EBD08}" type="datetimeFigureOut">
              <a:rPr lang="ru-UA" smtClean="0"/>
              <a:t>03.06.2020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06700CF-0C11-48DC-92DE-727142F6F046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531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AD4B2-83F7-4409-BBCC-2FDF73293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 РОБОТА</a:t>
            </a:r>
            <a:br>
              <a:rPr lang="ru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дисципліни " Програмування - 2. Структури даних та алгоритми"</a:t>
            </a:r>
            <a:br>
              <a:rPr lang="ru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Сайт онлайн новин</a:t>
            </a:r>
            <a:br>
              <a:rPr lang="ru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418D79-0FF6-41E7-895B-058626511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першого курсу групи ІС-92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Кравчука Максима Олексійовича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Спеціальності: Інформаційні системи та технології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 старший викладач Проскура Світлана Леонідівна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3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932C3-8C1B-4F51-8DF1-EFF696F4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66474"/>
            <a:ext cx="9601200" cy="1485900"/>
          </a:xfrm>
        </p:spPr>
        <p:txBody>
          <a:bodyPr/>
          <a:lstStyle/>
          <a:p>
            <a:pPr algn="ctr"/>
            <a:r>
              <a:rPr lang="uk-UA" dirty="0"/>
              <a:t>ДЯКУЮ ЗА УВАГУ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78164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19E2E-4934-4784-B7F4-5EA0B00B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ЗМІСТ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867A5D-6D9C-4C82-898B-E326A33F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Короткий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із предметної області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 програмного забезпечення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класів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тестування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</a:p>
        </p:txBody>
      </p:sp>
    </p:spTree>
    <p:extLst>
      <p:ext uri="{BB962C8B-B14F-4D97-AF65-F5344CB8AC3E}">
        <p14:creationId xmlns:p14="http://schemas.microsoft.com/office/powerpoint/2010/main" val="127944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5EE0C-B8B5-4AFE-8828-BE06FE4C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uk-UA" dirty="0"/>
              <a:t>Завдання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65159-7BAE-4F05-9514-0A57AB36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1. Тема проекту</a:t>
            </a:r>
          </a:p>
          <a:p>
            <a:pPr lvl="1"/>
            <a:r>
              <a:rPr lang="uk-UA" dirty="0"/>
              <a:t>Сайт. Онлайн - новини. Додавання новин здійснюється зареєстрованими авторами.</a:t>
            </a:r>
          </a:p>
          <a:p>
            <a:r>
              <a:rPr lang="uk-UA" dirty="0"/>
              <a:t>2. Опис предметної галузі проекту</a:t>
            </a:r>
          </a:p>
          <a:p>
            <a:pPr lvl="1"/>
            <a:r>
              <a:rPr lang="uk-UA" dirty="0"/>
              <a:t>На сайті новин всі новини розташовуються за певними рубриками.</a:t>
            </a:r>
            <a:r>
              <a:rPr lang="uk-UA" sz="2000" dirty="0"/>
              <a:t> </a:t>
            </a:r>
            <a:r>
              <a:rPr lang="uk-UA" dirty="0"/>
              <a:t>Для новин формується набір тегів, за якими зручно шукати новини зазначеної тематики. Новини можуть вносити на сайт лише зареєстровані автори. Можливо передивлятися новини за</a:t>
            </a:r>
            <a:r>
              <a:rPr lang="uk-UA" sz="2000" dirty="0"/>
              <a:t> </a:t>
            </a:r>
            <a:r>
              <a:rPr lang="uk-UA" dirty="0"/>
              <a:t>рубрикою, тематикою, певного автора та за конкретний період</a:t>
            </a:r>
            <a:r>
              <a:rPr lang="ru-RU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9754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BD779-2807-452C-8DCA-276C8EAB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Короткий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із предметної області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67923-2F71-4D76-93F3-76AE43CD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З швидким розвитком технологій, сьогодні, майже кожний користувач смартфону чи комп’ютера може вільно користуватися Інтернетом, що дозволяє читати новини в будь-якій точці світу. Через це, сайти новин стають дуже затребуваними.</a:t>
            </a:r>
          </a:p>
          <a:p>
            <a:r>
              <a:rPr lang="uk-UA" dirty="0"/>
              <a:t>Але у всьому цьому є свої недоліки. Служби новин нерідко не встигають відобразити всю картину події і в результаті люди не повністю розуміють, що відбулося.</a:t>
            </a:r>
          </a:p>
          <a:p>
            <a:r>
              <a:rPr lang="uk-UA" dirty="0"/>
              <a:t>Отже, моя програма повинна зруйнувати завісу неповноти новин. Моя програма вирішує це тим, що кожен зареєстрований користувач може опублікувати свою новину, тим самим розпочати </a:t>
            </a:r>
            <a:r>
              <a:rPr lang="uk-UA" dirty="0" err="1"/>
              <a:t>дискус</a:t>
            </a:r>
            <a:r>
              <a:rPr lang="uk-UA" dirty="0"/>
              <a:t> між користувачами, що в результаті повинно зруйнувати цю завісу.</a:t>
            </a:r>
          </a:p>
        </p:txBody>
      </p:sp>
    </p:spTree>
    <p:extLst>
      <p:ext uri="{BB962C8B-B14F-4D97-AF65-F5344CB8AC3E}">
        <p14:creationId xmlns:p14="http://schemas.microsoft.com/office/powerpoint/2010/main" val="80699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E9757-D9F0-4FA3-BC8D-3A9A779F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 програмного забезпечення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B89CB-A44A-4A1F-B520-FFD3F4B2B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117"/>
            <a:ext cx="10515600" cy="5467935"/>
          </a:xfrm>
        </p:spPr>
        <p:txBody>
          <a:bodyPr>
            <a:noAutofit/>
          </a:bodyPr>
          <a:lstStyle/>
          <a:p>
            <a:r>
              <a:rPr lang="uk-UA" sz="1400" b="1" dirty="0"/>
              <a:t>1. </a:t>
            </a:r>
            <a:r>
              <a:rPr lang="uk-UA" sz="1400" b="1" dirty="0" err="1"/>
              <a:t>Переік</a:t>
            </a:r>
            <a:r>
              <a:rPr lang="uk-UA" sz="1400" b="1" dirty="0"/>
              <a:t> класів бібліотеки «Новина»:</a:t>
            </a:r>
            <a:endParaRPr lang="ru-UA" sz="1400" b="1" dirty="0"/>
          </a:p>
          <a:p>
            <a:pPr marL="0" indent="0">
              <a:buNone/>
            </a:pPr>
            <a:endParaRPr lang="ru-UA" sz="1400" dirty="0"/>
          </a:p>
          <a:p>
            <a:pPr lvl="0"/>
            <a:r>
              <a:rPr lang="en-US" sz="1400" dirty="0" err="1"/>
              <a:t>MainClass</a:t>
            </a:r>
            <a:r>
              <a:rPr lang="en-US" sz="1400" dirty="0"/>
              <a:t>;</a:t>
            </a:r>
            <a:endParaRPr lang="ru-UA" sz="1400" dirty="0"/>
          </a:p>
          <a:p>
            <a:pPr lvl="0"/>
            <a:r>
              <a:rPr lang="en-US" sz="1400" dirty="0" err="1"/>
              <a:t>CWLib</a:t>
            </a:r>
            <a:r>
              <a:rPr lang="en-US" sz="1400" dirty="0"/>
              <a:t> (</a:t>
            </a:r>
            <a:r>
              <a:rPr lang="uk-UA" sz="1400" dirty="0"/>
              <a:t>бібліотека проекту новини)</a:t>
            </a:r>
            <a:endParaRPr lang="ru-UA" sz="1400" dirty="0"/>
          </a:p>
          <a:p>
            <a:pPr lvl="1"/>
            <a:r>
              <a:rPr lang="en-US" sz="1400" dirty="0" err="1"/>
              <a:t>IMainMenu</a:t>
            </a:r>
            <a:r>
              <a:rPr lang="en-US" sz="1400" dirty="0"/>
              <a:t> (</a:t>
            </a:r>
            <a:r>
              <a:rPr lang="uk-UA" sz="1400" dirty="0"/>
              <a:t>інтерфейс головного меню)</a:t>
            </a:r>
            <a:endParaRPr lang="ru-UA" sz="1400" dirty="0"/>
          </a:p>
          <a:p>
            <a:pPr lvl="1"/>
            <a:r>
              <a:rPr lang="en-US" sz="1400" dirty="0"/>
              <a:t>User</a:t>
            </a:r>
            <a:endParaRPr lang="ru-UA" sz="1400" dirty="0"/>
          </a:p>
          <a:p>
            <a:pPr lvl="1"/>
            <a:r>
              <a:rPr lang="en-US" sz="1400" dirty="0" err="1"/>
              <a:t>NewsLibClass</a:t>
            </a:r>
            <a:endParaRPr lang="ru-RU" sz="1400" dirty="0"/>
          </a:p>
          <a:p>
            <a:pPr marL="457200" lvl="1" indent="0">
              <a:buNone/>
            </a:pPr>
            <a:endParaRPr lang="ru-UA" sz="1400" dirty="0"/>
          </a:p>
          <a:p>
            <a:r>
              <a:rPr lang="uk-UA" sz="1400" b="1" dirty="0"/>
              <a:t>2. Типи </a:t>
            </a:r>
            <a:r>
              <a:rPr lang="uk-UA" sz="1400" b="1" dirty="0" err="1"/>
              <a:t>зв’язків</a:t>
            </a:r>
            <a:r>
              <a:rPr lang="uk-UA" sz="1400" b="1" dirty="0"/>
              <a:t>, що реалізує структура ієрархії класів системи, їх атрибутів, методів та інтерфейсів:</a:t>
            </a:r>
            <a:endParaRPr lang="ru-UA" sz="1400" b="1" dirty="0"/>
          </a:p>
          <a:p>
            <a:pPr marL="0" indent="0">
              <a:buNone/>
            </a:pPr>
            <a:endParaRPr lang="ru-UA" sz="1400" dirty="0"/>
          </a:p>
          <a:p>
            <a:pPr lvl="0"/>
            <a:r>
              <a:rPr lang="ru-RU" sz="1400" dirty="0"/>
              <a:t>Реал</a:t>
            </a:r>
            <a:r>
              <a:rPr lang="uk-UA" sz="1400" dirty="0" err="1"/>
              <a:t>ізація</a:t>
            </a:r>
            <a:r>
              <a:rPr lang="uk-UA" sz="1400" dirty="0"/>
              <a:t> (визначення інтерфейсу і його реалізація в класах):</a:t>
            </a:r>
            <a:endParaRPr lang="ru-UA" sz="1400" dirty="0"/>
          </a:p>
          <a:p>
            <a:pPr lvl="2"/>
            <a:r>
              <a:rPr lang="en-US" sz="1400" dirty="0" err="1"/>
              <a:t>IMainMenu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</a:t>
            </a:r>
            <a:r>
              <a:rPr lang="en-US" sz="1400" dirty="0" err="1"/>
              <a:t>NewsLibClass</a:t>
            </a:r>
            <a:endParaRPr lang="ru-RU" sz="1400" dirty="0"/>
          </a:p>
          <a:p>
            <a:pPr marL="914400" lvl="2" indent="0">
              <a:buNone/>
            </a:pPr>
            <a:r>
              <a:rPr lang="uk-UA" sz="1400" dirty="0"/>
              <a:t> </a:t>
            </a:r>
            <a:endParaRPr lang="ru-UA" sz="1400" dirty="0"/>
          </a:p>
          <a:p>
            <a:pPr lvl="0"/>
            <a:r>
              <a:rPr lang="uk-UA" sz="1400" dirty="0"/>
              <a:t>Асоціація (об’єкти певним чином зв’язані):</a:t>
            </a:r>
            <a:endParaRPr lang="ru-UA" sz="1400" dirty="0"/>
          </a:p>
          <a:p>
            <a:pPr lvl="2"/>
            <a:r>
              <a:rPr lang="en-US" sz="1400" dirty="0" err="1"/>
              <a:t>NewsLibClass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User</a:t>
            </a:r>
          </a:p>
          <a:p>
            <a:r>
              <a:rPr lang="uk-UA" sz="1600" dirty="0"/>
              <a:t>Наслідування </a:t>
            </a:r>
          </a:p>
          <a:p>
            <a:pPr lvl="2"/>
            <a:r>
              <a:rPr lang="en-US" sz="1400" dirty="0"/>
              <a:t>Person </a:t>
            </a:r>
            <a:r>
              <a:rPr lang="en-US" sz="1400" dirty="0">
                <a:sym typeface="Wingdings" panose="05000000000000000000" pitchFamily="2" charset="2"/>
              </a:rPr>
              <a:t> User</a:t>
            </a:r>
            <a:endParaRPr lang="ru-UA" sz="1400" dirty="0"/>
          </a:p>
          <a:p>
            <a:endParaRPr lang="ru-UA" sz="1400" dirty="0"/>
          </a:p>
        </p:txBody>
      </p:sp>
    </p:spTree>
    <p:extLst>
      <p:ext uri="{BB962C8B-B14F-4D97-AF65-F5344CB8AC3E}">
        <p14:creationId xmlns:p14="http://schemas.microsoft.com/office/powerpoint/2010/main" val="217963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824C9-14D5-4C82-AB4A-175364A7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 програмного забезпечення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233A08-7FDA-44BE-9269-CB606EE8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3. </a:t>
            </a:r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кла</a:t>
            </a:r>
            <a:r>
              <a:rPr lang="uk-UA" dirty="0"/>
              <a:t>сів</a:t>
            </a:r>
          </a:p>
          <a:p>
            <a:pPr lvl="1"/>
            <a:r>
              <a:rPr lang="en-US" dirty="0"/>
              <a:t>User</a:t>
            </a:r>
          </a:p>
          <a:p>
            <a:pPr lvl="2"/>
            <a:r>
              <a:rPr lang="uk-UA" dirty="0"/>
              <a:t>Поле </a:t>
            </a:r>
            <a:r>
              <a:rPr lang="uk-UA" dirty="0" err="1"/>
              <a:t>нік</a:t>
            </a:r>
            <a:r>
              <a:rPr lang="uk-UA" dirty="0"/>
              <a:t>; властивість до поля </a:t>
            </a:r>
            <a:r>
              <a:rPr lang="uk-UA" dirty="0" err="1"/>
              <a:t>нік</a:t>
            </a:r>
            <a:r>
              <a:rPr lang="uk-UA" dirty="0"/>
              <a:t>; конструктор</a:t>
            </a:r>
          </a:p>
          <a:p>
            <a:pPr lvl="1"/>
            <a:r>
              <a:rPr lang="en-US" dirty="0" err="1"/>
              <a:t>NewsLibClass</a:t>
            </a:r>
            <a:endParaRPr lang="en-US" dirty="0"/>
          </a:p>
          <a:p>
            <a:pPr lvl="2"/>
            <a:r>
              <a:rPr lang="uk-UA" dirty="0"/>
              <a:t>Поля ім’я автора, рубрика, тег, текст новини, час публікації, загальний текст; основні методи програми; конструктор</a:t>
            </a:r>
          </a:p>
          <a:p>
            <a:pPr lvl="1"/>
            <a:r>
              <a:rPr lang="en-US" dirty="0" err="1"/>
              <a:t>IMainMenu</a:t>
            </a:r>
            <a:endParaRPr lang="en-US" dirty="0"/>
          </a:p>
          <a:p>
            <a:pPr lvl="2"/>
            <a:r>
              <a:rPr lang="uk-UA" dirty="0"/>
              <a:t>Інтерфейс</a:t>
            </a:r>
          </a:p>
          <a:p>
            <a:pPr lvl="1"/>
            <a:r>
              <a:rPr lang="en-US" dirty="0" err="1"/>
              <a:t>MainClass</a:t>
            </a:r>
            <a:endParaRPr lang="en-US" dirty="0"/>
          </a:p>
          <a:p>
            <a:pPr lvl="2"/>
            <a:r>
              <a:rPr lang="uk-UA" dirty="0"/>
              <a:t>Головний клас програми</a:t>
            </a:r>
            <a:endParaRPr lang="en-US" dirty="0"/>
          </a:p>
          <a:p>
            <a:r>
              <a:rPr lang="uk-UA" sz="2000" dirty="0"/>
              <a:t>Для розробки програмного забезпечення сайту онлайн новин я обрав середовище </a:t>
            </a:r>
            <a:r>
              <a:rPr lang="ru-RU" sz="2000" dirty="0" err="1"/>
              <a:t>MicrosoftVisualStudio</a:t>
            </a:r>
            <a:r>
              <a:rPr lang="uk-UA" sz="2000" dirty="0"/>
              <a:t> 2019 та мову програмування </a:t>
            </a:r>
            <a:r>
              <a:rPr lang="ru-RU" sz="2000" dirty="0"/>
              <a:t>C</a:t>
            </a:r>
            <a:r>
              <a:rPr lang="uk-UA" sz="2000" dirty="0"/>
              <a:t>#/.</a:t>
            </a:r>
            <a:r>
              <a:rPr lang="en-US" sz="2000" dirty="0"/>
              <a:t>CORE</a:t>
            </a:r>
            <a:r>
              <a:rPr lang="uk-UA" sz="2000" dirty="0"/>
              <a:t>.</a:t>
            </a:r>
          </a:p>
          <a:p>
            <a:pPr lvl="2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64970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83014-B6A8-4FCD-A0D2-41587D9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класів</a:t>
            </a:r>
            <a:endParaRPr lang="ru-UA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07B887C-9325-4D2D-9A92-621E7F1A7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72" y="701336"/>
            <a:ext cx="7654256" cy="5916732"/>
          </a:xfrm>
        </p:spPr>
      </p:pic>
    </p:spTree>
    <p:extLst>
      <p:ext uri="{BB962C8B-B14F-4D97-AF65-F5344CB8AC3E}">
        <p14:creationId xmlns:p14="http://schemas.microsoft.com/office/powerpoint/2010/main" val="351912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C1DB9-CAB9-4E74-94E1-2534C57F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тестування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FC5631-E791-4365-A682-F514D22481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9860" y="1343818"/>
            <a:ext cx="2514600" cy="11906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05CDAA-4A95-4C69-980C-BB6427B7DF50}"/>
              </a:ext>
            </a:extLst>
          </p:cNvPr>
          <p:cNvPicPr/>
          <p:nvPr/>
        </p:nvPicPr>
        <p:blipFill rotWithShape="1">
          <a:blip r:embed="rId3"/>
          <a:srcRect b="54221"/>
          <a:stretch/>
        </p:blipFill>
        <p:spPr>
          <a:xfrm>
            <a:off x="838200" y="4817834"/>
            <a:ext cx="5839460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00F7D5-A4CD-4804-985C-83E45C823E9B}"/>
              </a:ext>
            </a:extLst>
          </p:cNvPr>
          <p:cNvSpPr txBox="1"/>
          <p:nvPr/>
        </p:nvSpPr>
        <p:spPr>
          <a:xfrm>
            <a:off x="2518510" y="6143397"/>
            <a:ext cx="211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Меню пошуку</a:t>
            </a:r>
            <a:endParaRPr lang="ru-UA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156666-68D2-4460-97EB-867B283B0102}"/>
              </a:ext>
            </a:extLst>
          </p:cNvPr>
          <p:cNvPicPr/>
          <p:nvPr/>
        </p:nvPicPr>
        <p:blipFill rotWithShape="1">
          <a:blip r:embed="rId4"/>
          <a:srcRect t="21175" b="45114"/>
          <a:stretch/>
        </p:blipFill>
        <p:spPr>
          <a:xfrm>
            <a:off x="1041767" y="3165820"/>
            <a:ext cx="3314700" cy="8958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385F45-6B67-4A34-941C-591E1CA793BE}"/>
              </a:ext>
            </a:extLst>
          </p:cNvPr>
          <p:cNvSpPr txBox="1"/>
          <p:nvPr/>
        </p:nvSpPr>
        <p:spPr>
          <a:xfrm>
            <a:off x="1315452" y="4224880"/>
            <a:ext cx="276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Меню створення новини</a:t>
            </a:r>
            <a:endParaRPr lang="ru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033F32-B7A8-4933-B520-C24A43EC6427}"/>
              </a:ext>
            </a:extLst>
          </p:cNvPr>
          <p:cNvSpPr txBox="1"/>
          <p:nvPr/>
        </p:nvSpPr>
        <p:spPr>
          <a:xfrm>
            <a:off x="1305560" y="255026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Головне меню програми</a:t>
            </a:r>
            <a:endParaRPr lang="ru-UA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DC57C30-9B2F-46BE-BEEF-9487E9D4EF2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222584" y="2630841"/>
            <a:ext cx="2933700" cy="952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63D81C-F2D4-41B8-915A-1F6A795A98EA}"/>
              </a:ext>
            </a:extLst>
          </p:cNvPr>
          <p:cNvSpPr txBox="1"/>
          <p:nvPr/>
        </p:nvSpPr>
        <p:spPr>
          <a:xfrm>
            <a:off x="8630621" y="3655734"/>
            <a:ext cx="211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Обробка помилок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4022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7DC12-DBC5-44D6-8BCE-EEC92B68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C82A37-DD70-464B-B146-87C25555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42950"/>
            <a:ext cx="9601200" cy="5978692"/>
          </a:xfrm>
        </p:spPr>
        <p:txBody>
          <a:bodyPr>
            <a:noAutofit/>
          </a:bodyPr>
          <a:lstStyle/>
          <a:p>
            <a:r>
              <a:rPr lang="uk-UA" sz="1800" dirty="0"/>
              <a:t>Створена програма, онлайн сайт новин повністю відповідає поставленим вимогам та виконує поставлені задачі. </a:t>
            </a:r>
            <a:endParaRPr lang="ru-UA" sz="1800" dirty="0"/>
          </a:p>
          <a:p>
            <a:r>
              <a:rPr lang="uk-UA" sz="1800" dirty="0"/>
              <a:t>	Програма працює </a:t>
            </a:r>
            <a:r>
              <a:rPr lang="uk-UA" sz="1800" dirty="0" err="1"/>
              <a:t>коректно</a:t>
            </a:r>
            <a:r>
              <a:rPr lang="uk-UA" sz="1800" dirty="0"/>
              <a:t> на різних даних. Написана достатня кількість винятків, що дозволяє контролювати правильність введених даних.</a:t>
            </a:r>
            <a:endParaRPr lang="ru-UA" sz="1800" dirty="0"/>
          </a:p>
          <a:p>
            <a:r>
              <a:rPr lang="uk-UA" sz="1800" dirty="0"/>
              <a:t>	На практиці вивчено типи відношень між класами, процес проектування об’єктно-орієнтовної моделі, предметна галузь реалізована окремим проектом – динамічною бібліотекою. Поглиблено та узагальнено набуті впродовж курсу знання, </a:t>
            </a:r>
            <a:r>
              <a:rPr lang="uk-UA" sz="1800" dirty="0" err="1"/>
              <a:t>засточовуючи</a:t>
            </a:r>
            <a:r>
              <a:rPr lang="uk-UA" sz="1800" dirty="0"/>
              <a:t> практичні навички в області створення сучасних програмних продуктів, використовуючи об’єктно – орієнтовний підхід.</a:t>
            </a:r>
            <a:endParaRPr lang="ru-UA" sz="1800" dirty="0"/>
          </a:p>
          <a:p>
            <a:r>
              <a:rPr lang="uk-UA" sz="1800" dirty="0"/>
              <a:t>	По завершенню написання курсової роботи, я зрозумів для себе, що найважливішим етапом є не розробка програмного </a:t>
            </a:r>
            <a:r>
              <a:rPr lang="uk-UA" sz="1800" dirty="0" err="1"/>
              <a:t>забезпечння</a:t>
            </a:r>
            <a:r>
              <a:rPr lang="uk-UA" sz="1800" dirty="0"/>
              <a:t>, а саме аналіз предметної області та грамотне проектування архітектури програми. Важливо розробити сценарій роботи програми таким чином, щоб при написанні програмного коду вносити мінімум коректив до продуманого плану. Якщо одразу розпочати з  написання коду, однозначно </a:t>
            </a:r>
            <a:r>
              <a:rPr lang="uk-UA" sz="1800" dirty="0" err="1"/>
              <a:t>вспливатиме</a:t>
            </a:r>
            <a:r>
              <a:rPr lang="uk-UA" sz="1800" dirty="0"/>
              <a:t> новий функціонал, класи, які необхідно додати для коректної роботи програми та повного виконання поставлених умов. Що в кінці-кінці може зіпсувати програму і її потрібно буде писати з нуля.</a:t>
            </a:r>
            <a:endParaRPr lang="ru-UA" sz="1800" dirty="0"/>
          </a:p>
          <a:p>
            <a:r>
              <a:rPr lang="uk-UA" sz="1800" dirty="0"/>
              <a:t>	Отже, фундамент розробки програми – продумати сценарій її роботи, всі необхідні класи, </a:t>
            </a:r>
            <a:r>
              <a:rPr lang="uk-UA" sz="1800" dirty="0" err="1"/>
              <a:t>взаємозв</a:t>
            </a:r>
            <a:r>
              <a:rPr lang="ru-RU" sz="1800" dirty="0"/>
              <a:t>’я</a:t>
            </a:r>
            <a:r>
              <a:rPr lang="uk-UA" sz="1800" dirty="0" err="1"/>
              <a:t>зки</a:t>
            </a:r>
            <a:r>
              <a:rPr lang="uk-UA" sz="1800" dirty="0"/>
              <a:t> між ними та функціонал. Це значно спрощує написання програмного коду і забезпечує створення якісної програми.</a:t>
            </a:r>
            <a:endParaRPr lang="ru-UA" sz="1800" dirty="0"/>
          </a:p>
          <a:p>
            <a:endParaRPr lang="ru-UA" sz="1800" dirty="0"/>
          </a:p>
        </p:txBody>
      </p:sp>
    </p:spTree>
    <p:extLst>
      <p:ext uri="{BB962C8B-B14F-4D97-AF65-F5344CB8AC3E}">
        <p14:creationId xmlns:p14="http://schemas.microsoft.com/office/powerpoint/2010/main" val="393256995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56</TotalTime>
  <Words>613</Words>
  <Application>Microsoft Office PowerPoint</Application>
  <PresentationFormat>Широкоэкранный</PresentationFormat>
  <Paragraphs>63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Franklin Gothic Book</vt:lpstr>
      <vt:lpstr>Times New Roman</vt:lpstr>
      <vt:lpstr>Уголки</vt:lpstr>
      <vt:lpstr>КУРСОВА РОБОТА   з дисципліни " Програмування - 2. Структури даних та алгоритми" На тему: Сайт онлайн новин   </vt:lpstr>
      <vt:lpstr>ЗМІСТ</vt:lpstr>
      <vt:lpstr>Завдання</vt:lpstr>
      <vt:lpstr>Короткий аналіз предметної області</vt:lpstr>
      <vt:lpstr>Опис програмного забезпечення</vt:lpstr>
      <vt:lpstr>Опис програмного забезпечення</vt:lpstr>
      <vt:lpstr>Діаграма класів</vt:lpstr>
      <vt:lpstr>Результати тестування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  з дисципліни " Програмування - 2. Структури даних та алгоритми" На тему: Сайт онлайн новин   </dc:title>
  <dc:creator>Максим Кравчук</dc:creator>
  <cp:lastModifiedBy>Максим Кравчук</cp:lastModifiedBy>
  <cp:revision>9</cp:revision>
  <dcterms:created xsi:type="dcterms:W3CDTF">2020-06-03T07:03:31Z</dcterms:created>
  <dcterms:modified xsi:type="dcterms:W3CDTF">2020-06-03T15:59:12Z</dcterms:modified>
</cp:coreProperties>
</file>