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60" r:id="rId3"/>
    <p:sldId id="283" r:id="rId4"/>
    <p:sldId id="281" r:id="rId5"/>
    <p:sldId id="282" r:id="rId6"/>
    <p:sldId id="257" r:id="rId7"/>
    <p:sldId id="258" r:id="rId8"/>
    <p:sldId id="259" r:id="rId9"/>
    <p:sldId id="267" r:id="rId10"/>
    <p:sldId id="268" r:id="rId11"/>
    <p:sldId id="277" r:id="rId12"/>
    <p:sldId id="272" r:id="rId13"/>
    <p:sldId id="269" r:id="rId14"/>
    <p:sldId id="271" r:id="rId15"/>
    <p:sldId id="287" r:id="rId16"/>
    <p:sldId id="270" r:id="rId17"/>
    <p:sldId id="262" r:id="rId18"/>
    <p:sldId id="256" r:id="rId19"/>
    <p:sldId id="265" r:id="rId20"/>
    <p:sldId id="264" r:id="rId21"/>
    <p:sldId id="273" r:id="rId22"/>
    <p:sldId id="274" r:id="rId23"/>
    <p:sldId id="275" r:id="rId24"/>
    <p:sldId id="278" r:id="rId25"/>
    <p:sldId id="286" r:id="rId26"/>
    <p:sldId id="285" r:id="rId27"/>
    <p:sldId id="263" r:id="rId28"/>
    <p:sldId id="266" r:id="rId29"/>
    <p:sldId id="276" r:id="rId30"/>
    <p:sldId id="279" r:id="rId31"/>
    <p:sldId id="280" r:id="rId32"/>
    <p:sldId id="26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5D3-B342-4085-855C-B652FE6AB61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736E-60BC-45D4-9AE0-F0D80CAD1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8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5D3-B342-4085-855C-B652FE6AB61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736E-60BC-45D4-9AE0-F0D80CAD1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5D3-B342-4085-855C-B652FE6AB61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736E-60BC-45D4-9AE0-F0D80CAD1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5D3-B342-4085-855C-B652FE6AB61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736E-60BC-45D4-9AE0-F0D80CAD1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5D3-B342-4085-855C-B652FE6AB61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736E-60BC-45D4-9AE0-F0D80CAD1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1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5D3-B342-4085-855C-B652FE6AB61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736E-60BC-45D4-9AE0-F0D80CAD1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5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5D3-B342-4085-855C-B652FE6AB61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736E-60BC-45D4-9AE0-F0D80CAD1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5D3-B342-4085-855C-B652FE6AB61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736E-60BC-45D4-9AE0-F0D80CAD1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3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5D3-B342-4085-855C-B652FE6AB61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736E-60BC-45D4-9AE0-F0D80CAD1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8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5D3-B342-4085-855C-B652FE6AB61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736E-60BC-45D4-9AE0-F0D80CAD1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1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E5D3-B342-4085-855C-B652FE6AB61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736E-60BC-45D4-9AE0-F0D80CAD1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2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8E5D3-B342-4085-855C-B652FE6AB61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2736E-60BC-45D4-9AE0-F0D80CAD11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4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124200" y="2971800"/>
            <a:ext cx="25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HYPOO 2020</a:t>
            </a:r>
          </a:p>
        </p:txBody>
      </p:sp>
    </p:spTree>
    <p:extLst>
      <p:ext uri="{BB962C8B-B14F-4D97-AF65-F5344CB8AC3E}">
        <p14:creationId xmlns:p14="http://schemas.microsoft.com/office/powerpoint/2010/main" val="231393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22275"/>
            <a:ext cx="8550275" cy="601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18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517525"/>
            <a:ext cx="8618537" cy="582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918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810000" y="2895600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C, DIC, </a:t>
            </a:r>
            <a:r>
              <a:rPr lang="en-US" sz="2800" dirty="0" err="1"/>
              <a:t>Calcit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472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104900"/>
            <a:ext cx="66230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Gerade Verbindung mit Pfeil 3"/>
          <p:cNvCxnSpPr/>
          <p:nvPr/>
        </p:nvCxnSpPr>
        <p:spPr>
          <a:xfrm flipH="1">
            <a:off x="4191000" y="2394668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4038600" y="2043889"/>
            <a:ext cx="2349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CO2:DIC=1:1, </a:t>
            </a:r>
            <a:r>
              <a:rPr lang="en-US" dirty="0" err="1"/>
              <a:t>alles</a:t>
            </a:r>
            <a:r>
              <a:rPr lang="en-US" dirty="0"/>
              <a:t> CO2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778230" y="1295400"/>
            <a:ext cx="193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Mehr</a:t>
            </a:r>
            <a:r>
              <a:rPr lang="en-US" dirty="0"/>
              <a:t> CO2 </a:t>
            </a:r>
            <a:r>
              <a:rPr lang="en-US" dirty="0" err="1"/>
              <a:t>als</a:t>
            </a:r>
            <a:r>
              <a:rPr lang="en-US" dirty="0"/>
              <a:t> DIC?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3657600" y="16647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4256598" y="3581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778230" y="4158734"/>
            <a:ext cx="87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C-GGW</a:t>
            </a:r>
          </a:p>
        </p:txBody>
      </p:sp>
    </p:spTree>
    <p:extLst>
      <p:ext uri="{BB962C8B-B14F-4D97-AF65-F5344CB8AC3E}">
        <p14:creationId xmlns:p14="http://schemas.microsoft.com/office/powerpoint/2010/main" val="2668911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501650"/>
            <a:ext cx="8542337" cy="585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238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104900"/>
            <a:ext cx="66230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04800" y="6248400"/>
            <a:ext cx="867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Corrected for background Ca, all DIC-CA relationships have similar slopes (2C per 1Ca freed)</a:t>
            </a:r>
          </a:p>
        </p:txBody>
      </p:sp>
    </p:spTree>
    <p:extLst>
      <p:ext uri="{BB962C8B-B14F-4D97-AF65-F5344CB8AC3E}">
        <p14:creationId xmlns:p14="http://schemas.microsoft.com/office/powerpoint/2010/main" val="348294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810000" y="2895600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Lability</a:t>
            </a:r>
          </a:p>
        </p:txBody>
      </p:sp>
    </p:spTree>
    <p:extLst>
      <p:ext uri="{BB962C8B-B14F-4D97-AF65-F5344CB8AC3E}">
        <p14:creationId xmlns:p14="http://schemas.microsoft.com/office/powerpoint/2010/main" val="62492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479425"/>
            <a:ext cx="8604250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908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25" y="4114800"/>
            <a:ext cx="46101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263525" y="152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#je mehr </a:t>
            </a:r>
            <a:r>
              <a:rPr lang="de-DE" dirty="0" err="1"/>
              <a:t>unabbaubarer</a:t>
            </a:r>
            <a:r>
              <a:rPr lang="de-DE" dirty="0"/>
              <a:t> DOC (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blocs</a:t>
            </a:r>
            <a:r>
              <a:rPr lang="de-DE" dirty="0"/>
              <a:t>), desto</a:t>
            </a:r>
          </a:p>
          <a:p>
            <a:r>
              <a:rPr lang="de-DE" dirty="0"/>
              <a:t> weniger wird umgesetzt in 14 tagen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075730"/>
            <a:ext cx="4426250" cy="246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7" y="3962400"/>
            <a:ext cx="4706424" cy="242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040686"/>
            <a:ext cx="4953000" cy="272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5686598" y="618587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SRP hat </a:t>
            </a:r>
            <a:r>
              <a:rPr lang="en-US" dirty="0" err="1"/>
              <a:t>Einfluß</a:t>
            </a:r>
            <a:r>
              <a:rPr lang="en-US" dirty="0"/>
              <a:t>?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334000" y="3639234"/>
            <a:ext cx="2785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Mol-Verhältnis</a:t>
            </a:r>
            <a:r>
              <a:rPr lang="en-US" dirty="0"/>
              <a:t> C:Fe </a:t>
            </a:r>
            <a:r>
              <a:rPr lang="en-US" dirty="0" err="1"/>
              <a:t>niedrig</a:t>
            </a:r>
            <a:r>
              <a:rPr lang="en-US" dirty="0"/>
              <a:t> </a:t>
            </a:r>
          </a:p>
          <a:p>
            <a:r>
              <a:rPr lang="en-US" dirty="0" err="1"/>
              <a:t>wenn</a:t>
            </a:r>
            <a:r>
              <a:rPr lang="en-US" dirty="0"/>
              <a:t> recalcitrant</a:t>
            </a:r>
          </a:p>
        </p:txBody>
      </p:sp>
    </p:spTree>
    <p:extLst>
      <p:ext uri="{BB962C8B-B14F-4D97-AF65-F5344CB8AC3E}">
        <p14:creationId xmlns:p14="http://schemas.microsoft.com/office/powerpoint/2010/main" val="3577613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810000" y="2895600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“Anoxic Age”</a:t>
            </a:r>
          </a:p>
        </p:txBody>
      </p:sp>
    </p:spTree>
    <p:extLst>
      <p:ext uri="{BB962C8B-B14F-4D97-AF65-F5344CB8AC3E}">
        <p14:creationId xmlns:p14="http://schemas.microsoft.com/office/powerpoint/2010/main" val="105646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542337" cy="60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717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1" y="898431"/>
            <a:ext cx="7884059" cy="506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>
            <a:off x="990600" y="522798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2141551" y="509547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2627245" y="509547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93004" y="164068"/>
            <a:ext cx="19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overturn 1.11.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469251" y="368815"/>
            <a:ext cx="13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Kampagne</a:t>
            </a:r>
            <a:r>
              <a:rPr lang="en-US" dirty="0"/>
              <a:t> 1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636522" y="503793"/>
            <a:ext cx="13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Kampagne</a:t>
            </a:r>
            <a:r>
              <a:rPr lang="en-US" dirty="0"/>
              <a:t> 2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691932"/>
            <a:ext cx="2895600" cy="203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3" t="1055" r="69270" b="67928"/>
          <a:stretch/>
        </p:blipFill>
        <p:spPr bwMode="auto">
          <a:xfrm>
            <a:off x="4572000" y="18634"/>
            <a:ext cx="914400" cy="81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mit Pfeil 11"/>
          <p:cNvCxnSpPr/>
          <p:nvPr/>
        </p:nvCxnSpPr>
        <p:spPr>
          <a:xfrm flipH="1">
            <a:off x="4876800" y="609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1727205" y="3251765"/>
            <a:ext cx="5334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 flipV="1">
            <a:off x="2284989" y="3200400"/>
            <a:ext cx="91440" cy="914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/>
          <p:cNvSpPr txBox="1"/>
          <p:nvPr/>
        </p:nvSpPr>
        <p:spPr>
          <a:xfrm>
            <a:off x="1803405" y="3200865"/>
            <a:ext cx="880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anoxicx </a:t>
            </a:r>
            <a:r>
              <a:rPr lang="en-US" sz="1100" dirty="0">
                <a:solidFill>
                  <a:schemeClr val="bg1"/>
                </a:solidFill>
              </a:rPr>
              <a:t>age</a:t>
            </a:r>
          </a:p>
          <a:p>
            <a:r>
              <a:rPr lang="en-US" sz="1100" dirty="0">
                <a:solidFill>
                  <a:schemeClr val="bg1"/>
                </a:solidFill>
              </a:rPr>
              <a:t>of sample</a:t>
            </a:r>
          </a:p>
        </p:txBody>
      </p:sp>
    </p:spTree>
    <p:extLst>
      <p:ext uri="{BB962C8B-B14F-4D97-AF65-F5344CB8AC3E}">
        <p14:creationId xmlns:p14="http://schemas.microsoft.com/office/powerpoint/2010/main" val="1085812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68313"/>
            <a:ext cx="8572500" cy="592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567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311150"/>
            <a:ext cx="8626475" cy="623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247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25450"/>
            <a:ext cx="8550275" cy="60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76200" y="56118"/>
            <a:ext cx="323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 less well with Fe and DOC</a:t>
            </a:r>
          </a:p>
        </p:txBody>
      </p:sp>
    </p:spTree>
    <p:extLst>
      <p:ext uri="{BB962C8B-B14F-4D97-AF65-F5344CB8AC3E}">
        <p14:creationId xmlns:p14="http://schemas.microsoft.com/office/powerpoint/2010/main" val="1631222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487363"/>
            <a:ext cx="8596313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866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057400" y="2895600"/>
            <a:ext cx="5404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Anaerobe </a:t>
            </a:r>
            <a:r>
              <a:rPr lang="en-US" sz="2800" dirty="0" err="1"/>
              <a:t>heterotrophe</a:t>
            </a:r>
            <a:r>
              <a:rPr lang="en-US" sz="2800" dirty="0"/>
              <a:t> Respiration</a:t>
            </a:r>
          </a:p>
        </p:txBody>
      </p:sp>
    </p:spTree>
    <p:extLst>
      <p:ext uri="{BB962C8B-B14F-4D97-AF65-F5344CB8AC3E}">
        <p14:creationId xmlns:p14="http://schemas.microsoft.com/office/powerpoint/2010/main" val="3570773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128"/>
          <a:stretch/>
        </p:blipFill>
        <p:spPr bwMode="auto">
          <a:xfrm>
            <a:off x="1676400" y="1066800"/>
            <a:ext cx="6623050" cy="470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537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914400"/>
            <a:ext cx="66230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990600"/>
            <a:ext cx="66230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51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362200" y="2971800"/>
            <a:ext cx="4574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Bathymetry, </a:t>
            </a:r>
            <a:r>
              <a:rPr lang="en-US" sz="2800" dirty="0" err="1"/>
              <a:t>Sed</a:t>
            </a:r>
            <a:r>
              <a:rPr lang="en-US" sz="2800" dirty="0"/>
              <a:t>-Water-Ratios</a:t>
            </a:r>
          </a:p>
        </p:txBody>
      </p:sp>
    </p:spTree>
    <p:extLst>
      <p:ext uri="{BB962C8B-B14F-4D97-AF65-F5344CB8AC3E}">
        <p14:creationId xmlns:p14="http://schemas.microsoft.com/office/powerpoint/2010/main" val="359746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63563"/>
            <a:ext cx="4176713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91077" y="25568"/>
            <a:ext cx="3084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NH4 increase (</a:t>
            </a:r>
            <a:r>
              <a:rPr lang="en-US" dirty="0" err="1"/>
              <a:t>dif</a:t>
            </a:r>
            <a:r>
              <a:rPr lang="en-US" dirty="0"/>
              <a:t> time2-time1)</a:t>
            </a:r>
          </a:p>
          <a:p>
            <a:r>
              <a:rPr lang="en-US" dirty="0"/>
              <a:t>higher where more sediment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436" y="499268"/>
            <a:ext cx="47244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419600" y="0"/>
            <a:ext cx="288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SO4 decreases</a:t>
            </a:r>
          </a:p>
          <a:p>
            <a:r>
              <a:rPr lang="en-US" dirty="0"/>
              <a:t>Faster where more sediment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77" y="3962400"/>
            <a:ext cx="4297363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04800" y="3625929"/>
            <a:ext cx="356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 less acidic where more sediment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995261"/>
            <a:ext cx="4587875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4876800" y="3429000"/>
            <a:ext cx="288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 increases</a:t>
            </a:r>
          </a:p>
          <a:p>
            <a:r>
              <a:rPr lang="en-US" dirty="0"/>
              <a:t>faster where more sediment</a:t>
            </a:r>
          </a:p>
        </p:txBody>
      </p:sp>
    </p:spTree>
    <p:extLst>
      <p:ext uri="{BB962C8B-B14F-4D97-AF65-F5344CB8AC3E}">
        <p14:creationId xmlns:p14="http://schemas.microsoft.com/office/powerpoint/2010/main" val="185582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504237" cy="606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027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81000" y="914400"/>
            <a:ext cx="8385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Finish analysis, </a:t>
            </a:r>
            <a:r>
              <a:rPr lang="en-US" dirty="0" err="1"/>
              <a:t>esspeciall</a:t>
            </a:r>
            <a:r>
              <a:rPr lang="en-US" dirty="0"/>
              <a:t> second run bioassay</a:t>
            </a:r>
          </a:p>
          <a:p>
            <a:pPr marL="342900" indent="-342900">
              <a:buAutoNum type="arabicPeriod"/>
            </a:pPr>
            <a:r>
              <a:rPr lang="en-US" dirty="0"/>
              <a:t>Improve “anoxic age” calculation by using real data</a:t>
            </a:r>
          </a:p>
          <a:p>
            <a:pPr marL="342900" indent="-342900">
              <a:buAutoNum type="arabicPeriod"/>
            </a:pPr>
            <a:r>
              <a:rPr lang="en-US" dirty="0"/>
              <a:t>Disentangle drivers of biological lability in anoxic waters: nutrient abundance, DOM composition (size fractions, fluorescent components)</a:t>
            </a:r>
          </a:p>
          <a:p>
            <a:pPr marL="342900" indent="-342900">
              <a:buAutoNum type="arabicPeriod"/>
            </a:pPr>
            <a:r>
              <a:rPr lang="en-US" dirty="0"/>
              <a:t>Understand DIC dynamics in deep waters: Calcite dissolution, </a:t>
            </a:r>
            <a:r>
              <a:rPr lang="en-US" dirty="0" err="1"/>
              <a:t>Methanogenesis</a:t>
            </a:r>
            <a:r>
              <a:rPr lang="en-US" dirty="0"/>
              <a:t>, Mineralization</a:t>
            </a:r>
          </a:p>
          <a:p>
            <a:pPr marL="342900" indent="-342900">
              <a:buAutoNum type="arabicPeriod"/>
            </a:pPr>
            <a:r>
              <a:rPr lang="en-US" dirty="0"/>
              <a:t> (Turbulent-) Diffusive exchange between deep layers: use heat as a tracer (to derive </a:t>
            </a:r>
            <a:r>
              <a:rPr lang="en-US" dirty="0" err="1"/>
              <a:t>k</a:t>
            </a:r>
            <a:r>
              <a:rPr lang="en-US" baseline="-25000" dirty="0" err="1"/>
              <a:t>z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45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760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085850"/>
            <a:ext cx="66230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57200" y="152400"/>
            <a:ext cx="6222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Differenz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Konzentration</a:t>
            </a:r>
            <a:r>
              <a:rPr lang="en-US" dirty="0"/>
              <a:t> an </a:t>
            </a:r>
            <a:r>
              <a:rPr lang="en-US" dirty="0" err="1"/>
              <a:t>Oberfläche</a:t>
            </a:r>
            <a:r>
              <a:rPr lang="en-US" dirty="0"/>
              <a:t> und in der </a:t>
            </a:r>
            <a:r>
              <a:rPr lang="en-US" dirty="0" err="1"/>
              <a:t>Tiefe</a:t>
            </a:r>
            <a:r>
              <a:rPr lang="en-US" dirty="0"/>
              <a:t>, in </a:t>
            </a:r>
            <a:r>
              <a:rPr lang="en-US" dirty="0" err="1"/>
              <a:t>Abhängigkeit</a:t>
            </a:r>
            <a:r>
              <a:rPr lang="en-US" dirty="0"/>
              <a:t> von </a:t>
            </a:r>
            <a:r>
              <a:rPr lang="en-US" dirty="0" err="1"/>
              <a:t>Sediment:Wasser</a:t>
            </a:r>
            <a:r>
              <a:rPr lang="en-US" dirty="0"/>
              <a:t> </a:t>
            </a:r>
            <a:r>
              <a:rPr lang="en-US" dirty="0" err="1"/>
              <a:t>Verhältnis</a:t>
            </a:r>
            <a:r>
              <a:rPr lang="en-US" dirty="0"/>
              <a:t>,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Fe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085850"/>
            <a:ext cx="66230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09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45" y="-33793"/>
            <a:ext cx="4579937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523" y="914400"/>
            <a:ext cx="4513014" cy="166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481185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45" y="3918004"/>
            <a:ext cx="4499238" cy="175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12" y="5463873"/>
            <a:ext cx="4233971" cy="131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29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886200" y="3128247"/>
            <a:ext cx="1120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49709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419100"/>
            <a:ext cx="8596313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45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25450"/>
            <a:ext cx="8550275" cy="60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37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403225"/>
            <a:ext cx="8566150" cy="605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94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487363"/>
            <a:ext cx="8596313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73477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Affichage à l'écran (4:3)</PresentationFormat>
  <Paragraphs>35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5" baseType="lpstr">
      <vt:lpstr>Arial</vt:lpstr>
      <vt:lpstr>Calibri</vt:lpstr>
      <vt:lpstr>Larissa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IGB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Lau</dc:creator>
  <cp:lastModifiedBy>Richard LaBrie</cp:lastModifiedBy>
  <cp:revision>30</cp:revision>
  <dcterms:created xsi:type="dcterms:W3CDTF">2020-07-23T09:52:28Z</dcterms:created>
  <dcterms:modified xsi:type="dcterms:W3CDTF">2021-05-19T14:48:33Z</dcterms:modified>
</cp:coreProperties>
</file>