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3"/>
  </p:notesMasterIdLst>
  <p:handoutMasterIdLst>
    <p:handoutMasterId r:id="rId24"/>
  </p:handoutMasterIdLst>
  <p:sldIdLst>
    <p:sldId id="258" r:id="rId5"/>
    <p:sldId id="284" r:id="rId6"/>
    <p:sldId id="286" r:id="rId7"/>
    <p:sldId id="262" r:id="rId8"/>
    <p:sldId id="263" r:id="rId9"/>
    <p:sldId id="293" r:id="rId10"/>
    <p:sldId id="264" r:id="rId11"/>
    <p:sldId id="294" r:id="rId12"/>
    <p:sldId id="301" r:id="rId13"/>
    <p:sldId id="302" r:id="rId14"/>
    <p:sldId id="295" r:id="rId15"/>
    <p:sldId id="296" r:id="rId16"/>
    <p:sldId id="297" r:id="rId17"/>
    <p:sldId id="298" r:id="rId18"/>
    <p:sldId id="300" r:id="rId19"/>
    <p:sldId id="303" r:id="rId20"/>
    <p:sldId id="287" r:id="rId21"/>
    <p:sldId id="290" r:id="rId2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3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EF664-A10F-4F61-87E9-B962E1317A37}" type="doc">
      <dgm:prSet loTypeId="urn:microsoft.com/office/officeart/2018/5/layout/IconCircleLabelList#1" loCatId="icon" qsTypeId="urn:microsoft.com/office/officeart/2005/8/quickstyle/simple1" qsCatId="simple" csTypeId="urn:microsoft.com/office/officeart/2005/8/colors/accent3_2" csCatId="accent3" phldr="1"/>
      <dgm:spPr/>
      <dgm:t>
        <a:bodyPr rtlCol="0"/>
        <a:lstStyle/>
        <a:p>
          <a:pPr rtl="0"/>
          <a:endParaRPr lang="en-US"/>
        </a:p>
      </dgm:t>
    </dgm:pt>
    <dgm:pt modelId="{A527965A-B666-4A98-AB01-33B8665F179F}" type="pres">
      <dgm:prSet presAssocID="{AB3EF664-A10F-4F61-87E9-B962E1317A37}" presName="root" presStyleCnt="0">
        <dgm:presLayoutVars>
          <dgm:dir/>
          <dgm:resizeHandles val="exact"/>
        </dgm:presLayoutVars>
      </dgm:prSet>
      <dgm:spPr/>
    </dgm:pt>
  </dgm:ptLst>
  <dgm:cxnLst>
    <dgm:cxn modelId="{E0FBA6BD-8D69-4A8F-9425-EBE7FDCAD227}" type="presOf" srcId="{AB3EF664-A10F-4F61-87E9-B962E1317A37}" destId="{A527965A-B666-4A98-AB01-33B8665F179F}" srcOrd="0"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1">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03/12/2020</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03/12/2020</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a:t>
            </a:fld>
            <a:endParaRPr lang="fr-FR"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10</a:t>
            </a:fld>
            <a:endParaRPr lang="fr-FR" dirty="0"/>
          </a:p>
        </p:txBody>
      </p:sp>
    </p:spTree>
    <p:extLst>
      <p:ext uri="{BB962C8B-B14F-4D97-AF65-F5344CB8AC3E}">
        <p14:creationId xmlns:p14="http://schemas.microsoft.com/office/powerpoint/2010/main" val="182060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11</a:t>
            </a:fld>
            <a:endParaRPr lang="fr-FR" dirty="0"/>
          </a:p>
        </p:txBody>
      </p:sp>
    </p:spTree>
    <p:extLst>
      <p:ext uri="{BB962C8B-B14F-4D97-AF65-F5344CB8AC3E}">
        <p14:creationId xmlns:p14="http://schemas.microsoft.com/office/powerpoint/2010/main" val="1096577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12</a:t>
            </a:fld>
            <a:endParaRPr lang="fr-FR" dirty="0"/>
          </a:p>
        </p:txBody>
      </p:sp>
    </p:spTree>
    <p:extLst>
      <p:ext uri="{BB962C8B-B14F-4D97-AF65-F5344CB8AC3E}">
        <p14:creationId xmlns:p14="http://schemas.microsoft.com/office/powerpoint/2010/main" val="124684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13</a:t>
            </a:fld>
            <a:endParaRPr lang="fr-FR" dirty="0"/>
          </a:p>
        </p:txBody>
      </p:sp>
    </p:spTree>
    <p:extLst>
      <p:ext uri="{BB962C8B-B14F-4D97-AF65-F5344CB8AC3E}">
        <p14:creationId xmlns:p14="http://schemas.microsoft.com/office/powerpoint/2010/main" val="3175789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14</a:t>
            </a:fld>
            <a:endParaRPr lang="fr-FR" dirty="0"/>
          </a:p>
        </p:txBody>
      </p:sp>
    </p:spTree>
    <p:extLst>
      <p:ext uri="{BB962C8B-B14F-4D97-AF65-F5344CB8AC3E}">
        <p14:creationId xmlns:p14="http://schemas.microsoft.com/office/powerpoint/2010/main" val="911634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15</a:t>
            </a:fld>
            <a:endParaRPr lang="fr-FR" dirty="0"/>
          </a:p>
        </p:txBody>
      </p:sp>
    </p:spTree>
    <p:extLst>
      <p:ext uri="{BB962C8B-B14F-4D97-AF65-F5344CB8AC3E}">
        <p14:creationId xmlns:p14="http://schemas.microsoft.com/office/powerpoint/2010/main" val="3723915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16</a:t>
            </a:fld>
            <a:endParaRPr lang="fr-FR" dirty="0"/>
          </a:p>
        </p:txBody>
      </p:sp>
    </p:spTree>
    <p:extLst>
      <p:ext uri="{BB962C8B-B14F-4D97-AF65-F5344CB8AC3E}">
        <p14:creationId xmlns:p14="http://schemas.microsoft.com/office/powerpoint/2010/main" val="854767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17</a:t>
            </a:fld>
            <a:endParaRPr lang="fr-FR" dirty="0"/>
          </a:p>
        </p:txBody>
      </p:sp>
    </p:spTree>
    <p:extLst>
      <p:ext uri="{BB962C8B-B14F-4D97-AF65-F5344CB8AC3E}">
        <p14:creationId xmlns:p14="http://schemas.microsoft.com/office/powerpoint/2010/main" val="2554674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18</a:t>
            </a:fld>
            <a:endParaRPr lang="fr-FR"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42879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61089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4</a:t>
            </a:fld>
            <a:endParaRPr lang="fr-FR" dirty="0"/>
          </a:p>
        </p:txBody>
      </p:sp>
    </p:spTree>
    <p:extLst>
      <p:ext uri="{BB962C8B-B14F-4D97-AF65-F5344CB8AC3E}">
        <p14:creationId xmlns:p14="http://schemas.microsoft.com/office/powerpoint/2010/main" val="59277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5</a:t>
            </a:fld>
            <a:endParaRPr lang="fr-FR" dirty="0"/>
          </a:p>
        </p:txBody>
      </p:sp>
    </p:spTree>
    <p:extLst>
      <p:ext uri="{BB962C8B-B14F-4D97-AF65-F5344CB8AC3E}">
        <p14:creationId xmlns:p14="http://schemas.microsoft.com/office/powerpoint/2010/main" val="23686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6</a:t>
            </a:fld>
            <a:endParaRPr lang="fr-FR" dirty="0"/>
          </a:p>
        </p:txBody>
      </p:sp>
    </p:spTree>
    <p:extLst>
      <p:ext uri="{BB962C8B-B14F-4D97-AF65-F5344CB8AC3E}">
        <p14:creationId xmlns:p14="http://schemas.microsoft.com/office/powerpoint/2010/main" val="1842240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7</a:t>
            </a:fld>
            <a:endParaRPr lang="fr-FR" dirty="0"/>
          </a:p>
        </p:txBody>
      </p:sp>
    </p:spTree>
    <p:extLst>
      <p:ext uri="{BB962C8B-B14F-4D97-AF65-F5344CB8AC3E}">
        <p14:creationId xmlns:p14="http://schemas.microsoft.com/office/powerpoint/2010/main" val="1842240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8</a:t>
            </a:fld>
            <a:endParaRPr lang="fr-FR" dirty="0"/>
          </a:p>
        </p:txBody>
      </p:sp>
    </p:spTree>
    <p:extLst>
      <p:ext uri="{BB962C8B-B14F-4D97-AF65-F5344CB8AC3E}">
        <p14:creationId xmlns:p14="http://schemas.microsoft.com/office/powerpoint/2010/main" val="162049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9</a:t>
            </a:fld>
            <a:endParaRPr lang="fr-FR" dirty="0"/>
          </a:p>
        </p:txBody>
      </p:sp>
    </p:spTree>
    <p:extLst>
      <p:ext uri="{BB962C8B-B14F-4D97-AF65-F5344CB8AC3E}">
        <p14:creationId xmlns:p14="http://schemas.microsoft.com/office/powerpoint/2010/main" val="241311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EFF3BC-AFCF-47C4-88AF-1CF76B6F1C34}" type="datetime1">
              <a:rPr lang="fr-FR" noProof="0" smtClean="0"/>
              <a:t>03/12/2020</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3C6EDAD-03EB-4F25-A790-FA572A614562}"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0C41A77-5745-455C-9289-A199F6DFED01}"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B4E8592-1A43-47C6-86D8-3B2CCA54BCE8}"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1CF5C74-3E6A-4A3F-A2E4-3AD32197C9A8}"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D61D088-210F-42DC-ACD5-E1FFEF1098D4}"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7E80C968-2054-44C3-B09B-F851B537D294}"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0941406-F29F-4B16-A525-7D046BB12041}"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0D98C02E-D6F4-4B92-B035-AB316F10DE93}" type="datetime1">
              <a:rPr lang="fr-FR" noProof="0" smtClean="0"/>
              <a:t>03/12/2020</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F3838D5B-520B-4348-B77E-A945FEB2A3F0}" type="datetime1">
              <a:rPr lang="fr-FR" noProof="0" smtClean="0"/>
              <a:t>03/12/2020</a:t>
            </a:fld>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07FF54D-0E67-4DFF-A299-1B42A6842A48}"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BB5975F-AF97-48B0-A771-BDE84E3E63E7}" type="datetime1">
              <a:rPr lang="fr-FR" noProof="0" smtClean="0"/>
              <a:t>03/12/2020</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C93883D-CBBA-4740-A296-FA0AD91D38E0}"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F8E2845-AB0C-47C2-AA68-C880B7EE65F1}"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6BF574EA-292B-4DF2-89A5-1F6FCB4C59DC}"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62FF245-2F07-41EE-836D-2FC9DFD46227}" type="datetime1">
              <a:rPr lang="fr-FR" noProof="0" smtClean="0"/>
              <a:t>03/12/2020</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F514C5-0BA7-484D-8D85-04DDAD281388}" type="datetime1">
              <a:rPr lang="fr-FR" noProof="0" smtClean="0"/>
              <a:t>03/12/2020</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4F31AD53-A2E2-48F9-A40E-DFB99192E3E9}" type="datetime1">
              <a:rPr lang="fr-FR" noProof="0" smtClean="0"/>
              <a:t>03/12/2020</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Pied de page</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EBDC39D-A212-47A5-9B38-897F0B72D8B4}" type="datetime1">
              <a:rPr lang="fr-FR" noProof="0" smtClean="0"/>
              <a:t>03/12/2020</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Pied de page</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BB483F18-6566-433B-91B2-3CA3376755C7}" type="datetime1">
              <a:rPr lang="fr-FR" noProof="0" smtClean="0"/>
              <a:t>03/12/2020</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607C9D3-1F07-42C9-B1E4-B644CC70D1F7}" type="datetime1">
              <a:rPr lang="fr-FR" noProof="0" smtClean="0"/>
              <a:t>03/12/2020</a:t>
            </a:fld>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Pied de page</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title"/>
          </p:nvPr>
        </p:nvSpPr>
        <p:spPr>
          <a:xfrm>
            <a:off x="1092200" y="1885125"/>
            <a:ext cx="3068833" cy="2093975"/>
          </a:xfrm>
        </p:spPr>
        <p:txBody>
          <a:bodyPr rtlCol="0" anchor="ctr">
            <a:normAutofit/>
          </a:bodyPr>
          <a:lstStyle/>
          <a:p>
            <a:pPr rtl="0"/>
            <a:r>
              <a:rPr lang="fr-FR" dirty="0"/>
              <a:t>Projet POO</a:t>
            </a:r>
          </a:p>
        </p:txBody>
      </p:sp>
      <p:pic>
        <p:nvPicPr>
          <p:cNvPr id="16" name="Espace réservé pour une image  15">
            <a:extLst>
              <a:ext uri="{FF2B5EF4-FFF2-40B4-BE49-F238E27FC236}">
                <a16:creationId xmlns:a16="http://schemas.microsoft.com/office/drawing/2014/main" id="{539211F3-0607-4270-879D-5457462589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6994" y="943430"/>
            <a:ext cx="3977366" cy="3977366"/>
          </a:xfrm>
          <a:noFill/>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a:xfrm>
            <a:off x="1066800" y="881007"/>
            <a:ext cx="10058400" cy="848127"/>
          </a:xfrm>
        </p:spPr>
        <p:txBody>
          <a:bodyPr vert="horz" lIns="91440" tIns="45720" rIns="91440" bIns="45720" rtlCol="0" anchor="b">
            <a:normAutofit/>
          </a:bodyPr>
          <a:lstStyle/>
          <a:p>
            <a:pPr rtl="0"/>
            <a:r>
              <a:rPr lang="fr-FR" sz="4800" dirty="0">
                <a:solidFill>
                  <a:schemeClr val="tx1">
                    <a:lumMod val="75000"/>
                    <a:lumOff val="25000"/>
                  </a:schemeClr>
                </a:solidFill>
              </a:rPr>
              <a:t>Diagramme d</a:t>
            </a:r>
            <a:r>
              <a:rPr lang="fr-FR" dirty="0"/>
              <a:t>e Séquence</a:t>
            </a:r>
            <a:endParaRPr lang="fr-FR" sz="4800" dirty="0">
              <a:solidFill>
                <a:schemeClr val="tx1">
                  <a:lumMod val="75000"/>
                  <a:lumOff val="25000"/>
                </a:schemeClr>
              </a:solidFill>
            </a:endParaRPr>
          </a:p>
        </p:txBody>
      </p:sp>
      <p:pic>
        <p:nvPicPr>
          <p:cNvPr id="20482" name="Picture 2">
            <a:extLst>
              <a:ext uri="{FF2B5EF4-FFF2-40B4-BE49-F238E27FC236}">
                <a16:creationId xmlns:a16="http://schemas.microsoft.com/office/drawing/2014/main" id="{F689BE0B-B87D-4CC1-8C1A-EE8FD73D8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907" y="1718648"/>
            <a:ext cx="9040186" cy="468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82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MLD</a:t>
            </a:r>
          </a:p>
        </p:txBody>
      </p:sp>
      <p:pic>
        <p:nvPicPr>
          <p:cNvPr id="9218" name="Picture 2">
            <a:extLst>
              <a:ext uri="{FF2B5EF4-FFF2-40B4-BE49-F238E27FC236}">
                <a16:creationId xmlns:a16="http://schemas.microsoft.com/office/drawing/2014/main" id="{ED89ACA2-2716-4373-A15C-8E7F5CDC1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51" y="1737360"/>
            <a:ext cx="10319857" cy="489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71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1092200" y="786383"/>
            <a:ext cx="3068833" cy="2093975"/>
          </a:xfrm>
        </p:spPr>
        <p:txBody>
          <a:bodyPr vert="horz" lIns="91440" tIns="45720" rIns="91440" bIns="45720" rtlCol="0" anchor="b">
            <a:normAutofit/>
          </a:bodyPr>
          <a:lstStyle/>
          <a:p>
            <a:pPr rtl="0"/>
            <a:r>
              <a:rPr lang="fr-FR" sz="5400" dirty="0"/>
              <a:t>Livrable 2 </a:t>
            </a:r>
          </a:p>
        </p:txBody>
      </p:sp>
      <p:sp>
        <p:nvSpPr>
          <p:cNvPr id="7" name="Espace réservé du contenu 6">
            <a:extLst>
              <a:ext uri="{FF2B5EF4-FFF2-40B4-BE49-F238E27FC236}">
                <a16:creationId xmlns:a16="http://schemas.microsoft.com/office/drawing/2014/main" id="{F3D22D53-586E-4F80-B549-03B4A942D854}"/>
              </a:ext>
            </a:extLst>
          </p:cNvPr>
          <p:cNvSpPr>
            <a:spLocks noGrp="1"/>
          </p:cNvSpPr>
          <p:nvPr>
            <p:ph type="body" sz="half" idx="2"/>
          </p:nvPr>
        </p:nvSpPr>
        <p:spPr>
          <a:xfrm>
            <a:off x="1092200" y="3043050"/>
            <a:ext cx="3068832" cy="2638359"/>
          </a:xfrm>
        </p:spPr>
        <p:txBody>
          <a:bodyPr vert="horz" lIns="0" tIns="45720" rIns="0" bIns="45720" rtlCol="0">
            <a:normAutofit/>
          </a:bodyPr>
          <a:lstStyle/>
          <a:p>
            <a:pPr rtl="0"/>
            <a:r>
              <a:rPr lang="fr-FR" sz="2800" b="1" dirty="0"/>
              <a:t>Réalisation</a:t>
            </a:r>
          </a:p>
        </p:txBody>
      </p:sp>
      <p:pic>
        <p:nvPicPr>
          <p:cNvPr id="15362" name="Picture 2">
            <a:extLst>
              <a:ext uri="{FF2B5EF4-FFF2-40B4-BE49-F238E27FC236}">
                <a16:creationId xmlns:a16="http://schemas.microsoft.com/office/drawing/2014/main" id="{5BFEEACF-C69C-468C-A278-5CB796CE72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985807"/>
            <a:ext cx="4724637" cy="469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Vue Globale des Formulaires</a:t>
            </a:r>
          </a:p>
        </p:txBody>
      </p:sp>
      <p:pic>
        <p:nvPicPr>
          <p:cNvPr id="13314" name="Picture 2">
            <a:extLst>
              <a:ext uri="{FF2B5EF4-FFF2-40B4-BE49-F238E27FC236}">
                <a16:creationId xmlns:a16="http://schemas.microsoft.com/office/drawing/2014/main" id="{3F76578E-3533-4829-A413-675784966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33" y="1737359"/>
            <a:ext cx="11878653" cy="483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8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Architecture IHM pour les Statistiques</a:t>
            </a:r>
          </a:p>
        </p:txBody>
      </p:sp>
      <p:pic>
        <p:nvPicPr>
          <p:cNvPr id="11266" name="Picture 2">
            <a:extLst>
              <a:ext uri="{FF2B5EF4-FFF2-40B4-BE49-F238E27FC236}">
                <a16:creationId xmlns:a16="http://schemas.microsoft.com/office/drawing/2014/main" id="{775F1D76-8483-4337-8E03-F46594AA5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2014363"/>
            <a:ext cx="1185862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3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Diagramme recherche Individu</a:t>
            </a:r>
          </a:p>
        </p:txBody>
      </p:sp>
      <p:pic>
        <p:nvPicPr>
          <p:cNvPr id="12290" name="Picture 2">
            <a:extLst>
              <a:ext uri="{FF2B5EF4-FFF2-40B4-BE49-F238E27FC236}">
                <a16:creationId xmlns:a16="http://schemas.microsoft.com/office/drawing/2014/main" id="{42374107-BC5F-41DB-B87E-ECAF8E270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29" y="1803633"/>
            <a:ext cx="10133901" cy="467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14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Nouvelle Base de données</a:t>
            </a:r>
          </a:p>
        </p:txBody>
      </p:sp>
      <p:pic>
        <p:nvPicPr>
          <p:cNvPr id="21506" name="Picture 2">
            <a:extLst>
              <a:ext uri="{FF2B5EF4-FFF2-40B4-BE49-F238E27FC236}">
                <a16:creationId xmlns:a16="http://schemas.microsoft.com/office/drawing/2014/main" id="{17C292DE-5FC9-4D98-8003-684C1A80B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954" y="1800897"/>
            <a:ext cx="9508092" cy="484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4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DA682D-7AC5-48E0-993B-AB3F027355C3}"/>
              </a:ext>
            </a:extLst>
          </p:cNvPr>
          <p:cNvSpPr>
            <a:spLocks noGrp="1"/>
          </p:cNvSpPr>
          <p:nvPr>
            <p:ph type="title"/>
          </p:nvPr>
        </p:nvSpPr>
        <p:spPr>
          <a:xfrm>
            <a:off x="1092200" y="1885125"/>
            <a:ext cx="3314700" cy="2093975"/>
          </a:xfrm>
        </p:spPr>
        <p:txBody>
          <a:bodyPr rtlCol="0" anchor="ctr">
            <a:normAutofit/>
          </a:bodyPr>
          <a:lstStyle/>
          <a:p>
            <a:pPr rtl="0"/>
            <a:r>
              <a:rPr lang="fr-FR" sz="3700" dirty="0"/>
              <a:t>Démonstration</a:t>
            </a:r>
          </a:p>
        </p:txBody>
      </p:sp>
      <p:graphicFrame>
        <p:nvGraphicFramePr>
          <p:cNvPr id="8" name="Espace réservé du contenu 5" descr="C’est une diapositive de l’ordre du jour avec des icônes et du texte">
            <a:extLst>
              <a:ext uri="{FF2B5EF4-FFF2-40B4-BE49-F238E27FC236}">
                <a16:creationId xmlns:a16="http://schemas.microsoft.com/office/drawing/2014/main" id="{11C77D7C-7B20-41EB-B25D-E388EB341562}"/>
              </a:ext>
            </a:extLst>
          </p:cNvPr>
          <p:cNvGraphicFramePr>
            <a:graphicFrameLocks noGrp="1"/>
          </p:cNvGraphicFramePr>
          <p:nvPr>
            <p:ph idx="1"/>
            <p:extLst>
              <p:ext uri="{D42A27DB-BD31-4B8C-83A1-F6EECF244321}">
                <p14:modId xmlns:p14="http://schemas.microsoft.com/office/powerpoint/2010/main" val="3464289520"/>
              </p:ext>
            </p:extLst>
          </p:nvPr>
        </p:nvGraphicFramePr>
        <p:xfrm>
          <a:off x="5458984" y="497808"/>
          <a:ext cx="5713841" cy="4868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pour une image  15">
            <a:extLst>
              <a:ext uri="{FF2B5EF4-FFF2-40B4-BE49-F238E27FC236}">
                <a16:creationId xmlns:a16="http://schemas.microsoft.com/office/drawing/2014/main" id="{99930280-825D-4E55-88F3-3893476EA9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7221" y="943429"/>
            <a:ext cx="3977366" cy="3977366"/>
          </a:xfrm>
          <a:prstGeom prst="rect">
            <a:avLst/>
          </a:prstGeom>
          <a:noFill/>
        </p:spPr>
      </p:pic>
    </p:spTree>
    <p:extLst>
      <p:ext uri="{BB962C8B-B14F-4D97-AF65-F5344CB8AC3E}">
        <p14:creationId xmlns:p14="http://schemas.microsoft.com/office/powerpoint/2010/main" val="38015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mj-lt"/>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0A5C30F-185D-413F-9005-B41DD0FA0924}"/>
              </a:ext>
            </a:extLst>
          </p:cNvPr>
          <p:cNvSpPr>
            <a:spLocks noGrp="1"/>
          </p:cNvSpPr>
          <p:nvPr>
            <p:ph type="title"/>
          </p:nvPr>
        </p:nvSpPr>
        <p:spPr/>
        <p:txBody>
          <a:bodyPr rtlCol="0"/>
          <a:lstStyle/>
          <a:p>
            <a:pPr rtl="0"/>
            <a:r>
              <a:rPr lang="fr-FR" dirty="0"/>
              <a:t>Sommaire</a:t>
            </a:r>
          </a:p>
        </p:txBody>
      </p:sp>
      <p:sp>
        <p:nvSpPr>
          <p:cNvPr id="3" name="Espace réservé du contenu 2">
            <a:extLst>
              <a:ext uri="{FF2B5EF4-FFF2-40B4-BE49-F238E27FC236}">
                <a16:creationId xmlns:a16="http://schemas.microsoft.com/office/drawing/2014/main" id="{6CB27563-7CAA-4FD9-B5E5-BD635AADBC16}"/>
              </a:ext>
            </a:extLst>
          </p:cNvPr>
          <p:cNvSpPr>
            <a:spLocks noGrp="1"/>
          </p:cNvSpPr>
          <p:nvPr>
            <p:ph idx="1"/>
          </p:nvPr>
        </p:nvSpPr>
        <p:spPr>
          <a:xfrm>
            <a:off x="5471396" y="626892"/>
            <a:ext cx="5713841" cy="4868609"/>
          </a:xfrm>
        </p:spPr>
        <p:txBody>
          <a:bodyPr/>
          <a:lstStyle/>
          <a:p>
            <a:r>
              <a:rPr lang="fr-FR" dirty="0"/>
              <a:t>Présentation de l’équipe</a:t>
            </a:r>
          </a:p>
          <a:p>
            <a:r>
              <a:rPr lang="fr-FR" dirty="0"/>
              <a:t>Contexte</a:t>
            </a:r>
          </a:p>
          <a:p>
            <a:r>
              <a:rPr lang="fr-FR" dirty="0"/>
              <a:t>Livrable 1</a:t>
            </a:r>
          </a:p>
          <a:p>
            <a:r>
              <a:rPr lang="fr-FR" dirty="0"/>
              <a:t>Livrable 2</a:t>
            </a:r>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dirty="0"/>
              <a:t>Présentation de l’équipe</a:t>
            </a:r>
          </a:p>
        </p:txBody>
      </p:sp>
      <p:pic>
        <p:nvPicPr>
          <p:cNvPr id="1026" name="Picture 2">
            <a:extLst>
              <a:ext uri="{FF2B5EF4-FFF2-40B4-BE49-F238E27FC236}">
                <a16:creationId xmlns:a16="http://schemas.microsoft.com/office/drawing/2014/main" id="{F8F5B6BF-9B88-47D7-8C30-7D2211515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438400"/>
            <a:ext cx="19431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378C4DB-B647-4F48-92DC-518FE83A5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4105" y="24384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C86564D-C5EA-4C48-9A88-1AAC17434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030" y="24384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4BF98A4-5463-4B6D-8160-F6A831AE11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3955" y="2447925"/>
            <a:ext cx="2057400"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7224DFE9-CD1C-4D59-BCE2-EB55E089E773}"/>
              </a:ext>
            </a:extLst>
          </p:cNvPr>
          <p:cNvSpPr txBox="1"/>
          <p:nvPr/>
        </p:nvSpPr>
        <p:spPr>
          <a:xfrm>
            <a:off x="1263487" y="4681057"/>
            <a:ext cx="1610686" cy="369332"/>
          </a:xfrm>
          <a:prstGeom prst="rect">
            <a:avLst/>
          </a:prstGeom>
          <a:noFill/>
        </p:spPr>
        <p:txBody>
          <a:bodyPr wrap="square" rtlCol="0">
            <a:spAutoFit/>
          </a:bodyPr>
          <a:lstStyle/>
          <a:p>
            <a:r>
              <a:rPr lang="fr-FR" dirty="0"/>
              <a:t>Bores Maxime</a:t>
            </a:r>
          </a:p>
        </p:txBody>
      </p:sp>
      <p:sp>
        <p:nvSpPr>
          <p:cNvPr id="8" name="ZoneTexte 7">
            <a:extLst>
              <a:ext uri="{FF2B5EF4-FFF2-40B4-BE49-F238E27FC236}">
                <a16:creationId xmlns:a16="http://schemas.microsoft.com/office/drawing/2014/main" id="{B63876A8-A64C-4F12-BBEF-B996672A8F4F}"/>
              </a:ext>
            </a:extLst>
          </p:cNvPr>
          <p:cNvSpPr txBox="1"/>
          <p:nvPr/>
        </p:nvSpPr>
        <p:spPr>
          <a:xfrm>
            <a:off x="4085692" y="4542557"/>
            <a:ext cx="1118025" cy="646331"/>
          </a:xfrm>
          <a:prstGeom prst="rect">
            <a:avLst/>
          </a:prstGeom>
          <a:noFill/>
        </p:spPr>
        <p:txBody>
          <a:bodyPr wrap="square" rtlCol="0">
            <a:spAutoFit/>
          </a:bodyPr>
          <a:lstStyle/>
          <a:p>
            <a:r>
              <a:rPr lang="fr-FR" dirty="0" err="1"/>
              <a:t>Massoudi</a:t>
            </a:r>
            <a:r>
              <a:rPr lang="fr-FR" dirty="0"/>
              <a:t> </a:t>
            </a:r>
            <a:r>
              <a:rPr lang="fr-FR" dirty="0" err="1"/>
              <a:t>Ray-hann</a:t>
            </a:r>
            <a:endParaRPr lang="fr-FR" dirty="0"/>
          </a:p>
        </p:txBody>
      </p:sp>
      <p:sp>
        <p:nvSpPr>
          <p:cNvPr id="9" name="ZoneTexte 8">
            <a:extLst>
              <a:ext uri="{FF2B5EF4-FFF2-40B4-BE49-F238E27FC236}">
                <a16:creationId xmlns:a16="http://schemas.microsoft.com/office/drawing/2014/main" id="{2679990F-D34D-48E0-BE9E-844A95D251BE}"/>
              </a:ext>
            </a:extLst>
          </p:cNvPr>
          <p:cNvSpPr txBox="1"/>
          <p:nvPr/>
        </p:nvSpPr>
        <p:spPr>
          <a:xfrm>
            <a:off x="6680617" y="4542557"/>
            <a:ext cx="1118025" cy="646331"/>
          </a:xfrm>
          <a:prstGeom prst="rect">
            <a:avLst/>
          </a:prstGeom>
          <a:noFill/>
        </p:spPr>
        <p:txBody>
          <a:bodyPr wrap="square" rtlCol="0">
            <a:spAutoFit/>
          </a:bodyPr>
          <a:lstStyle/>
          <a:p>
            <a:pPr algn="ctr"/>
            <a:r>
              <a:rPr lang="fr-FR" dirty="0"/>
              <a:t>Silva Roriz Catarina</a:t>
            </a:r>
          </a:p>
        </p:txBody>
      </p:sp>
      <p:sp>
        <p:nvSpPr>
          <p:cNvPr id="10" name="ZoneTexte 9">
            <a:extLst>
              <a:ext uri="{FF2B5EF4-FFF2-40B4-BE49-F238E27FC236}">
                <a16:creationId xmlns:a16="http://schemas.microsoft.com/office/drawing/2014/main" id="{51C56EF8-686E-4DDA-B622-8FD1BC532139}"/>
              </a:ext>
            </a:extLst>
          </p:cNvPr>
          <p:cNvSpPr txBox="1"/>
          <p:nvPr/>
        </p:nvSpPr>
        <p:spPr>
          <a:xfrm>
            <a:off x="9142219" y="4681057"/>
            <a:ext cx="1460871" cy="369332"/>
          </a:xfrm>
          <a:prstGeom prst="rect">
            <a:avLst/>
          </a:prstGeom>
          <a:noFill/>
        </p:spPr>
        <p:txBody>
          <a:bodyPr wrap="square" rtlCol="0">
            <a:spAutoFit/>
          </a:bodyPr>
          <a:lstStyle/>
          <a:p>
            <a:r>
              <a:rPr lang="fr-FR" dirty="0"/>
              <a:t>Tarte Antoine</a:t>
            </a:r>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Connecteur droit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pPr rtl="0"/>
            <a:r>
              <a:rPr lang="fr-FR" sz="4800" dirty="0">
                <a:solidFill>
                  <a:schemeClr val="tx1">
                    <a:lumMod val="75000"/>
                    <a:lumOff val="25000"/>
                  </a:schemeClr>
                </a:solidFill>
              </a:rPr>
              <a:t>Contexte</a:t>
            </a:r>
          </a:p>
        </p:txBody>
      </p:sp>
      <p:pic>
        <p:nvPicPr>
          <p:cNvPr id="10" name="Espace réservé d’image 9" descr="Vue d’un immeuble haut">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Connecteur droit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a:bodyPr>
          <a:lstStyle/>
          <a:p>
            <a:r>
              <a:rPr lang="fr-FR" sz="1800" b="0" i="0" u="none" strike="noStrike" baseline="0" dirty="0">
                <a:solidFill>
                  <a:srgbClr val="000000"/>
                </a:solidFill>
                <a:latin typeface="Calibri" panose="020F0502020204030204" pitchFamily="34" charset="0"/>
              </a:rPr>
              <a:t>Une nouvelle entreprise développe son système d’information. Son cœur d’activité est la vente en ligne de composants électroniques. Nous devions concevoir et réaliser une solution digitalisant certains de ses processus métiers. Les processus visés par notre client étaient : </a:t>
            </a:r>
          </a:p>
          <a:p>
            <a:pPr marL="0" indent="0">
              <a:buNone/>
            </a:pPr>
            <a:r>
              <a:rPr lang="fr-FR" sz="1800" b="0" i="0" u="none" strike="noStrike" baseline="0" dirty="0">
                <a:solidFill>
                  <a:srgbClr val="000000"/>
                </a:solidFill>
                <a:latin typeface="Courier New" panose="02070309020205020404" pitchFamily="49" charset="0"/>
              </a:rPr>
              <a:t>o </a:t>
            </a:r>
            <a:r>
              <a:rPr lang="fr-FR" sz="1800" b="0" i="0" u="none" strike="noStrike" baseline="0" dirty="0">
                <a:solidFill>
                  <a:srgbClr val="000000"/>
                </a:solidFill>
                <a:latin typeface="Calibri" panose="020F0502020204030204" pitchFamily="34" charset="0"/>
              </a:rPr>
              <a:t>La gestion du personnel </a:t>
            </a:r>
          </a:p>
          <a:p>
            <a:pPr marL="0" indent="0">
              <a:buNone/>
            </a:pPr>
            <a:r>
              <a:rPr lang="fr-FR" sz="1800" b="0" i="0" u="none" strike="noStrike" baseline="0" dirty="0">
                <a:solidFill>
                  <a:srgbClr val="000000"/>
                </a:solidFill>
                <a:latin typeface="Courier New" panose="02070309020205020404" pitchFamily="49" charset="0"/>
              </a:rPr>
              <a:t>o </a:t>
            </a:r>
            <a:r>
              <a:rPr lang="fr-FR" sz="1800" b="0" i="0" u="none" strike="noStrike" baseline="0" dirty="0">
                <a:solidFill>
                  <a:srgbClr val="000000"/>
                </a:solidFill>
                <a:latin typeface="Calibri" panose="020F0502020204030204" pitchFamily="34" charset="0"/>
              </a:rPr>
              <a:t>La gestion des clients </a:t>
            </a:r>
          </a:p>
          <a:p>
            <a:pPr marL="0" indent="0">
              <a:buNone/>
            </a:pPr>
            <a:r>
              <a:rPr lang="fr-FR" sz="1800" b="0" i="0" u="none" strike="noStrike" baseline="0" dirty="0">
                <a:solidFill>
                  <a:srgbClr val="000000"/>
                </a:solidFill>
                <a:latin typeface="Courier New" panose="02070309020205020404" pitchFamily="49" charset="0"/>
              </a:rPr>
              <a:t>o </a:t>
            </a:r>
            <a:r>
              <a:rPr lang="fr-FR" sz="1800" b="0" i="0" u="none" strike="noStrike" baseline="0" dirty="0">
                <a:solidFill>
                  <a:srgbClr val="000000"/>
                </a:solidFill>
                <a:latin typeface="Calibri" panose="020F0502020204030204" pitchFamily="34" charset="0"/>
              </a:rPr>
              <a:t>La gestion des commandes </a:t>
            </a:r>
          </a:p>
          <a:p>
            <a:pPr marL="0" indent="0">
              <a:buNone/>
            </a:pPr>
            <a:r>
              <a:rPr lang="fr-FR" sz="1800" b="0" i="0" u="none" strike="noStrike" baseline="0" dirty="0">
                <a:solidFill>
                  <a:srgbClr val="000000"/>
                </a:solidFill>
                <a:latin typeface="Courier New" panose="02070309020205020404" pitchFamily="49" charset="0"/>
              </a:rPr>
              <a:t>o </a:t>
            </a:r>
            <a:r>
              <a:rPr lang="fr-FR" sz="1800" b="0" i="0" u="none" strike="noStrike" baseline="0" dirty="0">
                <a:solidFill>
                  <a:srgbClr val="000000"/>
                </a:solidFill>
                <a:latin typeface="Calibri" panose="020F0502020204030204" pitchFamily="34" charset="0"/>
              </a:rPr>
              <a:t>La gestion du stock </a:t>
            </a:r>
          </a:p>
          <a:p>
            <a:pPr marL="0" indent="0">
              <a:buNone/>
            </a:pPr>
            <a:r>
              <a:rPr lang="fr-FR" sz="1800" b="0" i="0" u="none" strike="noStrike" baseline="0" dirty="0">
                <a:solidFill>
                  <a:srgbClr val="000000"/>
                </a:solidFill>
                <a:latin typeface="Courier New" panose="02070309020205020404" pitchFamily="49" charset="0"/>
              </a:rPr>
              <a:t>o </a:t>
            </a:r>
            <a:r>
              <a:rPr lang="fr-FR" sz="1800" b="0" i="0" u="none" strike="noStrike" baseline="0" dirty="0">
                <a:solidFill>
                  <a:srgbClr val="000000"/>
                </a:solidFill>
                <a:latin typeface="Calibri" panose="020F0502020204030204" pitchFamily="34" charset="0"/>
              </a:rPr>
              <a:t>La gestion des statistiques </a:t>
            </a:r>
          </a:p>
        </p:txBody>
      </p:sp>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1092200" y="786383"/>
            <a:ext cx="3068833" cy="2093975"/>
          </a:xfrm>
        </p:spPr>
        <p:txBody>
          <a:bodyPr vert="horz" lIns="91440" tIns="45720" rIns="91440" bIns="45720" rtlCol="0" anchor="b">
            <a:normAutofit/>
          </a:bodyPr>
          <a:lstStyle/>
          <a:p>
            <a:pPr rtl="0"/>
            <a:r>
              <a:rPr lang="fr-FR" sz="5400" dirty="0"/>
              <a:t>Livrable 1 </a:t>
            </a:r>
          </a:p>
        </p:txBody>
      </p:sp>
      <p:pic>
        <p:nvPicPr>
          <p:cNvPr id="6146" name="Picture 2">
            <a:extLst>
              <a:ext uri="{FF2B5EF4-FFF2-40B4-BE49-F238E27FC236}">
                <a16:creationId xmlns:a16="http://schemas.microsoft.com/office/drawing/2014/main" id="{60689DE6-D0D7-4B46-BF45-3D93217689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8984" y="950140"/>
            <a:ext cx="5713841" cy="45939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Espace réservé du contenu 6">
            <a:extLst>
              <a:ext uri="{FF2B5EF4-FFF2-40B4-BE49-F238E27FC236}">
                <a16:creationId xmlns:a16="http://schemas.microsoft.com/office/drawing/2014/main" id="{F3D22D53-586E-4F80-B549-03B4A942D854}"/>
              </a:ext>
            </a:extLst>
          </p:cNvPr>
          <p:cNvSpPr>
            <a:spLocks noGrp="1"/>
          </p:cNvSpPr>
          <p:nvPr>
            <p:ph type="body" sz="half" idx="2"/>
          </p:nvPr>
        </p:nvSpPr>
        <p:spPr>
          <a:xfrm>
            <a:off x="1092200" y="3043050"/>
            <a:ext cx="3068832" cy="2638359"/>
          </a:xfrm>
        </p:spPr>
        <p:txBody>
          <a:bodyPr vert="horz" lIns="0" tIns="45720" rIns="0" bIns="45720" rtlCol="0">
            <a:normAutofit/>
          </a:bodyPr>
          <a:lstStyle/>
          <a:p>
            <a:pPr rtl="0"/>
            <a:r>
              <a:rPr lang="fr-FR" sz="2800" dirty="0"/>
              <a:t>La Modélisation UML et la base de données</a:t>
            </a:r>
          </a:p>
        </p:txBody>
      </p:sp>
    </p:spTree>
    <p:extLst>
      <p:ext uri="{BB962C8B-B14F-4D97-AF65-F5344CB8AC3E}">
        <p14:creationId xmlns:p14="http://schemas.microsoft.com/office/powerpoint/2010/main" val="89322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Diagramme d</a:t>
            </a:r>
            <a:r>
              <a:rPr lang="fr-FR" dirty="0"/>
              <a:t>e cas d’utilisation</a:t>
            </a:r>
            <a:r>
              <a:rPr lang="fr-FR" sz="4800" dirty="0">
                <a:solidFill>
                  <a:schemeClr val="tx1">
                    <a:lumMod val="75000"/>
                    <a:lumOff val="25000"/>
                  </a:schemeClr>
                </a:solidFill>
              </a:rPr>
              <a:t> </a:t>
            </a:r>
          </a:p>
        </p:txBody>
      </p:sp>
      <p:pic>
        <p:nvPicPr>
          <p:cNvPr id="3" name="Image 2">
            <a:extLst>
              <a:ext uri="{FF2B5EF4-FFF2-40B4-BE49-F238E27FC236}">
                <a16:creationId xmlns:a16="http://schemas.microsoft.com/office/drawing/2014/main" id="{51FAC5FF-3363-4EF8-A86A-D78D13187301}"/>
              </a:ext>
            </a:extLst>
          </p:cNvPr>
          <p:cNvPicPr>
            <a:picLocks noChangeAspect="1"/>
          </p:cNvPicPr>
          <p:nvPr/>
        </p:nvPicPr>
        <p:blipFill>
          <a:blip r:embed="rId3"/>
          <a:stretch>
            <a:fillRect/>
          </a:stretch>
        </p:blipFill>
        <p:spPr>
          <a:xfrm>
            <a:off x="2024456" y="3429000"/>
            <a:ext cx="2619741" cy="2896004"/>
          </a:xfrm>
          <a:prstGeom prst="rect">
            <a:avLst/>
          </a:prstGeom>
        </p:spPr>
      </p:pic>
      <p:pic>
        <p:nvPicPr>
          <p:cNvPr id="5" name="Image 4">
            <a:extLst>
              <a:ext uri="{FF2B5EF4-FFF2-40B4-BE49-F238E27FC236}">
                <a16:creationId xmlns:a16="http://schemas.microsoft.com/office/drawing/2014/main" id="{E4A166DF-4881-4D3F-9346-2D7346CB0EAD}"/>
              </a:ext>
            </a:extLst>
          </p:cNvPr>
          <p:cNvPicPr>
            <a:picLocks noChangeAspect="1"/>
          </p:cNvPicPr>
          <p:nvPr/>
        </p:nvPicPr>
        <p:blipFill>
          <a:blip r:embed="rId4"/>
          <a:stretch>
            <a:fillRect/>
          </a:stretch>
        </p:blipFill>
        <p:spPr>
          <a:xfrm>
            <a:off x="5186031" y="1611257"/>
            <a:ext cx="619211" cy="790685"/>
          </a:xfrm>
          <a:prstGeom prst="rect">
            <a:avLst/>
          </a:prstGeom>
        </p:spPr>
      </p:pic>
      <p:pic>
        <p:nvPicPr>
          <p:cNvPr id="8" name="Image 7">
            <a:extLst>
              <a:ext uri="{FF2B5EF4-FFF2-40B4-BE49-F238E27FC236}">
                <a16:creationId xmlns:a16="http://schemas.microsoft.com/office/drawing/2014/main" id="{5ECF22DF-EE1E-4EC7-930F-098C91B6EA16}"/>
              </a:ext>
            </a:extLst>
          </p:cNvPr>
          <p:cNvPicPr>
            <a:picLocks noChangeAspect="1"/>
          </p:cNvPicPr>
          <p:nvPr/>
        </p:nvPicPr>
        <p:blipFill>
          <a:blip r:embed="rId5"/>
          <a:stretch>
            <a:fillRect/>
          </a:stretch>
        </p:blipFill>
        <p:spPr>
          <a:xfrm>
            <a:off x="7268324" y="2190383"/>
            <a:ext cx="3403762" cy="4381014"/>
          </a:xfrm>
          <a:prstGeom prst="rect">
            <a:avLst/>
          </a:prstGeom>
        </p:spPr>
      </p:pic>
      <p:cxnSp>
        <p:nvCxnSpPr>
          <p:cNvPr id="10" name="Connecteur droit 9">
            <a:extLst>
              <a:ext uri="{FF2B5EF4-FFF2-40B4-BE49-F238E27FC236}">
                <a16:creationId xmlns:a16="http://schemas.microsoft.com/office/drawing/2014/main" id="{4BFF2359-1C5B-4918-BD17-E448FA944EA3}"/>
              </a:ext>
            </a:extLst>
          </p:cNvPr>
          <p:cNvCxnSpPr>
            <a:cxnSpLocks/>
          </p:cNvCxnSpPr>
          <p:nvPr/>
        </p:nvCxnSpPr>
        <p:spPr>
          <a:xfrm flipV="1">
            <a:off x="4253218" y="2262910"/>
            <a:ext cx="973695" cy="11660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EBDB3DF-9B91-4E1D-A59F-DBBE5E596C95}"/>
              </a:ext>
            </a:extLst>
          </p:cNvPr>
          <p:cNvCxnSpPr>
            <a:cxnSpLocks/>
          </p:cNvCxnSpPr>
          <p:nvPr/>
        </p:nvCxnSpPr>
        <p:spPr>
          <a:xfrm flipH="1">
            <a:off x="5805242" y="2190383"/>
            <a:ext cx="1820351" cy="7252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0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Diagramme d’Activité </a:t>
            </a:r>
          </a:p>
        </p:txBody>
      </p:sp>
      <p:pic>
        <p:nvPicPr>
          <p:cNvPr id="7170" name="Picture 2">
            <a:extLst>
              <a:ext uri="{FF2B5EF4-FFF2-40B4-BE49-F238E27FC236}">
                <a16:creationId xmlns:a16="http://schemas.microsoft.com/office/drawing/2014/main" id="{3FDE9B38-DA75-4F7F-ABE9-4F4FE8977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6" y="1737360"/>
            <a:ext cx="10446327" cy="483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9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p:txBody>
          <a:bodyPr vert="horz" lIns="91440" tIns="45720" rIns="91440" bIns="45720" rtlCol="0" anchor="b">
            <a:normAutofit/>
          </a:bodyPr>
          <a:lstStyle/>
          <a:p>
            <a:pPr rtl="0"/>
            <a:r>
              <a:rPr lang="fr-FR" sz="4800" dirty="0">
                <a:solidFill>
                  <a:schemeClr val="tx1">
                    <a:lumMod val="75000"/>
                    <a:lumOff val="25000"/>
                  </a:schemeClr>
                </a:solidFill>
              </a:rPr>
              <a:t>Diagramme d</a:t>
            </a:r>
            <a:r>
              <a:rPr lang="fr-FR" dirty="0"/>
              <a:t>e Classe</a:t>
            </a:r>
            <a:r>
              <a:rPr lang="fr-FR" sz="4800" dirty="0">
                <a:solidFill>
                  <a:schemeClr val="tx1">
                    <a:lumMod val="75000"/>
                    <a:lumOff val="25000"/>
                  </a:schemeClr>
                </a:solidFill>
              </a:rPr>
              <a:t> </a:t>
            </a:r>
          </a:p>
        </p:txBody>
      </p:sp>
      <p:pic>
        <p:nvPicPr>
          <p:cNvPr id="8194" name="Picture 2">
            <a:extLst>
              <a:ext uri="{FF2B5EF4-FFF2-40B4-BE49-F238E27FC236}">
                <a16:creationId xmlns:a16="http://schemas.microsoft.com/office/drawing/2014/main" id="{D25D6D6C-1A0B-4E0D-BC6E-F0E34AEB8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23" y="1737360"/>
            <a:ext cx="10121597" cy="487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48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6DB04AA-2B2C-4162-AD6D-1FF802682C3D}"/>
              </a:ext>
            </a:extLst>
          </p:cNvPr>
          <p:cNvSpPr>
            <a:spLocks noGrp="1"/>
          </p:cNvSpPr>
          <p:nvPr>
            <p:ph type="title"/>
          </p:nvPr>
        </p:nvSpPr>
        <p:spPr>
          <a:xfrm>
            <a:off x="1066800" y="881007"/>
            <a:ext cx="10058400" cy="848127"/>
          </a:xfrm>
        </p:spPr>
        <p:txBody>
          <a:bodyPr vert="horz" lIns="91440" tIns="45720" rIns="91440" bIns="45720" rtlCol="0" anchor="b">
            <a:normAutofit/>
          </a:bodyPr>
          <a:lstStyle/>
          <a:p>
            <a:pPr rtl="0"/>
            <a:r>
              <a:rPr lang="fr-FR" sz="4800" dirty="0">
                <a:solidFill>
                  <a:schemeClr val="tx1">
                    <a:lumMod val="75000"/>
                    <a:lumOff val="25000"/>
                  </a:schemeClr>
                </a:solidFill>
              </a:rPr>
              <a:t>Diagramme d</a:t>
            </a:r>
            <a:r>
              <a:rPr lang="fr-FR" dirty="0"/>
              <a:t>e Séquence</a:t>
            </a:r>
            <a:endParaRPr lang="fr-FR" sz="4800" dirty="0">
              <a:solidFill>
                <a:schemeClr val="tx1">
                  <a:lumMod val="75000"/>
                  <a:lumOff val="25000"/>
                </a:schemeClr>
              </a:solidFill>
            </a:endParaRPr>
          </a:p>
        </p:txBody>
      </p:sp>
      <p:pic>
        <p:nvPicPr>
          <p:cNvPr id="18434" name="Picture 2">
            <a:extLst>
              <a:ext uri="{FF2B5EF4-FFF2-40B4-BE49-F238E27FC236}">
                <a16:creationId xmlns:a16="http://schemas.microsoft.com/office/drawing/2014/main" id="{843955BB-C013-4160-89A6-F0ADC40FF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252718"/>
            <a:ext cx="110109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91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TotalTime>
  <Words>156</Words>
  <Application>Microsoft Office PowerPoint</Application>
  <PresentationFormat>Grand écran</PresentationFormat>
  <Paragraphs>52</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Courier New</vt:lpstr>
      <vt:lpstr>Wingdings</vt:lpstr>
      <vt:lpstr>RetrospectVTI</vt:lpstr>
      <vt:lpstr>Projet POO</vt:lpstr>
      <vt:lpstr>Sommaire</vt:lpstr>
      <vt:lpstr>Présentation de l’équipe</vt:lpstr>
      <vt:lpstr>Contexte</vt:lpstr>
      <vt:lpstr>Livrable 1 </vt:lpstr>
      <vt:lpstr>Diagramme de cas d’utilisation </vt:lpstr>
      <vt:lpstr>Diagramme d’Activité </vt:lpstr>
      <vt:lpstr>Diagramme de Classe </vt:lpstr>
      <vt:lpstr>Diagramme de Séquence</vt:lpstr>
      <vt:lpstr>Diagramme de Séquence</vt:lpstr>
      <vt:lpstr>MLD</vt:lpstr>
      <vt:lpstr>Livrable 2 </vt:lpstr>
      <vt:lpstr>Vue Globale des Formulaires</vt:lpstr>
      <vt:lpstr>Architecture IHM pour les Statistiques</vt:lpstr>
      <vt:lpstr>Diagramme recherche Individu</vt:lpstr>
      <vt:lpstr>Nouvelle Base de données</vt:lpstr>
      <vt:lpstr>Démonstration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POO</dc:title>
  <dc:creator>SILVA RORIZ CATARINA</dc:creator>
  <cp:lastModifiedBy>SILVA RORIZ CATARINA</cp:lastModifiedBy>
  <cp:revision>4</cp:revision>
  <dcterms:created xsi:type="dcterms:W3CDTF">2020-12-03T20:02:18Z</dcterms:created>
  <dcterms:modified xsi:type="dcterms:W3CDTF">2020-12-03T21:54:57Z</dcterms:modified>
</cp:coreProperties>
</file>