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ef06ffde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ef06ffde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ef06ffdeb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ef06ffdeb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ef06ffdeb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ef06ffdeb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ef06ffde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ef06ffde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ef06ffdeb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ef06ffdeb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ee3abc46d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ee3abc46d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ef06ffde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ef06ffde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ef06ffdeb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ef06ffde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ef06ffde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ef06ffde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ef06ffdeb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ef06ffdeb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ef06fff3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ef06fff3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ef06ffde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ef06ffde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ef06fff3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ef06fff3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ef06fff3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ef06fff3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ef06fff3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ef06fff3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ef06ffdeb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ef06ffdeb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ef06ffde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ef06ffde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f06ffde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f06ffde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f06ffde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f06ffde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ef06ffdeb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ef06ffdeb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ef06ffdeb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ef06ffdeb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ef06ffde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ef06ffde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ef06ffde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ef06ffde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hyperlink" Target="https://dspillustrations.com/pages/posts/misc/python-ofdm-exampl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s://www.sciencedirect.com/topics/engineering/frequency-division-multiple-acces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OFDM modulation</a:t>
            </a:r>
            <a:endParaRPr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Mohamed Ibrahim and Shuihan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pic>
        <p:nvPicPr>
          <p:cNvPr id="173" name="Google Shape;1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1936425"/>
            <a:ext cx="3942999" cy="18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 txBox="1"/>
          <p:nvPr/>
        </p:nvSpPr>
        <p:spPr>
          <a:xfrm>
            <a:off x="497500" y="3806625"/>
            <a:ext cx="37572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Figure: Bandwidth usage of OFDM &amp; FDM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34"/>
          <p:cNvSpPr txBox="1"/>
          <p:nvPr/>
        </p:nvSpPr>
        <p:spPr>
          <a:xfrm>
            <a:off x="4068600" y="1936425"/>
            <a:ext cx="4763700" cy="27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Save bandwidth: Spectrum efficiency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Immunity to selective fading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Resilience to interference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Resilient to ISI (inter-symbol interference)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Resilient to narrow-band effects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Simpler channel equalisation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as well</a:t>
            </a:r>
            <a:endParaRPr/>
          </a:p>
        </p:txBody>
      </p:sp>
      <p:sp>
        <p:nvSpPr>
          <p:cNvPr id="181" name="Google Shape;181;p35"/>
          <p:cNvSpPr txBox="1"/>
          <p:nvPr>
            <p:ph idx="1" type="body"/>
          </p:nvPr>
        </p:nvSpPr>
        <p:spPr>
          <a:xfrm>
            <a:off x="311700" y="1468825"/>
            <a:ext cx="8520600" cy="31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just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Times New Roman"/>
              <a:buAutoNum type="arabicPeriod"/>
            </a:pPr>
            <a:r>
              <a:rPr b="1" lang="en" sz="13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High peak to average power ratio</a:t>
            </a:r>
            <a:endParaRPr b="1" sz="135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325" lvl="0" marL="457200" rtl="0" algn="just">
              <a:spcBef>
                <a:spcPts val="380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Times New Roman"/>
              <a:buAutoNum type="arabicPeriod"/>
            </a:pPr>
            <a:r>
              <a:rPr b="1" lang="en" sz="13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Sensitive to carrier offset and phase noise</a:t>
            </a:r>
            <a:endParaRPr b="1" sz="135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OFDM</a:t>
            </a:r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25" y="1533525"/>
            <a:ext cx="5495925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6"/>
          <p:cNvSpPr txBox="1"/>
          <p:nvPr/>
        </p:nvSpPr>
        <p:spPr>
          <a:xfrm>
            <a:off x="2567250" y="3721050"/>
            <a:ext cx="5379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Figure : fundamental blocks for the OFDM system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36"/>
          <p:cNvSpPr txBox="1"/>
          <p:nvPr/>
        </p:nvSpPr>
        <p:spPr>
          <a:xfrm>
            <a:off x="1683325" y="3887675"/>
            <a:ext cx="6092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Adapted from : </a:t>
            </a:r>
            <a:r>
              <a:rPr lang="en" sz="1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https://dspillustrations.com/pages/posts/misc/python-ofdm-example.html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Pulse shaping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50" y="1785938"/>
            <a:ext cx="483870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7"/>
          <p:cNvSpPr txBox="1"/>
          <p:nvPr/>
        </p:nvSpPr>
        <p:spPr>
          <a:xfrm>
            <a:off x="2548575" y="3815200"/>
            <a:ext cx="4447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Figure : Time vs. Frequency Domain for a Sinc Pulse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Pulse shaping filters	</a:t>
            </a:r>
            <a:endParaRPr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4675525" y="1964050"/>
            <a:ext cx="3190800" cy="13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 shaped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Raised-cosine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filter</a:t>
            </a:r>
            <a:endParaRPr/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4038"/>
            <a:ext cx="2857500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/>
          <p:nvPr/>
        </p:nvSpPr>
        <p:spPr>
          <a:xfrm>
            <a:off x="0" y="4931150"/>
            <a:ext cx="3081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366750" y="3698625"/>
            <a:ext cx="2964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Figure: Amplitude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response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raised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-cosine filter with various roll-off factors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219850" y="206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Cyclic Prefix</a:t>
            </a:r>
            <a:endParaRPr/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45325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Cyclic Prefix aims to reduce </a:t>
            </a:r>
            <a:r>
              <a:rPr b="1" lang="en" sz="1400"/>
              <a:t>Inter-Block Interference</a:t>
            </a:r>
            <a:r>
              <a:rPr lang="en" sz="1400"/>
              <a:t> between OFDM symbols.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 understand this we need to first understand the concept of frequency selective channels.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4" name="Google Shape;214;p39"/>
          <p:cNvPicPr preferRelativeResize="0"/>
          <p:nvPr/>
        </p:nvPicPr>
        <p:blipFill rotWithShape="1">
          <a:blip r:embed="rId3">
            <a:alphaModFix/>
          </a:blip>
          <a:srcRect b="0" l="0" r="0" t="3063"/>
          <a:stretch/>
        </p:blipFill>
        <p:spPr>
          <a:xfrm>
            <a:off x="1395650" y="1616525"/>
            <a:ext cx="4767373" cy="320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selective channels</a:t>
            </a:r>
            <a:endParaRPr/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6016050" y="1266325"/>
            <a:ext cx="2816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 the channel has memory, the output at one instant can be modelled using a difference equation, i.e.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Y[n] = aX[n] + bX[n-1] + cX[n-2]...</a:t>
            </a:r>
            <a:endParaRPr sz="1500"/>
          </a:p>
        </p:txBody>
      </p:sp>
      <p:pic>
        <p:nvPicPr>
          <p:cNvPr id="221" name="Google Shape;2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6898"/>
            <a:ext cx="5462914" cy="28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3030975" y="4307700"/>
            <a:ext cx="12675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[1]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Frequency Selective Channels</a:t>
            </a:r>
            <a:endParaRPr/>
          </a:p>
        </p:txBody>
      </p:sp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Linear Convolution </a:t>
            </a:r>
            <a:r>
              <a:rPr lang="en"/>
              <a:t>between signal and channel impulse response.</a:t>
            </a:r>
            <a:endParaRPr/>
          </a:p>
        </p:txBody>
      </p:sp>
      <p:pic>
        <p:nvPicPr>
          <p:cNvPr id="229" name="Google Shape;229;p41"/>
          <p:cNvPicPr preferRelativeResize="0"/>
          <p:nvPr/>
        </p:nvPicPr>
        <p:blipFill rotWithShape="1">
          <a:blip r:embed="rId3">
            <a:alphaModFix/>
          </a:blip>
          <a:srcRect b="0" l="0" r="0" t="3063"/>
          <a:stretch/>
        </p:blipFill>
        <p:spPr>
          <a:xfrm>
            <a:off x="247550" y="1690025"/>
            <a:ext cx="4767373" cy="320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250" y="1690025"/>
            <a:ext cx="3739175" cy="30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Fourier Transform (DFT/FFT)</a:t>
            </a:r>
            <a:endParaRPr/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Creates a N-point frequency domain representation from an N-point input.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Based on Discrete Fourier Series.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Multiplication of two DFT sequences is equivalent to </a:t>
            </a:r>
            <a:r>
              <a:rPr b="1" lang="en"/>
              <a:t>circular convolution</a:t>
            </a:r>
            <a:r>
              <a:rPr lang="en"/>
              <a:t> in the time domain, i.e.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13" y="2982313"/>
            <a:ext cx="74961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Illustrating Circular Convolution</a:t>
            </a:r>
            <a:endParaRPr/>
          </a:p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311700" y="1266325"/>
            <a:ext cx="641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49" y="1473300"/>
            <a:ext cx="1557850" cy="182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43"/>
          <p:cNvCxnSpPr/>
          <p:nvPr/>
        </p:nvCxnSpPr>
        <p:spPr>
          <a:xfrm>
            <a:off x="2358799" y="2261000"/>
            <a:ext cx="9894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6" name="Google Shape;24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900" y="1266325"/>
            <a:ext cx="2700450" cy="28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3"/>
          <p:cNvSpPr txBox="1"/>
          <p:nvPr/>
        </p:nvSpPr>
        <p:spPr>
          <a:xfrm>
            <a:off x="7037375" y="3818825"/>
            <a:ext cx="10350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[2]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FDM (Frequency-division multiple)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FDM  (Frequency-division multiple access) :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286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allows multiple users to send data 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a single communication channel, 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divides the bandwidth of the channel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separate non-overlapping frequency sub-channels 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make each signal can be transmitted separately. 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each user can have a sub-channel by modulating the frequency.</a:t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363" y="1669713"/>
            <a:ext cx="261937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/>
          <p:nvPr/>
        </p:nvSpPr>
        <p:spPr>
          <a:xfrm>
            <a:off x="2840750" y="3847750"/>
            <a:ext cx="5778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Figure 1. FDM assigns multiple sub-channels.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(Adapted from </a:t>
            </a:r>
            <a:r>
              <a:rPr lang="en" sz="1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https://www.sciencedirect.com/topics/engineering/frequency-division-multiple-access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Circular Convolution Help Us?</a:t>
            </a:r>
            <a:endParaRPr/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Changing the type of convolution to circular convolution will allow us to obtain the pointwise product between the channel frequency domain response and the ofdm symbol.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can allow for a single-tap channel equalization method based on channel estimation results.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Cyclic Prefix Aids Circular Convolution</a:t>
            </a:r>
            <a:endParaRPr/>
          </a:p>
        </p:txBody>
      </p:sp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5184900" y="1266325"/>
            <a:ext cx="3647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Suppose we send X, Y and receive X’, Y’.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Y’[0] = aY[0] + bY[N-1] + cY[N-2]...</a:t>
            </a:r>
            <a:endParaRPr/>
          </a:p>
        </p:txBody>
      </p:sp>
      <p:pic>
        <p:nvPicPr>
          <p:cNvPr id="260" name="Google Shape;2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53" y="1056925"/>
            <a:ext cx="4764124" cy="372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</a:t>
            </a:r>
            <a:r>
              <a:rPr lang="en"/>
              <a:t> Cyclic Prefix Length</a:t>
            </a:r>
            <a:endParaRPr/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Cyclic prefix has to be greater than or equal than the length of channel impulse response.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Therefore, the cyclic prefix has to be adjusted depending on the communication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E.g. LTE has different length of a symbol cyclic prefix depending on mode of operation, e.g. 160, 144, 512 out of 2048 symbols per ofdm symbol [3].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[1]: D.Schulz, “MATLAB Models for PHY”, TU Illumenaz, 2016.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[2]: N. Abbasi, “A simple method to do circular convolution”, 2020.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[3]: “LTE In a Nutshell: The Physical Layer”, 2016.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FDM traditionally	</a:t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FDM is a good method but it also has problems: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modest capacity improvements could be expected from a given spectrum allocation.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 FDM channel is not in use, it is wasted and can not be used by anyone else.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FDM has higher cell site system costs since it uses a costly bandpass filter to eliminate 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spurious radiation at the base station.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mobile FDM unit, it uses duplexers because the transmitter and receiver will work 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simultaneously and it adds weight, size and cost to it.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maximum bit rate of each channel is fixed and small.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FDM requires tight RF filtering to minimize adjacent channel interference(ACI).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 (adjacent channel interference)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signal which is adjacent in frequency to the desired signal will cause ACI, </a:t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signal can pass the bandpass filter because it is a nearby frequency.</a:t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This can be reduced by : 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modulation schemes which have low  out-of-band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radiation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Redesign the bandpass filter at the receiver end.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adjacent channels to different cells in order to keep the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separation between each channel in a given cell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large as possible.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advanced techniques that employ equalizers.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900" y="1617250"/>
            <a:ext cx="29432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OFDM</a:t>
            </a:r>
            <a:endParaRPr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311700" y="1266325"/>
            <a:ext cx="5269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OFDM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multicarrier digital communication scheme to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 the uses like combining a large number of low data rate carriers to construct a composite high data rate communication system.</a:t>
            </a:r>
            <a:endParaRPr sz="2300"/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550" y="814450"/>
            <a:ext cx="3257699" cy="254100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5754650" y="3461450"/>
            <a:ext cx="2870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Figure: Multi-carriers of OFDM signals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mprovement of traditional FDM  -  OFDM</a:t>
            </a:r>
            <a:endParaRPr/>
          </a:p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4644125" y="2495125"/>
            <a:ext cx="4188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</a:t>
            </a:r>
            <a:r>
              <a:rPr lang="en"/>
              <a:t>ifference between OFDM and FDM</a:t>
            </a:r>
            <a:endParaRPr/>
          </a:p>
        </p:txBody>
      </p:sp>
      <p:pic>
        <p:nvPicPr>
          <p:cNvPr id="148" name="Google Shape;1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00" y="1285163"/>
            <a:ext cx="3563099" cy="32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key features?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266325"/>
            <a:ext cx="8214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OFDM has more features other than overlapping sub-carriers: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7025" lvl="0" marL="647700" rtl="0" algn="just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Multiple carriers (called subcarriers) carry the information stream.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7025" lvl="0" marL="6477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The subcarriers are orthogonal to each other.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7025" lvl="0" marL="6477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A guard interval is added to each symbol to minimize the channel delay spread and intersymbol interference.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Orthogonality</a:t>
            </a:r>
            <a:endParaRPr/>
          </a:p>
        </p:txBody>
      </p:sp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5913300" y="603000"/>
            <a:ext cx="32307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OFDM is special comparing to FDM, one of the reason is because OFDM has the the additional constraint that all subcarrier signals within a communication channel are orthogonal to one another.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In OFDM, the available bandwidth is divided into subcarriers and data is transmitted on them in parallel. Each of the subcarriers can be modulated using a different modulation technique.</a:t>
            </a:r>
            <a:endParaRPr sz="1400"/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2787"/>
            <a:ext cx="6035726" cy="245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 synchronization!</a:t>
            </a:r>
            <a:endParaRPr/>
          </a:p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4538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Synchronization process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Frequency and timing estimation	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Timing and frequency correction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