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7"/>
  </p:notesMasterIdLst>
  <p:sldIdLst>
    <p:sldId id="256" r:id="rId3"/>
    <p:sldId id="257" r:id="rId4"/>
    <p:sldId id="317" r:id="rId5"/>
    <p:sldId id="319" r:id="rId6"/>
    <p:sldId id="320" r:id="rId7"/>
    <p:sldId id="313" r:id="rId8"/>
    <p:sldId id="354" r:id="rId9"/>
    <p:sldId id="258" r:id="rId10"/>
    <p:sldId id="318" r:id="rId11"/>
    <p:sldId id="312" r:id="rId12"/>
    <p:sldId id="259" r:id="rId13"/>
    <p:sldId id="261" r:id="rId14"/>
    <p:sldId id="262" r:id="rId15"/>
    <p:sldId id="309" r:id="rId16"/>
    <p:sldId id="263" r:id="rId17"/>
    <p:sldId id="311" r:id="rId18"/>
    <p:sldId id="267" r:id="rId19"/>
    <p:sldId id="264" r:id="rId20"/>
    <p:sldId id="310" r:id="rId21"/>
    <p:sldId id="265" r:id="rId22"/>
    <p:sldId id="299" r:id="rId23"/>
    <p:sldId id="300" r:id="rId24"/>
    <p:sldId id="301" r:id="rId25"/>
    <p:sldId id="302" r:id="rId26"/>
    <p:sldId id="303" r:id="rId27"/>
    <p:sldId id="304" r:id="rId28"/>
    <p:sldId id="305" r:id="rId29"/>
    <p:sldId id="306" r:id="rId30"/>
    <p:sldId id="307" r:id="rId31"/>
    <p:sldId id="383" r:id="rId32"/>
    <p:sldId id="274" r:id="rId33"/>
    <p:sldId id="314" r:id="rId34"/>
    <p:sldId id="315" r:id="rId35"/>
    <p:sldId id="316" r:id="rId36"/>
  </p:sldIdLst>
  <p:sldSz cx="9144000" cy="6858000" type="screen4x3"/>
  <p:notesSz cx="6858000" cy="92202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629" autoAdjust="0"/>
  </p:normalViewPr>
  <p:slideViewPr>
    <p:cSldViewPr snapToGrid="0">
      <p:cViewPr varScale="1">
        <p:scale>
          <a:sx n="56" d="100"/>
          <a:sy n="56" d="100"/>
        </p:scale>
        <p:origin x="145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panose="020B0604020202020204"/>
              </a:rPr>
              <a:t>单击鼠标移动幻灯片</a:t>
            </a:r>
          </a:p>
        </p:txBody>
      </p:sp>
      <p:sp>
        <p:nvSpPr>
          <p:cNvPr id="164"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panose="020B0604020202020204"/>
              </a:rPr>
              <a:t>单击编辑备注格式</a:t>
            </a:r>
          </a:p>
        </p:txBody>
      </p:sp>
      <p:sp>
        <p:nvSpPr>
          <p:cNvPr id="165"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panose="02020603050405020304"/>
              </a:rPr>
              <a:t> </a:t>
            </a:r>
          </a:p>
        </p:txBody>
      </p:sp>
      <p:sp>
        <p:nvSpPr>
          <p:cNvPr id="166"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panose="02020603050405020304"/>
              </a:rPr>
              <a:t> </a:t>
            </a:r>
          </a:p>
        </p:txBody>
      </p:sp>
      <p:sp>
        <p:nvSpPr>
          <p:cNvPr id="167"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panose="02020603050405020304"/>
              </a:rPr>
              <a:t> </a:t>
            </a:r>
          </a:p>
        </p:txBody>
      </p:sp>
      <p:sp>
        <p:nvSpPr>
          <p:cNvPr id="168" name="PlaceHolder 6"/>
          <p:cNvSpPr>
            <a:spLocks noGrp="1"/>
          </p:cNvSpPr>
          <p:nvPr>
            <p:ph type="sldNum"/>
          </p:nvPr>
        </p:nvSpPr>
        <p:spPr>
          <a:xfrm>
            <a:off x="4278960" y="10157400"/>
            <a:ext cx="3280680" cy="534240"/>
          </a:xfrm>
          <a:prstGeom prst="rect">
            <a:avLst/>
          </a:prstGeom>
        </p:spPr>
        <p:txBody>
          <a:bodyPr lIns="0" tIns="0" rIns="0" bIns="0" anchor="b"/>
          <a:lstStyle/>
          <a:p>
            <a:pPr algn="r"/>
            <a:fld id="{FB3D922D-807D-4CBC-9050-CCD1C6184E57}" type="slidenum">
              <a:rPr lang="en-US" sz="1400" b="0" strike="noStrike" spc="-1">
                <a:latin typeface="Times New Roman" panose="02020603050405020304"/>
              </a:rPr>
              <a:t>‹#›</a:t>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PlaceHolder 1"/>
          <p:cNvSpPr>
            <a:spLocks noGrp="1" noRot="1" noChangeAspect="1"/>
          </p:cNvSpPr>
          <p:nvPr>
            <p:ph type="sldImg"/>
          </p:nvPr>
        </p:nvSpPr>
        <p:spPr>
          <a:xfrm>
            <a:off x="1123950" y="692150"/>
            <a:ext cx="4608513" cy="3455988"/>
          </a:xfrm>
          <a:prstGeom prst="rect">
            <a:avLst/>
          </a:prstGeom>
        </p:spPr>
      </p:sp>
      <p:sp>
        <p:nvSpPr>
          <p:cNvPr id="416" name="PlaceHolder 2"/>
          <p:cNvSpPr>
            <a:spLocks noGrp="1"/>
          </p:cNvSpPr>
          <p:nvPr>
            <p:ph type="body"/>
          </p:nvPr>
        </p:nvSpPr>
        <p:spPr>
          <a:xfrm>
            <a:off x="685800" y="4379760"/>
            <a:ext cx="5485320" cy="4147200"/>
          </a:xfrm>
          <a:prstGeom prst="rect">
            <a:avLst/>
          </a:prstGeom>
        </p:spPr>
        <p:txBody>
          <a:bodyPr lIns="0" tIns="0" rIns="0" bIns="0"/>
          <a:lstStyle/>
          <a:p>
            <a:endParaRPr lang="en-US" altLang="zh-CN" sz="2000" b="0" strike="noStrike" spc="-1" dirty="0">
              <a:latin typeface="Arial" panose="020B0604020202020204"/>
            </a:endParaRPr>
          </a:p>
        </p:txBody>
      </p:sp>
      <p:sp>
        <p:nvSpPr>
          <p:cNvPr id="417" name="CustomShape 3"/>
          <p:cNvSpPr/>
          <p:nvPr/>
        </p:nvSpPr>
        <p:spPr>
          <a:xfrm>
            <a:off x="3884760" y="8758080"/>
            <a:ext cx="2970720" cy="459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9C9699D-55BA-4C1D-A2AC-39CFF4F605EC}" type="slidenum">
              <a:rPr lang="en-US" sz="1200" b="0" strike="noStrike" spc="-1">
                <a:solidFill>
                  <a:srgbClr val="000000"/>
                </a:solidFill>
                <a:latin typeface="Times New Roman" panose="02020603050405020304"/>
                <a:ea typeface="宋体" panose="02010600030101010101" pitchFamily="2" charset="-122"/>
              </a:rPr>
              <a:t>1</a:t>
            </a:fld>
            <a:endParaRPr lang="en-US" sz="1200" b="0" strike="noStrike" spc="-1">
              <a:latin typeface="Arial" panose="020B0604020202020204"/>
            </a:endParaRPr>
          </a:p>
        </p:txBody>
      </p:sp>
      <p:sp>
        <p:nvSpPr>
          <p:cNvPr id="418" name="CustomShape 4"/>
          <p:cNvSpPr/>
          <p:nvPr/>
        </p:nvSpPr>
        <p:spPr>
          <a:xfrm>
            <a:off x="0" y="8758080"/>
            <a:ext cx="2970720" cy="459360"/>
          </a:xfrm>
          <a:prstGeom prst="rect">
            <a:avLst/>
          </a:prstGeom>
          <a:noFill/>
          <a:ln w="9360">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pPr algn="just"/>
            <a:endParaRPr lang="en-US" altLang="zh-CN" sz="1200" b="1" strike="noStrike" spc="-1" dirty="0">
              <a:solidFill>
                <a:srgbClr val="000000"/>
              </a:solidFill>
              <a:latin typeface="华文仿宋" panose="02010600040101010101" charset="-122"/>
              <a:ea typeface="华文仿宋" panose="02010600040101010101" charset="-122"/>
            </a:endParaRPr>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10</a:t>
            </a:fld>
            <a:endParaRPr lang="en-US" sz="1400" b="0" strike="noStrike" spc="-1">
              <a:latin typeface="Times New Roman" panose="020206030504050203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11</a:t>
            </a:fld>
            <a:endParaRPr lang="en-US" sz="1400" b="0" strike="noStrike" spc="-1">
              <a:latin typeface="Times New Roman" panose="020206030504050203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12</a:t>
            </a:fld>
            <a:endParaRPr lang="en-US" sz="1400" b="0" strike="noStrike" spc="-1">
              <a:latin typeface="Times New Roman" panose="020206030504050203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13</a:t>
            </a:fld>
            <a:endParaRPr lang="en-US" sz="1400" b="0" strike="noStrike" spc="-1">
              <a:latin typeface="Times New Roman" panose="020206030504050203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14</a:t>
            </a:fld>
            <a:endParaRPr lang="en-US" sz="1400" b="0" strike="noStrike" spc="-1">
              <a:latin typeface="Times New Roman" panose="020206030504050203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15</a:t>
            </a:fld>
            <a:endParaRPr lang="en-US" sz="1400" b="0" strike="noStrike" spc="-1">
              <a:latin typeface="Times New Roman" panose="020206030504050203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16</a:t>
            </a:fld>
            <a:endParaRPr lang="en-US" sz="1400" b="0" strike="noStrike" spc="-1">
              <a:latin typeface="Times New Roman" panose="020206030504050203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17</a:t>
            </a:fld>
            <a:endParaRPr lang="en-US" sz="1400" b="0" strike="noStrike" spc="-1">
              <a:latin typeface="Times New Roman" panose="02020603050405020304"/>
            </a:endParaRPr>
          </a:p>
        </p:txBody>
      </p:sp>
    </p:spTree>
    <p:extLst>
      <p:ext uri="{BB962C8B-B14F-4D97-AF65-F5344CB8AC3E}">
        <p14:creationId xmlns:p14="http://schemas.microsoft.com/office/powerpoint/2010/main" val="662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18</a:t>
            </a:fld>
            <a:endParaRPr lang="en-US" sz="1400" b="0" strike="noStrike" spc="-1">
              <a:latin typeface="Times New Roman" panose="020206030504050203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19</a:t>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PlaceHolder 1"/>
          <p:cNvSpPr>
            <a:spLocks noGrp="1" noRot="1" noChangeAspect="1"/>
          </p:cNvSpPr>
          <p:nvPr>
            <p:ph type="sldImg"/>
          </p:nvPr>
        </p:nvSpPr>
        <p:spPr>
          <a:xfrm>
            <a:off x="1123950" y="692150"/>
            <a:ext cx="4608513" cy="3455988"/>
          </a:xfrm>
          <a:prstGeom prst="rect">
            <a:avLst/>
          </a:prstGeom>
        </p:spPr>
      </p:sp>
      <p:sp>
        <p:nvSpPr>
          <p:cNvPr id="420" name="PlaceHolder 2"/>
          <p:cNvSpPr>
            <a:spLocks noGrp="1"/>
          </p:cNvSpPr>
          <p:nvPr>
            <p:ph type="body"/>
          </p:nvPr>
        </p:nvSpPr>
        <p:spPr>
          <a:xfrm>
            <a:off x="685800" y="4379760"/>
            <a:ext cx="5485320" cy="4147200"/>
          </a:xfrm>
          <a:prstGeom prst="rect">
            <a:avLst/>
          </a:prstGeom>
        </p:spPr>
        <p:txBody>
          <a:bodyPr lIns="0" tIns="0" rIns="0" bIns="0">
            <a:normAutofit/>
          </a:bodyPr>
          <a:lstStyle/>
          <a:p>
            <a:endParaRPr lang="en-US" altLang="zh-CN" sz="2000" b="0" strike="noStrike" spc="-1" dirty="0">
              <a:latin typeface="Arial" panose="020B0604020202020204"/>
            </a:endParaRPr>
          </a:p>
        </p:txBody>
      </p:sp>
      <p:sp>
        <p:nvSpPr>
          <p:cNvPr id="421" name="CustomShape 3"/>
          <p:cNvSpPr/>
          <p:nvPr/>
        </p:nvSpPr>
        <p:spPr>
          <a:xfrm>
            <a:off x="3884760" y="8758080"/>
            <a:ext cx="2970720" cy="459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F0953E0-E709-4F5A-8A79-446BC7504C06}" type="slidenum">
              <a:rPr lang="en-US" sz="1200" b="0" strike="noStrike" spc="-1">
                <a:solidFill>
                  <a:srgbClr val="000000"/>
                </a:solidFill>
                <a:latin typeface="Times New Roman" panose="02020603050405020304"/>
                <a:ea typeface="宋体" panose="02010600030101010101" pitchFamily="2" charset="-122"/>
              </a:rPr>
              <a:t>2</a:t>
            </a:fld>
            <a:endParaRPr lang="en-US" sz="1200" b="0" strike="noStrike" spc="-1">
              <a:latin typeface="Arial" panose="020B06040202020202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20</a:t>
            </a:fld>
            <a:endParaRPr lang="en-US" sz="1400" b="0" strike="noStrike" spc="-1">
              <a:latin typeface="Times New Roman" panose="02020603050405020304"/>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21</a:t>
            </a:fld>
            <a:endParaRPr lang="en-US" sz="1400" b="0" strike="noStrike" spc="-1">
              <a:latin typeface="Times New Roman" panose="02020603050405020304"/>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22</a:t>
            </a:fld>
            <a:endParaRPr lang="en-US" sz="1400" b="0" strike="noStrike" spc="-1">
              <a:latin typeface="Times New Roman" panose="02020603050405020304"/>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23</a:t>
            </a:fld>
            <a:endParaRPr lang="en-US" sz="1400" b="0" strike="noStrike" spc="-1">
              <a:latin typeface="Times New Roman" panose="02020603050405020304"/>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24</a:t>
            </a:fld>
            <a:endParaRPr lang="en-US" sz="1400" b="0" strike="noStrike" spc="-1">
              <a:latin typeface="Times New Roman" panose="02020603050405020304"/>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25</a:t>
            </a:fld>
            <a:endParaRPr lang="en-US" sz="1400" b="0" strike="noStrike" spc="-1">
              <a:latin typeface="Times New Roman" panose="02020603050405020304"/>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26</a:t>
            </a:fld>
            <a:endParaRPr lang="en-US" sz="1400" b="0" strike="noStrike" spc="-1">
              <a:latin typeface="Times New Roman" panose="02020603050405020304"/>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27</a:t>
            </a:fld>
            <a:endParaRPr lang="en-US" sz="1400" b="0" strike="noStrike" spc="-1">
              <a:latin typeface="Times New Roman" panose="02020603050405020304"/>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28</a:t>
            </a:fld>
            <a:endParaRPr lang="en-US" sz="1400" b="0" strike="noStrike" spc="-1">
              <a:latin typeface="Times New Roman" panose="02020603050405020304"/>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29</a:t>
            </a:fld>
            <a:endParaRPr lang="en-US" sz="14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3</a:t>
            </a:fld>
            <a:endParaRPr lang="en-US" sz="1400" b="0" strike="noStrike" spc="-1">
              <a:latin typeface="Times New Roman" panose="02020603050405020304"/>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30</a:t>
            </a:fld>
            <a:endParaRPr lang="en-US" sz="1400" b="0" strike="noStrike" spc="-1">
              <a:latin typeface="Times New Roman" panose="02020603050405020304"/>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31</a:t>
            </a:fld>
            <a:endParaRPr lang="en-US" sz="1400" b="0" strike="noStrike" spc="-1">
              <a:latin typeface="Times New Roman" panose="02020603050405020304"/>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32</a:t>
            </a:fld>
            <a:endParaRPr lang="en-US" sz="1400" b="0" strike="noStrike" spc="-1">
              <a:latin typeface="Times New Roman" panose="02020603050405020304"/>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33</a:t>
            </a:fld>
            <a:endParaRPr lang="en-US" sz="1400" b="0" strike="noStrike" spc="-1">
              <a:latin typeface="Times New Roman" panose="02020603050405020304"/>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34</a:t>
            </a:fld>
            <a:endParaRPr lang="en-US" sz="1400" b="0" strike="noStrike" spc="-1">
              <a:latin typeface="Times New Roman" panose="020206030504050203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4</a:t>
            </a:fld>
            <a:endParaRPr lang="en-US" sz="1400" b="0" strike="noStrike" spc="-1">
              <a:latin typeface="Times New Roman" panose="020206030504050203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5</a:t>
            </a:fld>
            <a:endParaRPr lang="en-US" sz="1400" b="0" strike="noStrike" spc="-1">
              <a:latin typeface="Times New Roman" panose="020206030504050203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en-US" altLang="zh-CN" sz="1200" b="1" strike="noStrike" spc="-1" dirty="0">
              <a:solidFill>
                <a:srgbClr val="000000"/>
              </a:solidFill>
              <a:latin typeface="华文仿宋" panose="02010600040101010101" charset="-122"/>
              <a:ea typeface="华文仿宋" panose="02010600040101010101" charset="-122"/>
            </a:endParaRPr>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6</a:t>
            </a:fld>
            <a:endParaRPr lang="en-US" sz="1400" b="0" strike="noStrike" spc="-1">
              <a:latin typeface="Times New Roman" panose="020206030504050203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en-US" altLang="zh-CN" sz="1200" b="1" strike="noStrike" spc="-1" dirty="0">
              <a:solidFill>
                <a:srgbClr val="000000"/>
              </a:solidFill>
              <a:latin typeface="华文仿宋" panose="02010600040101010101" charset="-122"/>
              <a:ea typeface="华文仿宋" panose="02010600040101010101" charset="-122"/>
            </a:endParaRPr>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7</a:t>
            </a:fld>
            <a:endParaRPr lang="en-US" sz="1400" b="0" strike="noStrike" spc="-1">
              <a:latin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en-US" altLang="zh-CN" sz="1200" b="1" strike="noStrike" spc="-1" dirty="0">
              <a:solidFill>
                <a:srgbClr val="000000"/>
              </a:solidFill>
              <a:latin typeface="华文仿宋" panose="02010600040101010101" charset="-122"/>
              <a:ea typeface="华文仿宋" panose="02010600040101010101" charset="-122"/>
            </a:endParaRPr>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8</a:t>
            </a:fld>
            <a:endParaRPr lang="en-US" sz="1400" b="0" strike="noStrike" spc="-1">
              <a:latin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endParaRPr lang="en-US" altLang="zh-CN" sz="1200" b="1" strike="noStrike" spc="-1" dirty="0">
              <a:solidFill>
                <a:srgbClr val="000000"/>
              </a:solidFill>
              <a:latin typeface="华文仿宋" panose="02010600040101010101" charset="-122"/>
              <a:ea typeface="华文仿宋" panose="02010600040101010101" charset="-122"/>
            </a:endParaRPr>
          </a:p>
        </p:txBody>
      </p:sp>
      <p:sp>
        <p:nvSpPr>
          <p:cNvPr id="4" name="灯片编号占位符 3"/>
          <p:cNvSpPr>
            <a:spLocks noGrp="1"/>
          </p:cNvSpPr>
          <p:nvPr>
            <p:ph type="sldNum" idx="10"/>
          </p:nvPr>
        </p:nvSpPr>
        <p:spPr/>
        <p:txBody>
          <a:bodyPr/>
          <a:lstStyle/>
          <a:p>
            <a:pPr algn="r"/>
            <a:fld id="{FB3D922D-807D-4CBC-9050-CCD1C6184E57}" type="slidenum">
              <a:rPr lang="en-US" sz="1400" b="0" strike="noStrike" spc="-1" smtClean="0">
                <a:latin typeface="Times New Roman" panose="02020603050405020304"/>
              </a:rPr>
              <a:t>9</a:t>
            </a:fld>
            <a:endParaRPr lang="en-US" sz="14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4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48"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5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5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5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6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6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6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图片 5"/>
          <p:cNvPicPr/>
          <p:nvPr/>
        </p:nvPicPr>
        <p:blipFill>
          <a:blip r:embed="rId14"/>
          <a:stretch>
            <a:fillRect/>
          </a:stretch>
        </p:blipFill>
        <p:spPr>
          <a:xfrm>
            <a:off x="360" y="0"/>
            <a:ext cx="9143280" cy="697680"/>
          </a:xfrm>
          <a:prstGeom prst="rect">
            <a:avLst/>
          </a:prstGeom>
          <a:ln>
            <a:noFill/>
          </a:ln>
        </p:spPr>
      </p:pic>
      <p:sp>
        <p:nvSpPr>
          <p:cNvPr id="7" name="CustomShape 1" hidden="1"/>
          <p:cNvSpPr/>
          <p:nvPr/>
        </p:nvSpPr>
        <p:spPr>
          <a:xfrm>
            <a:off x="4903920" y="4255920"/>
            <a:ext cx="2408760" cy="455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1200"/>
              </a:spcBef>
            </a:pPr>
            <a:r>
              <a:rPr lang="en-US" sz="2400" b="0" strike="noStrike" spc="-1">
                <a:solidFill>
                  <a:srgbClr val="FFFFFF"/>
                </a:solidFill>
                <a:latin typeface="Times New Roman" panose="02020603050405020304"/>
                <a:ea typeface="华文行楷" panose="02010800040101010101" charset="-122"/>
              </a:rPr>
              <a:t>计算机学院</a:t>
            </a:r>
            <a:endParaRPr lang="en-US" sz="2400" b="0" strike="noStrike" spc="-1">
              <a:latin typeface="Arial" panose="020B0604020202020204"/>
            </a:endParaRPr>
          </a:p>
        </p:txBody>
      </p:sp>
      <p:sp>
        <p:nvSpPr>
          <p:cNvPr id="2" name="CustomShape 2" hidden="1"/>
          <p:cNvSpPr/>
          <p:nvPr/>
        </p:nvSpPr>
        <p:spPr>
          <a:xfrm>
            <a:off x="8394840" y="6488280"/>
            <a:ext cx="538560" cy="333000"/>
          </a:xfrm>
          <a:prstGeom prst="rect">
            <a:avLst/>
          </a:prstGeom>
          <a:noFill/>
          <a:ln w="9360">
            <a:noFill/>
          </a:ln>
        </p:spPr>
        <p:style>
          <a:lnRef idx="0">
            <a:scrgbClr r="0" g="0" b="0"/>
          </a:lnRef>
          <a:fillRef idx="0">
            <a:scrgbClr r="0" g="0" b="0"/>
          </a:fillRef>
          <a:effectRef idx="0">
            <a:scrgbClr r="0" g="0" b="0"/>
          </a:effectRef>
          <a:fontRef idx="minor"/>
        </p:style>
      </p:sp>
      <p:pic>
        <p:nvPicPr>
          <p:cNvPr id="3" name="图片 2"/>
          <p:cNvPicPr/>
          <p:nvPr/>
        </p:nvPicPr>
        <p:blipFill>
          <a:blip r:embed="rId14"/>
          <a:stretch>
            <a:fillRect/>
          </a:stretch>
        </p:blipFill>
        <p:spPr>
          <a:xfrm>
            <a:off x="360" y="0"/>
            <a:ext cx="9143280" cy="697680"/>
          </a:xfrm>
          <a:prstGeom prst="rect">
            <a:avLst/>
          </a:prstGeom>
          <a:ln>
            <a:noFill/>
          </a:ln>
        </p:spPr>
      </p:pic>
      <p:sp>
        <p:nvSpPr>
          <p:cNvPr id="4" name="PlaceHolder 3"/>
          <p:cNvSpPr>
            <a:spLocks noGrp="1"/>
          </p:cNvSpPr>
          <p:nvPr>
            <p:ph type="title"/>
          </p:nvPr>
        </p:nvSpPr>
        <p:spPr>
          <a:xfrm>
            <a:off x="457200" y="273600"/>
            <a:ext cx="8228880" cy="1144440"/>
          </a:xfrm>
          <a:prstGeom prst="rect">
            <a:avLst/>
          </a:prstGeom>
        </p:spPr>
        <p:txBody>
          <a:bodyPr lIns="0" tIns="0" rIns="0" bIns="0" anchor="ctr"/>
          <a:lstStyle/>
          <a:p>
            <a:r>
              <a:rPr lang="en-US" sz="1800" b="0" strike="noStrike" spc="-1">
                <a:latin typeface="Arial" panose="020B0604020202020204"/>
              </a:rPr>
              <a:t>单击鼠标编辑标题文字格式</a:t>
            </a:r>
          </a:p>
        </p:txBody>
      </p:sp>
      <p:sp>
        <p:nvSpPr>
          <p:cNvPr id="5" name="PlaceHolder 4"/>
          <p:cNvSpPr>
            <a:spLocks noGrp="1"/>
          </p:cNvSpPr>
          <p:nvPr>
            <p:ph type="body"/>
          </p:nvPr>
        </p:nvSpPr>
        <p:spPr>
          <a:xfrm>
            <a:off x="457200" y="1604520"/>
            <a:ext cx="8228880" cy="397692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1800" b="0" strike="noStrike" spc="-1">
                <a:latin typeface="Arial" panose="020B0604020202020204"/>
              </a:rPr>
              <a:t>单击鼠标编辑大纲文字格式</a:t>
            </a:r>
          </a:p>
          <a:p>
            <a:pPr marL="864235" lvl="1" indent="-323850">
              <a:spcBef>
                <a:spcPts val="1135"/>
              </a:spcBef>
              <a:buClr>
                <a:srgbClr val="000000"/>
              </a:buClr>
              <a:buSzPct val="75000"/>
              <a:buFont typeface="Symbol" panose="05050102010706020507" charset="2"/>
              <a:buChar char=""/>
            </a:pPr>
            <a:r>
              <a:rPr lang="en-US" sz="1800" b="0" strike="noStrike" spc="-1">
                <a:latin typeface="Arial" panose="020B0604020202020204"/>
              </a:rPr>
              <a:t>第二个大纲级</a:t>
            </a:r>
          </a:p>
          <a:p>
            <a:pPr marL="1296035" lvl="2" indent="-288290">
              <a:spcBef>
                <a:spcPts val="850"/>
              </a:spcBef>
              <a:buClr>
                <a:srgbClr val="000000"/>
              </a:buClr>
              <a:buSzPct val="45000"/>
              <a:buFont typeface="Wingdings" panose="05000000000000000000" pitchFamily="2" charset="2"/>
              <a:buChar char=""/>
            </a:pPr>
            <a:r>
              <a:rPr lang="en-US" sz="1800" b="0" strike="noStrike" spc="-1">
                <a:latin typeface="Arial" panose="020B0604020202020204"/>
              </a:rPr>
              <a:t>第三大纲级别</a:t>
            </a:r>
          </a:p>
          <a:p>
            <a:pPr marL="1727835" lvl="3" indent="-215900">
              <a:spcBef>
                <a:spcPts val="565"/>
              </a:spcBef>
              <a:buClr>
                <a:srgbClr val="000000"/>
              </a:buClr>
              <a:buSzPct val="75000"/>
              <a:buFont typeface="Symbol" panose="05050102010706020507" charset="2"/>
              <a:buChar char=""/>
            </a:pPr>
            <a:r>
              <a:rPr lang="en-US" sz="1800" b="0" strike="noStrike" spc="-1">
                <a:latin typeface="Arial" panose="020B0604020202020204"/>
              </a:rPr>
              <a:t>第四大纲级别</a:t>
            </a:r>
          </a:p>
          <a:p>
            <a:pPr marL="2160270" lvl="4" indent="-215900">
              <a:spcBef>
                <a:spcPts val="285"/>
              </a:spcBef>
              <a:buClr>
                <a:srgbClr val="000000"/>
              </a:buClr>
              <a:buSzPct val="45000"/>
              <a:buFont typeface="Wingdings" panose="05000000000000000000" pitchFamily="2" charset="2"/>
              <a:buChar char=""/>
            </a:pPr>
            <a:r>
              <a:rPr lang="en-US" sz="1800" b="0" strike="noStrike" spc="-1">
                <a:latin typeface="Arial" panose="020B0604020202020204"/>
              </a:rPr>
              <a:t>第五大纲级别</a:t>
            </a:r>
          </a:p>
          <a:p>
            <a:pPr marL="2592070" lvl="5" indent="-215900">
              <a:spcBef>
                <a:spcPts val="285"/>
              </a:spcBef>
              <a:buClr>
                <a:srgbClr val="000000"/>
              </a:buClr>
              <a:buSzPct val="45000"/>
              <a:buFont typeface="Wingdings" panose="05000000000000000000" pitchFamily="2" charset="2"/>
              <a:buChar char=""/>
            </a:pPr>
            <a:r>
              <a:rPr lang="en-US" sz="1800" b="0" strike="noStrike" spc="-1">
                <a:latin typeface="Arial" panose="020B0604020202020204"/>
              </a:rPr>
              <a:t>第六大纲级别</a:t>
            </a:r>
          </a:p>
          <a:p>
            <a:pPr marL="3023870" lvl="6" indent="-215900">
              <a:spcBef>
                <a:spcPts val="285"/>
              </a:spcBef>
              <a:buClr>
                <a:srgbClr val="000000"/>
              </a:buClr>
              <a:buSzPct val="45000"/>
              <a:buFont typeface="Wingdings" panose="05000000000000000000" pitchFamily="2" charset="2"/>
              <a:buChar char=""/>
            </a:pPr>
            <a:r>
              <a:rPr lang="en-US" sz="1800" b="0" strike="noStrike" spc="-1">
                <a:latin typeface="Arial" panose="020B0604020202020204"/>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4903920" y="4255920"/>
            <a:ext cx="2408760" cy="455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1200"/>
              </a:spcBef>
            </a:pPr>
            <a:r>
              <a:rPr lang="en-US" sz="2400" b="0" strike="noStrike" spc="-1">
                <a:solidFill>
                  <a:srgbClr val="FFFFFF"/>
                </a:solidFill>
                <a:latin typeface="Times New Roman" panose="02020603050405020304"/>
                <a:ea typeface="华文行楷" panose="02010800040101010101" charset="-122"/>
              </a:rPr>
              <a:t>计算机学院</a:t>
            </a:r>
            <a:endParaRPr lang="en-US" sz="2400" b="0" strike="noStrike" spc="-1">
              <a:latin typeface="Arial" panose="020B0604020202020204"/>
            </a:endParaRPr>
          </a:p>
        </p:txBody>
      </p:sp>
      <p:sp>
        <p:nvSpPr>
          <p:cNvPr id="43" name="CustomShape 2"/>
          <p:cNvSpPr/>
          <p:nvPr/>
        </p:nvSpPr>
        <p:spPr>
          <a:xfrm>
            <a:off x="8394840" y="6488280"/>
            <a:ext cx="538560" cy="333000"/>
          </a:xfrm>
          <a:prstGeom prst="rect">
            <a:avLst/>
          </a:prstGeom>
          <a:noFill/>
          <a:ln w="9360">
            <a:noFill/>
          </a:ln>
        </p:spPr>
        <p:style>
          <a:lnRef idx="0">
            <a:scrgbClr r="0" g="0" b="0"/>
          </a:lnRef>
          <a:fillRef idx="0">
            <a:scrgbClr r="0" g="0" b="0"/>
          </a:fillRef>
          <a:effectRef idx="0">
            <a:scrgbClr r="0" g="0" b="0"/>
          </a:effectRef>
          <a:fontRef idx="minor"/>
        </p:style>
      </p:sp>
      <p:sp>
        <p:nvSpPr>
          <p:cNvPr id="44" name="CustomShape 3"/>
          <p:cNvSpPr/>
          <p:nvPr/>
        </p:nvSpPr>
        <p:spPr>
          <a:xfrm>
            <a:off x="504360" y="6445440"/>
            <a:ext cx="8428320" cy="33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latin typeface="Times New Roman" panose="02020603050405020304"/>
                <a:ea typeface="华文仿宋" panose="02010600040101010101" charset="-122"/>
              </a:rPr>
              <a:t>北京航空航天大学                                计算机学院</a:t>
            </a:r>
            <a:endParaRPr lang="en-US" sz="1600" b="0" strike="noStrike" spc="-1">
              <a:latin typeface="Arial" panose="020B0604020202020204"/>
            </a:endParaRPr>
          </a:p>
        </p:txBody>
      </p:sp>
      <p:sp>
        <p:nvSpPr>
          <p:cNvPr id="45" name="PlaceHolder 4"/>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p>
        </p:txBody>
      </p:sp>
      <p:sp>
        <p:nvSpPr>
          <p:cNvPr id="46" name="PlaceHolder 5"/>
          <p:cNvSpPr>
            <a:spLocks noGrp="1"/>
          </p:cNvSpPr>
          <p:nvPr>
            <p:ph type="body"/>
          </p:nvPr>
        </p:nvSpPr>
        <p:spPr>
          <a:xfrm>
            <a:off x="457200" y="1604520"/>
            <a:ext cx="82292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hyperlink" Target="https://os.buaa.edu.cn/"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hyperlink" Target="https://buaaos.studio/" TargetMode="Externa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625680" y="1551960"/>
            <a:ext cx="7771320" cy="1936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000" b="1" strike="noStrike" spc="-1" dirty="0" err="1">
                <a:solidFill>
                  <a:srgbClr val="FF0000"/>
                </a:solidFill>
                <a:latin typeface="华文行楷" panose="02010800040101010101" charset="-122"/>
                <a:ea typeface="华文行楷" panose="02010800040101010101" charset="-122"/>
              </a:rPr>
              <a:t>操作系统实验</a:t>
            </a:r>
            <a:br>
              <a:rPr dirty="0"/>
            </a:br>
            <a:br>
              <a:rPr dirty="0"/>
            </a:br>
            <a:r>
              <a:rPr lang="en-US" sz="4000" b="1" strike="noStrike" spc="-1" dirty="0">
                <a:solidFill>
                  <a:srgbClr val="FF0000"/>
                </a:solidFill>
                <a:latin typeface="华文行楷" panose="02010800040101010101" charset="-122"/>
                <a:ea typeface="华文行楷" panose="02010800040101010101" charset="-122"/>
              </a:rPr>
              <a:t>lab0  </a:t>
            </a:r>
            <a:r>
              <a:rPr lang="en-US" sz="4000" b="1" strike="noStrike" spc="-1" dirty="0" err="1">
                <a:solidFill>
                  <a:srgbClr val="FF0000"/>
                </a:solidFill>
                <a:latin typeface="华文行楷" panose="02010800040101010101" charset="-122"/>
                <a:ea typeface="华文行楷" panose="02010800040101010101" charset="-122"/>
              </a:rPr>
              <a:t>初识操作系统</a:t>
            </a:r>
            <a:endParaRPr lang="en-US" sz="4000" b="0" strike="noStrike" spc="-1" dirty="0">
              <a:latin typeface="Arial" panose="020B0604020202020204"/>
            </a:endParaRPr>
          </a:p>
        </p:txBody>
      </p:sp>
      <p:sp>
        <p:nvSpPr>
          <p:cNvPr id="170" name="CustomShape 2"/>
          <p:cNvSpPr/>
          <p:nvPr/>
        </p:nvSpPr>
        <p:spPr>
          <a:xfrm>
            <a:off x="1371600" y="3886200"/>
            <a:ext cx="6399720" cy="1751400"/>
          </a:xfrm>
          <a:prstGeom prst="rect">
            <a:avLst/>
          </a:prstGeom>
          <a:noFill/>
          <a:ln w="9360">
            <a:noFill/>
          </a:ln>
        </p:spPr>
        <p:style>
          <a:lnRef idx="0">
            <a:scrgbClr r="0" g="0" b="0"/>
          </a:lnRef>
          <a:fillRef idx="0">
            <a:scrgbClr r="0" g="0" b="0"/>
          </a:fillRef>
          <a:effectRef idx="0">
            <a:scrgbClr r="0" g="0" b="0"/>
          </a:effectRef>
          <a:fontRef idx="minor"/>
        </p:style>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228600" y="195120"/>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a:solidFill>
                  <a:srgbClr val="FF0000"/>
                </a:solidFill>
                <a:latin typeface="华文中宋" panose="02010600040101010101" charset="-122"/>
                <a:ea typeface="华文中宋" panose="02010600040101010101" charset="-122"/>
              </a:rPr>
              <a:t>背景知识</a:t>
            </a:r>
            <a:endParaRPr lang="en-US" sz="4000" b="0" strike="noStrike" spc="-1">
              <a:latin typeface="Arial" panose="020B0604020202020204"/>
            </a:endParaRPr>
          </a:p>
        </p:txBody>
      </p:sp>
      <p:sp>
        <p:nvSpPr>
          <p:cNvPr id="174" name="CustomShape 2"/>
          <p:cNvSpPr/>
          <p:nvPr/>
        </p:nvSpPr>
        <p:spPr>
          <a:xfrm>
            <a:off x="276120" y="946080"/>
            <a:ext cx="858888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err="1">
                <a:solidFill>
                  <a:srgbClr val="000000"/>
                </a:solidFill>
                <a:latin typeface="华文仿宋" panose="02010600040101010101" charset="-122"/>
                <a:ea typeface="华文仿宋" panose="02010600040101010101" charset="-122"/>
              </a:rPr>
              <a:t>工欲善其事必先利其器</a:t>
            </a:r>
            <a:endParaRPr lang="en-US" sz="2600" b="0" strike="noStrike" spc="-1" dirty="0">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a:solidFill>
                  <a:srgbClr val="000000"/>
                </a:solidFill>
                <a:latin typeface="华文仿宋" panose="02010600040101010101" charset="-122"/>
                <a:ea typeface="华文仿宋" panose="02010600040101010101" charset="-122"/>
              </a:rPr>
              <a:t>操作系统课程设计需要同学们大量使用Linux操作系统的命令行交互界面，这意味着我们需要掌握一些基础操作命令，同时需要硬件模拟器GXemul模拟mips运行环境，最终由Git进行版本控制和</a:t>
            </a:r>
            <a:r>
              <a:rPr lang="zh-CN" altLang="en-US" sz="2600" b="1" strike="noStrike" spc="-1" dirty="0">
                <a:solidFill>
                  <a:srgbClr val="000000"/>
                </a:solidFill>
                <a:latin typeface="华文仿宋" panose="02010600040101010101" charset="-122"/>
                <a:ea typeface="华文仿宋" panose="02010600040101010101" charset="-122"/>
              </a:rPr>
              <a:t>评测</a:t>
            </a:r>
            <a:r>
              <a:rPr lang="en-US" sz="2600" b="1" strike="noStrike" spc="-1" dirty="0">
                <a:solidFill>
                  <a:srgbClr val="000000"/>
                </a:solidFill>
                <a:latin typeface="华文仿宋" panose="02010600040101010101" charset="-122"/>
                <a:ea typeface="华文仿宋" panose="02010600040101010101" charset="-122"/>
              </a:rPr>
              <a:t>。</a:t>
            </a:r>
            <a:endParaRPr lang="en-US" sz="2600" b="0" strike="noStrike" spc="-1" dirty="0">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a:solidFill>
                  <a:srgbClr val="000000"/>
                </a:solidFill>
                <a:latin typeface="华文仿宋" panose="02010600040101010101" charset="-122"/>
                <a:ea typeface="华文仿宋" panose="02010600040101010101" charset="-122"/>
              </a:rPr>
              <a:t>课程服务器会为同学们提供成熟的实验环境，但考虑到很多同学对于没有图形化的操作系统界面几乎没有接触，故本章会着重为同学们进行实验环境的介绍，旨在“扫盲”</a:t>
            </a:r>
            <a:endParaRPr lang="en-US" sz="2600" b="0" strike="noStrike" spc="-1" dirty="0">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err="1">
                <a:solidFill>
                  <a:srgbClr val="000000"/>
                </a:solidFill>
                <a:latin typeface="华文仿宋" panose="02010600040101010101" charset="-122"/>
                <a:ea typeface="华文仿宋" panose="02010600040101010101" charset="-122"/>
              </a:rPr>
              <a:t>熟练掌握本章内容会让同学们后续实验如鱼得水</a:t>
            </a:r>
            <a:endParaRPr lang="en-US" sz="2600" b="0" strike="noStrike" spc="-1" dirty="0">
              <a:latin typeface="Arial" panose="020B0604020202020204"/>
            </a:endParaRP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228600" y="195120"/>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a:solidFill>
                  <a:srgbClr val="FF0000"/>
                </a:solidFill>
                <a:latin typeface="华文中宋" panose="02010600040101010101" charset="-122"/>
                <a:ea typeface="华文中宋" panose="02010600040101010101" charset="-122"/>
              </a:rPr>
              <a:t>实验概述</a:t>
            </a:r>
            <a:endParaRPr lang="en-US" sz="4000" b="0" strike="noStrike" spc="-1">
              <a:latin typeface="Arial" panose="020B0604020202020204"/>
            </a:endParaRPr>
          </a:p>
        </p:txBody>
      </p:sp>
      <p:sp>
        <p:nvSpPr>
          <p:cNvPr id="176" name="CustomShape 2"/>
          <p:cNvSpPr/>
          <p:nvPr/>
        </p:nvSpPr>
        <p:spPr>
          <a:xfrm>
            <a:off x="276120" y="946080"/>
            <a:ext cx="858888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90000"/>
              </a:lnSpc>
              <a:spcBef>
                <a:spcPts val="650"/>
              </a:spcBef>
              <a:spcAft>
                <a:spcPts val="520"/>
              </a:spcAft>
              <a:buClr>
                <a:srgbClr val="336699"/>
              </a:buClr>
              <a:buFont typeface="Wingdings" panose="05000000000000000000" pitchFamily="2" charset="2"/>
              <a:buChar char=""/>
            </a:pPr>
            <a:r>
              <a:rPr lang="zh-CN" altLang="en-US" sz="2600" b="1" spc="-1" dirty="0">
                <a:solidFill>
                  <a:srgbClr val="000000"/>
                </a:solidFill>
                <a:latin typeface="华文仿宋" panose="02010600040101010101" charset="-122"/>
                <a:ea typeface="华文仿宋" panose="02010600040101010101" charset="-122"/>
              </a:rPr>
              <a:t>熟悉实验</a:t>
            </a:r>
            <a:r>
              <a:rPr lang="zh-CN" altLang="en-US" sz="2600" b="1" spc="-1">
                <a:solidFill>
                  <a:srgbClr val="000000"/>
                </a:solidFill>
                <a:latin typeface="华文仿宋" panose="02010600040101010101" charset="-122"/>
                <a:ea typeface="华文仿宋" panose="02010600040101010101" charset="-122"/>
              </a:rPr>
              <a:t>环境配置</a:t>
            </a:r>
            <a:endParaRPr lang="en-US" sz="2600" b="1" strike="noStrike" spc="-1">
              <a:solidFill>
                <a:srgbClr val="000000"/>
              </a:solidFill>
              <a:latin typeface="华文仿宋" panose="02010600040101010101" charset="-122"/>
              <a:ea typeface="华文仿宋" panose="02010600040101010101" charset="-122"/>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a:solidFill>
                  <a:srgbClr val="000000"/>
                </a:solidFill>
                <a:latin typeface="华文仿宋" panose="02010600040101010101" charset="-122"/>
                <a:ea typeface="华文仿宋" panose="02010600040101010101" charset="-122"/>
              </a:rPr>
              <a:t>连接工具：远程连接到我们的实验环境</a:t>
            </a:r>
            <a:endParaRPr lang="en-US" sz="2600" b="0" strike="noStrike" spc="-1">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a:solidFill>
                  <a:srgbClr val="000000"/>
                </a:solidFill>
                <a:latin typeface="华文仿宋" panose="02010600040101010101" charset="-122"/>
                <a:ea typeface="华文仿宋" panose="02010600040101010101" charset="-122"/>
              </a:rPr>
              <a:t>操作系统：Linux 虚拟机Ubuntu，需掌握常用命令</a:t>
            </a:r>
            <a:endParaRPr lang="en-US" sz="2600" b="0" strike="noStrike" spc="-1">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a:solidFill>
                  <a:srgbClr val="000000"/>
                </a:solidFill>
                <a:latin typeface="华文仿宋" panose="02010600040101010101" charset="-122"/>
                <a:ea typeface="华文仿宋" panose="02010600040101010101" charset="-122"/>
              </a:rPr>
              <a:t>硬件模拟器</a:t>
            </a:r>
            <a:r>
              <a:rPr lang="en-US" sz="2600" b="1" strike="noStrike" spc="-1" dirty="0" err="1">
                <a:solidFill>
                  <a:srgbClr val="000000"/>
                </a:solidFill>
                <a:latin typeface="华文仿宋" panose="02010600040101010101" charset="-122"/>
                <a:ea typeface="华文仿宋" panose="02010600040101010101" charset="-122"/>
              </a:rPr>
              <a:t>：GXemul，本章暂不需要了解</a:t>
            </a:r>
            <a:endParaRPr lang="en-US" sz="2600" b="0" strike="noStrike" spc="-1" dirty="0">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err="1">
                <a:solidFill>
                  <a:srgbClr val="000000"/>
                </a:solidFill>
                <a:latin typeface="华文仿宋" panose="02010600040101010101" charset="-122"/>
                <a:ea typeface="华文仿宋" panose="02010600040101010101" charset="-122"/>
              </a:rPr>
              <a:t>编译器：GCC，需掌握命令格式及常用选项</a:t>
            </a:r>
            <a:endParaRPr lang="en-US" sz="2600" b="0" strike="noStrike" spc="-1" dirty="0">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err="1">
                <a:solidFill>
                  <a:srgbClr val="000000"/>
                </a:solidFill>
                <a:latin typeface="华文仿宋" panose="02010600040101010101" charset="-122"/>
                <a:ea typeface="华文仿宋" panose="02010600040101010101" charset="-122"/>
              </a:rPr>
              <a:t>版本控制：Git，需掌握如何提交本地变更，并同步到远端库以触发评测脚本；了解版本回退等实用功能</a:t>
            </a:r>
            <a:endParaRPr lang="en-US" sz="2600" b="0" strike="noStrike" spc="-1" dirty="0">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err="1">
                <a:solidFill>
                  <a:srgbClr val="000000"/>
                </a:solidFill>
                <a:latin typeface="华文仿宋" panose="02010600040101010101" charset="-122"/>
                <a:ea typeface="华文仿宋" panose="02010600040101010101" charset="-122"/>
              </a:rPr>
              <a:t>Makefile</a:t>
            </a:r>
            <a:endParaRPr lang="en-US" sz="2600" b="0" strike="noStrike" spc="-1" dirty="0">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err="1">
                <a:solidFill>
                  <a:srgbClr val="000000"/>
                </a:solidFill>
                <a:latin typeface="华文仿宋" panose="02010600040101010101" charset="-122"/>
                <a:ea typeface="华文仿宋" panose="02010600040101010101" charset="-122"/>
              </a:rPr>
              <a:t>掌握相关技巧后，完成</a:t>
            </a:r>
            <a:r>
              <a:rPr lang="zh-CN" altLang="en-US" sz="2600" b="1" strike="noStrike" spc="-1" dirty="0">
                <a:solidFill>
                  <a:srgbClr val="000000"/>
                </a:solidFill>
                <a:latin typeface="华文仿宋" panose="02010600040101010101" charset="-122"/>
                <a:ea typeface="华文仿宋" panose="02010600040101010101" charset="-122"/>
              </a:rPr>
              <a:t>课下测试任务</a:t>
            </a:r>
            <a:r>
              <a:rPr lang="en-US" sz="2600" b="1" strike="noStrike" spc="-1" dirty="0">
                <a:solidFill>
                  <a:srgbClr val="000000"/>
                </a:solidFill>
                <a:latin typeface="华文仿宋" panose="02010600040101010101" charset="-122"/>
                <a:ea typeface="华文仿宋" panose="02010600040101010101" charset="-122"/>
              </a:rPr>
              <a:t>，</a:t>
            </a:r>
            <a:r>
              <a:rPr lang="en-US" sz="2600" b="1" strike="noStrike" spc="-1" dirty="0" err="1">
                <a:solidFill>
                  <a:srgbClr val="000000"/>
                </a:solidFill>
                <a:latin typeface="华文仿宋" panose="02010600040101010101" charset="-122"/>
                <a:ea typeface="华文仿宋" panose="02010600040101010101" charset="-122"/>
              </a:rPr>
              <a:t>提交评测</a:t>
            </a:r>
            <a:endParaRPr lang="en-US" sz="2600" b="0" strike="noStrike" spc="-1" dirty="0">
              <a:latin typeface="Arial" panose="020B0604020202020204"/>
            </a:endParaRPr>
          </a:p>
          <a:p>
            <a:pPr>
              <a:lnSpc>
                <a:spcPct val="90000"/>
              </a:lnSpc>
              <a:spcBef>
                <a:spcPts val="650"/>
              </a:spcBef>
              <a:spcAft>
                <a:spcPts val="520"/>
              </a:spcAft>
            </a:pPr>
            <a:endParaRPr lang="en-US" sz="2600" b="0" strike="noStrike" spc="-1" dirty="0">
              <a:latin typeface="Arial" panose="020B0604020202020204"/>
            </a:endParaRP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228600" y="195120"/>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a:solidFill>
                  <a:srgbClr val="FF0000"/>
                </a:solidFill>
                <a:latin typeface="华文中宋" panose="02010600040101010101" charset="-122"/>
                <a:ea typeface="华文中宋" panose="02010600040101010101" charset="-122"/>
              </a:rPr>
              <a:t>实验内容--基础操作</a:t>
            </a:r>
            <a:r>
              <a:rPr lang="zh-CN" altLang="en-US" sz="4000" b="1" strike="noStrike" spc="-1">
                <a:solidFill>
                  <a:srgbClr val="FF0000"/>
                </a:solidFill>
                <a:latin typeface="华文中宋" panose="02010600040101010101" charset="-122"/>
                <a:ea typeface="华文中宋" panose="02010600040101010101" charset="-122"/>
              </a:rPr>
              <a:t>操作</a:t>
            </a:r>
            <a:endParaRPr lang="en-US" sz="4000" b="0" strike="noStrike" spc="-1">
              <a:latin typeface="Arial" panose="020B0604020202020204"/>
            </a:endParaRPr>
          </a:p>
        </p:txBody>
      </p:sp>
      <p:sp>
        <p:nvSpPr>
          <p:cNvPr id="181" name="CustomShape 2"/>
          <p:cNvSpPr/>
          <p:nvPr/>
        </p:nvSpPr>
        <p:spPr>
          <a:xfrm>
            <a:off x="276120" y="946080"/>
            <a:ext cx="391356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err="1">
                <a:solidFill>
                  <a:srgbClr val="000000"/>
                </a:solidFill>
                <a:latin typeface="华文仿宋" panose="02010600040101010101" charset="-122"/>
                <a:ea typeface="华文仿宋" panose="02010600040101010101" charset="-122"/>
              </a:rPr>
              <a:t>ls：显示当前目录文件</a:t>
            </a:r>
            <a:endParaRPr lang="en-US" sz="2600" b="0" strike="noStrike" spc="-1" dirty="0">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err="1">
                <a:solidFill>
                  <a:srgbClr val="000000"/>
                </a:solidFill>
                <a:latin typeface="华文仿宋" panose="02010600040101010101" charset="-122"/>
                <a:ea typeface="华文仿宋" panose="02010600040101010101" charset="-122"/>
              </a:rPr>
              <a:t>mkdir：建立目录文件</a:t>
            </a:r>
            <a:endParaRPr lang="en-US" sz="2600" b="0" strike="noStrike" spc="-1" dirty="0">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err="1">
                <a:solidFill>
                  <a:srgbClr val="000000"/>
                </a:solidFill>
                <a:latin typeface="华文仿宋" panose="02010600040101010101" charset="-122"/>
                <a:ea typeface="华文仿宋" panose="02010600040101010101" charset="-122"/>
              </a:rPr>
              <a:t>rmdir：删除空目录</a:t>
            </a:r>
            <a:endParaRPr lang="en-US" sz="2600" b="0" strike="noStrike" spc="-1" dirty="0">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err="1">
                <a:solidFill>
                  <a:srgbClr val="000000"/>
                </a:solidFill>
                <a:latin typeface="华文仿宋" panose="02010600040101010101" charset="-122"/>
                <a:ea typeface="华文仿宋" panose="02010600040101010101" charset="-122"/>
              </a:rPr>
              <a:t>rm：删除文件</a:t>
            </a:r>
            <a:endParaRPr lang="en-US" sz="2600" b="0" strike="noStrike" spc="-1" dirty="0">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err="1">
                <a:solidFill>
                  <a:srgbClr val="000000"/>
                </a:solidFill>
                <a:latin typeface="华文仿宋" panose="02010600040101010101" charset="-122"/>
                <a:ea typeface="华文仿宋" panose="02010600040101010101" charset="-122"/>
              </a:rPr>
              <a:t>cd：变更工作目录</a:t>
            </a:r>
            <a:endParaRPr lang="en-US" sz="2600" b="0" strike="noStrike" spc="-1" dirty="0">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err="1">
                <a:solidFill>
                  <a:srgbClr val="000000"/>
                </a:solidFill>
                <a:latin typeface="华文仿宋" panose="02010600040101010101" charset="-122"/>
                <a:ea typeface="华文仿宋" panose="02010600040101010101" charset="-122"/>
              </a:rPr>
              <a:t>cat：连接并输出文件</a:t>
            </a:r>
            <a:endParaRPr lang="en-US" sz="2600" b="0" strike="noStrike" spc="-1" dirty="0">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err="1">
                <a:solidFill>
                  <a:srgbClr val="000000"/>
                </a:solidFill>
                <a:latin typeface="华文仿宋" panose="02010600040101010101" charset="-122"/>
                <a:ea typeface="华文仿宋" panose="02010600040101010101" charset="-122"/>
              </a:rPr>
              <a:t>cp：复制文件</a:t>
            </a:r>
            <a:endParaRPr lang="en-US" sz="2600" b="0" strike="noStrike" spc="-1" dirty="0">
              <a:latin typeface="Arial" panose="020B0604020202020204"/>
            </a:endParaRPr>
          </a:p>
          <a:p>
            <a:pPr>
              <a:lnSpc>
                <a:spcPct val="90000"/>
              </a:lnSpc>
              <a:spcBef>
                <a:spcPts val="650"/>
              </a:spcBef>
              <a:spcAft>
                <a:spcPts val="520"/>
              </a:spcAft>
            </a:pPr>
            <a:endParaRPr lang="en-US" sz="2600" b="0" strike="noStrike" spc="-1" dirty="0">
              <a:latin typeface="Arial" panose="020B0604020202020204"/>
            </a:endParaRPr>
          </a:p>
        </p:txBody>
      </p:sp>
      <p:sp>
        <p:nvSpPr>
          <p:cNvPr id="182" name="CustomShape 3"/>
          <p:cNvSpPr/>
          <p:nvPr/>
        </p:nvSpPr>
        <p:spPr>
          <a:xfrm>
            <a:off x="4804560" y="946080"/>
            <a:ext cx="391356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a:solidFill>
                  <a:srgbClr val="000000"/>
                </a:solidFill>
                <a:latin typeface="华文仿宋" panose="02010600040101010101" charset="-122"/>
                <a:ea typeface="华文仿宋" panose="02010600040101010101" charset="-122"/>
              </a:rPr>
              <a:t>mv：移动文件</a:t>
            </a:r>
            <a:endParaRPr lang="en-US" sz="2600" b="0" strike="noStrike" spc="-1">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a:solidFill>
                  <a:srgbClr val="000000"/>
                </a:solidFill>
                <a:latin typeface="华文仿宋" panose="02010600040101010101" charset="-122"/>
                <a:ea typeface="华文仿宋" panose="02010600040101010101" charset="-122"/>
              </a:rPr>
              <a:t>source：运行可执行文件</a:t>
            </a:r>
            <a:endParaRPr lang="en-US" sz="2600" b="0" strike="noStrike" spc="-1">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a:solidFill>
                  <a:srgbClr val="000000"/>
                </a:solidFill>
                <a:latin typeface="华文仿宋" panose="02010600040101010101" charset="-122"/>
                <a:ea typeface="华文仿宋" panose="02010600040101010101" charset="-122"/>
              </a:rPr>
              <a:t>find：查找文件</a:t>
            </a:r>
            <a:endParaRPr lang="en-US" sz="2600" b="0" strike="noStrike" spc="-1">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a:solidFill>
                  <a:srgbClr val="000000"/>
                </a:solidFill>
                <a:latin typeface="华文仿宋" panose="02010600040101010101" charset="-122"/>
                <a:ea typeface="华文仿宋" panose="02010600040101010101" charset="-122"/>
              </a:rPr>
              <a:t>grep：文本搜索，可跨文件</a:t>
            </a:r>
            <a:endParaRPr lang="en-US" sz="2600" b="0" strike="noStrike" spc="-1">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a:solidFill>
                  <a:srgbClr val="000000"/>
                </a:solidFill>
                <a:latin typeface="华文仿宋" panose="02010600040101010101" charset="-122"/>
                <a:ea typeface="华文仿宋" panose="02010600040101010101" charset="-122"/>
              </a:rPr>
              <a:t>man：帮助手册</a:t>
            </a:r>
          </a:p>
          <a:p>
            <a:pPr marL="342900" indent="-342265">
              <a:lnSpc>
                <a:spcPct val="90000"/>
              </a:lnSpc>
              <a:spcBef>
                <a:spcPts val="650"/>
              </a:spcBef>
              <a:spcAft>
                <a:spcPts val="520"/>
              </a:spcAft>
              <a:buClr>
                <a:srgbClr val="336699"/>
              </a:buClr>
              <a:buFont typeface="Wingdings" panose="05000000000000000000" pitchFamily="2" charset="2"/>
              <a:buChar char=""/>
            </a:pPr>
            <a:r>
              <a:rPr lang="zh-CN" altLang="en-US" sz="2600" b="1" strike="noStrike" spc="-1">
                <a:solidFill>
                  <a:srgbClr val="000000"/>
                </a:solidFill>
                <a:latin typeface="华文仿宋" panose="02010600040101010101" charset="-122"/>
                <a:ea typeface="华文仿宋" panose="02010600040101010101" charset="-122"/>
              </a:rPr>
              <a:t>重定向，管道，</a:t>
            </a:r>
            <a:r>
              <a:rPr lang="en-US" altLang="zh-CN" sz="2600" b="1" spc="-1">
                <a:solidFill>
                  <a:srgbClr val="000000"/>
                </a:solidFill>
                <a:latin typeface="华文仿宋" panose="02010600040101010101" charset="-122"/>
                <a:ea typeface="华文仿宋" panose="02010600040101010101" charset="-122"/>
              </a:rPr>
              <a:t>Bash</a:t>
            </a:r>
            <a:r>
              <a:rPr lang="zh-CN" altLang="en-US" sz="2600" b="1" spc="-1">
                <a:solidFill>
                  <a:srgbClr val="000000"/>
                </a:solidFill>
                <a:latin typeface="华文仿宋" panose="02010600040101010101" charset="-122"/>
                <a:ea typeface="华文仿宋" panose="02010600040101010101" charset="-122"/>
              </a:rPr>
              <a:t>脚本的编写</a:t>
            </a:r>
            <a:endParaRPr lang="en-US" sz="2600" b="0" strike="noStrike" spc="-1">
              <a:latin typeface="Arial" panose="020B0604020202020204"/>
            </a:endParaRPr>
          </a:p>
          <a:p>
            <a:pPr>
              <a:lnSpc>
                <a:spcPct val="90000"/>
              </a:lnSpc>
              <a:spcBef>
                <a:spcPts val="650"/>
              </a:spcBef>
              <a:spcAft>
                <a:spcPts val="520"/>
              </a:spcAft>
            </a:pPr>
            <a:endParaRPr lang="en-US" sz="2600" b="0" strike="noStrike" spc="-1">
              <a:latin typeface="Arial" panose="020B0604020202020204"/>
            </a:endParaRP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228600" y="195120"/>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a:solidFill>
                  <a:srgbClr val="FF0000"/>
                </a:solidFill>
                <a:latin typeface="华文中宋" panose="02010600040101010101" charset="-122"/>
                <a:ea typeface="华文中宋" panose="02010600040101010101" charset="-122"/>
              </a:rPr>
              <a:t>实验内容—实用工具</a:t>
            </a:r>
            <a:endParaRPr lang="en-US" sz="4000" b="0" strike="noStrike" spc="-1">
              <a:latin typeface="Arial" panose="020B0604020202020204"/>
            </a:endParaRPr>
          </a:p>
        </p:txBody>
      </p:sp>
      <p:sp>
        <p:nvSpPr>
          <p:cNvPr id="184" name="CustomShape 2"/>
          <p:cNvSpPr/>
          <p:nvPr/>
        </p:nvSpPr>
        <p:spPr>
          <a:xfrm>
            <a:off x="276120" y="946080"/>
            <a:ext cx="858888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a:solidFill>
                  <a:srgbClr val="000000"/>
                </a:solidFill>
                <a:latin typeface="华文仿宋" panose="02010600040101010101" charset="-122"/>
                <a:ea typeface="华文仿宋" panose="02010600040101010101" charset="-122"/>
              </a:rPr>
              <a:t>Vim </a:t>
            </a:r>
            <a:r>
              <a:rPr lang="en-US" sz="2600" b="1" strike="noStrike" spc="-1" dirty="0" err="1">
                <a:solidFill>
                  <a:srgbClr val="000000"/>
                </a:solidFill>
                <a:latin typeface="华文仿宋" panose="02010600040101010101" charset="-122"/>
                <a:ea typeface="华文仿宋" panose="02010600040101010101" charset="-122"/>
              </a:rPr>
              <a:t>被誉为编辑器之神，是程序员为程序员设计的编辑器，编辑效率高，十分适合</a:t>
            </a:r>
            <a:r>
              <a:rPr lang="en-US" sz="2600" b="1" strike="noStrike" spc="-1" dirty="0">
                <a:solidFill>
                  <a:srgbClr val="000000"/>
                </a:solidFill>
                <a:latin typeface="华文仿宋" panose="02010600040101010101" charset="-122"/>
                <a:ea typeface="华文仿宋" panose="02010600040101010101" charset="-122"/>
              </a:rPr>
              <a:t> </a:t>
            </a:r>
            <a:r>
              <a:rPr lang="en-US" sz="2600" b="1" strike="noStrike" spc="-1" dirty="0" err="1">
                <a:solidFill>
                  <a:srgbClr val="000000"/>
                </a:solidFill>
                <a:latin typeface="华文仿宋" panose="02010600040101010101" charset="-122"/>
                <a:ea typeface="华文仿宋" panose="02010600040101010101" charset="-122"/>
              </a:rPr>
              <a:t>编辑代码，其界面如下图所示</a:t>
            </a:r>
            <a:r>
              <a:rPr lang="en-US" sz="2600" b="1" strike="noStrike" spc="-1" dirty="0">
                <a:solidFill>
                  <a:srgbClr val="000000"/>
                </a:solidFill>
                <a:latin typeface="华文仿宋" panose="02010600040101010101" charset="-122"/>
                <a:ea typeface="华文仿宋" panose="02010600040101010101" charset="-122"/>
              </a:rPr>
              <a:t>。</a:t>
            </a:r>
            <a:endParaRPr lang="en-US" sz="2600" b="0" strike="noStrike" spc="-1" dirty="0">
              <a:latin typeface="Arial" panose="020B0604020202020204"/>
            </a:endParaRP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228600" y="195120"/>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a:solidFill>
                  <a:srgbClr val="FF0000"/>
                </a:solidFill>
                <a:latin typeface="华文中宋" panose="02010600040101010101" charset="-122"/>
                <a:ea typeface="华文中宋" panose="02010600040101010101" charset="-122"/>
              </a:rPr>
              <a:t>实验内容—实用工具</a:t>
            </a:r>
            <a:endParaRPr lang="en-US" sz="4000" b="0" strike="noStrike" spc="-1">
              <a:latin typeface="Arial" panose="020B0604020202020204"/>
            </a:endParaRPr>
          </a:p>
        </p:txBody>
      </p:sp>
      <p:sp>
        <p:nvSpPr>
          <p:cNvPr id="184" name="CustomShape 2"/>
          <p:cNvSpPr/>
          <p:nvPr/>
        </p:nvSpPr>
        <p:spPr>
          <a:xfrm>
            <a:off x="276120" y="946080"/>
            <a:ext cx="858888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90000"/>
              </a:lnSpc>
              <a:spcBef>
                <a:spcPts val="650"/>
              </a:spcBef>
              <a:spcAft>
                <a:spcPts val="520"/>
              </a:spcAft>
              <a:buClr>
                <a:srgbClr val="336699"/>
              </a:buClr>
              <a:buFont typeface="Wingdings" panose="05000000000000000000" pitchFamily="2" charset="2"/>
              <a:buChar char=""/>
            </a:pPr>
            <a:endParaRPr lang="en-US" sz="2600" b="0" strike="noStrike" spc="-1" dirty="0">
              <a:latin typeface="Arial" panose="020B0604020202020204"/>
            </a:endParaRPr>
          </a:p>
        </p:txBody>
      </p:sp>
      <p:pic>
        <p:nvPicPr>
          <p:cNvPr id="6" name="图片 4"/>
          <p:cNvPicPr/>
          <p:nvPr/>
        </p:nvPicPr>
        <p:blipFill>
          <a:blip r:embed="rId3"/>
          <a:stretch>
            <a:fillRect/>
          </a:stretch>
        </p:blipFill>
        <p:spPr>
          <a:xfrm>
            <a:off x="593640" y="716760"/>
            <a:ext cx="7663320" cy="5703120"/>
          </a:xfrm>
          <a:prstGeom prst="rect">
            <a:avLst/>
          </a:prstGeom>
          <a:ln>
            <a:noFill/>
          </a:ln>
        </p:spPr>
      </p:pic>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228600" y="195120"/>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a:solidFill>
                  <a:srgbClr val="FF0000"/>
                </a:solidFill>
                <a:latin typeface="华文中宋" panose="02010600040101010101" charset="-122"/>
                <a:ea typeface="华文中宋" panose="02010600040101010101" charset="-122"/>
              </a:rPr>
              <a:t>实验内容—实用工具2</a:t>
            </a:r>
            <a:endParaRPr lang="en-US" sz="4000" b="0" strike="noStrike" spc="-1">
              <a:latin typeface="Arial" panose="020B0604020202020204"/>
            </a:endParaRPr>
          </a:p>
        </p:txBody>
      </p:sp>
      <p:sp>
        <p:nvSpPr>
          <p:cNvPr id="188" name="CustomShape 2"/>
          <p:cNvSpPr/>
          <p:nvPr/>
        </p:nvSpPr>
        <p:spPr>
          <a:xfrm>
            <a:off x="276120" y="946080"/>
            <a:ext cx="858888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a:solidFill>
                  <a:srgbClr val="000000"/>
                </a:solidFill>
                <a:latin typeface="华文仿宋" panose="02010600040101010101" charset="-122"/>
                <a:ea typeface="华文仿宋" panose="02010600040101010101" charset="-122"/>
              </a:rPr>
              <a:t>GCC</a:t>
            </a:r>
            <a:endParaRPr lang="en-US" sz="2600" b="0" strike="noStrike" spc="-1" dirty="0">
              <a:latin typeface="Arial" panose="020B0604020202020204"/>
            </a:endParaRPr>
          </a:p>
          <a:p>
            <a:pPr marL="800100" lvl="1"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err="1">
                <a:solidFill>
                  <a:srgbClr val="000000"/>
                </a:solidFill>
                <a:latin typeface="华文仿宋" panose="02010600040101010101" charset="-122"/>
                <a:ea typeface="华文仿宋" panose="02010600040101010101" charset="-122"/>
              </a:rPr>
              <a:t>在没有</a:t>
            </a:r>
            <a:r>
              <a:rPr lang="en-US" sz="2600" b="1" strike="noStrike" spc="-1" dirty="0">
                <a:solidFill>
                  <a:srgbClr val="000000"/>
                </a:solidFill>
                <a:latin typeface="华文仿宋" panose="02010600040101010101" charset="-122"/>
                <a:ea typeface="华文仿宋" panose="02010600040101010101" charset="-122"/>
              </a:rPr>
              <a:t> IDE </a:t>
            </a:r>
            <a:r>
              <a:rPr lang="en-US" sz="2600" b="1" strike="noStrike" spc="-1" dirty="0" err="1">
                <a:solidFill>
                  <a:srgbClr val="000000"/>
                </a:solidFill>
                <a:latin typeface="华文仿宋" panose="02010600040101010101" charset="-122"/>
                <a:ea typeface="华文仿宋" panose="02010600040101010101" charset="-122"/>
              </a:rPr>
              <a:t>的情况下，使用</a:t>
            </a:r>
            <a:r>
              <a:rPr lang="en-US" sz="2600" b="1" strike="noStrike" spc="-1" dirty="0">
                <a:solidFill>
                  <a:srgbClr val="000000"/>
                </a:solidFill>
                <a:latin typeface="华文仿宋" panose="02010600040101010101" charset="-122"/>
                <a:ea typeface="华文仿宋" panose="02010600040101010101" charset="-122"/>
              </a:rPr>
              <a:t> GCC </a:t>
            </a:r>
            <a:r>
              <a:rPr lang="en-US" sz="2600" b="1" strike="noStrike" spc="-1" dirty="0" err="1">
                <a:solidFill>
                  <a:srgbClr val="000000"/>
                </a:solidFill>
                <a:latin typeface="华文仿宋" panose="02010600040101010101" charset="-122"/>
                <a:ea typeface="华文仿宋" panose="02010600040101010101" charset="-122"/>
              </a:rPr>
              <a:t>编译器是一种简单快捷生成可执行文件的途径</a:t>
            </a:r>
            <a:r>
              <a:rPr lang="en-US" sz="2600" b="1" strike="noStrike" spc="-1" dirty="0">
                <a:solidFill>
                  <a:srgbClr val="000000"/>
                </a:solidFill>
                <a:latin typeface="华文仿宋" panose="02010600040101010101" charset="-122"/>
                <a:ea typeface="华文仿宋" panose="02010600040101010101" charset="-122"/>
              </a:rPr>
              <a:t>， </a:t>
            </a:r>
            <a:r>
              <a:rPr lang="en-US" sz="2600" b="1" strike="noStrike" spc="-1" dirty="0" err="1">
                <a:solidFill>
                  <a:srgbClr val="000000"/>
                </a:solidFill>
                <a:latin typeface="华文仿宋" panose="02010600040101010101" charset="-122"/>
                <a:ea typeface="华文仿宋" panose="02010600040101010101" charset="-122"/>
              </a:rPr>
              <a:t>只需一行命令即可将</a:t>
            </a:r>
            <a:r>
              <a:rPr lang="en-US" sz="2600" b="1" strike="noStrike" spc="-1" dirty="0">
                <a:solidFill>
                  <a:srgbClr val="000000"/>
                </a:solidFill>
                <a:latin typeface="华文仿宋" panose="02010600040101010101" charset="-122"/>
                <a:ea typeface="华文仿宋" panose="02010600040101010101" charset="-122"/>
              </a:rPr>
              <a:t> C </a:t>
            </a:r>
            <a:r>
              <a:rPr lang="en-US" sz="2600" b="1" strike="noStrike" spc="-1" dirty="0" err="1">
                <a:solidFill>
                  <a:srgbClr val="000000"/>
                </a:solidFill>
                <a:latin typeface="华文仿宋" panose="02010600040101010101" charset="-122"/>
                <a:ea typeface="华文仿宋" panose="02010600040101010101" charset="-122"/>
              </a:rPr>
              <a:t>源文件编译成可执行文件</a:t>
            </a:r>
            <a:r>
              <a:rPr lang="en-US" sz="2600" b="1" strike="noStrike" spc="-1" dirty="0">
                <a:solidFill>
                  <a:srgbClr val="000000"/>
                </a:solidFill>
                <a:latin typeface="华文仿宋" panose="02010600040101010101" charset="-122"/>
                <a:ea typeface="华文仿宋" panose="02010600040101010101" charset="-122"/>
              </a:rPr>
              <a:t>。</a:t>
            </a:r>
            <a:endParaRPr lang="en-US" sz="2600" b="0" strike="noStrike" spc="-1" dirty="0">
              <a:latin typeface="Arial" panose="020B0604020202020204"/>
            </a:endParaRPr>
          </a:p>
          <a:p>
            <a:pPr>
              <a:lnSpc>
                <a:spcPct val="90000"/>
              </a:lnSpc>
              <a:spcBef>
                <a:spcPts val="650"/>
              </a:spcBef>
              <a:spcAft>
                <a:spcPts val="520"/>
              </a:spcAft>
            </a:pPr>
            <a:endParaRPr lang="en-US" sz="2600" b="0" strike="noStrike" spc="-1" dirty="0">
              <a:latin typeface="Arial" panose="020B0604020202020204"/>
            </a:endParaRP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228600" y="195120"/>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a:solidFill>
                  <a:srgbClr val="FF0000"/>
                </a:solidFill>
                <a:latin typeface="华文中宋" panose="02010600040101010101" charset="-122"/>
                <a:ea typeface="华文中宋" panose="02010600040101010101" charset="-122"/>
              </a:rPr>
              <a:t>实验内容—实用工具2</a:t>
            </a:r>
            <a:endParaRPr lang="en-US" sz="4000" b="0" strike="noStrike" spc="-1">
              <a:latin typeface="Arial" panose="020B0604020202020204"/>
            </a:endParaRPr>
          </a:p>
        </p:txBody>
      </p:sp>
      <p:sp>
        <p:nvSpPr>
          <p:cNvPr id="188" name="CustomShape 2"/>
          <p:cNvSpPr/>
          <p:nvPr/>
        </p:nvSpPr>
        <p:spPr>
          <a:xfrm>
            <a:off x="276120" y="946080"/>
            <a:ext cx="858888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650"/>
              </a:spcBef>
              <a:spcAft>
                <a:spcPts val="520"/>
              </a:spcAft>
            </a:pPr>
            <a:endParaRPr lang="en-US" sz="2600" b="0" strike="noStrike" spc="-1" dirty="0">
              <a:latin typeface="Arial" panose="020B0604020202020204"/>
            </a:endParaRPr>
          </a:p>
        </p:txBody>
      </p:sp>
      <p:pic>
        <p:nvPicPr>
          <p:cNvPr id="6" name="图片 3"/>
          <p:cNvPicPr/>
          <p:nvPr/>
        </p:nvPicPr>
        <p:blipFill>
          <a:blip r:embed="rId3"/>
          <a:stretch>
            <a:fillRect/>
          </a:stretch>
        </p:blipFill>
        <p:spPr>
          <a:xfrm>
            <a:off x="580680" y="946080"/>
            <a:ext cx="7689600" cy="5207760"/>
          </a:xfrm>
          <a:prstGeom prst="rect">
            <a:avLst/>
          </a:prstGeom>
          <a:ln>
            <a:noFill/>
          </a:ln>
        </p:spPr>
      </p:pic>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228600" y="195120"/>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dirty="0" err="1">
                <a:solidFill>
                  <a:srgbClr val="FF0000"/>
                </a:solidFill>
                <a:latin typeface="华文中宋" panose="02010600040101010101" charset="-122"/>
                <a:ea typeface="华文中宋" panose="02010600040101010101" charset="-122"/>
              </a:rPr>
              <a:t>Makefile</a:t>
            </a:r>
            <a:endParaRPr lang="en-US" sz="4000" b="0" strike="noStrike" spc="-1" dirty="0">
              <a:latin typeface="Arial" panose="020B0604020202020204"/>
            </a:endParaRPr>
          </a:p>
        </p:txBody>
      </p:sp>
      <p:sp>
        <p:nvSpPr>
          <p:cNvPr id="198" name="CustomShape 2"/>
          <p:cNvSpPr/>
          <p:nvPr/>
        </p:nvSpPr>
        <p:spPr>
          <a:xfrm>
            <a:off x="276120" y="946080"/>
            <a:ext cx="858888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90000"/>
              </a:lnSpc>
              <a:spcBef>
                <a:spcPts val="650"/>
              </a:spcBef>
              <a:spcAft>
                <a:spcPts val="520"/>
              </a:spcAft>
              <a:buClr>
                <a:srgbClr val="336699"/>
              </a:buClr>
              <a:buFont typeface="Wingdings" panose="05000000000000000000" pitchFamily="2" charset="2"/>
              <a:buChar char=""/>
            </a:pPr>
            <a:r>
              <a:rPr lang="en-US" sz="2600" b="0" strike="noStrike" spc="-1" dirty="0">
                <a:solidFill>
                  <a:srgbClr val="000000"/>
                </a:solidFill>
                <a:latin typeface="华文仿宋" panose="02010600040101010101" charset="-122"/>
                <a:ea typeface="华文仿宋" panose="02010600040101010101" charset="-122"/>
              </a:rPr>
              <a:t>target: dependencies</a:t>
            </a:r>
            <a:endParaRPr lang="en-US" sz="2600" b="0" strike="noStrike" spc="-1" dirty="0">
              <a:latin typeface="Arial" panose="020B0604020202020204"/>
            </a:endParaRPr>
          </a:p>
          <a:p>
            <a:pPr marL="742950" lvl="1" indent="-284480">
              <a:lnSpc>
                <a:spcPct val="90000"/>
              </a:lnSpc>
              <a:spcBef>
                <a:spcPts val="600"/>
              </a:spcBef>
              <a:buClr>
                <a:srgbClr val="336699"/>
              </a:buClr>
              <a:buFont typeface="Symbol" panose="05050102010706020507"/>
              <a:buChar char=""/>
            </a:pPr>
            <a:r>
              <a:rPr lang="en-US" sz="2400" b="0" strike="noStrike" spc="-1" dirty="0">
                <a:solidFill>
                  <a:srgbClr val="000000"/>
                </a:solidFill>
                <a:latin typeface="华文仿宋" panose="02010600040101010101" charset="-122"/>
                <a:ea typeface="华文仿宋" panose="02010600040101010101" charset="-122"/>
              </a:rPr>
              <a:t>command 1</a:t>
            </a:r>
            <a:endParaRPr lang="en-US" sz="2400" b="0" strike="noStrike" spc="-1" dirty="0">
              <a:latin typeface="Arial" panose="020B0604020202020204"/>
            </a:endParaRPr>
          </a:p>
          <a:p>
            <a:pPr marL="742950" lvl="1" indent="-284480">
              <a:lnSpc>
                <a:spcPct val="90000"/>
              </a:lnSpc>
              <a:spcBef>
                <a:spcPts val="600"/>
              </a:spcBef>
              <a:buClr>
                <a:srgbClr val="336699"/>
              </a:buClr>
              <a:buFont typeface="Symbol" panose="05050102010706020507"/>
              <a:buChar char=""/>
            </a:pPr>
            <a:r>
              <a:rPr lang="en-US" sz="2400" b="0" strike="noStrike" spc="-1" dirty="0">
                <a:solidFill>
                  <a:srgbClr val="000000"/>
                </a:solidFill>
                <a:latin typeface="华文仿宋" panose="02010600040101010101" charset="-122"/>
                <a:ea typeface="华文仿宋" panose="02010600040101010101" charset="-122"/>
              </a:rPr>
              <a:t>command 2</a:t>
            </a:r>
            <a:endParaRPr lang="en-US" sz="2400" b="0" strike="noStrike" spc="-1" dirty="0">
              <a:latin typeface="Arial" panose="020B0604020202020204"/>
            </a:endParaRPr>
          </a:p>
          <a:p>
            <a:pPr marL="742950" lvl="1" indent="-284480">
              <a:lnSpc>
                <a:spcPct val="90000"/>
              </a:lnSpc>
              <a:spcBef>
                <a:spcPts val="600"/>
              </a:spcBef>
              <a:buClr>
                <a:srgbClr val="336699"/>
              </a:buClr>
              <a:buFont typeface="Symbol" panose="05050102010706020507"/>
              <a:buChar char=""/>
            </a:pPr>
            <a:r>
              <a:rPr lang="en-US" sz="2400" b="0" strike="noStrike" spc="-1" dirty="0">
                <a:solidFill>
                  <a:srgbClr val="000000"/>
                </a:solidFill>
                <a:latin typeface="华文仿宋" panose="02010600040101010101" charset="-122"/>
                <a:ea typeface="华文仿宋" panose="02010600040101010101" charset="-122"/>
              </a:rPr>
              <a:t> ...</a:t>
            </a:r>
            <a:endParaRPr lang="en-US" sz="2400" b="0" strike="noStrike" spc="-1" dirty="0">
              <a:latin typeface="Arial" panose="020B0604020202020204"/>
            </a:endParaRPr>
          </a:p>
          <a:p>
            <a:pPr marL="742950" lvl="1" indent="-284480">
              <a:lnSpc>
                <a:spcPct val="90000"/>
              </a:lnSpc>
              <a:spcBef>
                <a:spcPts val="600"/>
              </a:spcBef>
              <a:buClr>
                <a:srgbClr val="336699"/>
              </a:buClr>
              <a:buFont typeface="Symbol" panose="05050102010706020507"/>
              <a:buChar char=""/>
            </a:pPr>
            <a:r>
              <a:rPr lang="en-US" sz="2400" b="0" strike="noStrike" spc="-1" dirty="0">
                <a:solidFill>
                  <a:srgbClr val="000000"/>
                </a:solidFill>
                <a:latin typeface="华文仿宋" panose="02010600040101010101" charset="-122"/>
                <a:ea typeface="华文仿宋" panose="02010600040101010101" charset="-122"/>
              </a:rPr>
              <a:t> command n</a:t>
            </a:r>
            <a:endParaRPr lang="en-US" sz="2400" b="0" strike="noStrike" spc="-1" dirty="0">
              <a:latin typeface="Arial" panose="020B0604020202020204"/>
            </a:endParaRPr>
          </a:p>
          <a:p>
            <a:pPr>
              <a:lnSpc>
                <a:spcPct val="100000"/>
              </a:lnSpc>
            </a:pPr>
            <a:endParaRPr lang="en-US" sz="2400" b="0" strike="noStrike" spc="-1" dirty="0">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0" strike="noStrike" spc="-1" dirty="0">
                <a:solidFill>
                  <a:srgbClr val="000000"/>
                </a:solidFill>
                <a:latin typeface="华文仿宋" panose="02010600040101010101" charset="-122"/>
                <a:ea typeface="华文仿宋" panose="02010600040101010101" charset="-122"/>
              </a:rPr>
              <a:t>all: </a:t>
            </a:r>
            <a:r>
              <a:rPr lang="en-US" sz="2600" b="0" strike="noStrike" spc="-1" dirty="0" err="1">
                <a:solidFill>
                  <a:srgbClr val="000000"/>
                </a:solidFill>
                <a:latin typeface="华文仿宋" panose="02010600040101010101" charset="-122"/>
                <a:ea typeface="华文仿宋" panose="02010600040101010101" charset="-122"/>
              </a:rPr>
              <a:t>hello_world.c</a:t>
            </a:r>
            <a:endParaRPr lang="en-US" sz="2600" b="0" strike="noStrike" spc="-1" dirty="0">
              <a:latin typeface="Arial" panose="020B0604020202020204"/>
            </a:endParaRPr>
          </a:p>
          <a:p>
            <a:pPr marL="742950" lvl="1" indent="-284480">
              <a:lnSpc>
                <a:spcPct val="90000"/>
              </a:lnSpc>
              <a:spcBef>
                <a:spcPts val="600"/>
              </a:spcBef>
              <a:buClr>
                <a:srgbClr val="336699"/>
              </a:buClr>
              <a:buFont typeface="Symbol" panose="05050102010706020507"/>
              <a:buChar char=""/>
            </a:pPr>
            <a:r>
              <a:rPr lang="en-US" sz="2400" b="0" strike="noStrike" spc="-1" dirty="0" err="1">
                <a:solidFill>
                  <a:srgbClr val="000000"/>
                </a:solidFill>
                <a:latin typeface="华文仿宋" panose="02010600040101010101" charset="-122"/>
                <a:ea typeface="华文仿宋" panose="02010600040101010101" charset="-122"/>
              </a:rPr>
              <a:t>gcc</a:t>
            </a:r>
            <a:r>
              <a:rPr lang="en-US" sz="2400" b="0" strike="noStrike" spc="-1" dirty="0">
                <a:solidFill>
                  <a:srgbClr val="000000"/>
                </a:solidFill>
                <a:latin typeface="华文仿宋" panose="02010600040101010101" charset="-122"/>
                <a:ea typeface="华文仿宋" panose="02010600040101010101" charset="-122"/>
              </a:rPr>
              <a:t> -o </a:t>
            </a:r>
            <a:r>
              <a:rPr lang="en-US" sz="2400" b="0" strike="noStrike" spc="-1" dirty="0" err="1">
                <a:solidFill>
                  <a:srgbClr val="000000"/>
                </a:solidFill>
                <a:latin typeface="华文仿宋" panose="02010600040101010101" charset="-122"/>
                <a:ea typeface="华文仿宋" panose="02010600040101010101" charset="-122"/>
              </a:rPr>
              <a:t>hello_world</a:t>
            </a:r>
            <a:r>
              <a:rPr lang="en-US" sz="2400" b="0" strike="noStrike" spc="-1" dirty="0">
                <a:solidFill>
                  <a:srgbClr val="000000"/>
                </a:solidFill>
                <a:latin typeface="华文仿宋" panose="02010600040101010101" charset="-122"/>
                <a:ea typeface="华文仿宋" panose="02010600040101010101" charset="-122"/>
              </a:rPr>
              <a:t> </a:t>
            </a:r>
            <a:r>
              <a:rPr lang="en-US" sz="2400" b="0" strike="noStrike" spc="-1" dirty="0" err="1">
                <a:solidFill>
                  <a:srgbClr val="000000"/>
                </a:solidFill>
                <a:latin typeface="华文仿宋" panose="02010600040101010101" charset="-122"/>
                <a:ea typeface="华文仿宋" panose="02010600040101010101" charset="-122"/>
              </a:rPr>
              <a:t>hello_world.c</a:t>
            </a:r>
            <a:endParaRPr lang="en-US" sz="2400" b="0" strike="noStrike" spc="-1" dirty="0">
              <a:latin typeface="Arial" panose="020B0604020202020204"/>
            </a:endParaRPr>
          </a:p>
          <a:p>
            <a:pPr>
              <a:lnSpc>
                <a:spcPct val="100000"/>
              </a:lnSpc>
            </a:pPr>
            <a:endParaRPr lang="en-US" sz="2400" b="0" strike="noStrike" spc="-1" dirty="0">
              <a:latin typeface="Arial" panose="020B0604020202020204"/>
            </a:endParaRPr>
          </a:p>
          <a:p>
            <a:pPr marL="342900" indent="-342265">
              <a:lnSpc>
                <a:spcPct val="90000"/>
              </a:lnSpc>
              <a:spcBef>
                <a:spcPts val="500"/>
              </a:spcBef>
              <a:spcAft>
                <a:spcPts val="400"/>
              </a:spcAft>
              <a:buClr>
                <a:srgbClr val="336699"/>
              </a:buClr>
              <a:buFont typeface="Wingdings" panose="05000000000000000000" pitchFamily="2" charset="2"/>
              <a:buChar char=""/>
            </a:pPr>
            <a:r>
              <a:rPr lang="en-US" sz="2000" b="0" strike="noStrike" spc="-1" dirty="0">
                <a:solidFill>
                  <a:srgbClr val="000000"/>
                </a:solidFill>
                <a:latin typeface="华文仿宋" panose="02010600040101010101" charset="-122"/>
                <a:ea typeface="华文仿宋" panose="02010600040101010101" charset="-122"/>
              </a:rPr>
              <a:t>http://www.cs.colby.edu/maxwell/courses/tutorials/maketutor</a:t>
            </a:r>
            <a:endParaRPr lang="en-US" sz="2000" b="0" strike="noStrike" spc="-1" dirty="0">
              <a:latin typeface="Arial" panose="020B0604020202020204"/>
            </a:endParaRPr>
          </a:p>
          <a:p>
            <a:pPr marL="342900" indent="-342265">
              <a:lnSpc>
                <a:spcPct val="90000"/>
              </a:lnSpc>
              <a:spcBef>
                <a:spcPts val="500"/>
              </a:spcBef>
              <a:spcAft>
                <a:spcPts val="400"/>
              </a:spcAft>
              <a:buClr>
                <a:srgbClr val="336699"/>
              </a:buClr>
              <a:buFont typeface="Wingdings" panose="05000000000000000000" pitchFamily="2" charset="2"/>
              <a:buChar char=""/>
            </a:pPr>
            <a:r>
              <a:rPr lang="en-US" sz="2000" b="0" strike="noStrike" spc="-1" dirty="0">
                <a:solidFill>
                  <a:srgbClr val="000000"/>
                </a:solidFill>
                <a:latin typeface="华文仿宋" panose="02010600040101010101" charset="-122"/>
                <a:ea typeface="华文仿宋" panose="02010600040101010101" charset="-122"/>
              </a:rPr>
              <a:t>http://www.gnu.org/software/make/manual/make.html#Reading-Makefiles</a:t>
            </a:r>
            <a:endParaRPr lang="en-US" sz="2000" b="0" strike="noStrike" spc="-1" dirty="0">
              <a:latin typeface="Arial" panose="020B0604020202020204"/>
            </a:endParaRPr>
          </a:p>
        </p:txBody>
      </p:sp>
    </p:spTree>
    <p:extLst>
      <p:ext uri="{BB962C8B-B14F-4D97-AF65-F5344CB8AC3E}">
        <p14:creationId xmlns:p14="http://schemas.microsoft.com/office/powerpoint/2010/main" val="2767930942"/>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228600" y="195120"/>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a:solidFill>
                  <a:srgbClr val="FF0000"/>
                </a:solidFill>
                <a:latin typeface="华文中宋" panose="02010600040101010101" charset="-122"/>
                <a:ea typeface="华文中宋" panose="02010600040101010101" charset="-122"/>
              </a:rPr>
              <a:t>实验内容--Git介绍</a:t>
            </a:r>
            <a:endParaRPr lang="en-US" sz="4000" b="0" strike="noStrike" spc="-1">
              <a:latin typeface="Arial" panose="020B0604020202020204"/>
            </a:endParaRPr>
          </a:p>
        </p:txBody>
      </p:sp>
      <p:sp>
        <p:nvSpPr>
          <p:cNvPr id="191" name="CustomShape 2"/>
          <p:cNvSpPr/>
          <p:nvPr/>
        </p:nvSpPr>
        <p:spPr>
          <a:xfrm>
            <a:off x="276120" y="946080"/>
            <a:ext cx="858888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err="1">
                <a:solidFill>
                  <a:srgbClr val="000000"/>
                </a:solidFill>
                <a:latin typeface="华文仿宋" panose="02010600040101010101" charset="-122"/>
                <a:ea typeface="华文仿宋" panose="02010600040101010101" charset="-122"/>
              </a:rPr>
              <a:t>最原始的版本控制是纯手工的版</a:t>
            </a:r>
            <a:r>
              <a:rPr lang="en-US" sz="2600" b="1" strike="noStrike" spc="-1" dirty="0">
                <a:solidFill>
                  <a:srgbClr val="000000"/>
                </a:solidFill>
                <a:latin typeface="华文仿宋" panose="02010600040101010101" charset="-122"/>
                <a:ea typeface="华文仿宋" panose="02010600040101010101" charset="-122"/>
              </a:rPr>
              <a:t> </a:t>
            </a:r>
            <a:r>
              <a:rPr lang="en-US" sz="2600" b="1" strike="noStrike" spc="-1" dirty="0" err="1">
                <a:solidFill>
                  <a:srgbClr val="000000"/>
                </a:solidFill>
                <a:latin typeface="华文仿宋" panose="02010600040101010101" charset="-122"/>
                <a:ea typeface="华文仿宋" panose="02010600040101010101" charset="-122"/>
              </a:rPr>
              <a:t>本控制：修改文件，保存文件副本。有时候偷懒省事，保存副本时命名比较随意，时间</a:t>
            </a:r>
            <a:r>
              <a:rPr lang="en-US" sz="2600" b="1" strike="noStrike" spc="-1" dirty="0">
                <a:solidFill>
                  <a:srgbClr val="000000"/>
                </a:solidFill>
                <a:latin typeface="华文仿宋" panose="02010600040101010101" charset="-122"/>
                <a:ea typeface="华文仿宋" panose="02010600040101010101" charset="-122"/>
              </a:rPr>
              <a:t> </a:t>
            </a:r>
            <a:r>
              <a:rPr lang="en-US" sz="2600" b="1" strike="noStrike" spc="-1" dirty="0" err="1">
                <a:solidFill>
                  <a:srgbClr val="000000"/>
                </a:solidFill>
                <a:latin typeface="华文仿宋" panose="02010600040101010101" charset="-122"/>
                <a:ea typeface="华文仿宋" panose="02010600040101010101" charset="-122"/>
              </a:rPr>
              <a:t>长了就不知道哪个是新的，哪个是老的了，即使知道新旧，可能也不知道每个版本是什</a:t>
            </a:r>
            <a:r>
              <a:rPr lang="en-US" sz="2600" b="1" strike="noStrike" spc="-1" dirty="0">
                <a:solidFill>
                  <a:srgbClr val="000000"/>
                </a:solidFill>
                <a:latin typeface="华文仿宋" panose="02010600040101010101" charset="-122"/>
                <a:ea typeface="华文仿宋" panose="02010600040101010101" charset="-122"/>
              </a:rPr>
              <a:t> </a:t>
            </a:r>
            <a:r>
              <a:rPr lang="en-US" sz="2600" b="1" strike="noStrike" spc="-1" dirty="0" err="1">
                <a:solidFill>
                  <a:srgbClr val="000000"/>
                </a:solidFill>
                <a:latin typeface="华文仿宋" panose="02010600040101010101" charset="-122"/>
                <a:ea typeface="华文仿宋" panose="02010600040101010101" charset="-122"/>
              </a:rPr>
              <a:t>么内容，相对上一版作了什么修改了，当几个版本过去后，很可能就是下面的样子了</a:t>
            </a:r>
            <a:r>
              <a:rPr lang="en-US" sz="2600" b="1" strike="noStrike" spc="-1" dirty="0">
                <a:solidFill>
                  <a:srgbClr val="000000"/>
                </a:solidFill>
                <a:latin typeface="华文仿宋" panose="02010600040101010101" charset="-122"/>
                <a:ea typeface="华文仿宋" panose="02010600040101010101" charset="-122"/>
              </a:rPr>
              <a:t>： </a:t>
            </a:r>
            <a:endParaRPr lang="en-US" sz="2600" b="0" strike="noStrike" spc="-1" dirty="0">
              <a:latin typeface="Arial" panose="020B0604020202020204"/>
            </a:endParaRPr>
          </a:p>
        </p:txBody>
      </p:sp>
      <p:pic>
        <p:nvPicPr>
          <p:cNvPr id="192" name="图片 3"/>
          <p:cNvPicPr/>
          <p:nvPr/>
        </p:nvPicPr>
        <p:blipFill rotWithShape="1">
          <a:blip r:embed="rId3"/>
          <a:srcRect r="-1227" b="15084"/>
          <a:stretch>
            <a:fillRect/>
          </a:stretch>
        </p:blipFill>
        <p:spPr>
          <a:xfrm>
            <a:off x="4861080" y="2788010"/>
            <a:ext cx="3807432" cy="3954166"/>
          </a:xfrm>
          <a:prstGeom prst="rect">
            <a:avLst/>
          </a:prstGeom>
          <a:ln>
            <a:noFill/>
          </a:ln>
        </p:spPr>
      </p:pic>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228600" y="195120"/>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a:solidFill>
                  <a:srgbClr val="FF0000"/>
                </a:solidFill>
                <a:latin typeface="华文中宋" panose="02010600040101010101" charset="-122"/>
                <a:ea typeface="华文中宋" panose="02010600040101010101" charset="-122"/>
              </a:rPr>
              <a:t>实验内容--Git介绍</a:t>
            </a:r>
            <a:endParaRPr lang="en-US" sz="4000" b="0" strike="noStrike" spc="-1">
              <a:latin typeface="Arial" panose="020B0604020202020204"/>
            </a:endParaRPr>
          </a:p>
        </p:txBody>
      </p:sp>
      <p:sp>
        <p:nvSpPr>
          <p:cNvPr id="191" name="CustomShape 2"/>
          <p:cNvSpPr/>
          <p:nvPr/>
        </p:nvSpPr>
        <p:spPr>
          <a:xfrm>
            <a:off x="276120" y="946080"/>
            <a:ext cx="825828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err="1">
                <a:solidFill>
                  <a:srgbClr val="000000"/>
                </a:solidFill>
                <a:latin typeface="华文仿宋" panose="02010600040101010101" charset="-122"/>
                <a:ea typeface="华文仿宋" panose="02010600040101010101" charset="-122"/>
              </a:rPr>
              <a:t>Git则是一个</a:t>
            </a:r>
            <a:r>
              <a:rPr lang="en-US" sz="2600" b="1" strike="noStrike" spc="-1" dirty="0">
                <a:solidFill>
                  <a:srgbClr val="000000"/>
                </a:solidFill>
                <a:latin typeface="华文仿宋" panose="02010600040101010101" charset="-122"/>
                <a:ea typeface="华文仿宋" panose="02010600040101010101" charset="-122"/>
              </a:rPr>
              <a:t>：</a:t>
            </a:r>
          </a:p>
          <a:p>
            <a:pPr marL="800100" lvl="1"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a:solidFill>
                  <a:srgbClr val="000000"/>
                </a:solidFill>
                <a:latin typeface="华文仿宋" panose="02010600040101010101" charset="-122"/>
                <a:ea typeface="华文仿宋" panose="02010600040101010101" charset="-122"/>
              </a:rPr>
              <a:t>1.自动记录每次文件的改动，可以轻松撤销改动。</a:t>
            </a:r>
          </a:p>
          <a:p>
            <a:pPr marL="800100" lvl="1"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a:solidFill>
                  <a:srgbClr val="000000"/>
                </a:solidFill>
                <a:latin typeface="华文仿宋" panose="02010600040101010101" charset="-122"/>
                <a:ea typeface="华文仿宋" panose="02010600040101010101" charset="-122"/>
              </a:rPr>
              <a:t>2.多人作编辑不费力，有着简洁的指令与操作。</a:t>
            </a:r>
          </a:p>
          <a:p>
            <a:pPr marL="800100" lvl="1"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a:solidFill>
                  <a:srgbClr val="000000"/>
                </a:solidFill>
                <a:latin typeface="华文仿宋" panose="02010600040101010101" charset="-122"/>
                <a:ea typeface="华文仿宋" panose="02010600040101010101" charset="-122"/>
              </a:rPr>
              <a:t>3.可以像时光机一样穿越回以前，而且不但能穿越回去，还能在不满意的时候穿越回来！</a:t>
            </a:r>
          </a:p>
          <a:p>
            <a:pPr marL="800100" lvl="1"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a:solidFill>
                  <a:srgbClr val="000000"/>
                </a:solidFill>
                <a:latin typeface="华文仿宋" panose="02010600040101010101" charset="-122"/>
                <a:ea typeface="华文仿宋" panose="02010600040101010101" charset="-122"/>
              </a:rPr>
              <a:t>4.如果想查看某次改动,只需要在软件里瞄一眼就可以。</a:t>
            </a:r>
          </a:p>
          <a:p>
            <a:pPr marL="1270">
              <a:lnSpc>
                <a:spcPct val="90000"/>
              </a:lnSpc>
              <a:spcBef>
                <a:spcPts val="650"/>
              </a:spcBef>
              <a:spcAft>
                <a:spcPts val="520"/>
              </a:spcAft>
              <a:buClr>
                <a:srgbClr val="336699"/>
              </a:buClr>
            </a:pPr>
            <a:r>
              <a:rPr lang="en-US" sz="2600" b="1" strike="noStrike" spc="-1" dirty="0">
                <a:solidFill>
                  <a:srgbClr val="000000"/>
                </a:solidFill>
                <a:latin typeface="华文仿宋" panose="02010600040101010101" charset="-122"/>
                <a:ea typeface="华文仿宋" panose="02010600040101010101" charset="-122"/>
              </a:rPr>
              <a:t> </a:t>
            </a:r>
          </a:p>
          <a:p>
            <a:pPr marL="342900" indent="-342265">
              <a:lnSpc>
                <a:spcPct val="90000"/>
              </a:lnSpc>
              <a:spcBef>
                <a:spcPts val="650"/>
              </a:spcBef>
              <a:spcAft>
                <a:spcPts val="520"/>
              </a:spcAft>
              <a:buClr>
                <a:srgbClr val="336699"/>
              </a:buClr>
              <a:buFont typeface="Wingdings" panose="05000000000000000000" pitchFamily="2" charset="2"/>
              <a:buChar char=""/>
            </a:pPr>
            <a:endParaRPr lang="en-US" sz="2600" b="0" strike="noStrike" spc="-1" dirty="0">
              <a:latin typeface="Arial" panose="020B0604020202020204"/>
            </a:endParaRP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457200" y="274680"/>
            <a:ext cx="8228520" cy="1141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dirty="0" err="1">
                <a:solidFill>
                  <a:srgbClr val="FF0000"/>
                </a:solidFill>
                <a:latin typeface="华文中宋" panose="02010600040101010101" charset="-122"/>
                <a:ea typeface="华文中宋" panose="02010600040101010101" charset="-122"/>
              </a:rPr>
              <a:t>内容提要</a:t>
            </a:r>
            <a:endParaRPr lang="en-US" sz="4000" b="0" strike="noStrike" spc="-1" dirty="0">
              <a:latin typeface="Arial" panose="020B0604020202020204"/>
            </a:endParaRPr>
          </a:p>
        </p:txBody>
      </p:sp>
      <p:sp>
        <p:nvSpPr>
          <p:cNvPr id="172" name="CustomShape 2"/>
          <p:cNvSpPr/>
          <p:nvPr/>
        </p:nvSpPr>
        <p:spPr>
          <a:xfrm>
            <a:off x="457200" y="1478280"/>
            <a:ext cx="8228520" cy="4524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90000"/>
              </a:lnSpc>
              <a:spcBef>
                <a:spcPts val="800"/>
              </a:spcBef>
              <a:spcAft>
                <a:spcPts val="640"/>
              </a:spcAft>
              <a:buClr>
                <a:srgbClr val="336699"/>
              </a:buClr>
              <a:buFont typeface="Wingdings" panose="05000000000000000000" pitchFamily="2" charset="2"/>
              <a:buChar char=""/>
            </a:pPr>
            <a:r>
              <a:rPr lang="zh-CN" altLang="en-US" sz="3000" b="1" strike="noStrike" spc="-1" dirty="0">
                <a:solidFill>
                  <a:srgbClr val="000000"/>
                </a:solidFill>
                <a:latin typeface="华文仿宋" panose="02010600040101010101" charset="-122"/>
                <a:ea typeface="华文仿宋" panose="02010600040101010101" charset="-122"/>
              </a:rPr>
              <a:t>实验课程的整体说明</a:t>
            </a:r>
            <a:endParaRPr lang="en-US" altLang="zh-CN" sz="3000" b="1" strike="noStrike" spc="-1" dirty="0">
              <a:solidFill>
                <a:srgbClr val="000000"/>
              </a:solidFill>
              <a:latin typeface="华文仿宋" panose="02010600040101010101" charset="-122"/>
              <a:ea typeface="华文仿宋" panose="02010600040101010101" charset="-122"/>
            </a:endParaRPr>
          </a:p>
          <a:p>
            <a:pPr marL="342900" indent="-342265">
              <a:lnSpc>
                <a:spcPct val="90000"/>
              </a:lnSpc>
              <a:spcBef>
                <a:spcPts val="800"/>
              </a:spcBef>
              <a:spcAft>
                <a:spcPts val="640"/>
              </a:spcAft>
              <a:buClr>
                <a:srgbClr val="336699"/>
              </a:buClr>
              <a:buFont typeface="Wingdings" panose="05000000000000000000" pitchFamily="2" charset="2"/>
              <a:buChar char=""/>
            </a:pPr>
            <a:r>
              <a:rPr lang="en-US" sz="3000" b="1" strike="noStrike" spc="-1" dirty="0" err="1">
                <a:solidFill>
                  <a:srgbClr val="000000"/>
                </a:solidFill>
                <a:latin typeface="华文仿宋" panose="02010600040101010101" charset="-122"/>
                <a:ea typeface="华文仿宋" panose="02010600040101010101" charset="-122"/>
              </a:rPr>
              <a:t>背景知识</a:t>
            </a:r>
            <a:endParaRPr lang="en-US" sz="3000" b="0" strike="noStrike" spc="-1" dirty="0">
              <a:latin typeface="Arial" panose="020B0604020202020204"/>
            </a:endParaRPr>
          </a:p>
          <a:p>
            <a:pPr marL="342900" indent="-342265">
              <a:lnSpc>
                <a:spcPct val="90000"/>
              </a:lnSpc>
              <a:spcBef>
                <a:spcPts val="800"/>
              </a:spcBef>
              <a:spcAft>
                <a:spcPts val="640"/>
              </a:spcAft>
              <a:buClr>
                <a:srgbClr val="336699"/>
              </a:buClr>
              <a:buFont typeface="Wingdings" panose="05000000000000000000" pitchFamily="2" charset="2"/>
              <a:buChar char=""/>
            </a:pPr>
            <a:r>
              <a:rPr lang="en-US" sz="3000" b="1" strike="noStrike" spc="-1" dirty="0" err="1">
                <a:solidFill>
                  <a:srgbClr val="000000"/>
                </a:solidFill>
                <a:latin typeface="华文仿宋" panose="02010600040101010101" charset="-122"/>
                <a:ea typeface="华文仿宋" panose="02010600040101010101" charset="-122"/>
              </a:rPr>
              <a:t>实验概述</a:t>
            </a:r>
            <a:endParaRPr lang="en-US" sz="3000" b="0" strike="noStrike" spc="-1" dirty="0">
              <a:latin typeface="Arial" panose="020B0604020202020204"/>
            </a:endParaRPr>
          </a:p>
          <a:p>
            <a:pPr marL="342900" indent="-342265">
              <a:lnSpc>
                <a:spcPct val="90000"/>
              </a:lnSpc>
              <a:spcBef>
                <a:spcPts val="800"/>
              </a:spcBef>
              <a:spcAft>
                <a:spcPts val="640"/>
              </a:spcAft>
              <a:buClr>
                <a:srgbClr val="336699"/>
              </a:buClr>
              <a:buFont typeface="Wingdings" panose="05000000000000000000" pitchFamily="2" charset="2"/>
              <a:buChar char=""/>
            </a:pPr>
            <a:r>
              <a:rPr lang="en-US" sz="3000" b="1" strike="noStrike" spc="-1" dirty="0" err="1">
                <a:solidFill>
                  <a:srgbClr val="000000"/>
                </a:solidFill>
                <a:latin typeface="华文仿宋" panose="02010600040101010101" charset="-122"/>
                <a:ea typeface="华文仿宋" panose="02010600040101010101" charset="-122"/>
              </a:rPr>
              <a:t>实验内容</a:t>
            </a:r>
            <a:endParaRPr lang="en-US" sz="3000" b="0" strike="noStrike" spc="-1" dirty="0">
              <a:latin typeface="Arial" panose="020B0604020202020204"/>
            </a:endParaRPr>
          </a:p>
          <a:p>
            <a:pPr marL="742950" lvl="1" indent="-284480">
              <a:lnSpc>
                <a:spcPct val="90000"/>
              </a:lnSpc>
              <a:spcBef>
                <a:spcPts val="750"/>
              </a:spcBef>
              <a:buClr>
                <a:srgbClr val="336699"/>
              </a:buClr>
              <a:buFont typeface="Symbol" panose="05050102010706020507"/>
              <a:buChar char=""/>
            </a:pPr>
            <a:r>
              <a:rPr lang="en-US" sz="3000" b="1" strike="noStrike" spc="-1" dirty="0" err="1">
                <a:solidFill>
                  <a:srgbClr val="000000"/>
                </a:solidFill>
                <a:latin typeface="华文仿宋" panose="02010600040101010101" charset="-122"/>
                <a:ea typeface="华文仿宋" panose="02010600040101010101" charset="-122"/>
              </a:rPr>
              <a:t>掌握实验相关工具的使用</a:t>
            </a:r>
            <a:endParaRPr lang="en-US" sz="3000" b="0" strike="noStrike" spc="-1" dirty="0">
              <a:latin typeface="Arial" panose="020B0604020202020204"/>
            </a:endParaRPr>
          </a:p>
          <a:p>
            <a:pPr marL="742950" lvl="1" indent="-284480">
              <a:lnSpc>
                <a:spcPct val="90000"/>
              </a:lnSpc>
              <a:spcBef>
                <a:spcPts val="750"/>
              </a:spcBef>
              <a:buClr>
                <a:srgbClr val="336699"/>
              </a:buClr>
              <a:buFont typeface="Symbol" panose="05050102010706020507"/>
              <a:buChar char=""/>
            </a:pPr>
            <a:r>
              <a:rPr lang="en-US" sz="3000" b="1" strike="noStrike" spc="-1" dirty="0" err="1">
                <a:solidFill>
                  <a:srgbClr val="000000"/>
                </a:solidFill>
                <a:latin typeface="华文仿宋" panose="02010600040101010101" charset="-122"/>
                <a:ea typeface="华文仿宋" panose="02010600040101010101" charset="-122"/>
              </a:rPr>
              <a:t>掌握git的管理模式</a:t>
            </a:r>
            <a:endParaRPr lang="en-US" sz="3000" b="1" strike="noStrike" spc="-1" dirty="0">
              <a:solidFill>
                <a:srgbClr val="000000"/>
              </a:solidFill>
              <a:latin typeface="华文仿宋" panose="02010600040101010101" charset="-122"/>
              <a:ea typeface="华文仿宋" panose="02010600040101010101" charset="-122"/>
            </a:endParaRPr>
          </a:p>
          <a:p>
            <a:pPr marL="742950" lvl="1" indent="-284480">
              <a:lnSpc>
                <a:spcPct val="90000"/>
              </a:lnSpc>
              <a:spcBef>
                <a:spcPts val="750"/>
              </a:spcBef>
              <a:buClr>
                <a:srgbClr val="336699"/>
              </a:buClr>
              <a:buFont typeface="Symbol" panose="05050102010706020507"/>
              <a:buChar char=""/>
            </a:pPr>
            <a:r>
              <a:rPr lang="en-US" altLang="zh-CN" sz="3000" b="1" spc="-1" dirty="0" err="1">
                <a:solidFill>
                  <a:srgbClr val="000000"/>
                </a:solidFill>
                <a:latin typeface="华文仿宋" panose="02010600040101010101" charset="-122"/>
                <a:ea typeface="华文仿宋" panose="02010600040101010101" charset="-122"/>
              </a:rPr>
              <a:t>实验完成方式</a:t>
            </a:r>
            <a:endParaRPr lang="en-US" sz="3000" b="0" strike="noStrike" spc="-1" dirty="0">
              <a:latin typeface="Arial" panose="020B0604020202020204"/>
            </a:endParaRPr>
          </a:p>
          <a:p>
            <a:pPr marL="342900" indent="-342265">
              <a:lnSpc>
                <a:spcPct val="90000"/>
              </a:lnSpc>
              <a:spcBef>
                <a:spcPts val="800"/>
              </a:spcBef>
              <a:spcAft>
                <a:spcPts val="640"/>
              </a:spcAft>
              <a:buClr>
                <a:srgbClr val="336699"/>
              </a:buClr>
              <a:buFont typeface="Wingdings" panose="05000000000000000000" pitchFamily="2" charset="2"/>
              <a:buChar char=""/>
            </a:pPr>
            <a:r>
              <a:rPr lang="zh-CN" altLang="en-US" sz="3000" b="1" spc="-1" dirty="0">
                <a:solidFill>
                  <a:srgbClr val="000000"/>
                </a:solidFill>
                <a:latin typeface="华文仿宋" panose="02010600040101010101" charset="-122"/>
                <a:ea typeface="华文仿宋" panose="02010600040101010101" charset="-122"/>
              </a:rPr>
              <a:t>实验实战</a:t>
            </a:r>
            <a:endParaRPr lang="en-US" altLang="zh-CN" sz="3000" b="1" spc="-1" dirty="0">
              <a:solidFill>
                <a:srgbClr val="000000"/>
              </a:solidFill>
              <a:latin typeface="华文仿宋" panose="02010600040101010101" charset="-122"/>
              <a:ea typeface="华文仿宋" panose="02010600040101010101" charset="-122"/>
            </a:endParaRPr>
          </a:p>
          <a:p>
            <a:pPr marL="342900" indent="-342265">
              <a:lnSpc>
                <a:spcPct val="90000"/>
              </a:lnSpc>
              <a:spcBef>
                <a:spcPts val="800"/>
              </a:spcBef>
              <a:spcAft>
                <a:spcPts val="640"/>
              </a:spcAft>
              <a:buClr>
                <a:srgbClr val="336699"/>
              </a:buClr>
              <a:buFont typeface="Wingdings" panose="05000000000000000000" pitchFamily="2" charset="2"/>
              <a:buChar char=""/>
            </a:pPr>
            <a:r>
              <a:rPr lang="zh-CN" altLang="en-US" sz="3000" b="1" strike="noStrike" spc="-1" dirty="0">
                <a:solidFill>
                  <a:srgbClr val="000000"/>
                </a:solidFill>
                <a:latin typeface="华文仿宋" panose="02010600040101010101" charset="-122"/>
                <a:ea typeface="华文仿宋" panose="02010600040101010101" charset="-122"/>
              </a:rPr>
              <a:t>实验提交</a:t>
            </a:r>
            <a:endParaRPr lang="en-US" sz="3000" b="0" strike="noStrike" spc="-1" dirty="0">
              <a:latin typeface="Arial" panose="020B0604020202020204"/>
            </a:endParaRPr>
          </a:p>
          <a:p>
            <a:pPr>
              <a:lnSpc>
                <a:spcPct val="100000"/>
              </a:lnSpc>
            </a:pPr>
            <a:endParaRPr lang="en-US" sz="3200" b="0" strike="noStrike" spc="-1" dirty="0">
              <a:latin typeface="Arial" panose="020B0604020202020204"/>
            </a:endParaRPr>
          </a:p>
          <a:p>
            <a:pPr>
              <a:lnSpc>
                <a:spcPct val="100000"/>
              </a:lnSpc>
            </a:pPr>
            <a:endParaRPr lang="en-US" sz="3200" b="0" strike="noStrike" spc="-1" dirty="0">
              <a:latin typeface="Arial" panose="020B0604020202020204"/>
            </a:endParaRPr>
          </a:p>
          <a:p>
            <a:pPr>
              <a:lnSpc>
                <a:spcPct val="100000"/>
              </a:lnSpc>
            </a:pPr>
            <a:endParaRPr lang="en-US" sz="3200" b="0" strike="noStrike" spc="-1" dirty="0">
              <a:latin typeface="Arial" panose="020B0604020202020204"/>
            </a:endParaRP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228600" y="195120"/>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a:solidFill>
                  <a:srgbClr val="FF0000"/>
                </a:solidFill>
                <a:latin typeface="华文中宋" panose="02010600040101010101" charset="-122"/>
                <a:ea typeface="华文中宋" panose="02010600040101010101" charset="-122"/>
              </a:rPr>
              <a:t>实验内容--Git介绍</a:t>
            </a:r>
            <a:endParaRPr lang="en-US" sz="4000" b="0" strike="noStrike" spc="-1">
              <a:latin typeface="Arial" panose="020B0604020202020204"/>
            </a:endParaRPr>
          </a:p>
        </p:txBody>
      </p:sp>
      <p:sp>
        <p:nvSpPr>
          <p:cNvPr id="194" name="CustomShape 2"/>
          <p:cNvSpPr/>
          <p:nvPr/>
        </p:nvSpPr>
        <p:spPr>
          <a:xfrm>
            <a:off x="276120" y="946080"/>
            <a:ext cx="858888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err="1">
                <a:solidFill>
                  <a:srgbClr val="000000"/>
                </a:solidFill>
                <a:latin typeface="华文仿宋" panose="02010600040101010101" charset="-122"/>
                <a:ea typeface="华文仿宋" panose="02010600040101010101" charset="-122"/>
              </a:rPr>
              <a:t>git</a:t>
            </a:r>
            <a:r>
              <a:rPr lang="en-US" sz="2600" b="1" strike="noStrike" spc="-1" dirty="0">
                <a:solidFill>
                  <a:srgbClr val="000000"/>
                </a:solidFill>
                <a:latin typeface="华文仿宋" panose="02010600040101010101" charset="-122"/>
                <a:ea typeface="华文仿宋" panose="02010600040101010101" charset="-122"/>
              </a:rPr>
              <a:t> </a:t>
            </a:r>
            <a:r>
              <a:rPr lang="en-US" sz="2600" b="1" strike="noStrike" spc="-1" dirty="0" err="1">
                <a:solidFill>
                  <a:srgbClr val="000000"/>
                </a:solidFill>
                <a:latin typeface="华文仿宋" panose="02010600040101010101" charset="-122"/>
                <a:ea typeface="华文仿宋" panose="02010600040101010101" charset="-122"/>
              </a:rPr>
              <a:t>init：初始化当前目录为Git工作区</a:t>
            </a:r>
            <a:endParaRPr lang="en-US" sz="2600" b="0" strike="noStrike" spc="-1" dirty="0">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err="1">
                <a:solidFill>
                  <a:srgbClr val="000000"/>
                </a:solidFill>
                <a:latin typeface="华文仿宋" panose="02010600040101010101" charset="-122"/>
                <a:ea typeface="华文仿宋" panose="02010600040101010101" charset="-122"/>
              </a:rPr>
              <a:t>git</a:t>
            </a:r>
            <a:r>
              <a:rPr lang="en-US" sz="2600" b="1" strike="noStrike" spc="-1" dirty="0">
                <a:solidFill>
                  <a:srgbClr val="000000"/>
                </a:solidFill>
                <a:latin typeface="华文仿宋" panose="02010600040101010101" charset="-122"/>
                <a:ea typeface="华文仿宋" panose="02010600040101010101" charset="-122"/>
              </a:rPr>
              <a:t> </a:t>
            </a:r>
            <a:r>
              <a:rPr lang="en-US" sz="2600" b="1" strike="noStrike" spc="-1" dirty="0" err="1">
                <a:solidFill>
                  <a:srgbClr val="000000"/>
                </a:solidFill>
                <a:latin typeface="华文仿宋" panose="02010600040101010101" charset="-122"/>
                <a:ea typeface="华文仿宋" panose="02010600040101010101" charset="-122"/>
              </a:rPr>
              <a:t>add：追踪文件变更</a:t>
            </a:r>
            <a:endParaRPr lang="en-US" sz="2600" b="0" strike="noStrike" spc="-1" dirty="0">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err="1">
                <a:solidFill>
                  <a:srgbClr val="000000"/>
                </a:solidFill>
                <a:latin typeface="华文仿宋" panose="02010600040101010101" charset="-122"/>
                <a:ea typeface="华文仿宋" panose="02010600040101010101" charset="-122"/>
              </a:rPr>
              <a:t>git</a:t>
            </a:r>
            <a:r>
              <a:rPr lang="en-US" sz="2600" b="1" strike="noStrike" spc="-1" dirty="0">
                <a:solidFill>
                  <a:srgbClr val="000000"/>
                </a:solidFill>
                <a:latin typeface="华文仿宋" panose="02010600040101010101" charset="-122"/>
                <a:ea typeface="华文仿宋" panose="02010600040101010101" charset="-122"/>
              </a:rPr>
              <a:t> </a:t>
            </a:r>
            <a:r>
              <a:rPr lang="en-US" sz="2600" b="1" strike="noStrike" spc="-1" dirty="0" err="1">
                <a:solidFill>
                  <a:srgbClr val="000000"/>
                </a:solidFill>
                <a:latin typeface="华文仿宋" panose="02010600040101010101" charset="-122"/>
                <a:ea typeface="华文仿宋" panose="02010600040101010101" charset="-122"/>
              </a:rPr>
              <a:t>commit：提交文件变更</a:t>
            </a:r>
            <a:endParaRPr lang="en-US" sz="2600" b="0" strike="noStrike" spc="-1" dirty="0">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err="1">
                <a:solidFill>
                  <a:srgbClr val="000000"/>
                </a:solidFill>
                <a:latin typeface="华文仿宋" panose="02010600040101010101" charset="-122"/>
                <a:ea typeface="华文仿宋" panose="02010600040101010101" charset="-122"/>
              </a:rPr>
              <a:t>git</a:t>
            </a:r>
            <a:r>
              <a:rPr lang="en-US" sz="2600" b="1" strike="noStrike" spc="-1" dirty="0">
                <a:solidFill>
                  <a:srgbClr val="000000"/>
                </a:solidFill>
                <a:latin typeface="华文仿宋" panose="02010600040101010101" charset="-122"/>
                <a:ea typeface="华文仿宋" panose="02010600040101010101" charset="-122"/>
              </a:rPr>
              <a:t> </a:t>
            </a:r>
            <a:r>
              <a:rPr lang="en-US" sz="2600" b="1" strike="noStrike" spc="-1" dirty="0" err="1">
                <a:solidFill>
                  <a:srgbClr val="000000"/>
                </a:solidFill>
                <a:latin typeface="华文仿宋" panose="02010600040101010101" charset="-122"/>
                <a:ea typeface="华文仿宋" panose="02010600040101010101" charset="-122"/>
              </a:rPr>
              <a:t>log：查看提交记录</a:t>
            </a:r>
            <a:endParaRPr lang="en-US" sz="2600" b="0" strike="noStrike" spc="-1" dirty="0">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err="1">
                <a:solidFill>
                  <a:srgbClr val="000000"/>
                </a:solidFill>
                <a:latin typeface="华文仿宋" panose="02010600040101010101" charset="-122"/>
                <a:ea typeface="华文仿宋" panose="02010600040101010101" charset="-122"/>
              </a:rPr>
              <a:t>git</a:t>
            </a:r>
            <a:r>
              <a:rPr lang="en-US" sz="2600" b="1" strike="noStrike" spc="-1" dirty="0">
                <a:solidFill>
                  <a:srgbClr val="000000"/>
                </a:solidFill>
                <a:latin typeface="华文仿宋" panose="02010600040101010101" charset="-122"/>
                <a:ea typeface="华文仿宋" panose="02010600040101010101" charset="-122"/>
              </a:rPr>
              <a:t> </a:t>
            </a:r>
            <a:r>
              <a:rPr lang="en-US" sz="2600" b="1" strike="noStrike" spc="-1" dirty="0" err="1">
                <a:solidFill>
                  <a:srgbClr val="000000"/>
                </a:solidFill>
                <a:latin typeface="华文仿宋" panose="02010600040101010101" charset="-122"/>
                <a:ea typeface="华文仿宋" panose="02010600040101010101" charset="-122"/>
              </a:rPr>
              <a:t>status：查看文件状态</a:t>
            </a:r>
            <a:endParaRPr lang="en-US" sz="2600" b="0" strike="noStrike" spc="-1" dirty="0">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err="1">
                <a:solidFill>
                  <a:srgbClr val="000000"/>
                </a:solidFill>
                <a:latin typeface="华文仿宋" panose="02010600040101010101" charset="-122"/>
                <a:ea typeface="华文仿宋" panose="02010600040101010101" charset="-122"/>
              </a:rPr>
              <a:t>git</a:t>
            </a:r>
            <a:r>
              <a:rPr lang="en-US" sz="2600" b="1" strike="noStrike" spc="-1" dirty="0">
                <a:solidFill>
                  <a:srgbClr val="000000"/>
                </a:solidFill>
                <a:latin typeface="华文仿宋" panose="02010600040101010101" charset="-122"/>
                <a:ea typeface="华文仿宋" panose="02010600040101010101" charset="-122"/>
              </a:rPr>
              <a:t> </a:t>
            </a:r>
            <a:r>
              <a:rPr lang="en-US" sz="2600" b="1" strike="noStrike" spc="-1" dirty="0" err="1">
                <a:solidFill>
                  <a:srgbClr val="000000"/>
                </a:solidFill>
                <a:latin typeface="华文仿宋" panose="02010600040101010101" charset="-122"/>
                <a:ea typeface="华文仿宋" panose="02010600040101010101" charset="-122"/>
              </a:rPr>
              <a:t>reset：版本回退</a:t>
            </a:r>
            <a:endParaRPr lang="en-US" sz="2600" b="0" strike="noStrike" spc="-1" dirty="0">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err="1">
                <a:solidFill>
                  <a:srgbClr val="000000"/>
                </a:solidFill>
                <a:latin typeface="华文仿宋" panose="02010600040101010101" charset="-122"/>
                <a:ea typeface="华文仿宋" panose="02010600040101010101" charset="-122"/>
              </a:rPr>
              <a:t>git</a:t>
            </a:r>
            <a:r>
              <a:rPr lang="en-US" sz="2600" b="1" strike="noStrike" spc="-1" dirty="0">
                <a:solidFill>
                  <a:srgbClr val="000000"/>
                </a:solidFill>
                <a:latin typeface="华文仿宋" panose="02010600040101010101" charset="-122"/>
                <a:ea typeface="华文仿宋" panose="02010600040101010101" charset="-122"/>
              </a:rPr>
              <a:t> branch  &lt;branch-name&gt;：</a:t>
            </a:r>
            <a:r>
              <a:rPr lang="en-US" sz="2600" b="1" strike="noStrike" spc="-1" dirty="0" err="1">
                <a:solidFill>
                  <a:srgbClr val="000000"/>
                </a:solidFill>
                <a:latin typeface="华文仿宋" panose="02010600040101010101" charset="-122"/>
                <a:ea typeface="华文仿宋" panose="02010600040101010101" charset="-122"/>
              </a:rPr>
              <a:t>创建新分支</a:t>
            </a:r>
            <a:endParaRPr lang="en-US" sz="2600" b="0" strike="noStrike" spc="-1" dirty="0">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err="1">
                <a:solidFill>
                  <a:srgbClr val="000000"/>
                </a:solidFill>
                <a:latin typeface="华文仿宋" panose="02010600040101010101" charset="-122"/>
                <a:ea typeface="华文仿宋" panose="02010600040101010101" charset="-122"/>
              </a:rPr>
              <a:t>git</a:t>
            </a:r>
            <a:r>
              <a:rPr lang="en-US" sz="2600" b="1" strike="noStrike" spc="-1" dirty="0">
                <a:solidFill>
                  <a:srgbClr val="000000"/>
                </a:solidFill>
                <a:latin typeface="华文仿宋" panose="02010600040101010101" charset="-122"/>
                <a:ea typeface="华文仿宋" panose="02010600040101010101" charset="-122"/>
              </a:rPr>
              <a:t> checkout &lt;branch-name&gt;：</a:t>
            </a:r>
            <a:r>
              <a:rPr lang="en-US" sz="2600" b="1" strike="noStrike" spc="-1" dirty="0" err="1">
                <a:solidFill>
                  <a:srgbClr val="000000"/>
                </a:solidFill>
                <a:latin typeface="华文仿宋" panose="02010600040101010101" charset="-122"/>
                <a:ea typeface="华文仿宋" panose="02010600040101010101" charset="-122"/>
              </a:rPr>
              <a:t>切换分支</a:t>
            </a:r>
            <a:endParaRPr lang="en-US" sz="2600" b="0" strike="noStrike" spc="-1" dirty="0">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err="1">
                <a:solidFill>
                  <a:srgbClr val="000000"/>
                </a:solidFill>
                <a:latin typeface="华文仿宋" panose="02010600040101010101" charset="-122"/>
                <a:ea typeface="华文仿宋" panose="02010600040101010101" charset="-122"/>
              </a:rPr>
              <a:t>git</a:t>
            </a:r>
            <a:r>
              <a:rPr lang="en-US" sz="2600" b="1" strike="noStrike" spc="-1" dirty="0">
                <a:solidFill>
                  <a:srgbClr val="000000"/>
                </a:solidFill>
                <a:latin typeface="华文仿宋" panose="02010600040101010101" charset="-122"/>
                <a:ea typeface="华文仿宋" panose="02010600040101010101" charset="-122"/>
              </a:rPr>
              <a:t> </a:t>
            </a:r>
            <a:r>
              <a:rPr lang="en-US" sz="2600" b="1" strike="noStrike" spc="-1" dirty="0" err="1">
                <a:solidFill>
                  <a:srgbClr val="000000"/>
                </a:solidFill>
                <a:latin typeface="华文仿宋" panose="02010600040101010101" charset="-122"/>
                <a:ea typeface="华文仿宋" panose="02010600040101010101" charset="-122"/>
              </a:rPr>
              <a:t>push：将本地变更推送到远端仓库</a:t>
            </a:r>
            <a:endParaRPr lang="en-US" sz="2600" b="0" strike="noStrike" spc="-1" dirty="0">
              <a:latin typeface="Arial" panose="020B0604020202020204"/>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trike="noStrike" spc="-1" dirty="0" err="1">
                <a:solidFill>
                  <a:srgbClr val="000000"/>
                </a:solidFill>
                <a:latin typeface="华文仿宋" panose="02010600040101010101" charset="-122"/>
                <a:ea typeface="华文仿宋" panose="02010600040101010101" charset="-122"/>
              </a:rPr>
              <a:t>git</a:t>
            </a:r>
            <a:r>
              <a:rPr lang="en-US" sz="2600" b="1" strike="noStrike" spc="-1" dirty="0">
                <a:solidFill>
                  <a:srgbClr val="000000"/>
                </a:solidFill>
                <a:latin typeface="华文仿宋" panose="02010600040101010101" charset="-122"/>
                <a:ea typeface="华文仿宋" panose="02010600040101010101" charset="-122"/>
              </a:rPr>
              <a:t> </a:t>
            </a:r>
            <a:r>
              <a:rPr lang="en-US" sz="2600" b="1" strike="noStrike" spc="-1" dirty="0" err="1">
                <a:solidFill>
                  <a:srgbClr val="000000"/>
                </a:solidFill>
                <a:latin typeface="华文仿宋" panose="02010600040101010101" charset="-122"/>
                <a:ea typeface="华文仿宋" panose="02010600040101010101" charset="-122"/>
              </a:rPr>
              <a:t>pull：将远端仓库抓回到本地库</a:t>
            </a:r>
            <a:endParaRPr lang="en-US" sz="2600" b="0" strike="noStrike" spc="-1" dirty="0">
              <a:latin typeface="Arial" panose="020B0604020202020204"/>
            </a:endParaRP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228600" y="137400"/>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dirty="0" err="1">
                <a:solidFill>
                  <a:srgbClr val="FF0000"/>
                </a:solidFill>
                <a:latin typeface="华文中宋" panose="02010600040101010101" charset="-122"/>
                <a:ea typeface="华文中宋" panose="02010600040101010101" charset="-122"/>
              </a:rPr>
              <a:t>实验实战</a:t>
            </a:r>
            <a:endParaRPr lang="en-US" sz="4000" b="0" strike="noStrike" spc="-1" dirty="0">
              <a:latin typeface="Arial" panose="020B0604020202020204"/>
            </a:endParaRPr>
          </a:p>
        </p:txBody>
      </p:sp>
      <p:sp>
        <p:nvSpPr>
          <p:cNvPr id="200" name="CustomShape 2"/>
          <p:cNvSpPr/>
          <p:nvPr/>
        </p:nvSpPr>
        <p:spPr>
          <a:xfrm>
            <a:off x="178584" y="1129272"/>
            <a:ext cx="891900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90000"/>
              </a:lnSpc>
              <a:spcBef>
                <a:spcPts val="600"/>
              </a:spcBef>
              <a:spcAft>
                <a:spcPts val="480"/>
              </a:spcAft>
              <a:buClr>
                <a:srgbClr val="336699"/>
              </a:buClr>
              <a:buFont typeface="Wingdings" panose="05000000000000000000" pitchFamily="2" charset="2"/>
              <a:buChar char=""/>
            </a:pPr>
            <a:r>
              <a:rPr lang="en-US" altLang="zh-CN" sz="2600" b="1" spc="-1">
                <a:solidFill>
                  <a:srgbClr val="000000"/>
                </a:solidFill>
                <a:latin typeface="华文仿宋" panose="02010600040101010101" charset="-122"/>
                <a:ea typeface="华文仿宋" panose="02010600040101010101" charset="-122"/>
              </a:rPr>
              <a:t>Exercise 0.1</a:t>
            </a:r>
            <a:r>
              <a:rPr lang="zh-CN" altLang="en-US" sz="2600" b="1" spc="-1">
                <a:solidFill>
                  <a:srgbClr val="000000"/>
                </a:solidFill>
                <a:latin typeface="华文仿宋" panose="02010600040101010101" charset="-122"/>
                <a:ea typeface="华文仿宋" panose="02010600040101010101" charset="-122"/>
              </a:rPr>
              <a:t> </a:t>
            </a:r>
            <a:endParaRPr lang="en-US" altLang="zh-CN" sz="2600" b="1" spc="-1">
              <a:solidFill>
                <a:srgbClr val="000000"/>
              </a:solidFill>
              <a:latin typeface="华文仿宋" panose="02010600040101010101" charset="-122"/>
              <a:ea typeface="华文仿宋" panose="02010600040101010101" charset="-122"/>
            </a:endParaRPr>
          </a:p>
          <a:p>
            <a:pPr marL="342900" indent="-342265">
              <a:lnSpc>
                <a:spcPct val="90000"/>
              </a:lnSpc>
              <a:spcBef>
                <a:spcPts val="600"/>
              </a:spcBef>
              <a:spcAft>
                <a:spcPts val="480"/>
              </a:spcAft>
              <a:buClr>
                <a:srgbClr val="336699"/>
              </a:buClr>
              <a:buFont typeface="Wingdings" panose="05000000000000000000" pitchFamily="2" charset="2"/>
              <a:buChar char=""/>
            </a:pPr>
            <a:r>
              <a:rPr lang="en-US" altLang="zh-CN" sz="2600" b="1" spc="-1">
                <a:solidFill>
                  <a:srgbClr val="000000"/>
                </a:solidFill>
                <a:latin typeface="华文仿宋" panose="02010600040101010101" charset="-122"/>
                <a:ea typeface="华文仿宋" panose="02010600040101010101" charset="-122"/>
              </a:rPr>
              <a:t>1</a:t>
            </a:r>
            <a:r>
              <a:rPr lang="zh-CN" altLang="en-US" sz="2600" spc="-1" dirty="0">
                <a:solidFill>
                  <a:srgbClr val="000000"/>
                </a:solidFill>
                <a:latin typeface="华文仿宋" panose="02010600040101010101" charset="-122"/>
                <a:ea typeface="华文仿宋" panose="02010600040101010101" charset="-122"/>
              </a:rPr>
              <a:t>、在</a:t>
            </a:r>
            <a:r>
              <a:rPr lang="en-US" altLang="zh-CN" sz="2600" spc="-1" dirty="0">
                <a:solidFill>
                  <a:srgbClr val="000000"/>
                </a:solidFill>
                <a:latin typeface="华文仿宋" panose="02010600040101010101" charset="-122"/>
                <a:ea typeface="华文仿宋" panose="02010600040101010101" charset="-122"/>
              </a:rPr>
              <a:t>lab0</a:t>
            </a:r>
            <a:r>
              <a:rPr lang="zh-CN" altLang="en-US" sz="2600" spc="-1" dirty="0">
                <a:solidFill>
                  <a:srgbClr val="000000"/>
                </a:solidFill>
                <a:latin typeface="华文仿宋" panose="02010600040101010101" charset="-122"/>
                <a:ea typeface="华文仿宋" panose="02010600040101010101" charset="-122"/>
              </a:rPr>
              <a:t>工作区的</a:t>
            </a:r>
            <a:r>
              <a:rPr lang="en-US" altLang="zh-CN" sz="2600" spc="-1" dirty="0" err="1">
                <a:solidFill>
                  <a:srgbClr val="000000"/>
                </a:solidFill>
                <a:latin typeface="华文仿宋" panose="02010600040101010101" charset="-122"/>
                <a:ea typeface="华文仿宋" panose="02010600040101010101" charset="-122"/>
              </a:rPr>
              <a:t>src</a:t>
            </a:r>
            <a:r>
              <a:rPr lang="zh-CN" altLang="en-US" sz="2600" spc="-1" dirty="0">
                <a:solidFill>
                  <a:srgbClr val="000000"/>
                </a:solidFill>
                <a:latin typeface="华文仿宋" panose="02010600040101010101" charset="-122"/>
                <a:ea typeface="华文仿宋" panose="02010600040101010101" charset="-122"/>
              </a:rPr>
              <a:t>目录中，存在一个名为</a:t>
            </a:r>
            <a:r>
              <a:rPr lang="en-US" altLang="zh-CN" sz="2600" spc="-1" dirty="0" err="1">
                <a:solidFill>
                  <a:srgbClr val="000000"/>
                </a:solidFill>
                <a:latin typeface="华文仿宋" panose="02010600040101010101" charset="-122"/>
                <a:ea typeface="华文仿宋" panose="02010600040101010101" charset="-122"/>
              </a:rPr>
              <a:t>palindrome.c</a:t>
            </a:r>
            <a:r>
              <a:rPr lang="zh-CN" altLang="en-US" sz="2600" spc="-1" dirty="0">
                <a:solidFill>
                  <a:srgbClr val="000000"/>
                </a:solidFill>
                <a:latin typeface="华文仿宋" panose="02010600040101010101" charset="-122"/>
                <a:ea typeface="华文仿宋" panose="02010600040101010101" charset="-122"/>
              </a:rPr>
              <a:t>的文件，使用刚刚学过的工具打开</a:t>
            </a:r>
            <a:r>
              <a:rPr lang="en-US" altLang="zh-CN" sz="2600" spc="-1" dirty="0" err="1">
                <a:solidFill>
                  <a:srgbClr val="000000"/>
                </a:solidFill>
                <a:latin typeface="华文仿宋" panose="02010600040101010101" charset="-122"/>
                <a:ea typeface="华文仿宋" panose="02010600040101010101" charset="-122"/>
              </a:rPr>
              <a:t>palindrome.c</a:t>
            </a:r>
            <a:r>
              <a:rPr lang="zh-CN" altLang="en-US" sz="2600" spc="-1" dirty="0">
                <a:solidFill>
                  <a:srgbClr val="000000"/>
                </a:solidFill>
                <a:latin typeface="华文仿宋" panose="02010600040101010101" charset="-122"/>
                <a:ea typeface="华文仿宋" panose="02010600040101010101" charset="-122"/>
              </a:rPr>
              <a:t>，使用</a:t>
            </a:r>
            <a:r>
              <a:rPr lang="en-US" altLang="zh-CN" sz="2600" spc="-1" dirty="0">
                <a:solidFill>
                  <a:srgbClr val="000000"/>
                </a:solidFill>
                <a:latin typeface="华文仿宋" panose="02010600040101010101" charset="-122"/>
                <a:ea typeface="华文仿宋" panose="02010600040101010101" charset="-122"/>
              </a:rPr>
              <a:t>c</a:t>
            </a:r>
            <a:r>
              <a:rPr lang="zh-CN" altLang="en-US" sz="2600" spc="-1" dirty="0">
                <a:solidFill>
                  <a:srgbClr val="000000"/>
                </a:solidFill>
                <a:latin typeface="华文仿宋" panose="02010600040101010101" charset="-122"/>
                <a:ea typeface="华文仿宋" panose="02010600040101010101" charset="-122"/>
              </a:rPr>
              <a:t>语言实现判断输入整数</a:t>
            </a:r>
            <a:r>
              <a:rPr lang="en-US" altLang="zh-CN" sz="2600" spc="-1" dirty="0">
                <a:solidFill>
                  <a:srgbClr val="000000"/>
                </a:solidFill>
                <a:latin typeface="华文仿宋" panose="02010600040101010101" charset="-122"/>
                <a:ea typeface="华文仿宋" panose="02010600040101010101" charset="-122"/>
              </a:rPr>
              <a:t>n(1≤n≤10000)</a:t>
            </a:r>
            <a:r>
              <a:rPr lang="zh-CN" altLang="en-US" sz="2600" spc="-1" dirty="0">
                <a:solidFill>
                  <a:srgbClr val="000000"/>
                </a:solidFill>
                <a:latin typeface="华文仿宋" panose="02010600040101010101" charset="-122"/>
                <a:ea typeface="华文仿宋" panose="02010600040101010101" charset="-122"/>
              </a:rPr>
              <a:t>是否为回文数的程序</a:t>
            </a:r>
            <a:r>
              <a:rPr lang="en-US" altLang="zh-CN" sz="2600" spc="-1" dirty="0">
                <a:solidFill>
                  <a:srgbClr val="FF0000"/>
                </a:solidFill>
                <a:latin typeface="华文仿宋" panose="02010600040101010101" charset="-122"/>
                <a:ea typeface="华文仿宋" panose="02010600040101010101" charset="-122"/>
              </a:rPr>
              <a:t>(</a:t>
            </a:r>
            <a:r>
              <a:rPr lang="zh-CN" altLang="en-US" sz="2600" spc="-1" dirty="0">
                <a:solidFill>
                  <a:srgbClr val="FF0000"/>
                </a:solidFill>
                <a:latin typeface="华文仿宋" panose="02010600040101010101" charset="-122"/>
                <a:ea typeface="华文仿宋" panose="02010600040101010101" charset="-122"/>
              </a:rPr>
              <a:t>输入输出部分已经完成</a:t>
            </a:r>
            <a:r>
              <a:rPr lang="en-US" altLang="zh-CN" sz="2600" spc="-1" dirty="0">
                <a:solidFill>
                  <a:srgbClr val="FF0000"/>
                </a:solidFill>
                <a:latin typeface="华文仿宋" panose="02010600040101010101" charset="-122"/>
                <a:ea typeface="华文仿宋" panose="02010600040101010101" charset="-122"/>
              </a:rPr>
              <a:t>)</a:t>
            </a:r>
            <a:r>
              <a:rPr lang="zh-CN" altLang="en-US" sz="2600" spc="-1" dirty="0">
                <a:solidFill>
                  <a:srgbClr val="FF0000"/>
                </a:solidFill>
                <a:latin typeface="华文仿宋" panose="02010600040101010101" charset="-122"/>
                <a:ea typeface="华文仿宋" panose="02010600040101010101" charset="-122"/>
              </a:rPr>
              <a:t>。通过</a:t>
            </a:r>
            <a:r>
              <a:rPr lang="en-US" altLang="zh-CN" sz="2600" spc="-1" dirty="0" err="1">
                <a:solidFill>
                  <a:srgbClr val="FF0000"/>
                </a:solidFill>
                <a:latin typeface="华文仿宋" panose="02010600040101010101" charset="-122"/>
                <a:ea typeface="华文仿宋" panose="02010600040101010101" charset="-122"/>
              </a:rPr>
              <a:t>stdin</a:t>
            </a:r>
            <a:r>
              <a:rPr lang="zh-CN" altLang="en-US" sz="2600" spc="-1" dirty="0">
                <a:solidFill>
                  <a:srgbClr val="FF0000"/>
                </a:solidFill>
                <a:latin typeface="华文仿宋" panose="02010600040101010101" charset="-122"/>
                <a:ea typeface="华文仿宋" panose="02010600040101010101" charset="-122"/>
              </a:rPr>
              <a:t>每次只输入一个整数</a:t>
            </a:r>
            <a:r>
              <a:rPr lang="en-US" altLang="zh-CN" sz="2600" spc="-1" dirty="0">
                <a:solidFill>
                  <a:srgbClr val="FF0000"/>
                </a:solidFill>
                <a:latin typeface="华文仿宋" panose="02010600040101010101" charset="-122"/>
                <a:ea typeface="华文仿宋" panose="02010600040101010101" charset="-122"/>
              </a:rPr>
              <a:t>n</a:t>
            </a:r>
            <a:r>
              <a:rPr lang="zh-CN" altLang="en-US" sz="2600" spc="-1" dirty="0">
                <a:solidFill>
                  <a:srgbClr val="000000"/>
                </a:solidFill>
                <a:latin typeface="华文仿宋" panose="02010600040101010101" charset="-122"/>
                <a:ea typeface="华文仿宋" panose="02010600040101010101" charset="-122"/>
              </a:rPr>
              <a:t>，若这个数字为回文数则输出</a:t>
            </a:r>
            <a:r>
              <a:rPr lang="en-US" altLang="zh-CN" sz="2600" spc="-1" dirty="0">
                <a:solidFill>
                  <a:srgbClr val="000000"/>
                </a:solidFill>
                <a:latin typeface="华文仿宋" panose="02010600040101010101" charset="-122"/>
                <a:ea typeface="华文仿宋" panose="02010600040101010101" charset="-122"/>
              </a:rPr>
              <a:t>Y</a:t>
            </a:r>
            <a:r>
              <a:rPr lang="zh-CN" altLang="en-US" sz="2600" spc="-1" dirty="0">
                <a:solidFill>
                  <a:srgbClr val="000000"/>
                </a:solidFill>
                <a:latin typeface="华文仿宋" panose="02010600040101010101" charset="-122"/>
                <a:ea typeface="华文仿宋" panose="02010600040101010101" charset="-122"/>
              </a:rPr>
              <a:t>并退出程序，否则输出</a:t>
            </a:r>
            <a:r>
              <a:rPr lang="en-US" altLang="zh-CN" sz="2600" spc="-1" dirty="0">
                <a:solidFill>
                  <a:srgbClr val="000000"/>
                </a:solidFill>
                <a:latin typeface="华文仿宋" panose="02010600040101010101" charset="-122"/>
                <a:ea typeface="华文仿宋" panose="02010600040101010101" charset="-122"/>
              </a:rPr>
              <a:t>N</a:t>
            </a:r>
            <a:r>
              <a:rPr lang="zh-CN" altLang="en-US" sz="2600" spc="-1" dirty="0">
                <a:solidFill>
                  <a:srgbClr val="000000"/>
                </a:solidFill>
                <a:latin typeface="华文仿宋" panose="02010600040101010101" charset="-122"/>
                <a:ea typeface="华文仿宋" panose="02010600040101010101" charset="-122"/>
              </a:rPr>
              <a:t>并退出程序。</a:t>
            </a:r>
            <a:r>
              <a:rPr lang="en-US" altLang="zh-CN" sz="2600" b="1" spc="-1" dirty="0">
                <a:solidFill>
                  <a:srgbClr val="000000"/>
                </a:solidFill>
                <a:latin typeface="华文仿宋" panose="02010600040101010101" charset="-122"/>
                <a:ea typeface="华文仿宋" panose="02010600040101010101" charset="-122"/>
              </a:rPr>
              <a:t>[</a:t>
            </a:r>
            <a:r>
              <a:rPr lang="zh-CN" altLang="en-US" sz="2600" b="1" spc="-1" dirty="0">
                <a:solidFill>
                  <a:srgbClr val="000000"/>
                </a:solidFill>
                <a:latin typeface="华文仿宋" panose="02010600040101010101" charset="-122"/>
                <a:ea typeface="华文仿宋" panose="02010600040101010101" charset="-122"/>
              </a:rPr>
              <a:t>注意：正读倒读相同的整数叫回文数；完成第</a:t>
            </a:r>
            <a:r>
              <a:rPr lang="en-US" altLang="zh-CN" sz="2600" b="1" spc="-1" dirty="0">
                <a:solidFill>
                  <a:srgbClr val="000000"/>
                </a:solidFill>
                <a:latin typeface="华文仿宋" panose="02010600040101010101" charset="-122"/>
                <a:ea typeface="华文仿宋" panose="02010600040101010101" charset="-122"/>
              </a:rPr>
              <a:t>4</a:t>
            </a:r>
            <a:r>
              <a:rPr lang="zh-CN" altLang="en-US" sz="2600" b="1" spc="-1" dirty="0">
                <a:solidFill>
                  <a:srgbClr val="000000"/>
                </a:solidFill>
                <a:latin typeface="华文仿宋" panose="02010600040101010101" charset="-122"/>
                <a:ea typeface="华文仿宋" panose="02010600040101010101" charset="-122"/>
              </a:rPr>
              <a:t>题之后才能触发</a:t>
            </a:r>
            <a:r>
              <a:rPr lang="en-US" altLang="zh-CN" sz="2600" b="1" spc="-1" dirty="0">
                <a:solidFill>
                  <a:srgbClr val="000000"/>
                </a:solidFill>
                <a:latin typeface="华文仿宋" panose="02010600040101010101" charset="-122"/>
                <a:ea typeface="华文仿宋" panose="02010600040101010101" charset="-122"/>
              </a:rPr>
              <a:t>1~3</a:t>
            </a:r>
            <a:r>
              <a:rPr lang="zh-CN" altLang="en-US" sz="2600" b="1" spc="-1" dirty="0">
                <a:solidFill>
                  <a:srgbClr val="000000"/>
                </a:solidFill>
                <a:latin typeface="华文仿宋" panose="02010600040101010101" charset="-122"/>
                <a:ea typeface="华文仿宋" panose="02010600040101010101" charset="-122"/>
              </a:rPr>
              <a:t>题的评测</a:t>
            </a:r>
            <a:r>
              <a:rPr lang="en-US" altLang="zh-CN" sz="2600" b="1" spc="-1" dirty="0">
                <a:solidFill>
                  <a:srgbClr val="000000"/>
                </a:solidFill>
                <a:latin typeface="华文仿宋" panose="02010600040101010101" charset="-122"/>
                <a:ea typeface="华文仿宋" panose="02010600040101010101" charset="-122"/>
              </a:rPr>
              <a:t>]</a:t>
            </a:r>
          </a:p>
          <a:p>
            <a:pPr marL="342900" indent="-342265">
              <a:lnSpc>
                <a:spcPct val="90000"/>
              </a:lnSpc>
              <a:spcBef>
                <a:spcPts val="600"/>
              </a:spcBef>
              <a:spcAft>
                <a:spcPts val="480"/>
              </a:spcAft>
              <a:buClr>
                <a:srgbClr val="336699"/>
              </a:buClr>
              <a:buFont typeface="Wingdings" panose="05000000000000000000" pitchFamily="2" charset="2"/>
              <a:buChar char=""/>
            </a:pPr>
            <a:r>
              <a:rPr lang="en-US" altLang="zh-CN" sz="2600" b="1" spc="-1" dirty="0">
                <a:solidFill>
                  <a:srgbClr val="000000"/>
                </a:solidFill>
                <a:latin typeface="华文仿宋" panose="02010600040101010101" charset="-122"/>
                <a:ea typeface="华文仿宋" panose="02010600040101010101" charset="-122"/>
              </a:rPr>
              <a:t>2</a:t>
            </a:r>
            <a:r>
              <a:rPr lang="zh-CN" altLang="en-US" sz="2600" spc="-1" dirty="0">
                <a:solidFill>
                  <a:srgbClr val="000000"/>
                </a:solidFill>
                <a:latin typeface="华文仿宋" panose="02010600040101010101" charset="-122"/>
                <a:ea typeface="华文仿宋" panose="02010600040101010101" charset="-122"/>
              </a:rPr>
              <a:t>、在</a:t>
            </a:r>
            <a:r>
              <a:rPr lang="en-US" altLang="zh-CN" sz="2600" spc="-1" dirty="0" err="1">
                <a:solidFill>
                  <a:srgbClr val="000000"/>
                </a:solidFill>
                <a:latin typeface="华文仿宋" panose="02010600040101010101" charset="-122"/>
                <a:ea typeface="华文仿宋" panose="02010600040101010101" charset="-122"/>
              </a:rPr>
              <a:t>src</a:t>
            </a:r>
            <a:r>
              <a:rPr lang="zh-CN" altLang="en-US" sz="2600" spc="-1" dirty="0">
                <a:solidFill>
                  <a:srgbClr val="000000"/>
                </a:solidFill>
                <a:latin typeface="华文仿宋" panose="02010600040101010101" charset="-122"/>
                <a:ea typeface="华文仿宋" panose="02010600040101010101" charset="-122"/>
              </a:rPr>
              <a:t>目录下，存在一个未补全的</a:t>
            </a:r>
            <a:r>
              <a:rPr lang="en-US" altLang="zh-CN" sz="2600" spc="-1" dirty="0" err="1">
                <a:solidFill>
                  <a:srgbClr val="000000"/>
                </a:solidFill>
                <a:latin typeface="华文仿宋" panose="02010600040101010101" charset="-122"/>
                <a:ea typeface="华文仿宋" panose="02010600040101010101" charset="-122"/>
              </a:rPr>
              <a:t>Makefile</a:t>
            </a:r>
            <a:r>
              <a:rPr lang="zh-CN" altLang="en-US" sz="2600" spc="-1" dirty="0">
                <a:solidFill>
                  <a:srgbClr val="000000"/>
                </a:solidFill>
                <a:latin typeface="华文仿宋" panose="02010600040101010101" charset="-122"/>
                <a:ea typeface="华文仿宋" panose="02010600040101010101" charset="-122"/>
              </a:rPr>
              <a:t>文件，借助刚刚掌握的</a:t>
            </a:r>
            <a:r>
              <a:rPr lang="en-US" altLang="zh-CN" sz="2600" spc="-1" dirty="0" err="1">
                <a:solidFill>
                  <a:srgbClr val="000000"/>
                </a:solidFill>
                <a:latin typeface="华文仿宋" panose="02010600040101010101" charset="-122"/>
                <a:ea typeface="华文仿宋" panose="02010600040101010101" charset="-122"/>
              </a:rPr>
              <a:t>Makefile</a:t>
            </a:r>
            <a:r>
              <a:rPr lang="zh-CN" altLang="en-US" sz="2600" spc="-1" dirty="0">
                <a:solidFill>
                  <a:srgbClr val="000000"/>
                </a:solidFill>
                <a:latin typeface="华文仿宋" panose="02010600040101010101" charset="-122"/>
                <a:ea typeface="华文仿宋" panose="02010600040101010101" charset="-122"/>
              </a:rPr>
              <a:t>知识，将其补全，以实现通过</a:t>
            </a:r>
            <a:r>
              <a:rPr lang="en-US" altLang="zh-CN" sz="2600" spc="-1" dirty="0">
                <a:solidFill>
                  <a:srgbClr val="000000"/>
                </a:solidFill>
                <a:latin typeface="华文仿宋" panose="02010600040101010101" charset="-122"/>
                <a:ea typeface="华文仿宋" panose="02010600040101010101" charset="-122"/>
              </a:rPr>
              <a:t>make</a:t>
            </a:r>
            <a:r>
              <a:rPr lang="zh-CN" altLang="en-US" sz="2600" spc="-1" dirty="0">
                <a:solidFill>
                  <a:srgbClr val="000000"/>
                </a:solidFill>
                <a:latin typeface="华文仿宋" panose="02010600040101010101" charset="-122"/>
                <a:ea typeface="华文仿宋" panose="02010600040101010101" charset="-122"/>
              </a:rPr>
              <a:t>指令触发</a:t>
            </a:r>
            <a:r>
              <a:rPr lang="en-US" altLang="zh-CN" sz="2600" spc="-1" dirty="0" err="1">
                <a:solidFill>
                  <a:srgbClr val="000000"/>
                </a:solidFill>
                <a:latin typeface="华文仿宋" panose="02010600040101010101" charset="-122"/>
                <a:ea typeface="华文仿宋" panose="02010600040101010101" charset="-122"/>
              </a:rPr>
              <a:t>src</a:t>
            </a:r>
            <a:r>
              <a:rPr lang="zh-CN" altLang="en-US" sz="2600" spc="-1" dirty="0">
                <a:solidFill>
                  <a:srgbClr val="000000"/>
                </a:solidFill>
                <a:latin typeface="华文仿宋" panose="02010600040101010101" charset="-122"/>
                <a:ea typeface="华文仿宋" panose="02010600040101010101" charset="-122"/>
              </a:rPr>
              <a:t>目录下的</a:t>
            </a:r>
            <a:r>
              <a:rPr lang="en-US" altLang="zh-CN" sz="2600" spc="-1" dirty="0" err="1">
                <a:solidFill>
                  <a:srgbClr val="000000"/>
                </a:solidFill>
                <a:latin typeface="华文仿宋" panose="02010600040101010101" charset="-122"/>
                <a:ea typeface="华文仿宋" panose="02010600040101010101" charset="-122"/>
              </a:rPr>
              <a:t>palindrome.c</a:t>
            </a:r>
            <a:r>
              <a:rPr lang="zh-CN" altLang="en-US" sz="2600" spc="-1" dirty="0">
                <a:solidFill>
                  <a:srgbClr val="000000"/>
                </a:solidFill>
                <a:latin typeface="华文仿宋" panose="02010600040101010101" charset="-122"/>
                <a:ea typeface="华文仿宋" panose="02010600040101010101" charset="-122"/>
              </a:rPr>
              <a:t>文件的编译链接的功能，生成的可执行文件命名为</a:t>
            </a:r>
            <a:r>
              <a:rPr lang="en-US" altLang="zh-CN" sz="2600" spc="-1" dirty="0">
                <a:solidFill>
                  <a:srgbClr val="000000"/>
                </a:solidFill>
                <a:latin typeface="华文仿宋" panose="02010600040101010101" charset="-122"/>
                <a:ea typeface="华文仿宋" panose="02010600040101010101" charset="-122"/>
              </a:rPr>
              <a:t>palindrome</a:t>
            </a:r>
            <a:r>
              <a:rPr lang="zh-CN" altLang="en-US" sz="2600" spc="-1" dirty="0">
                <a:solidFill>
                  <a:srgbClr val="000000"/>
                </a:solidFill>
                <a:latin typeface="华文仿宋" panose="02010600040101010101" charset="-122"/>
                <a:ea typeface="华文仿宋" panose="02010600040101010101" charset="-122"/>
              </a:rPr>
              <a:t>。</a:t>
            </a: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228600" y="173976"/>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dirty="0" err="1">
                <a:solidFill>
                  <a:srgbClr val="FF0000"/>
                </a:solidFill>
                <a:latin typeface="华文中宋" panose="02010600040101010101" charset="-122"/>
                <a:ea typeface="华文中宋" panose="02010600040101010101" charset="-122"/>
              </a:rPr>
              <a:t>实验实战</a:t>
            </a:r>
            <a:endParaRPr lang="en-US" sz="4000" b="0" strike="noStrike" spc="-1" dirty="0">
              <a:latin typeface="Arial" panose="020B0604020202020204"/>
            </a:endParaRPr>
          </a:p>
        </p:txBody>
      </p:sp>
      <p:sp>
        <p:nvSpPr>
          <p:cNvPr id="200" name="CustomShape 2"/>
          <p:cNvSpPr/>
          <p:nvPr/>
        </p:nvSpPr>
        <p:spPr>
          <a:xfrm>
            <a:off x="276120" y="909816"/>
            <a:ext cx="891900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ts val="2910"/>
              </a:lnSpc>
            </a:pPr>
            <a:r>
              <a:rPr lang="en-US" sz="2600" b="1" strike="noStrike" spc="-1" dirty="0">
                <a:solidFill>
                  <a:srgbClr val="000000"/>
                </a:solidFill>
                <a:latin typeface="华文仿宋" panose="02010600040101010101" charset="-122"/>
                <a:ea typeface="华文仿宋" panose="02010600040101010101" charset="-122"/>
              </a:rPr>
              <a:t>3、</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在</a:t>
            </a:r>
            <a:r>
              <a:rPr lang="en-US" altLang="zh-CN" sz="2600" dirty="0" err="1">
                <a:solidFill>
                  <a:srgbClr val="000000"/>
                </a:solidFill>
                <a:latin typeface="华文仿宋" panose="02010600040101010101" charset="-122"/>
                <a:ea typeface="华文仿宋" panose="02010600040101010101" charset="-122"/>
                <a:cs typeface="华文仿宋" panose="02010600040101010101" charset="-122"/>
              </a:rPr>
              <a:t>src</a:t>
            </a:r>
            <a:r>
              <a:rPr lang="en-US" altLang="zh-CN" sz="2600" dirty="0">
                <a:solidFill>
                  <a:srgbClr val="000000"/>
                </a:solidFill>
                <a:latin typeface="华文仿宋" panose="02010600040101010101" charset="-122"/>
                <a:ea typeface="华文仿宋" panose="02010600040101010101" charset="-122"/>
                <a:cs typeface="华文仿宋" panose="02010600040101010101" charset="-122"/>
              </a:rPr>
              <a:t>/</a:t>
            </a:r>
            <a:r>
              <a:rPr lang="en-US" altLang="zh-CN" sz="2600" dirty="0" err="1">
                <a:solidFill>
                  <a:srgbClr val="000000"/>
                </a:solidFill>
                <a:latin typeface="华文仿宋" panose="02010600040101010101" charset="-122"/>
                <a:ea typeface="华文仿宋" panose="02010600040101010101" charset="-122"/>
                <a:cs typeface="华文仿宋" panose="02010600040101010101" charset="-122"/>
              </a:rPr>
              <a:t>sh_test</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目录下，有一个</a:t>
            </a:r>
            <a:r>
              <a:rPr lang="en-US" altLang="zh-CN" sz="2600" dirty="0">
                <a:solidFill>
                  <a:srgbClr val="000000"/>
                </a:solidFill>
                <a:latin typeface="华文仿宋" panose="02010600040101010101" charset="-122"/>
                <a:ea typeface="华文仿宋" panose="02010600040101010101" charset="-122"/>
                <a:cs typeface="华文仿宋" panose="02010600040101010101" charset="-122"/>
              </a:rPr>
              <a:t>file</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文件和</a:t>
            </a:r>
            <a:r>
              <a:rPr lang="en-US" altLang="zh-CN" sz="2600" dirty="0">
                <a:solidFill>
                  <a:srgbClr val="000000"/>
                </a:solidFill>
                <a:latin typeface="华文仿宋" panose="02010600040101010101" charset="-122"/>
                <a:ea typeface="华文仿宋" panose="02010600040101010101" charset="-122"/>
                <a:cs typeface="华文仿宋" panose="02010600040101010101" charset="-122"/>
              </a:rPr>
              <a:t>hello_os.sh</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文件。</a:t>
            </a:r>
          </a:p>
          <a:p>
            <a:pPr marL="342265" marR="0">
              <a:lnSpc>
                <a:spcPts val="2810"/>
              </a:lnSpc>
              <a:spcBef>
                <a:spcPts val="0"/>
              </a:spcBef>
              <a:spcAft>
                <a:spcPts val="0"/>
              </a:spcAft>
            </a:pPr>
            <a:r>
              <a:rPr lang="en-US" altLang="zh-CN" sz="2600" dirty="0">
                <a:solidFill>
                  <a:srgbClr val="000000"/>
                </a:solidFill>
                <a:latin typeface="华文仿宋" panose="02010600040101010101" charset="-122"/>
                <a:ea typeface="华文仿宋" panose="02010600040101010101" charset="-122"/>
                <a:cs typeface="华文仿宋" panose="02010600040101010101" charset="-122"/>
              </a:rPr>
              <a:t>hello_os.sh</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是一个未完成的脚本文档，请同学们借助</a:t>
            </a:r>
            <a:r>
              <a:rPr lang="en-US" altLang="zh-CN" sz="2600" dirty="0">
                <a:solidFill>
                  <a:srgbClr val="000000"/>
                </a:solidFill>
                <a:latin typeface="华文仿宋" panose="02010600040101010101" charset="-122"/>
                <a:ea typeface="华文仿宋" panose="02010600040101010101" charset="-122"/>
                <a:cs typeface="华文仿宋" panose="02010600040101010101" charset="-122"/>
              </a:rPr>
              <a:t>shell</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编</a:t>
            </a:r>
          </a:p>
          <a:p>
            <a:pPr marL="342265" marR="0">
              <a:lnSpc>
                <a:spcPts val="2810"/>
              </a:lnSpc>
              <a:spcBef>
                <a:spcPts val="0"/>
              </a:spcBef>
              <a:spcAft>
                <a:spcPts val="0"/>
              </a:spcAft>
            </a:pP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程的知识，将其补完，以实现通过指令</a:t>
            </a:r>
            <a:r>
              <a:rPr lang="en-US" altLang="zh-CN" sz="2600" dirty="0">
                <a:solidFill>
                  <a:srgbClr val="000000"/>
                </a:solidFill>
                <a:latin typeface="华文仿宋" panose="02010600040101010101" charset="-122"/>
                <a:ea typeface="华文仿宋" panose="02010600040101010101" charset="-122"/>
                <a:cs typeface="华文仿宋" panose="02010600040101010101" charset="-122"/>
              </a:rPr>
              <a:t>bash hello_os.sh</a:t>
            </a:r>
          </a:p>
          <a:p>
            <a:pPr marL="342265" marR="0">
              <a:lnSpc>
                <a:spcPts val="2810"/>
              </a:lnSpc>
              <a:spcBef>
                <a:spcPts val="0"/>
              </a:spcBef>
              <a:spcAft>
                <a:spcPts val="0"/>
              </a:spcAft>
            </a:pPr>
            <a:r>
              <a:rPr lang="en-US" altLang="zh-CN" sz="2600" dirty="0">
                <a:solidFill>
                  <a:srgbClr val="000000"/>
                </a:solidFill>
                <a:latin typeface="华文仿宋" panose="02010600040101010101" charset="-122"/>
                <a:ea typeface="华文仿宋" panose="02010600040101010101" charset="-122"/>
                <a:cs typeface="华文仿宋" panose="02010600040101010101" charset="-122"/>
              </a:rPr>
              <a:t>AAA BBB</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，在</a:t>
            </a:r>
            <a:r>
              <a:rPr lang="en-US" altLang="zh-CN" sz="2600" dirty="0">
                <a:solidFill>
                  <a:srgbClr val="000000"/>
                </a:solidFill>
                <a:latin typeface="华文仿宋" panose="02010600040101010101" charset="-122"/>
                <a:ea typeface="华文仿宋" panose="02010600040101010101" charset="-122"/>
                <a:cs typeface="华文仿宋" panose="02010600040101010101" charset="-122"/>
              </a:rPr>
              <a:t>hello_os.sh</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所处的文件夹新建一个名为</a:t>
            </a:r>
          </a:p>
          <a:p>
            <a:pPr marL="342265" marR="0">
              <a:lnSpc>
                <a:spcPts val="2810"/>
              </a:lnSpc>
              <a:spcBef>
                <a:spcPts val="0"/>
              </a:spcBef>
              <a:spcAft>
                <a:spcPts val="0"/>
              </a:spcAft>
            </a:pPr>
            <a:r>
              <a:rPr lang="en-US" altLang="zh-CN" sz="2600" dirty="0" err="1">
                <a:solidFill>
                  <a:srgbClr val="000000"/>
                </a:solidFill>
                <a:latin typeface="华文仿宋" panose="02010600040101010101" charset="-122"/>
                <a:ea typeface="华文仿宋" panose="02010600040101010101" charset="-122"/>
                <a:cs typeface="华文仿宋" panose="02010600040101010101" charset="-122"/>
              </a:rPr>
              <a:t>BBB.c</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的文件，其</a:t>
            </a:r>
            <a:r>
              <a:rPr lang="zh-CN" altLang="en-US" sz="2600" dirty="0">
                <a:solidFill>
                  <a:srgbClr val="FF0000"/>
                </a:solidFill>
                <a:latin typeface="华文仿宋" panose="02010600040101010101" charset="-122"/>
                <a:ea typeface="华文仿宋" panose="02010600040101010101" charset="-122"/>
                <a:cs typeface="华文仿宋" panose="02010600040101010101" charset="-122"/>
              </a:rPr>
              <a:t>内容为</a:t>
            </a:r>
            <a:r>
              <a:rPr lang="en-US" altLang="zh-CN" sz="2600" dirty="0">
                <a:solidFill>
                  <a:srgbClr val="FF0000"/>
                </a:solidFill>
                <a:latin typeface="华文仿宋" panose="02010600040101010101" charset="-122"/>
                <a:ea typeface="华文仿宋" panose="02010600040101010101" charset="-122"/>
                <a:cs typeface="华文仿宋" panose="02010600040101010101" charset="-122"/>
              </a:rPr>
              <a:t>AAA</a:t>
            </a:r>
            <a:r>
              <a:rPr lang="zh-CN" altLang="en-US" sz="2600" dirty="0">
                <a:solidFill>
                  <a:srgbClr val="FF0000"/>
                </a:solidFill>
                <a:latin typeface="华文仿宋" panose="02010600040101010101" charset="-122"/>
                <a:ea typeface="华文仿宋" panose="02010600040101010101" charset="-122"/>
                <a:cs typeface="华文仿宋" panose="02010600040101010101" charset="-122"/>
              </a:rPr>
              <a:t>文件的第</a:t>
            </a:r>
            <a:r>
              <a:rPr lang="en-US" altLang="zh-CN" sz="2600" dirty="0">
                <a:solidFill>
                  <a:srgbClr val="FF0000"/>
                </a:solidFill>
                <a:latin typeface="华文仿宋" panose="02010600040101010101" charset="-122"/>
                <a:ea typeface="华文仿宋" panose="02010600040101010101" charset="-122"/>
                <a:cs typeface="华文仿宋" panose="02010600040101010101" charset="-122"/>
              </a:rPr>
              <a:t>8</a:t>
            </a:r>
            <a:r>
              <a:rPr lang="zh-CN" altLang="en-US" sz="2600" dirty="0">
                <a:solidFill>
                  <a:srgbClr val="FF0000"/>
                </a:solidFill>
                <a:latin typeface="华文仿宋" panose="02010600040101010101" charset="-122"/>
                <a:ea typeface="华文仿宋" panose="02010600040101010101" charset="-122"/>
                <a:cs typeface="华文仿宋" panose="02010600040101010101" charset="-122"/>
              </a:rPr>
              <a:t>、</a:t>
            </a:r>
            <a:r>
              <a:rPr lang="en-US" altLang="zh-CN" sz="2600" dirty="0">
                <a:solidFill>
                  <a:srgbClr val="FF0000"/>
                </a:solidFill>
                <a:latin typeface="华文仿宋" panose="02010600040101010101" charset="-122"/>
                <a:ea typeface="华文仿宋" panose="02010600040101010101" charset="-122"/>
                <a:cs typeface="华文仿宋" panose="02010600040101010101" charset="-122"/>
              </a:rPr>
              <a:t>32</a:t>
            </a:r>
            <a:r>
              <a:rPr lang="zh-CN" altLang="en-US" sz="2600" dirty="0">
                <a:solidFill>
                  <a:srgbClr val="FF0000"/>
                </a:solidFill>
                <a:latin typeface="华文仿宋" panose="02010600040101010101" charset="-122"/>
                <a:ea typeface="华文仿宋" panose="02010600040101010101" charset="-122"/>
                <a:cs typeface="华文仿宋" panose="02010600040101010101" charset="-122"/>
              </a:rPr>
              <a:t>、</a:t>
            </a:r>
            <a:r>
              <a:rPr lang="en-US" altLang="zh-CN" sz="2600" dirty="0">
                <a:solidFill>
                  <a:srgbClr val="FF0000"/>
                </a:solidFill>
                <a:latin typeface="华文仿宋" panose="02010600040101010101" charset="-122"/>
                <a:ea typeface="华文仿宋" panose="02010600040101010101" charset="-122"/>
                <a:cs typeface="华文仿宋" panose="02010600040101010101" charset="-122"/>
              </a:rPr>
              <a:t>128</a:t>
            </a:r>
            <a:r>
              <a:rPr lang="zh-CN" altLang="en-US" sz="2600" dirty="0">
                <a:solidFill>
                  <a:srgbClr val="FF0000"/>
                </a:solidFill>
                <a:latin typeface="华文仿宋" panose="02010600040101010101" charset="-122"/>
                <a:ea typeface="华文仿宋" panose="02010600040101010101" charset="-122"/>
                <a:cs typeface="华文仿宋" panose="02010600040101010101" charset="-122"/>
              </a:rPr>
              <a:t>、</a:t>
            </a:r>
            <a:r>
              <a:rPr lang="en-US" altLang="zh-CN" sz="2600" dirty="0">
                <a:solidFill>
                  <a:srgbClr val="FF0000"/>
                </a:solidFill>
                <a:latin typeface="华文仿宋" panose="02010600040101010101" charset="-122"/>
                <a:ea typeface="华文仿宋" panose="02010600040101010101" charset="-122"/>
                <a:cs typeface="华文仿宋" panose="02010600040101010101" charset="-122"/>
              </a:rPr>
              <a:t>512</a:t>
            </a:r>
            <a:r>
              <a:rPr lang="zh-CN" altLang="en-US" sz="2600" dirty="0">
                <a:solidFill>
                  <a:srgbClr val="FF0000"/>
                </a:solidFill>
                <a:latin typeface="华文仿宋" panose="02010600040101010101" charset="-122"/>
                <a:ea typeface="华文仿宋" panose="02010600040101010101" charset="-122"/>
                <a:cs typeface="华文仿宋" panose="02010600040101010101" charset="-122"/>
              </a:rPr>
              <a:t>、</a:t>
            </a:r>
          </a:p>
          <a:p>
            <a:pPr marL="342265" marR="0">
              <a:lnSpc>
                <a:spcPts val="2810"/>
              </a:lnSpc>
              <a:spcBef>
                <a:spcPts val="50"/>
              </a:spcBef>
              <a:spcAft>
                <a:spcPts val="0"/>
              </a:spcAft>
            </a:pPr>
            <a:r>
              <a:rPr lang="en-US" altLang="zh-CN" sz="2600" dirty="0">
                <a:solidFill>
                  <a:srgbClr val="FF0000"/>
                </a:solidFill>
                <a:latin typeface="华文仿宋" panose="02010600040101010101" charset="-122"/>
                <a:ea typeface="华文仿宋" panose="02010600040101010101" charset="-122"/>
                <a:cs typeface="华文仿宋" panose="02010600040101010101" charset="-122"/>
              </a:rPr>
              <a:t>1024</a:t>
            </a:r>
            <a:r>
              <a:rPr lang="zh-CN" altLang="en-US" sz="2600" dirty="0">
                <a:solidFill>
                  <a:srgbClr val="FF0000"/>
                </a:solidFill>
                <a:latin typeface="华文仿宋" panose="02010600040101010101" charset="-122"/>
                <a:ea typeface="华文仿宋" panose="02010600040101010101" charset="-122"/>
                <a:cs typeface="华文仿宋" panose="02010600040101010101" charset="-122"/>
              </a:rPr>
              <a:t>行的内容提取</a:t>
            </a:r>
            <a:r>
              <a:rPr lang="en-US" altLang="zh-CN" sz="2600" dirty="0">
                <a:solidFill>
                  <a:srgbClr val="FF0000"/>
                </a:solidFill>
                <a:latin typeface="华文仿宋" panose="02010600040101010101" charset="-122"/>
                <a:ea typeface="华文仿宋" panose="02010600040101010101" charset="-122"/>
                <a:cs typeface="华文仿宋" panose="02010600040101010101" charset="-122"/>
              </a:rPr>
              <a:t>(AAA</a:t>
            </a:r>
            <a:r>
              <a:rPr lang="zh-CN" altLang="en-US" sz="2600" dirty="0">
                <a:solidFill>
                  <a:srgbClr val="FF0000"/>
                </a:solidFill>
                <a:latin typeface="华文仿宋" panose="02010600040101010101" charset="-122"/>
                <a:ea typeface="华文仿宋" panose="02010600040101010101" charset="-122"/>
                <a:cs typeface="华文仿宋" panose="02010600040101010101" charset="-122"/>
              </a:rPr>
              <a:t>文件行数一定超过</a:t>
            </a:r>
            <a:r>
              <a:rPr lang="en-US" altLang="zh-CN" sz="2600" dirty="0">
                <a:solidFill>
                  <a:srgbClr val="FF0000"/>
                </a:solidFill>
                <a:latin typeface="华文仿宋" panose="02010600040101010101" charset="-122"/>
                <a:ea typeface="华文仿宋" panose="02010600040101010101" charset="-122"/>
                <a:cs typeface="华文仿宋" panose="02010600040101010101" charset="-122"/>
              </a:rPr>
              <a:t>1024</a:t>
            </a:r>
            <a:r>
              <a:rPr lang="zh-CN" altLang="en-US" sz="2600" dirty="0">
                <a:solidFill>
                  <a:srgbClr val="FF0000"/>
                </a:solidFill>
                <a:latin typeface="华文仿宋" panose="02010600040101010101" charset="-122"/>
                <a:ea typeface="华文仿宋" panose="02010600040101010101" charset="-122"/>
                <a:cs typeface="华文仿宋" panose="02010600040101010101" charset="-122"/>
              </a:rPr>
              <a:t>行</a:t>
            </a:r>
            <a:r>
              <a:rPr lang="en-US" altLang="zh-CN" sz="2600" dirty="0">
                <a:solidFill>
                  <a:srgbClr val="FF0000"/>
                </a:solidFill>
                <a:latin typeface="华文仿宋" panose="02010600040101010101" charset="-122"/>
                <a:ea typeface="华文仿宋" panose="02010600040101010101" charset="-122"/>
                <a:cs typeface="华文仿宋" panose="02010600040101010101" charset="-122"/>
              </a:rPr>
              <a:t>)</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a:t>
            </a:r>
            <a:r>
              <a:rPr lang="en-US" altLang="zh-CN" sz="2600" b="1" dirty="0">
                <a:solidFill>
                  <a:srgbClr val="000000"/>
                </a:solidFill>
                <a:latin typeface="华文仿宋" panose="02010600040101010101" charset="-122"/>
                <a:ea typeface="华文仿宋" panose="02010600040101010101" charset="-122"/>
                <a:cs typeface="华文仿宋" panose="02010600040101010101" charset="-122"/>
              </a:rPr>
              <a:t>[</a:t>
            </a:r>
            <a:r>
              <a:rPr lang="zh-CN" altLang="en-US" sz="2600" b="1" dirty="0">
                <a:solidFill>
                  <a:srgbClr val="000000"/>
                </a:solidFill>
                <a:latin typeface="华文仿宋" panose="02010600040101010101" charset="-122"/>
                <a:ea typeface="华文仿宋" panose="02010600040101010101" charset="-122"/>
                <a:cs typeface="华文仿宋" panose="02010600040101010101" charset="-122"/>
              </a:rPr>
              <a:t>注意：对于指令</a:t>
            </a:r>
            <a:r>
              <a:rPr lang="en-US" altLang="zh-CN" sz="2600" b="1" dirty="0">
                <a:solidFill>
                  <a:srgbClr val="000000"/>
                </a:solidFill>
                <a:latin typeface="华文仿宋" panose="02010600040101010101" charset="-122"/>
                <a:ea typeface="华文仿宋" panose="02010600040101010101" charset="-122"/>
                <a:cs typeface="华文仿宋" panose="02010600040101010101" charset="-122"/>
              </a:rPr>
              <a:t>bash</a:t>
            </a:r>
            <a:r>
              <a:rPr lang="en-US" altLang="zh-CN" sz="2600" b="1" spc="-17" dirty="0">
                <a:solidFill>
                  <a:srgbClr val="000000"/>
                </a:solidFill>
                <a:latin typeface="华文仿宋" panose="02010600040101010101" charset="-122"/>
                <a:ea typeface="华文仿宋" panose="02010600040101010101" charset="-122"/>
                <a:cs typeface="华文仿宋" panose="02010600040101010101" charset="-122"/>
              </a:rPr>
              <a:t> </a:t>
            </a:r>
            <a:r>
              <a:rPr lang="en-US" altLang="zh-CN" sz="2600" b="1" dirty="0">
                <a:solidFill>
                  <a:srgbClr val="000000"/>
                </a:solidFill>
                <a:latin typeface="华文仿宋" panose="02010600040101010101" charset="-122"/>
                <a:ea typeface="华文仿宋" panose="02010600040101010101" charset="-122"/>
                <a:cs typeface="华文仿宋" panose="02010600040101010101" charset="-122"/>
              </a:rPr>
              <a:t>hello_os.sh</a:t>
            </a:r>
            <a:r>
              <a:rPr lang="en-US" altLang="zh-CN" sz="2600" b="1" spc="-19" dirty="0">
                <a:solidFill>
                  <a:srgbClr val="000000"/>
                </a:solidFill>
                <a:latin typeface="华文仿宋" panose="02010600040101010101" charset="-122"/>
                <a:ea typeface="华文仿宋" panose="02010600040101010101" charset="-122"/>
                <a:cs typeface="华文仿宋" panose="02010600040101010101" charset="-122"/>
              </a:rPr>
              <a:t> </a:t>
            </a:r>
            <a:r>
              <a:rPr lang="en-US" altLang="zh-CN" sz="2600" b="1" dirty="0">
                <a:solidFill>
                  <a:srgbClr val="000000"/>
                </a:solidFill>
                <a:latin typeface="华文仿宋" panose="02010600040101010101" charset="-122"/>
                <a:ea typeface="华文仿宋" panose="02010600040101010101" charset="-122"/>
                <a:cs typeface="华文仿宋" panose="02010600040101010101" charset="-122"/>
              </a:rPr>
              <a:t>AAA BBB</a:t>
            </a:r>
            <a:r>
              <a:rPr lang="zh-CN" altLang="en-US" sz="2600" b="1" dirty="0">
                <a:solidFill>
                  <a:srgbClr val="000000"/>
                </a:solidFill>
                <a:latin typeface="华文仿宋" panose="02010600040101010101" charset="-122"/>
                <a:ea typeface="华文仿宋" panose="02010600040101010101" charset="-122"/>
                <a:cs typeface="华文仿宋" panose="02010600040101010101" charset="-122"/>
              </a:rPr>
              <a:t>，</a:t>
            </a:r>
            <a:r>
              <a:rPr lang="en-US" altLang="zh-CN" sz="2600" b="1" dirty="0">
                <a:solidFill>
                  <a:srgbClr val="FF0000"/>
                </a:solidFill>
                <a:latin typeface="华文仿宋" panose="02010600040101010101" charset="-122"/>
                <a:ea typeface="华文仿宋" panose="02010600040101010101" charset="-122"/>
                <a:cs typeface="华文仿宋" panose="02010600040101010101" charset="-122"/>
              </a:rPr>
              <a:t>AAA</a:t>
            </a:r>
            <a:r>
              <a:rPr lang="zh-CN" altLang="en-US" sz="2600" b="1" dirty="0">
                <a:solidFill>
                  <a:srgbClr val="FF0000"/>
                </a:solidFill>
                <a:latin typeface="华文仿宋" panose="02010600040101010101" charset="-122"/>
                <a:ea typeface="华文仿宋" panose="02010600040101010101" charset="-122"/>
                <a:cs typeface="华文仿宋" panose="02010600040101010101" charset="-122"/>
              </a:rPr>
              <a:t>及</a:t>
            </a:r>
            <a:r>
              <a:rPr lang="en-US" altLang="zh-CN" sz="2600" b="1" dirty="0">
                <a:solidFill>
                  <a:srgbClr val="FF0000"/>
                </a:solidFill>
                <a:latin typeface="华文仿宋" panose="02010600040101010101" charset="-122"/>
                <a:ea typeface="华文仿宋" panose="02010600040101010101" charset="-122"/>
                <a:cs typeface="华文仿宋" panose="02010600040101010101" charset="-122"/>
              </a:rPr>
              <a:t>BBB</a:t>
            </a:r>
            <a:r>
              <a:rPr lang="zh-CN" altLang="en-US" sz="2600" b="1" dirty="0">
                <a:solidFill>
                  <a:srgbClr val="FF0000"/>
                </a:solidFill>
                <a:latin typeface="华文仿宋" panose="02010600040101010101" charset="-122"/>
                <a:ea typeface="华文仿宋" panose="02010600040101010101" charset="-122"/>
                <a:cs typeface="华文仿宋" panose="02010600040101010101" charset="-122"/>
              </a:rPr>
              <a:t>可为任何合法文件的名称</a:t>
            </a:r>
            <a:r>
              <a:rPr lang="zh-CN" altLang="en-US" sz="2600" b="1" dirty="0">
                <a:solidFill>
                  <a:srgbClr val="000000"/>
                </a:solidFill>
                <a:latin typeface="华文仿宋" panose="02010600040101010101" charset="-122"/>
                <a:ea typeface="华文仿宋" panose="02010600040101010101" charset="-122"/>
                <a:cs typeface="华文仿宋" panose="02010600040101010101" charset="-122"/>
              </a:rPr>
              <a:t>，例如 </a:t>
            </a:r>
            <a:r>
              <a:rPr lang="en-US" altLang="zh-CN" sz="2600" b="1" dirty="0">
                <a:solidFill>
                  <a:srgbClr val="000000"/>
                </a:solidFill>
                <a:latin typeface="华文仿宋" panose="02010600040101010101" charset="-122"/>
                <a:ea typeface="华文仿宋" panose="02010600040101010101" charset="-122"/>
                <a:cs typeface="华文仿宋" panose="02010600040101010101" charset="-122"/>
              </a:rPr>
              <a:t>bash</a:t>
            </a:r>
            <a:r>
              <a:rPr lang="en-US" altLang="zh-CN" sz="2600" b="1" spc="-19" dirty="0">
                <a:solidFill>
                  <a:srgbClr val="000000"/>
                </a:solidFill>
                <a:latin typeface="华文仿宋" panose="02010600040101010101" charset="-122"/>
                <a:ea typeface="华文仿宋" panose="02010600040101010101" charset="-122"/>
                <a:cs typeface="华文仿宋" panose="02010600040101010101" charset="-122"/>
              </a:rPr>
              <a:t> </a:t>
            </a:r>
            <a:r>
              <a:rPr lang="en-US" altLang="zh-CN" sz="2600" b="1" dirty="0">
                <a:solidFill>
                  <a:srgbClr val="000000"/>
                </a:solidFill>
                <a:latin typeface="华文仿宋" panose="02010600040101010101" charset="-122"/>
                <a:ea typeface="华文仿宋" panose="02010600040101010101" charset="-122"/>
                <a:cs typeface="华文仿宋" panose="02010600040101010101" charset="-122"/>
              </a:rPr>
              <a:t>hello_os.sh file</a:t>
            </a:r>
            <a:r>
              <a:rPr lang="en-US" altLang="zh-CN" sz="2600" b="1" spc="-15" dirty="0">
                <a:solidFill>
                  <a:srgbClr val="000000"/>
                </a:solidFill>
                <a:latin typeface="华文仿宋" panose="02010600040101010101" charset="-122"/>
                <a:ea typeface="华文仿宋" panose="02010600040101010101" charset="-122"/>
                <a:cs typeface="华文仿宋" panose="02010600040101010101" charset="-122"/>
              </a:rPr>
              <a:t> </a:t>
            </a:r>
            <a:r>
              <a:rPr lang="en-US" altLang="zh-CN" sz="2600" b="1" dirty="0" err="1">
                <a:solidFill>
                  <a:srgbClr val="000000"/>
                </a:solidFill>
                <a:latin typeface="华文仿宋" panose="02010600040101010101" charset="-122"/>
                <a:ea typeface="华文仿宋" panose="02010600040101010101" charset="-122"/>
                <a:cs typeface="华文仿宋" panose="02010600040101010101" charset="-122"/>
              </a:rPr>
              <a:t>hello_os.c</a:t>
            </a:r>
            <a:r>
              <a:rPr lang="zh-CN" altLang="en-US" sz="2600" b="1" dirty="0">
                <a:solidFill>
                  <a:srgbClr val="000000"/>
                </a:solidFill>
                <a:latin typeface="华文仿宋" panose="02010600040101010101" charset="-122"/>
                <a:ea typeface="华文仿宋" panose="02010600040101010101" charset="-122"/>
                <a:cs typeface="华文仿宋" panose="02010600040101010101" charset="-122"/>
              </a:rPr>
              <a:t>，若已有</a:t>
            </a:r>
            <a:r>
              <a:rPr lang="en-US" altLang="zh-CN" sz="2600" b="1" dirty="0" err="1">
                <a:solidFill>
                  <a:srgbClr val="000000"/>
                </a:solidFill>
                <a:latin typeface="华文仿宋" panose="02010600040101010101" charset="-122"/>
                <a:ea typeface="华文仿宋" panose="02010600040101010101" charset="-122"/>
                <a:cs typeface="华文仿宋" panose="02010600040101010101" charset="-122"/>
              </a:rPr>
              <a:t>hello_os.c</a:t>
            </a:r>
            <a:r>
              <a:rPr lang="zh-CN" altLang="en-US" sz="2600" b="1" dirty="0">
                <a:solidFill>
                  <a:srgbClr val="000000"/>
                </a:solidFill>
                <a:latin typeface="华文仿宋" panose="02010600040101010101" charset="-122"/>
                <a:ea typeface="华文仿宋" panose="02010600040101010101" charset="-122"/>
                <a:cs typeface="华文仿宋" panose="02010600040101010101" charset="-122"/>
              </a:rPr>
              <a:t>文件，则将其原有内容覆盖</a:t>
            </a:r>
            <a:r>
              <a:rPr lang="en-US" altLang="zh-CN" sz="2600" b="1" dirty="0">
                <a:solidFill>
                  <a:srgbClr val="000000"/>
                </a:solidFill>
                <a:latin typeface="华文仿宋" panose="02010600040101010101" charset="-122"/>
                <a:ea typeface="华文仿宋" panose="02010600040101010101" charset="-122"/>
                <a:cs typeface="华文仿宋" panose="02010600040101010101" charset="-122"/>
              </a:rPr>
              <a:t>]</a:t>
            </a:r>
          </a:p>
          <a:p>
            <a:pPr marL="342900" indent="-342265">
              <a:lnSpc>
                <a:spcPct val="90000"/>
              </a:lnSpc>
              <a:spcBef>
                <a:spcPts val="600"/>
              </a:spcBef>
              <a:spcAft>
                <a:spcPts val="480"/>
              </a:spcAft>
              <a:buClr>
                <a:srgbClr val="336699"/>
              </a:buClr>
              <a:buFont typeface="Wingdings" panose="05000000000000000000" pitchFamily="2" charset="2"/>
              <a:buChar char=""/>
            </a:pPr>
            <a:r>
              <a:rPr lang="en-US" sz="2600" b="1" strike="noStrike" spc="-1" dirty="0">
                <a:solidFill>
                  <a:srgbClr val="000000"/>
                </a:solidFill>
                <a:latin typeface="华文仿宋" panose="02010600040101010101" charset="-122"/>
                <a:ea typeface="华文仿宋" panose="02010600040101010101" charset="-122"/>
              </a:rPr>
              <a:t>4、</a:t>
            </a:r>
            <a:r>
              <a:rPr lang="zh-CN" altLang="en-US" sz="2600" spc="-1" dirty="0">
                <a:solidFill>
                  <a:srgbClr val="000000"/>
                </a:solidFill>
                <a:latin typeface="华文仿宋" panose="02010600040101010101" charset="-122"/>
                <a:ea typeface="华文仿宋" panose="02010600040101010101" charset="-122"/>
              </a:rPr>
              <a:t>补全后的</a:t>
            </a:r>
            <a:r>
              <a:rPr lang="en-US" altLang="zh-CN" sz="2600" spc="-1" dirty="0" err="1">
                <a:solidFill>
                  <a:srgbClr val="000000"/>
                </a:solidFill>
                <a:latin typeface="华文仿宋" panose="02010600040101010101" charset="-122"/>
                <a:ea typeface="华文仿宋" panose="02010600040101010101" charset="-122"/>
              </a:rPr>
              <a:t>palindrome.c</a:t>
            </a:r>
            <a:r>
              <a:rPr lang="zh-CN" altLang="en-US" sz="2600" spc="-1" dirty="0">
                <a:solidFill>
                  <a:srgbClr val="000000"/>
                </a:solidFill>
                <a:latin typeface="华文仿宋" panose="02010600040101010101" charset="-122"/>
                <a:ea typeface="华文仿宋" panose="02010600040101010101" charset="-122"/>
              </a:rPr>
              <a:t>、</a:t>
            </a:r>
            <a:r>
              <a:rPr lang="en-US" altLang="zh-CN" sz="2600" spc="-1" dirty="0" err="1">
                <a:solidFill>
                  <a:srgbClr val="000000"/>
                </a:solidFill>
                <a:latin typeface="华文仿宋" panose="02010600040101010101" charset="-122"/>
                <a:ea typeface="华文仿宋" panose="02010600040101010101" charset="-122"/>
              </a:rPr>
              <a:t>Makefile</a:t>
            </a:r>
            <a:r>
              <a:rPr lang="zh-CN" altLang="en-US" sz="2600" spc="-1" dirty="0">
                <a:solidFill>
                  <a:srgbClr val="000000"/>
                </a:solidFill>
                <a:latin typeface="华文仿宋" panose="02010600040101010101" charset="-122"/>
                <a:ea typeface="华文仿宋" panose="02010600040101010101" charset="-122"/>
              </a:rPr>
              <a:t>、</a:t>
            </a:r>
            <a:r>
              <a:rPr lang="en-US" altLang="zh-CN" sz="2600" spc="-1" dirty="0">
                <a:solidFill>
                  <a:srgbClr val="000000"/>
                </a:solidFill>
                <a:latin typeface="华文仿宋" panose="02010600040101010101" charset="-122"/>
                <a:ea typeface="华文仿宋" panose="02010600040101010101" charset="-122"/>
              </a:rPr>
              <a:t>hello_os.sh</a:t>
            </a:r>
            <a:r>
              <a:rPr lang="zh-CN" altLang="en-US" sz="2600" spc="-1" dirty="0">
                <a:solidFill>
                  <a:srgbClr val="000000"/>
                </a:solidFill>
                <a:latin typeface="华文仿宋" panose="02010600040101010101" charset="-122"/>
                <a:ea typeface="华文仿宋" panose="02010600040101010101" charset="-122"/>
              </a:rPr>
              <a:t>依次复制到路径</a:t>
            </a:r>
            <a:r>
              <a:rPr lang="en-US" altLang="zh-CN" sz="2600" spc="-1" dirty="0" err="1">
                <a:solidFill>
                  <a:srgbClr val="000000"/>
                </a:solidFill>
                <a:latin typeface="华文仿宋" panose="02010600040101010101" charset="-122"/>
                <a:ea typeface="华文仿宋" panose="02010600040101010101" charset="-122"/>
              </a:rPr>
              <a:t>dst</a:t>
            </a:r>
            <a:r>
              <a:rPr lang="en-US" altLang="zh-CN" sz="2600" spc="-1" dirty="0">
                <a:solidFill>
                  <a:srgbClr val="000000"/>
                </a:solidFill>
                <a:latin typeface="华文仿宋" panose="02010600040101010101" charset="-122"/>
                <a:ea typeface="华文仿宋" panose="02010600040101010101" charset="-122"/>
              </a:rPr>
              <a:t>/</a:t>
            </a:r>
            <a:r>
              <a:rPr lang="en-US" altLang="zh-CN" sz="2600" spc="-1" dirty="0" err="1">
                <a:solidFill>
                  <a:srgbClr val="000000"/>
                </a:solidFill>
                <a:latin typeface="华文仿宋" panose="02010600040101010101" charset="-122"/>
                <a:ea typeface="华文仿宋" panose="02010600040101010101" charset="-122"/>
              </a:rPr>
              <a:t>palindrome.c</a:t>
            </a:r>
            <a:r>
              <a:rPr lang="en-US" altLang="zh-CN" sz="2600" spc="-1" dirty="0">
                <a:solidFill>
                  <a:srgbClr val="000000"/>
                </a:solidFill>
                <a:latin typeface="华文仿宋" panose="02010600040101010101" charset="-122"/>
                <a:ea typeface="华文仿宋" panose="02010600040101010101" charset="-122"/>
              </a:rPr>
              <a:t>     </a:t>
            </a:r>
            <a:r>
              <a:rPr lang="en-US" altLang="zh-CN" sz="2600" spc="-1" dirty="0" err="1">
                <a:solidFill>
                  <a:srgbClr val="000000"/>
                </a:solidFill>
                <a:latin typeface="华文仿宋" panose="02010600040101010101" charset="-122"/>
                <a:ea typeface="华文仿宋" panose="02010600040101010101" charset="-122"/>
              </a:rPr>
              <a:t>dst</a:t>
            </a:r>
            <a:r>
              <a:rPr lang="en-US" altLang="zh-CN" sz="2600" spc="-1" dirty="0">
                <a:solidFill>
                  <a:srgbClr val="000000"/>
                </a:solidFill>
                <a:latin typeface="华文仿宋" panose="02010600040101010101" charset="-122"/>
                <a:ea typeface="华文仿宋" panose="02010600040101010101" charset="-122"/>
              </a:rPr>
              <a:t>/</a:t>
            </a:r>
            <a:r>
              <a:rPr lang="en-US" altLang="zh-CN" sz="2600" spc="-1" dirty="0" err="1">
                <a:solidFill>
                  <a:srgbClr val="000000"/>
                </a:solidFill>
                <a:latin typeface="华文仿宋" panose="02010600040101010101" charset="-122"/>
                <a:ea typeface="华文仿宋" panose="02010600040101010101" charset="-122"/>
              </a:rPr>
              <a:t>Makefile</a:t>
            </a:r>
            <a:r>
              <a:rPr lang="en-US" altLang="zh-CN" sz="2600" spc="-1" dirty="0">
                <a:solidFill>
                  <a:srgbClr val="000000"/>
                </a:solidFill>
                <a:latin typeface="华文仿宋" panose="02010600040101010101" charset="-122"/>
                <a:ea typeface="华文仿宋" panose="02010600040101010101" charset="-122"/>
              </a:rPr>
              <a:t>      dst/sh_test/hello_os.sh </a:t>
            </a:r>
            <a:r>
              <a:rPr lang="en-US" altLang="zh-CN" sz="2600" b="1" spc="-1" dirty="0">
                <a:solidFill>
                  <a:srgbClr val="000000"/>
                </a:solidFill>
                <a:latin typeface="华文仿宋" panose="02010600040101010101" charset="-122"/>
                <a:ea typeface="华文仿宋" panose="02010600040101010101" charset="-122"/>
              </a:rPr>
              <a:t>[</a:t>
            </a:r>
            <a:r>
              <a:rPr lang="zh-CN" altLang="en-US" sz="2600" b="1" spc="-1" dirty="0">
                <a:solidFill>
                  <a:srgbClr val="000000"/>
                </a:solidFill>
                <a:latin typeface="华文仿宋" panose="02010600040101010101" charset="-122"/>
                <a:ea typeface="华文仿宋" panose="02010600040101010101" charset="-122"/>
              </a:rPr>
              <a:t>注意：文件名和路径必须与题目要求相同</a:t>
            </a:r>
            <a:r>
              <a:rPr lang="en-US" altLang="zh-CN" sz="2600" b="1" spc="-1" dirty="0">
                <a:solidFill>
                  <a:srgbClr val="000000"/>
                </a:solidFill>
                <a:latin typeface="华文仿宋" panose="02010600040101010101" charset="-122"/>
                <a:ea typeface="华文仿宋" panose="02010600040101010101" charset="-122"/>
              </a:rPr>
              <a:t>]</a:t>
            </a:r>
            <a:endParaRPr lang="en-US" sz="2600" b="1" spc="-1" dirty="0">
              <a:solidFill>
                <a:srgbClr val="000000"/>
              </a:solidFill>
              <a:latin typeface="华文仿宋" panose="02010600040101010101" charset="-122"/>
              <a:ea typeface="华文仿宋" panose="02010600040101010101" charset="-122"/>
            </a:endParaRP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4327920" y="2907720"/>
            <a:ext cx="109476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1" strike="noStrike" spc="-1">
                <a:solidFill>
                  <a:srgbClr val="FFFFFF"/>
                </a:solidFill>
                <a:latin typeface="Arial" panose="020B0604020202020204"/>
                <a:ea typeface="微软雅黑" panose="020B0503020204020204" charset="-122"/>
              </a:rPr>
              <a:t>聚类分组</a:t>
            </a:r>
            <a:endParaRPr lang="en-US" sz="1800" b="0" strike="noStrike" spc="-1">
              <a:latin typeface="Arial" panose="020B0604020202020204"/>
            </a:endParaRPr>
          </a:p>
        </p:txBody>
      </p:sp>
      <p:sp>
        <p:nvSpPr>
          <p:cNvPr id="234" name="CustomShape 9"/>
          <p:cNvSpPr/>
          <p:nvPr/>
        </p:nvSpPr>
        <p:spPr>
          <a:xfrm>
            <a:off x="943560" y="1680840"/>
            <a:ext cx="6801840" cy="231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2900">
              <a:lnSpc>
                <a:spcPct val="90000"/>
              </a:lnSpc>
              <a:spcBef>
                <a:spcPts val="500"/>
              </a:spcBef>
            </a:pPr>
            <a:r>
              <a:rPr lang="zh-CN" altLang="en-US" sz="2800" b="1" strike="noStrike" spc="-1" dirty="0">
                <a:solidFill>
                  <a:srgbClr val="000000"/>
                </a:solidFill>
                <a:latin typeface="华文仿宋" panose="02010600040101010101" charset="-122"/>
                <a:ea typeface="华文仿宋" panose="02010600040101010101" charset="-122"/>
              </a:rPr>
              <a:t>完成</a:t>
            </a:r>
            <a:r>
              <a:rPr lang="en-US" sz="2800" b="1" strike="noStrike" spc="-1" dirty="0">
                <a:solidFill>
                  <a:srgbClr val="000000"/>
                </a:solidFill>
                <a:latin typeface="华文仿宋" panose="02010600040101010101" charset="-122"/>
                <a:ea typeface="华文仿宋" panose="02010600040101010101" charset="-122"/>
              </a:rPr>
              <a:t>Step</a:t>
            </a:r>
            <a:r>
              <a:rPr lang="en-US" altLang="zh-CN" sz="2800" b="1" strike="noStrike" spc="-1" dirty="0">
                <a:solidFill>
                  <a:srgbClr val="000000"/>
                </a:solidFill>
                <a:latin typeface="华文仿宋" panose="02010600040101010101" charset="-122"/>
                <a:ea typeface="华文仿宋" panose="02010600040101010101" charset="-122"/>
              </a:rPr>
              <a:t>1~Step4</a:t>
            </a:r>
            <a:r>
              <a:rPr lang="en-US" sz="2800" b="1" strike="noStrike" spc="-1" dirty="0">
                <a:solidFill>
                  <a:srgbClr val="000000"/>
                </a:solidFill>
                <a:latin typeface="华文仿宋" panose="02010600040101010101" charset="-122"/>
                <a:ea typeface="华文仿宋" panose="02010600040101010101" charset="-122"/>
              </a:rPr>
              <a:t>：</a:t>
            </a:r>
            <a:endParaRPr lang="en-US" sz="2800" b="0" strike="noStrike" spc="-1" dirty="0">
              <a:latin typeface="华文仿宋" panose="02010600040101010101" charset="-122"/>
              <a:ea typeface="华文仿宋" panose="02010600040101010101" charset="-122"/>
            </a:endParaRPr>
          </a:p>
          <a:p>
            <a:pPr marL="342900">
              <a:lnSpc>
                <a:spcPct val="90000"/>
              </a:lnSpc>
              <a:spcBef>
                <a:spcPts val="500"/>
              </a:spcBef>
            </a:pPr>
            <a:endParaRPr lang="en-US" sz="2800" b="0" strike="noStrike" spc="-1" dirty="0">
              <a:latin typeface="华文仿宋" panose="02010600040101010101" charset="-122"/>
              <a:ea typeface="华文仿宋" panose="02010600040101010101" charset="-122"/>
            </a:endParaRPr>
          </a:p>
          <a:p>
            <a:pPr marL="342900">
              <a:lnSpc>
                <a:spcPct val="90000"/>
              </a:lnSpc>
              <a:spcBef>
                <a:spcPts val="500"/>
              </a:spcBef>
            </a:pPr>
            <a:r>
              <a:rPr lang="en-US" sz="2400" b="0" strike="noStrike" spc="-1" dirty="0" err="1">
                <a:solidFill>
                  <a:srgbClr val="000000"/>
                </a:solidFill>
                <a:latin typeface="华文仿宋" panose="02010600040101010101" charset="-122"/>
                <a:ea typeface="华文仿宋" panose="02010600040101010101" charset="-122"/>
              </a:rPr>
              <a:t>要求</a:t>
            </a:r>
            <a:r>
              <a:rPr lang="zh-CN" altLang="en-US" sz="2400" b="0" strike="noStrike" spc="-1" dirty="0">
                <a:solidFill>
                  <a:srgbClr val="000000"/>
                </a:solidFill>
                <a:latin typeface="华文仿宋" panose="02010600040101010101" charset="-122"/>
                <a:ea typeface="华文仿宋" panose="02010600040101010101" charset="-122"/>
              </a:rPr>
              <a:t>按照测试</a:t>
            </a:r>
            <a:r>
              <a:rPr lang="en-US" altLang="zh-CN" sz="2400" b="0" strike="noStrike" spc="-1" dirty="0">
                <a:solidFill>
                  <a:srgbClr val="000000"/>
                </a:solidFill>
                <a:latin typeface="华文仿宋" panose="02010600040101010101" charset="-122"/>
                <a:ea typeface="华文仿宋" panose="02010600040101010101" charset="-122"/>
              </a:rPr>
              <a:t>1~</a:t>
            </a:r>
            <a:r>
              <a:rPr lang="zh-CN" altLang="en-US" sz="2400" b="0" strike="noStrike" spc="-1" dirty="0">
                <a:solidFill>
                  <a:srgbClr val="000000"/>
                </a:solidFill>
                <a:latin typeface="华文仿宋" panose="02010600040101010101" charset="-122"/>
                <a:ea typeface="华文仿宋" panose="02010600040101010101" charset="-122"/>
              </a:rPr>
              <a:t>测试</a:t>
            </a:r>
            <a:r>
              <a:rPr lang="en-US" altLang="zh-CN" sz="2400" b="0" strike="noStrike" spc="-1" dirty="0">
                <a:solidFill>
                  <a:srgbClr val="000000"/>
                </a:solidFill>
                <a:latin typeface="华文仿宋" panose="02010600040101010101" charset="-122"/>
                <a:ea typeface="华文仿宋" panose="02010600040101010101" charset="-122"/>
              </a:rPr>
              <a:t>4</a:t>
            </a:r>
            <a:r>
              <a:rPr lang="zh-CN" altLang="en-US" sz="2400" b="0" strike="noStrike" spc="-1" dirty="0">
                <a:solidFill>
                  <a:srgbClr val="000000"/>
                </a:solidFill>
                <a:latin typeface="华文仿宋" panose="02010600040101010101" charset="-122"/>
                <a:ea typeface="华文仿宋" panose="02010600040101010101" charset="-122"/>
              </a:rPr>
              <a:t>要求完成后，最终提交的文件树图示如下：</a:t>
            </a:r>
            <a:r>
              <a:rPr lang="en-US" sz="2400" b="0" strike="noStrike" spc="-1" dirty="0">
                <a:solidFill>
                  <a:srgbClr val="000000"/>
                </a:solidFill>
                <a:latin typeface="华文仿宋" panose="02010600040101010101" charset="-122"/>
                <a:ea typeface="华文仿宋" panose="02010600040101010101" charset="-122"/>
              </a:rPr>
              <a:t> </a:t>
            </a:r>
            <a:endParaRPr lang="en-US" sz="2400" b="0" strike="noStrike" spc="-1" dirty="0">
              <a:latin typeface="华文仿宋" panose="02010600040101010101" charset="-122"/>
              <a:ea typeface="华文仿宋" panose="02010600040101010101"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8128" y="3271680"/>
            <a:ext cx="3060191" cy="2313000"/>
          </a:xfrm>
          <a:prstGeom prst="rect">
            <a:avLst/>
          </a:prstGeom>
        </p:spPr>
      </p:pic>
      <p:sp>
        <p:nvSpPr>
          <p:cNvPr id="14" name="CustomShape 1"/>
          <p:cNvSpPr/>
          <p:nvPr/>
        </p:nvSpPr>
        <p:spPr>
          <a:xfrm>
            <a:off x="228600" y="173976"/>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dirty="0" err="1">
                <a:solidFill>
                  <a:srgbClr val="FF0000"/>
                </a:solidFill>
                <a:latin typeface="华文中宋" panose="02010600040101010101" charset="-122"/>
                <a:ea typeface="华文中宋" panose="02010600040101010101" charset="-122"/>
              </a:rPr>
              <a:t>实验实战</a:t>
            </a:r>
            <a:endParaRPr lang="en-US" sz="4000" b="0" strike="noStrike" spc="-1" dirty="0">
              <a:latin typeface="Arial" panose="020B0604020202020204"/>
            </a:endParaRP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228600" y="125208"/>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dirty="0" err="1">
                <a:solidFill>
                  <a:srgbClr val="FF0000"/>
                </a:solidFill>
                <a:latin typeface="华文中宋" panose="02010600040101010101" charset="-122"/>
                <a:ea typeface="华文中宋" panose="02010600040101010101" charset="-122"/>
              </a:rPr>
              <a:t>实验实战</a:t>
            </a:r>
            <a:endParaRPr lang="en-US" sz="4000" b="0" strike="noStrike" spc="-1" dirty="0">
              <a:latin typeface="Arial" panose="020B0604020202020204"/>
            </a:endParaRPr>
          </a:p>
        </p:txBody>
      </p:sp>
      <p:sp>
        <p:nvSpPr>
          <p:cNvPr id="212" name="CustomShape 2"/>
          <p:cNvSpPr/>
          <p:nvPr/>
        </p:nvSpPr>
        <p:spPr>
          <a:xfrm>
            <a:off x="276120" y="861048"/>
            <a:ext cx="891900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ts val="2910"/>
              </a:lnSpc>
            </a:pPr>
            <a:r>
              <a:rPr lang="en-US" sz="2600" b="1" strike="noStrike" spc="-1">
                <a:solidFill>
                  <a:srgbClr val="000000"/>
                </a:solidFill>
                <a:latin typeface="华文仿宋" panose="02010600040101010101" charset="-122"/>
                <a:ea typeface="华文仿宋" panose="02010600040101010101" charset="-122"/>
              </a:rPr>
              <a:t>Exercise 0.2</a:t>
            </a:r>
          </a:p>
          <a:p>
            <a:pPr>
              <a:lnSpc>
                <a:spcPts val="2910"/>
              </a:lnSpc>
            </a:pPr>
            <a:r>
              <a:rPr lang="en-US" sz="2600" b="1" spc="-1">
                <a:solidFill>
                  <a:srgbClr val="000000"/>
                </a:solidFill>
                <a:latin typeface="华文仿宋" panose="02010600040101010101" charset="-122"/>
                <a:ea typeface="华文仿宋" panose="02010600040101010101" charset="-122"/>
              </a:rPr>
              <a:t>1</a:t>
            </a:r>
            <a:r>
              <a:rPr lang="en-US" sz="2600" b="1" strike="noStrike" spc="-1">
                <a:solidFill>
                  <a:srgbClr val="000000"/>
                </a:solidFill>
                <a:latin typeface="华文仿宋" panose="02010600040101010101" charset="-122"/>
                <a:ea typeface="华文仿宋" panose="02010600040101010101" charset="-122"/>
              </a:rPr>
              <a:t>、</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在</a:t>
            </a:r>
            <a:r>
              <a:rPr lang="en-US" altLang="zh-CN" sz="2600" dirty="0">
                <a:solidFill>
                  <a:srgbClr val="000000"/>
                </a:solidFill>
                <a:latin typeface="华文仿宋" panose="02010600040101010101" charset="-122"/>
                <a:ea typeface="华文仿宋" panose="02010600040101010101" charset="-122"/>
                <a:cs typeface="华文仿宋" panose="02010600040101010101" charset="-122"/>
              </a:rPr>
              <a:t>lab0</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工作区</a:t>
            </a:r>
            <a:r>
              <a:rPr lang="en-US" altLang="zh-CN" sz="2600" dirty="0">
                <a:solidFill>
                  <a:srgbClr val="000000"/>
                </a:solidFill>
                <a:latin typeface="华文仿宋" panose="02010600040101010101" charset="-122"/>
                <a:ea typeface="华文仿宋" panose="02010600040101010101" charset="-122"/>
                <a:cs typeface="华文仿宋" panose="02010600040101010101" charset="-122"/>
              </a:rPr>
              <a:t>ray/sh_test1</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目录中，</a:t>
            </a:r>
            <a:r>
              <a:rPr lang="zh-CN" altLang="en-US" sz="2600" dirty="0">
                <a:solidFill>
                  <a:srgbClr val="FF0000"/>
                </a:solidFill>
                <a:latin typeface="华文仿宋" panose="02010600040101010101" charset="-122"/>
                <a:ea typeface="华文仿宋" panose="02010600040101010101" charset="-122"/>
                <a:cs typeface="华文仿宋" panose="02010600040101010101" charset="-122"/>
              </a:rPr>
              <a:t>含有</a:t>
            </a:r>
            <a:r>
              <a:rPr lang="en-US" altLang="zh-CN" sz="2600" dirty="0">
                <a:solidFill>
                  <a:srgbClr val="FF0000"/>
                </a:solidFill>
                <a:latin typeface="华文仿宋" panose="02010600040101010101" charset="-122"/>
                <a:ea typeface="华文仿宋" panose="02010600040101010101" charset="-122"/>
                <a:cs typeface="华文仿宋" panose="02010600040101010101" charset="-122"/>
              </a:rPr>
              <a:t>100</a:t>
            </a:r>
            <a:r>
              <a:rPr lang="zh-CN" altLang="en-US" sz="2600" dirty="0">
                <a:solidFill>
                  <a:srgbClr val="FF0000"/>
                </a:solidFill>
                <a:latin typeface="华文仿宋" panose="02010600040101010101" charset="-122"/>
                <a:ea typeface="华文仿宋" panose="02010600040101010101" charset="-122"/>
                <a:cs typeface="华文仿宋" panose="02010600040101010101" charset="-122"/>
              </a:rPr>
              <a:t>个子文件夹</a:t>
            </a:r>
            <a:r>
              <a:rPr lang="en-US" altLang="zh-CN" sz="2600" dirty="0">
                <a:solidFill>
                  <a:srgbClr val="FF0000"/>
                </a:solidFill>
                <a:latin typeface="华文仿宋" panose="02010600040101010101" charset="-122"/>
                <a:ea typeface="华文仿宋" panose="02010600040101010101" charset="-122"/>
                <a:cs typeface="华文仿宋" panose="02010600040101010101" charset="-122"/>
              </a:rPr>
              <a:t>file1~file100</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，还存在一个名为</a:t>
            </a:r>
            <a:r>
              <a:rPr lang="en-US" altLang="zh-CN" sz="2600" dirty="0">
                <a:solidFill>
                  <a:srgbClr val="000000"/>
                </a:solidFill>
                <a:latin typeface="华文仿宋" panose="02010600040101010101" charset="-122"/>
                <a:ea typeface="华文仿宋" panose="02010600040101010101" charset="-122"/>
                <a:cs typeface="华文仿宋" panose="02010600040101010101" charset="-122"/>
              </a:rPr>
              <a:t>changefile.sh</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的文件，将其补完，以实现通过指令</a:t>
            </a:r>
            <a:r>
              <a:rPr lang="en-US" altLang="zh-CN" sz="2600" dirty="0">
                <a:solidFill>
                  <a:srgbClr val="000000"/>
                </a:solidFill>
                <a:latin typeface="华文仿宋" panose="02010600040101010101" charset="-122"/>
                <a:ea typeface="华文仿宋" panose="02010600040101010101" charset="-122"/>
                <a:cs typeface="华文仿宋" panose="02010600040101010101" charset="-122"/>
              </a:rPr>
              <a:t>bash changefile.sh</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，可以删除该文件夹内</a:t>
            </a:r>
            <a:r>
              <a:rPr lang="en-US" altLang="zh-CN" sz="2600" dirty="0">
                <a:solidFill>
                  <a:srgbClr val="000000"/>
                </a:solidFill>
                <a:latin typeface="华文仿宋" panose="02010600040101010101" charset="-122"/>
                <a:ea typeface="华文仿宋" panose="02010600040101010101" charset="-122"/>
                <a:cs typeface="华文仿宋" panose="02010600040101010101" charset="-122"/>
              </a:rPr>
              <a:t>file71~file100</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共计</a:t>
            </a:r>
            <a:r>
              <a:rPr lang="en-US" altLang="zh-CN" sz="2600" dirty="0">
                <a:solidFill>
                  <a:srgbClr val="000000"/>
                </a:solidFill>
                <a:latin typeface="华文仿宋" panose="02010600040101010101" charset="-122"/>
                <a:ea typeface="华文仿宋" panose="02010600040101010101" charset="-122"/>
                <a:cs typeface="华文仿宋" panose="02010600040101010101" charset="-122"/>
              </a:rPr>
              <a:t>30</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个子文件夹，将</a:t>
            </a:r>
            <a:r>
              <a:rPr lang="en-US" altLang="zh-CN" sz="2600" dirty="0">
                <a:solidFill>
                  <a:srgbClr val="000000"/>
                </a:solidFill>
                <a:latin typeface="华文仿宋" panose="02010600040101010101" charset="-122"/>
                <a:ea typeface="华文仿宋" panose="02010600040101010101" charset="-122"/>
                <a:cs typeface="华文仿宋" panose="02010600040101010101" charset="-122"/>
              </a:rPr>
              <a:t>file41~file70</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共计</a:t>
            </a:r>
            <a:r>
              <a:rPr lang="en-US" altLang="zh-CN" sz="2600" dirty="0">
                <a:solidFill>
                  <a:srgbClr val="000000"/>
                </a:solidFill>
                <a:latin typeface="华文仿宋" panose="02010600040101010101" charset="-122"/>
                <a:ea typeface="华文仿宋" panose="02010600040101010101" charset="-122"/>
                <a:cs typeface="华文仿宋" panose="02010600040101010101" charset="-122"/>
              </a:rPr>
              <a:t>30</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个子文件夹重命名为</a:t>
            </a:r>
            <a:r>
              <a:rPr lang="en-US" altLang="zh-CN" sz="2600" dirty="0">
                <a:solidFill>
                  <a:srgbClr val="000000"/>
                </a:solidFill>
                <a:latin typeface="华文仿宋" panose="02010600040101010101" charset="-122"/>
                <a:ea typeface="华文仿宋" panose="02010600040101010101" charset="-122"/>
                <a:cs typeface="华文仿宋" panose="02010600040101010101" charset="-122"/>
              </a:rPr>
              <a:t>newfile41~newfile70</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，保留</a:t>
            </a:r>
            <a:r>
              <a:rPr lang="en-US" altLang="zh-CN" sz="2600" dirty="0">
                <a:solidFill>
                  <a:srgbClr val="000000"/>
                </a:solidFill>
                <a:latin typeface="华文仿宋" panose="02010600040101010101" charset="-122"/>
                <a:ea typeface="华文仿宋" panose="02010600040101010101" charset="-122"/>
                <a:cs typeface="华文仿宋" panose="02010600040101010101" charset="-122"/>
              </a:rPr>
              <a:t>file1~file40</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共计</a:t>
            </a:r>
            <a:r>
              <a:rPr lang="en-US" altLang="zh-CN" sz="2600" dirty="0">
                <a:solidFill>
                  <a:srgbClr val="000000"/>
                </a:solidFill>
                <a:latin typeface="华文仿宋" panose="02010600040101010101" charset="-122"/>
                <a:ea typeface="华文仿宋" panose="02010600040101010101" charset="-122"/>
                <a:cs typeface="华文仿宋" panose="02010600040101010101" charset="-122"/>
              </a:rPr>
              <a:t>40</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个子文件夹。</a:t>
            </a:r>
            <a:r>
              <a:rPr lang="en-US" altLang="zh-CN" sz="2600" b="1" dirty="0">
                <a:solidFill>
                  <a:srgbClr val="000000"/>
                </a:solidFill>
                <a:latin typeface="华文仿宋" panose="02010600040101010101" charset="-122"/>
                <a:ea typeface="华文仿宋" panose="02010600040101010101" charset="-122"/>
                <a:cs typeface="华文仿宋" panose="02010600040101010101" charset="-122"/>
              </a:rPr>
              <a:t>[</a:t>
            </a:r>
            <a:r>
              <a:rPr lang="zh-CN" altLang="en-US" sz="2600" b="1" dirty="0">
                <a:solidFill>
                  <a:srgbClr val="000000"/>
                </a:solidFill>
                <a:latin typeface="华文仿宋" panose="02010600040101010101" charset="-122"/>
                <a:ea typeface="华文仿宋" panose="02010600040101010101" charset="-122"/>
                <a:cs typeface="华文仿宋" panose="02010600040101010101" charset="-122"/>
              </a:rPr>
              <a:t>注意：</a:t>
            </a:r>
            <a:r>
              <a:rPr lang="zh-CN" altLang="en-US" sz="2600" b="1" dirty="0">
                <a:solidFill>
                  <a:srgbClr val="FF0000"/>
                </a:solidFill>
                <a:latin typeface="华文仿宋" panose="02010600040101010101" charset="-122"/>
                <a:ea typeface="华文仿宋" panose="02010600040101010101" charset="-122"/>
                <a:cs typeface="华文仿宋" panose="02010600040101010101" charset="-122"/>
              </a:rPr>
              <a:t>评测时仅检测</a:t>
            </a:r>
            <a:r>
              <a:rPr lang="en-US" altLang="zh-CN" sz="2600" b="1" dirty="0">
                <a:solidFill>
                  <a:srgbClr val="FF0000"/>
                </a:solidFill>
                <a:latin typeface="华文仿宋" panose="02010600040101010101" charset="-122"/>
                <a:ea typeface="华文仿宋" panose="02010600040101010101" charset="-122"/>
                <a:cs typeface="华文仿宋" panose="02010600040101010101" charset="-122"/>
              </a:rPr>
              <a:t>changefile.sh</a:t>
            </a:r>
            <a:r>
              <a:rPr lang="zh-CN" altLang="en-US" sz="2600" b="1" dirty="0">
                <a:solidFill>
                  <a:srgbClr val="FF0000"/>
                </a:solidFill>
                <a:latin typeface="华文仿宋" panose="02010600040101010101" charset="-122"/>
                <a:ea typeface="华文仿宋" panose="02010600040101010101" charset="-122"/>
                <a:cs typeface="华文仿宋" panose="02010600040101010101" charset="-122"/>
              </a:rPr>
              <a:t>的正确性</a:t>
            </a:r>
            <a:r>
              <a:rPr lang="en-US" altLang="zh-CN" sz="2600" b="1" dirty="0">
                <a:solidFill>
                  <a:srgbClr val="000000"/>
                </a:solidFill>
                <a:latin typeface="华文仿宋" panose="02010600040101010101" charset="-122"/>
                <a:ea typeface="华文仿宋" panose="02010600040101010101" charset="-122"/>
                <a:cs typeface="华文仿宋" panose="02010600040101010101" charset="-122"/>
              </a:rPr>
              <a:t>]</a:t>
            </a: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9"/>
          <p:cNvSpPr/>
          <p:nvPr/>
        </p:nvSpPr>
        <p:spPr>
          <a:xfrm>
            <a:off x="2935953" y="1695481"/>
            <a:ext cx="6019233" cy="264143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2900">
              <a:lnSpc>
                <a:spcPct val="90000"/>
              </a:lnSpc>
              <a:spcBef>
                <a:spcPts val="500"/>
              </a:spcBef>
            </a:pPr>
            <a:r>
              <a:rPr lang="zh-CN" altLang="en-US" sz="2800" b="1" strike="noStrike" spc="-1">
                <a:solidFill>
                  <a:srgbClr val="000000"/>
                </a:solidFill>
                <a:latin typeface="华文仿宋" panose="02010600040101010101" charset="-122"/>
                <a:ea typeface="华文仿宋" panose="02010600040101010101" charset="-122"/>
              </a:rPr>
              <a:t>完成</a:t>
            </a:r>
            <a:r>
              <a:rPr lang="en-US" sz="2800" b="1" strike="noStrike" spc="-1">
                <a:solidFill>
                  <a:srgbClr val="000000"/>
                </a:solidFill>
                <a:latin typeface="华文仿宋" panose="02010600040101010101" charset="-122"/>
                <a:ea typeface="华文仿宋" panose="02010600040101010101" charset="-122"/>
              </a:rPr>
              <a:t>Step</a:t>
            </a:r>
            <a:r>
              <a:rPr lang="en-US" sz="2800" b="1" strike="noStrike" spc="-1" dirty="0">
                <a:solidFill>
                  <a:srgbClr val="000000"/>
                </a:solidFill>
                <a:latin typeface="华文仿宋" panose="02010600040101010101" charset="-122"/>
                <a:ea typeface="华文仿宋" panose="02010600040101010101" charset="-122"/>
              </a:rPr>
              <a:t>1</a:t>
            </a:r>
            <a:r>
              <a:rPr lang="en-US" sz="2800" b="1" strike="noStrike" spc="-1">
                <a:solidFill>
                  <a:srgbClr val="000000"/>
                </a:solidFill>
                <a:latin typeface="华文仿宋" panose="02010600040101010101" charset="-122"/>
                <a:ea typeface="华文仿宋" panose="02010600040101010101" charset="-122"/>
              </a:rPr>
              <a:t>：</a:t>
            </a:r>
            <a:endParaRPr lang="en-US" sz="2800" b="0" strike="noStrike" spc="-1" dirty="0">
              <a:latin typeface="Arial" panose="020B0604020202020204"/>
            </a:endParaRPr>
          </a:p>
          <a:p>
            <a:pPr marL="342900">
              <a:lnSpc>
                <a:spcPct val="90000"/>
              </a:lnSpc>
              <a:spcBef>
                <a:spcPts val="500"/>
              </a:spcBef>
            </a:pPr>
            <a:r>
              <a:rPr lang="en-US" altLang="zh-CN" sz="2400" spc="-1" dirty="0" err="1">
                <a:solidFill>
                  <a:srgbClr val="000000"/>
                </a:solidFill>
                <a:latin typeface="华文仿宋" panose="02010600040101010101" charset="-122"/>
                <a:ea typeface="华文仿宋" panose="02010600040101010101" charset="-122"/>
              </a:rPr>
              <a:t>要求</a:t>
            </a:r>
            <a:r>
              <a:rPr lang="zh-CN" altLang="en-US" sz="2400" spc="-1" dirty="0">
                <a:solidFill>
                  <a:srgbClr val="000000"/>
                </a:solidFill>
                <a:latin typeface="华文仿宋" panose="02010600040101010101" charset="-122"/>
                <a:ea typeface="华文仿宋" panose="02010600040101010101" charset="-122"/>
              </a:rPr>
              <a:t>按照测试</a:t>
            </a:r>
            <a:r>
              <a:rPr lang="en-US" altLang="zh-CN" sz="2400" spc="-1" dirty="0">
                <a:solidFill>
                  <a:srgbClr val="000000"/>
                </a:solidFill>
                <a:latin typeface="华文仿宋" panose="02010600040101010101" charset="-122"/>
                <a:ea typeface="华文仿宋" panose="02010600040101010101" charset="-122"/>
              </a:rPr>
              <a:t>5</a:t>
            </a:r>
            <a:r>
              <a:rPr lang="zh-CN" altLang="en-US" sz="2400" spc="-1" dirty="0">
                <a:solidFill>
                  <a:srgbClr val="000000"/>
                </a:solidFill>
                <a:latin typeface="华文仿宋" panose="02010600040101010101" charset="-122"/>
                <a:ea typeface="华文仿宋" panose="02010600040101010101" charset="-122"/>
              </a:rPr>
              <a:t>要求完成后，最终提交的文件树图示如左</a:t>
            </a:r>
            <a:r>
              <a:rPr lang="en-US" altLang="zh-CN" sz="2400" spc="-1" dirty="0">
                <a:solidFill>
                  <a:srgbClr val="000000"/>
                </a:solidFill>
                <a:latin typeface="华文仿宋" panose="02010600040101010101" charset="-122"/>
                <a:ea typeface="华文仿宋" panose="02010600040101010101" charset="-122"/>
              </a:rPr>
              <a:t>(</a:t>
            </a:r>
            <a:r>
              <a:rPr lang="zh-CN" altLang="en-US" sz="2400" spc="-1" dirty="0">
                <a:solidFill>
                  <a:srgbClr val="FF0000"/>
                </a:solidFill>
                <a:latin typeface="华文仿宋" panose="02010600040101010101" charset="-122"/>
                <a:ea typeface="华文仿宋" panose="02010600040101010101" charset="-122"/>
              </a:rPr>
              <a:t>图中只显示了部分文件夹</a:t>
            </a:r>
            <a:r>
              <a:rPr lang="zh-CN" altLang="en-US" sz="2400" spc="-1" dirty="0">
                <a:solidFill>
                  <a:srgbClr val="000000"/>
                </a:solidFill>
                <a:latin typeface="华文仿宋" panose="02010600040101010101" charset="-122"/>
                <a:ea typeface="华文仿宋" panose="02010600040101010101" charset="-122"/>
              </a:rPr>
              <a:t>，</a:t>
            </a:r>
            <a:r>
              <a:rPr lang="en-US" altLang="zh-CN" sz="2400" spc="-1" dirty="0">
                <a:solidFill>
                  <a:srgbClr val="000000"/>
                </a:solidFill>
                <a:latin typeface="华文仿宋" panose="02010600040101010101" charset="-122"/>
                <a:ea typeface="华文仿宋" panose="02010600040101010101" charset="-122"/>
              </a:rPr>
              <a:t>file</a:t>
            </a:r>
            <a:r>
              <a:rPr lang="zh-CN" altLang="en-US" sz="2400" spc="-1" dirty="0">
                <a:solidFill>
                  <a:srgbClr val="000000"/>
                </a:solidFill>
                <a:latin typeface="华文仿宋" panose="02010600040101010101" charset="-122"/>
                <a:ea typeface="华文仿宋" panose="02010600040101010101" charset="-122"/>
              </a:rPr>
              <a:t>下标只显示</a:t>
            </a:r>
            <a:r>
              <a:rPr lang="en-US" altLang="zh-CN" sz="2400" spc="-1" dirty="0">
                <a:solidFill>
                  <a:srgbClr val="000000"/>
                </a:solidFill>
                <a:latin typeface="华文仿宋" panose="02010600040101010101" charset="-122"/>
                <a:ea typeface="华文仿宋" panose="02010600040101010101" charset="-122"/>
              </a:rPr>
              <a:t>1~12</a:t>
            </a:r>
            <a:r>
              <a:rPr lang="zh-CN" altLang="en-US" sz="2400" spc="-1" dirty="0">
                <a:solidFill>
                  <a:srgbClr val="000000"/>
                </a:solidFill>
                <a:latin typeface="华文仿宋" panose="02010600040101010101" charset="-122"/>
                <a:ea typeface="华文仿宋" panose="02010600040101010101" charset="-122"/>
              </a:rPr>
              <a:t>，</a:t>
            </a:r>
            <a:r>
              <a:rPr lang="en-US" altLang="zh-CN" sz="2400" spc="-1" dirty="0" err="1">
                <a:solidFill>
                  <a:srgbClr val="000000"/>
                </a:solidFill>
                <a:latin typeface="华文仿宋" panose="02010600040101010101" charset="-122"/>
                <a:ea typeface="华文仿宋" panose="02010600040101010101" charset="-122"/>
              </a:rPr>
              <a:t>newfile</a:t>
            </a:r>
            <a:r>
              <a:rPr lang="zh-CN" altLang="en-US" sz="2400" spc="-1" dirty="0">
                <a:solidFill>
                  <a:srgbClr val="000000"/>
                </a:solidFill>
                <a:latin typeface="华文仿宋" panose="02010600040101010101" charset="-122"/>
                <a:ea typeface="华文仿宋" panose="02010600040101010101" charset="-122"/>
              </a:rPr>
              <a:t>下标只显示</a:t>
            </a:r>
            <a:r>
              <a:rPr lang="en-US" altLang="zh-CN" sz="2400" spc="-1" dirty="0">
                <a:solidFill>
                  <a:srgbClr val="000000"/>
                </a:solidFill>
                <a:latin typeface="华文仿宋" panose="02010600040101010101" charset="-122"/>
                <a:ea typeface="华文仿宋" panose="02010600040101010101" charset="-122"/>
              </a:rPr>
              <a:t>41~55) </a:t>
            </a:r>
            <a:endParaRPr lang="en-US" altLang="zh-CN" sz="2400" spc="-1"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300" y="1544700"/>
            <a:ext cx="2461473" cy="4286279"/>
          </a:xfrm>
          <a:prstGeom prst="rect">
            <a:avLst/>
          </a:prstGeom>
        </p:spPr>
      </p:pic>
      <p:sp>
        <p:nvSpPr>
          <p:cNvPr id="14" name="CustomShape 1"/>
          <p:cNvSpPr/>
          <p:nvPr/>
        </p:nvSpPr>
        <p:spPr>
          <a:xfrm>
            <a:off x="228600" y="125208"/>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dirty="0" err="1">
                <a:solidFill>
                  <a:srgbClr val="FF0000"/>
                </a:solidFill>
                <a:latin typeface="华文中宋" panose="02010600040101010101" charset="-122"/>
                <a:ea typeface="华文中宋" panose="02010600040101010101" charset="-122"/>
              </a:rPr>
              <a:t>实验实战</a:t>
            </a:r>
            <a:endParaRPr lang="en-US" sz="4000" b="0" strike="noStrike" spc="-1" dirty="0">
              <a:latin typeface="Arial" panose="020B0604020202020204"/>
            </a:endParaRP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228600" y="210552"/>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dirty="0" err="1">
                <a:solidFill>
                  <a:srgbClr val="FF0000"/>
                </a:solidFill>
                <a:latin typeface="华文中宋" panose="02010600040101010101" charset="-122"/>
                <a:ea typeface="华文中宋" panose="02010600040101010101" charset="-122"/>
              </a:rPr>
              <a:t>实验实战</a:t>
            </a:r>
            <a:endParaRPr lang="en-US" sz="4000" b="0" strike="noStrike" spc="-1" dirty="0">
              <a:latin typeface="Arial" panose="020B0604020202020204"/>
            </a:endParaRPr>
          </a:p>
        </p:txBody>
      </p:sp>
      <p:sp>
        <p:nvSpPr>
          <p:cNvPr id="212" name="CustomShape 2"/>
          <p:cNvSpPr/>
          <p:nvPr/>
        </p:nvSpPr>
        <p:spPr>
          <a:xfrm>
            <a:off x="276120" y="873240"/>
            <a:ext cx="891900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90000"/>
              </a:lnSpc>
              <a:spcBef>
                <a:spcPts val="600"/>
              </a:spcBef>
              <a:spcAft>
                <a:spcPts val="480"/>
              </a:spcAft>
              <a:buClr>
                <a:srgbClr val="336699"/>
              </a:buClr>
              <a:buFont typeface="Wingdings" panose="05000000000000000000" pitchFamily="2" charset="2"/>
              <a:buChar char=""/>
            </a:pPr>
            <a:r>
              <a:rPr lang="en-US" altLang="zh-CN" sz="2600" b="1" strike="noStrike" spc="-1">
                <a:solidFill>
                  <a:srgbClr val="000000"/>
                </a:solidFill>
                <a:latin typeface="华文仿宋" panose="02010600040101010101" charset="-122"/>
                <a:ea typeface="华文仿宋" panose="02010600040101010101" charset="-122"/>
              </a:rPr>
              <a:t>Exercise 0.3</a:t>
            </a:r>
            <a:endParaRPr lang="en-US" altLang="zh-CN" sz="2600">
              <a:solidFill>
                <a:srgbClr val="000000"/>
              </a:solidFill>
              <a:latin typeface="华文仿宋" panose="02010600040101010101" charset="-122"/>
              <a:ea typeface="华文仿宋" panose="02010600040101010101" charset="-122"/>
              <a:cs typeface="华文仿宋" panose="02010600040101010101" charset="-122"/>
            </a:endParaRPr>
          </a:p>
          <a:p>
            <a:pPr marL="342900" indent="-342265">
              <a:lnSpc>
                <a:spcPct val="90000"/>
              </a:lnSpc>
              <a:spcBef>
                <a:spcPts val="600"/>
              </a:spcBef>
              <a:spcAft>
                <a:spcPts val="480"/>
              </a:spcAft>
              <a:buClr>
                <a:srgbClr val="336699"/>
              </a:buClr>
              <a:buFont typeface="Wingdings" panose="05000000000000000000" pitchFamily="2" charset="2"/>
              <a:buChar char=""/>
            </a:pPr>
            <a:r>
              <a:rPr lang="en-US" altLang="zh-CN" sz="2600">
                <a:solidFill>
                  <a:srgbClr val="000000"/>
                </a:solidFill>
                <a:latin typeface="华文仿宋" panose="02010600040101010101" charset="-122"/>
                <a:ea typeface="华文仿宋" panose="02010600040101010101" charset="-122"/>
                <a:cs typeface="华文仿宋" panose="02010600040101010101" charset="-122"/>
              </a:rPr>
              <a:t>1</a:t>
            </a:r>
            <a:r>
              <a:rPr lang="zh-CN" altLang="en-US" sz="2600">
                <a:solidFill>
                  <a:srgbClr val="000000"/>
                </a:solidFill>
                <a:latin typeface="华文仿宋" panose="02010600040101010101" charset="-122"/>
                <a:ea typeface="华文仿宋" panose="02010600040101010101" charset="-122"/>
                <a:cs typeface="华文仿宋" panose="02010600040101010101" charset="-122"/>
              </a:rPr>
              <a:t>、</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在</a:t>
            </a:r>
            <a:r>
              <a:rPr lang="en-US" altLang="zh-CN" sz="2600" dirty="0">
                <a:solidFill>
                  <a:srgbClr val="000000"/>
                </a:solidFill>
                <a:latin typeface="华文仿宋" panose="02010600040101010101" charset="-122"/>
                <a:ea typeface="华文仿宋" panose="02010600040101010101" charset="-122"/>
                <a:cs typeface="华文仿宋" panose="02010600040101010101" charset="-122"/>
              </a:rPr>
              <a:t>lab0</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工作区的</a:t>
            </a:r>
            <a:r>
              <a:rPr lang="en-US" altLang="zh-CN" sz="2600" dirty="0">
                <a:solidFill>
                  <a:srgbClr val="000000"/>
                </a:solidFill>
                <a:latin typeface="华文仿宋" panose="02010600040101010101" charset="-122"/>
                <a:ea typeface="华文仿宋" panose="02010600040101010101" charset="-122"/>
                <a:cs typeface="华文仿宋" panose="02010600040101010101" charset="-122"/>
              </a:rPr>
              <a:t>ray/sh_test2</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目录下，存在 </a:t>
            </a:r>
            <a:r>
              <a:rPr lang="en-US" altLang="zh-CN" sz="2600" dirty="0">
                <a:solidFill>
                  <a:srgbClr val="000000"/>
                </a:solidFill>
                <a:latin typeface="华文仿宋" panose="02010600040101010101" charset="-122"/>
                <a:ea typeface="华文仿宋" panose="02010600040101010101" charset="-122"/>
                <a:cs typeface="华文仿宋" panose="02010600040101010101" charset="-122"/>
              </a:rPr>
              <a:t>search.sh</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文件，</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sym typeface="+mn-ea"/>
              </a:rPr>
              <a:t>将其补完，以实现通过指令</a:t>
            </a:r>
            <a:r>
              <a:rPr lang="en-US" altLang="zh-CN" sz="2600" dirty="0">
                <a:solidFill>
                  <a:srgbClr val="000000"/>
                </a:solidFill>
                <a:latin typeface="华文仿宋" panose="02010600040101010101" charset="-122"/>
                <a:ea typeface="华文仿宋" panose="02010600040101010101" charset="-122"/>
                <a:cs typeface="华文仿宋" panose="02010600040101010101" charset="-122"/>
                <a:sym typeface="+mn-ea"/>
              </a:rPr>
              <a:t>bash search.sh </a:t>
            </a:r>
            <a:r>
              <a:rPr lang="en-US" altLang="zh-CN" sz="2600" dirty="0">
                <a:solidFill>
                  <a:srgbClr val="000000"/>
                </a:solidFill>
                <a:latin typeface="华文仿宋" panose="02010600040101010101" charset="-122"/>
                <a:ea typeface="华文仿宋" panose="02010600040101010101" charset="-122"/>
                <a:cs typeface="华文仿宋" panose="02010600040101010101" charset="-122"/>
              </a:rPr>
              <a:t>file </a:t>
            </a:r>
            <a:r>
              <a:rPr lang="en-US" altLang="zh-CN" sz="2600" dirty="0" err="1">
                <a:solidFill>
                  <a:srgbClr val="000000"/>
                </a:solidFill>
                <a:latin typeface="华文仿宋" panose="02010600040101010101" charset="-122"/>
                <a:ea typeface="华文仿宋" panose="02010600040101010101" charset="-122"/>
                <a:cs typeface="华文仿宋" panose="02010600040101010101" charset="-122"/>
              </a:rPr>
              <a:t>int</a:t>
            </a:r>
            <a:r>
              <a:rPr lang="en-US" altLang="zh-CN" sz="2600" dirty="0">
                <a:solidFill>
                  <a:srgbClr val="000000"/>
                </a:solidFill>
                <a:latin typeface="华文仿宋" panose="02010600040101010101" charset="-122"/>
                <a:ea typeface="华文仿宋" panose="02010600040101010101" charset="-122"/>
                <a:cs typeface="华文仿宋" panose="02010600040101010101" charset="-122"/>
              </a:rPr>
              <a:t> result</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，可以在当前文件夹下生成</a:t>
            </a:r>
            <a:r>
              <a:rPr lang="en-US" altLang="zh-CN" sz="2600" dirty="0">
                <a:solidFill>
                  <a:srgbClr val="000000"/>
                </a:solidFill>
                <a:latin typeface="华文仿宋" panose="02010600040101010101" charset="-122"/>
                <a:ea typeface="华文仿宋" panose="02010600040101010101" charset="-122"/>
                <a:cs typeface="华文仿宋" panose="02010600040101010101" charset="-122"/>
              </a:rPr>
              <a:t>result</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文件，内容为</a:t>
            </a:r>
            <a:r>
              <a:rPr lang="en-US" altLang="zh-CN" sz="2600" dirty="0">
                <a:solidFill>
                  <a:srgbClr val="000000"/>
                </a:solidFill>
                <a:latin typeface="华文仿宋" panose="02010600040101010101" charset="-122"/>
                <a:ea typeface="华文仿宋" panose="02010600040101010101" charset="-122"/>
                <a:cs typeface="华文仿宋" panose="02010600040101010101" charset="-122"/>
              </a:rPr>
              <a:t>file</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文件</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sym typeface="+mn-ea"/>
              </a:rPr>
              <a:t>所有</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含有</a:t>
            </a:r>
            <a:r>
              <a:rPr lang="en-US" altLang="zh-CN" sz="2600" dirty="0" err="1">
                <a:solidFill>
                  <a:srgbClr val="FF0000"/>
                </a:solidFill>
                <a:latin typeface="华文仿宋" panose="02010600040101010101" charset="-122"/>
                <a:ea typeface="华文仿宋" panose="02010600040101010101" charset="-122"/>
                <a:cs typeface="华文仿宋" panose="02010600040101010101" charset="-122"/>
              </a:rPr>
              <a:t>int</a:t>
            </a:r>
            <a:r>
              <a:rPr lang="zh-CN" altLang="en-US" sz="2600" dirty="0">
                <a:solidFill>
                  <a:srgbClr val="FF0000"/>
                </a:solidFill>
                <a:latin typeface="华文仿宋" panose="02010600040101010101" charset="-122"/>
                <a:ea typeface="华文仿宋" panose="02010600040101010101" charset="-122"/>
                <a:cs typeface="华文仿宋" panose="02010600040101010101" charset="-122"/>
              </a:rPr>
              <a:t>字符串</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对应的行数，</a:t>
            </a:r>
            <a:r>
              <a:rPr lang="zh-CN" altLang="en-US" sz="2600" dirty="0">
                <a:solidFill>
                  <a:srgbClr val="FF0000"/>
                </a:solidFill>
                <a:latin typeface="华文仿宋" panose="02010600040101010101" charset="-122"/>
                <a:ea typeface="华文仿宋" panose="02010600040101010101" charset="-122"/>
                <a:cs typeface="华文仿宋" panose="02010600040101010101" charset="-122"/>
              </a:rPr>
              <a:t>即若有多行含有</a:t>
            </a:r>
            <a:r>
              <a:rPr lang="en-US" altLang="zh-CN" sz="2600" dirty="0" err="1">
                <a:solidFill>
                  <a:srgbClr val="FF0000"/>
                </a:solidFill>
                <a:latin typeface="华文仿宋" panose="02010600040101010101" charset="-122"/>
                <a:ea typeface="华文仿宋" panose="02010600040101010101" charset="-122"/>
                <a:cs typeface="华文仿宋" panose="02010600040101010101" charset="-122"/>
              </a:rPr>
              <a:t>int</a:t>
            </a:r>
            <a:r>
              <a:rPr lang="zh-CN" altLang="en-US" sz="2600" dirty="0">
                <a:solidFill>
                  <a:srgbClr val="FF0000"/>
                </a:solidFill>
                <a:latin typeface="华文仿宋" panose="02010600040101010101" charset="-122"/>
                <a:ea typeface="华文仿宋" panose="02010600040101010101" charset="-122"/>
                <a:cs typeface="华文仿宋" panose="02010600040101010101" charset="-122"/>
              </a:rPr>
              <a:t>字符串需要全部输出</a:t>
            </a:r>
            <a:r>
              <a:rPr lang="zh-CN" altLang="en-US" sz="2600" dirty="0">
                <a:solidFill>
                  <a:srgbClr val="000000"/>
                </a:solidFill>
                <a:latin typeface="华文仿宋" panose="02010600040101010101" charset="-122"/>
                <a:ea typeface="华文仿宋" panose="02010600040101010101" charset="-122"/>
                <a:cs typeface="华文仿宋" panose="02010600040101010101" charset="-122"/>
              </a:rPr>
              <a:t>。</a:t>
            </a:r>
            <a:r>
              <a:rPr lang="en-US" altLang="zh-CN" sz="2600" b="1" dirty="0">
                <a:solidFill>
                  <a:srgbClr val="000000"/>
                </a:solidFill>
                <a:latin typeface="华文仿宋" panose="02010600040101010101" charset="-122"/>
                <a:ea typeface="华文仿宋" panose="02010600040101010101" charset="-122"/>
                <a:cs typeface="华文仿宋" panose="02010600040101010101" charset="-122"/>
              </a:rPr>
              <a:t>[</a:t>
            </a:r>
            <a:r>
              <a:rPr lang="zh-CN" altLang="en-US" sz="2600" b="1" dirty="0">
                <a:solidFill>
                  <a:srgbClr val="000000"/>
                </a:solidFill>
                <a:latin typeface="华文仿宋" panose="02010600040101010101" charset="-122"/>
                <a:ea typeface="华文仿宋" panose="02010600040101010101" charset="-122"/>
                <a:cs typeface="华文仿宋" panose="02010600040101010101" charset="-122"/>
              </a:rPr>
              <a:t>注意：对于指令</a:t>
            </a:r>
            <a:r>
              <a:rPr lang="en-US" altLang="zh-CN" sz="2600" b="1" dirty="0">
                <a:solidFill>
                  <a:srgbClr val="000000"/>
                </a:solidFill>
                <a:latin typeface="华文仿宋" panose="02010600040101010101" charset="-122"/>
                <a:ea typeface="华文仿宋" panose="02010600040101010101" charset="-122"/>
                <a:cs typeface="华文仿宋" panose="02010600040101010101" charset="-122"/>
              </a:rPr>
              <a:t>bash search.sh</a:t>
            </a:r>
            <a:r>
              <a:rPr lang="en-US" altLang="zh-CN" sz="2600" b="1" spc="-20" dirty="0">
                <a:solidFill>
                  <a:srgbClr val="000000"/>
                </a:solidFill>
                <a:latin typeface="华文仿宋" panose="02010600040101010101" charset="-122"/>
                <a:ea typeface="华文仿宋" panose="02010600040101010101" charset="-122"/>
                <a:cs typeface="华文仿宋" panose="02010600040101010101" charset="-122"/>
              </a:rPr>
              <a:t> </a:t>
            </a:r>
            <a:r>
              <a:rPr lang="en-US" altLang="zh-CN" sz="2600" b="1" dirty="0">
                <a:solidFill>
                  <a:srgbClr val="000000"/>
                </a:solidFill>
                <a:latin typeface="华文仿宋" panose="02010600040101010101" charset="-122"/>
                <a:ea typeface="华文仿宋" panose="02010600040101010101" charset="-122"/>
                <a:cs typeface="华文仿宋" panose="02010600040101010101" charset="-122"/>
              </a:rPr>
              <a:t>file</a:t>
            </a:r>
            <a:r>
              <a:rPr lang="en-US" altLang="zh-CN" sz="2600" b="1" spc="-11" dirty="0">
                <a:solidFill>
                  <a:srgbClr val="000000"/>
                </a:solidFill>
                <a:latin typeface="华文仿宋" panose="02010600040101010101" charset="-122"/>
                <a:ea typeface="华文仿宋" panose="02010600040101010101" charset="-122"/>
                <a:cs typeface="华文仿宋" panose="02010600040101010101" charset="-122"/>
              </a:rPr>
              <a:t> </a:t>
            </a:r>
            <a:r>
              <a:rPr lang="en-US" altLang="zh-CN" sz="2600" b="1" dirty="0" err="1">
                <a:solidFill>
                  <a:srgbClr val="000000"/>
                </a:solidFill>
                <a:latin typeface="华文仿宋" panose="02010600040101010101" charset="-122"/>
                <a:ea typeface="华文仿宋" panose="02010600040101010101" charset="-122"/>
                <a:cs typeface="华文仿宋" panose="02010600040101010101" charset="-122"/>
              </a:rPr>
              <a:t>int</a:t>
            </a:r>
            <a:r>
              <a:rPr lang="en-US" altLang="zh-CN" sz="2600" b="1" spc="-13" dirty="0">
                <a:solidFill>
                  <a:srgbClr val="000000"/>
                </a:solidFill>
                <a:latin typeface="华文仿宋" panose="02010600040101010101" charset="-122"/>
                <a:ea typeface="华文仿宋" panose="02010600040101010101" charset="-122"/>
                <a:cs typeface="华文仿宋" panose="02010600040101010101" charset="-122"/>
              </a:rPr>
              <a:t> </a:t>
            </a:r>
            <a:r>
              <a:rPr lang="en-US" altLang="zh-CN" sz="2600" b="1" dirty="0">
                <a:solidFill>
                  <a:srgbClr val="000000"/>
                </a:solidFill>
                <a:latin typeface="华文仿宋" panose="02010600040101010101" charset="-122"/>
                <a:ea typeface="华文仿宋" panose="02010600040101010101" charset="-122"/>
                <a:cs typeface="华文仿宋" panose="02010600040101010101" charset="-122"/>
              </a:rPr>
              <a:t>result</a:t>
            </a:r>
            <a:r>
              <a:rPr lang="zh-CN" altLang="en-US" sz="2600" b="1" dirty="0">
                <a:solidFill>
                  <a:srgbClr val="000000"/>
                </a:solidFill>
                <a:latin typeface="华文仿宋" panose="02010600040101010101" charset="-122"/>
                <a:ea typeface="华文仿宋" panose="02010600040101010101" charset="-122"/>
                <a:cs typeface="华文仿宋" panose="02010600040101010101" charset="-122"/>
              </a:rPr>
              <a:t>，</a:t>
            </a:r>
            <a:r>
              <a:rPr lang="en-US" altLang="zh-CN" sz="2600" b="1" dirty="0">
                <a:solidFill>
                  <a:srgbClr val="FF0000"/>
                </a:solidFill>
                <a:latin typeface="华文仿宋" panose="02010600040101010101" charset="-122"/>
                <a:ea typeface="华文仿宋" panose="02010600040101010101" charset="-122"/>
                <a:cs typeface="华文仿宋" panose="02010600040101010101" charset="-122"/>
              </a:rPr>
              <a:t>file</a:t>
            </a:r>
            <a:r>
              <a:rPr lang="zh-CN" altLang="en-US" sz="2600" b="1" dirty="0">
                <a:solidFill>
                  <a:srgbClr val="FF0000"/>
                </a:solidFill>
                <a:latin typeface="华文仿宋" panose="02010600040101010101" charset="-122"/>
                <a:ea typeface="华文仿宋" panose="02010600040101010101" charset="-122"/>
                <a:cs typeface="华文仿宋" panose="02010600040101010101" charset="-122"/>
              </a:rPr>
              <a:t>及</a:t>
            </a:r>
            <a:r>
              <a:rPr lang="en-US" altLang="zh-CN" sz="2600" b="1" dirty="0">
                <a:solidFill>
                  <a:srgbClr val="FF0000"/>
                </a:solidFill>
                <a:latin typeface="华文仿宋" panose="02010600040101010101" charset="-122"/>
                <a:ea typeface="华文仿宋" panose="02010600040101010101" charset="-122"/>
                <a:cs typeface="华文仿宋" panose="02010600040101010101" charset="-122"/>
              </a:rPr>
              <a:t>result</a:t>
            </a:r>
            <a:r>
              <a:rPr lang="zh-CN" altLang="en-US" sz="2600" b="1" dirty="0">
                <a:solidFill>
                  <a:srgbClr val="FF0000"/>
                </a:solidFill>
                <a:latin typeface="华文仿宋" panose="02010600040101010101" charset="-122"/>
                <a:ea typeface="华文仿宋" panose="02010600040101010101" charset="-122"/>
                <a:cs typeface="华文仿宋" panose="02010600040101010101" charset="-122"/>
              </a:rPr>
              <a:t>可为任何合法文件名称，</a:t>
            </a:r>
            <a:r>
              <a:rPr lang="en-US" altLang="zh-CN" sz="2600" b="1" dirty="0" err="1">
                <a:solidFill>
                  <a:srgbClr val="FF0000"/>
                </a:solidFill>
                <a:latin typeface="华文仿宋" panose="02010600040101010101" charset="-122"/>
                <a:ea typeface="华文仿宋" panose="02010600040101010101" charset="-122"/>
                <a:cs typeface="华文仿宋" panose="02010600040101010101" charset="-122"/>
              </a:rPr>
              <a:t>int</a:t>
            </a:r>
            <a:r>
              <a:rPr lang="zh-CN" altLang="en-US" sz="2600" b="1" dirty="0">
                <a:solidFill>
                  <a:srgbClr val="FF0000"/>
                </a:solidFill>
                <a:latin typeface="华文仿宋" panose="02010600040101010101" charset="-122"/>
                <a:ea typeface="华文仿宋" panose="02010600040101010101" charset="-122"/>
                <a:cs typeface="华文仿宋" panose="02010600040101010101" charset="-122"/>
              </a:rPr>
              <a:t>可为任何合法字符串</a:t>
            </a:r>
            <a:r>
              <a:rPr lang="zh-CN" altLang="en-US" sz="2600" b="1" dirty="0">
                <a:solidFill>
                  <a:srgbClr val="000000"/>
                </a:solidFill>
                <a:latin typeface="华文仿宋" panose="02010600040101010101" charset="-122"/>
                <a:ea typeface="华文仿宋" panose="02010600040101010101" charset="-122"/>
                <a:cs typeface="华文仿宋" panose="02010600040101010101" charset="-122"/>
              </a:rPr>
              <a:t>，若已有</a:t>
            </a:r>
            <a:r>
              <a:rPr lang="en-US" altLang="zh-CN" sz="2600" b="1" dirty="0">
                <a:solidFill>
                  <a:srgbClr val="000000"/>
                </a:solidFill>
                <a:latin typeface="华文仿宋" panose="02010600040101010101" charset="-122"/>
                <a:ea typeface="华文仿宋" panose="02010600040101010101" charset="-122"/>
                <a:cs typeface="华文仿宋" panose="02010600040101010101" charset="-122"/>
              </a:rPr>
              <a:t>result</a:t>
            </a:r>
            <a:r>
              <a:rPr lang="zh-CN" altLang="en-US" sz="2600" b="1" dirty="0">
                <a:solidFill>
                  <a:srgbClr val="000000"/>
                </a:solidFill>
                <a:latin typeface="华文仿宋" panose="02010600040101010101" charset="-122"/>
                <a:ea typeface="华文仿宋" panose="02010600040101010101" charset="-122"/>
                <a:cs typeface="华文仿宋" panose="02010600040101010101" charset="-122"/>
              </a:rPr>
              <a:t>文件，则将其原有内容覆盖，匹配时大小写不忽略</a:t>
            </a:r>
            <a:r>
              <a:rPr lang="en-US" altLang="zh-CN" sz="2600" b="1" dirty="0">
                <a:solidFill>
                  <a:srgbClr val="000000"/>
                </a:solidFill>
                <a:latin typeface="华文仿宋" panose="02010600040101010101" charset="-122"/>
                <a:ea typeface="华文仿宋" panose="02010600040101010101" charset="-122"/>
                <a:cs typeface="华文仿宋" panose="02010600040101010101" charset="-122"/>
              </a:rPr>
              <a:t>]</a:t>
            </a:r>
          </a:p>
          <a:p>
            <a:pPr marL="342900" indent="-342265">
              <a:lnSpc>
                <a:spcPct val="90000"/>
              </a:lnSpc>
              <a:spcBef>
                <a:spcPts val="600"/>
              </a:spcBef>
              <a:spcAft>
                <a:spcPts val="480"/>
              </a:spcAft>
              <a:buClr>
                <a:srgbClr val="336699"/>
              </a:buClr>
              <a:buFont typeface="Wingdings" panose="05000000000000000000" pitchFamily="2" charset="2"/>
              <a:buChar char=""/>
            </a:pPr>
            <a:endParaRPr lang="en-US" sz="2600" b="0" strike="noStrike" spc="-1" dirty="0">
              <a:latin typeface="Arial" panose="020B0604020202020204"/>
            </a:endParaRP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4327920" y="2907720"/>
            <a:ext cx="109476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1" strike="noStrike" spc="-1">
                <a:solidFill>
                  <a:srgbClr val="FFFFFF"/>
                </a:solidFill>
                <a:latin typeface="Arial" panose="020B0604020202020204"/>
                <a:ea typeface="微软雅黑" panose="020B0503020204020204" charset="-122"/>
              </a:rPr>
              <a:t>聚类分组</a:t>
            </a:r>
            <a:endParaRPr lang="en-US" sz="1800" b="0" strike="noStrike" spc="-1">
              <a:latin typeface="Arial" panose="020B0604020202020204"/>
            </a:endParaRPr>
          </a:p>
        </p:txBody>
      </p:sp>
      <p:sp>
        <p:nvSpPr>
          <p:cNvPr id="234" name="CustomShape 9"/>
          <p:cNvSpPr/>
          <p:nvPr/>
        </p:nvSpPr>
        <p:spPr>
          <a:xfrm>
            <a:off x="943560" y="1571112"/>
            <a:ext cx="6801840" cy="231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2900">
              <a:lnSpc>
                <a:spcPct val="90000"/>
              </a:lnSpc>
              <a:spcBef>
                <a:spcPts val="500"/>
              </a:spcBef>
            </a:pPr>
            <a:r>
              <a:rPr lang="zh-CN" altLang="en-US" sz="2800" b="1" strike="noStrike" spc="-1">
                <a:solidFill>
                  <a:srgbClr val="000000"/>
                </a:solidFill>
                <a:latin typeface="华文仿宋" panose="02010600040101010101" charset="-122"/>
                <a:ea typeface="华文仿宋" panose="02010600040101010101" charset="-122"/>
              </a:rPr>
              <a:t>完成</a:t>
            </a:r>
            <a:r>
              <a:rPr lang="en-US" sz="2800" b="1" strike="noStrike" spc="-1">
                <a:solidFill>
                  <a:srgbClr val="000000"/>
                </a:solidFill>
                <a:latin typeface="华文仿宋" panose="02010600040101010101" charset="-122"/>
                <a:ea typeface="华文仿宋" panose="02010600040101010101" charset="-122"/>
              </a:rPr>
              <a:t>Step</a:t>
            </a:r>
            <a:r>
              <a:rPr lang="en-US" sz="2800" b="1" spc="-1" dirty="0">
                <a:solidFill>
                  <a:srgbClr val="000000"/>
                </a:solidFill>
                <a:latin typeface="华文仿宋" panose="02010600040101010101" charset="-122"/>
                <a:ea typeface="华文仿宋" panose="02010600040101010101" charset="-122"/>
              </a:rPr>
              <a:t>1</a:t>
            </a:r>
            <a:r>
              <a:rPr lang="en-US" sz="2800" b="1" strike="noStrike" spc="-1">
                <a:solidFill>
                  <a:srgbClr val="000000"/>
                </a:solidFill>
                <a:latin typeface="华文仿宋" panose="02010600040101010101" charset="-122"/>
                <a:ea typeface="华文仿宋" panose="02010600040101010101" charset="-122"/>
              </a:rPr>
              <a:t>：</a:t>
            </a:r>
            <a:endParaRPr lang="en-US" sz="2800" b="0" strike="noStrike" spc="-1" dirty="0">
              <a:latin typeface="Arial" panose="020B0604020202020204"/>
            </a:endParaRPr>
          </a:p>
          <a:p>
            <a:pPr marL="342900">
              <a:lnSpc>
                <a:spcPct val="90000"/>
              </a:lnSpc>
              <a:spcBef>
                <a:spcPts val="500"/>
              </a:spcBef>
            </a:pPr>
            <a:endParaRPr lang="en-US" sz="2800" b="0" strike="noStrike" spc="-1" dirty="0">
              <a:latin typeface="Arial" panose="020B0604020202020204"/>
            </a:endParaRPr>
          </a:p>
          <a:p>
            <a:pPr marL="342900">
              <a:lnSpc>
                <a:spcPct val="90000"/>
              </a:lnSpc>
              <a:spcBef>
                <a:spcPts val="500"/>
              </a:spcBef>
            </a:pPr>
            <a:r>
              <a:rPr lang="en-US" sz="2400" b="0" strike="noStrike" spc="-1" dirty="0" err="1">
                <a:solidFill>
                  <a:srgbClr val="000000"/>
                </a:solidFill>
                <a:latin typeface="华文仿宋" panose="02010600040101010101" charset="-122"/>
                <a:ea typeface="华文仿宋" panose="02010600040101010101" charset="-122"/>
              </a:rPr>
              <a:t>要求</a:t>
            </a:r>
            <a:r>
              <a:rPr lang="zh-CN" altLang="en-US" sz="2400" b="0" strike="noStrike" spc="-1" dirty="0">
                <a:solidFill>
                  <a:srgbClr val="000000"/>
                </a:solidFill>
                <a:latin typeface="华文仿宋" panose="02010600040101010101" charset="-122"/>
                <a:ea typeface="华文仿宋" panose="02010600040101010101" charset="-122"/>
              </a:rPr>
              <a:t>按照测试</a:t>
            </a:r>
            <a:r>
              <a:rPr lang="en-US" altLang="zh-CN" sz="2400" b="0" strike="noStrike" spc="-1" dirty="0">
                <a:solidFill>
                  <a:srgbClr val="000000"/>
                </a:solidFill>
                <a:latin typeface="华文仿宋" panose="02010600040101010101" charset="-122"/>
                <a:ea typeface="华文仿宋" panose="02010600040101010101" charset="-122"/>
              </a:rPr>
              <a:t>6</a:t>
            </a:r>
            <a:r>
              <a:rPr lang="zh-CN" altLang="en-US" sz="2400" b="0" strike="noStrike" spc="-1" dirty="0">
                <a:solidFill>
                  <a:srgbClr val="000000"/>
                </a:solidFill>
                <a:latin typeface="华文仿宋" panose="02010600040101010101" charset="-122"/>
                <a:ea typeface="华文仿宋" panose="02010600040101010101" charset="-122"/>
              </a:rPr>
              <a:t>要求完成后，</a:t>
            </a:r>
            <a:r>
              <a:rPr lang="en-US" altLang="zh-CN" sz="2400" b="0" strike="noStrike" spc="-1" dirty="0">
                <a:solidFill>
                  <a:srgbClr val="000000"/>
                </a:solidFill>
                <a:latin typeface="华文仿宋" panose="02010600040101010101" charset="-122"/>
                <a:ea typeface="华文仿宋" panose="02010600040101010101" charset="-122"/>
              </a:rPr>
              <a:t>result</a:t>
            </a:r>
            <a:r>
              <a:rPr lang="zh-CN" altLang="en-US" sz="2400" b="0" strike="noStrike" spc="-1" dirty="0">
                <a:solidFill>
                  <a:srgbClr val="000000"/>
                </a:solidFill>
                <a:latin typeface="华文仿宋" panose="02010600040101010101" charset="-122"/>
                <a:ea typeface="华文仿宋" panose="02010600040101010101" charset="-122"/>
              </a:rPr>
              <a:t>内显示样式如下</a:t>
            </a:r>
            <a:r>
              <a:rPr lang="en-US" altLang="zh-CN" sz="2400" b="0" strike="noStrike" spc="-1" dirty="0">
                <a:solidFill>
                  <a:srgbClr val="000000"/>
                </a:solidFill>
                <a:latin typeface="华文仿宋" panose="02010600040101010101" charset="-122"/>
                <a:ea typeface="华文仿宋" panose="02010600040101010101" charset="-122"/>
              </a:rPr>
              <a:t>(</a:t>
            </a:r>
            <a:r>
              <a:rPr lang="zh-CN" altLang="en-US" sz="2400" b="0" strike="noStrike" spc="-1" dirty="0">
                <a:solidFill>
                  <a:srgbClr val="000000"/>
                </a:solidFill>
                <a:latin typeface="华文仿宋" panose="02010600040101010101" charset="-122"/>
                <a:ea typeface="华文仿宋" panose="02010600040101010101" charset="-122"/>
              </a:rPr>
              <a:t>一个答案占一行</a:t>
            </a:r>
            <a:r>
              <a:rPr lang="en-US" altLang="zh-CN" sz="2400" b="0" strike="noStrike" spc="-1" dirty="0">
                <a:solidFill>
                  <a:srgbClr val="000000"/>
                </a:solidFill>
                <a:latin typeface="华文仿宋" panose="02010600040101010101" charset="-122"/>
                <a:ea typeface="华文仿宋" panose="02010600040101010101" charset="-122"/>
              </a:rPr>
              <a:t>)</a:t>
            </a:r>
            <a:r>
              <a:rPr lang="zh-CN" altLang="en-US" sz="2400" b="0" strike="noStrike" spc="-1" dirty="0">
                <a:solidFill>
                  <a:srgbClr val="000000"/>
                </a:solidFill>
                <a:latin typeface="华文仿宋" panose="02010600040101010101" charset="-122"/>
                <a:ea typeface="华文仿宋" panose="02010600040101010101" charset="-122"/>
              </a:rPr>
              <a:t>：</a:t>
            </a:r>
            <a:r>
              <a:rPr lang="en-US" sz="2400" b="0" strike="noStrike" spc="-1" dirty="0">
                <a:solidFill>
                  <a:srgbClr val="000000"/>
                </a:solidFill>
                <a:latin typeface="华文仿宋" panose="02010600040101010101" charset="-122"/>
                <a:ea typeface="华文仿宋" panose="02010600040101010101" charset="-122"/>
              </a:rPr>
              <a:t> </a:t>
            </a:r>
            <a:endParaRPr lang="en-US" sz="2400" b="0" strike="noStrike" spc="-1" dirty="0">
              <a:latin typeface="Arial" panose="020B0604020202020204"/>
            </a:endParaRPr>
          </a:p>
        </p:txBody>
      </p:sp>
      <p:sp>
        <p:nvSpPr>
          <p:cNvPr id="14" name="CustomShape 1"/>
          <p:cNvSpPr/>
          <p:nvPr/>
        </p:nvSpPr>
        <p:spPr>
          <a:xfrm>
            <a:off x="228600" y="210552"/>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dirty="0" err="1">
                <a:solidFill>
                  <a:srgbClr val="FF0000"/>
                </a:solidFill>
                <a:latin typeface="华文中宋" panose="02010600040101010101" charset="-122"/>
                <a:ea typeface="华文中宋" panose="02010600040101010101" charset="-122"/>
              </a:rPr>
              <a:t>实验实战</a:t>
            </a:r>
            <a:endParaRPr lang="en-US" sz="4000" b="0" strike="noStrike" spc="-1" dirty="0">
              <a:latin typeface="Arial" panose="020B0604020202020204"/>
            </a:endParaRPr>
          </a:p>
        </p:txBody>
      </p:sp>
      <p:pic>
        <p:nvPicPr>
          <p:cNvPr id="7" name="图片 6"/>
          <p:cNvPicPr>
            <a:picLocks noChangeAspect="1"/>
          </p:cNvPicPr>
          <p:nvPr>
            <p:custDataLst>
              <p:tags r:id="rId1"/>
            </p:custDataLst>
          </p:nvPr>
        </p:nvPicPr>
        <p:blipFill>
          <a:blip r:embed="rId4"/>
          <a:stretch>
            <a:fillRect/>
          </a:stretch>
        </p:blipFill>
        <p:spPr>
          <a:xfrm>
            <a:off x="1674660" y="3198528"/>
            <a:ext cx="5501640" cy="3261360"/>
          </a:xfrm>
          <a:prstGeom prst="rect">
            <a:avLst/>
          </a:prstGeom>
        </p:spPr>
      </p:pic>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228600" y="100824"/>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dirty="0" err="1">
                <a:solidFill>
                  <a:srgbClr val="FF0000"/>
                </a:solidFill>
                <a:latin typeface="华文中宋" panose="02010600040101010101" charset="-122"/>
                <a:ea typeface="华文中宋" panose="02010600040101010101" charset="-122"/>
              </a:rPr>
              <a:t>实验实战</a:t>
            </a:r>
            <a:endParaRPr lang="en-US" sz="4000" b="0" strike="noStrike" spc="-1" dirty="0">
              <a:latin typeface="Arial" panose="020B0604020202020204"/>
            </a:endParaRPr>
          </a:p>
        </p:txBody>
      </p:sp>
      <p:sp>
        <p:nvSpPr>
          <p:cNvPr id="224" name="CustomShape 2"/>
          <p:cNvSpPr/>
          <p:nvPr/>
        </p:nvSpPr>
        <p:spPr>
          <a:xfrm>
            <a:off x="276120" y="665976"/>
            <a:ext cx="891900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90000"/>
              </a:lnSpc>
              <a:spcBef>
                <a:spcPts val="600"/>
              </a:spcBef>
              <a:spcAft>
                <a:spcPts val="480"/>
              </a:spcAft>
              <a:buClr>
                <a:srgbClr val="336699"/>
              </a:buClr>
              <a:buFont typeface="Wingdings" panose="05000000000000000000" pitchFamily="2" charset="2"/>
              <a:buChar char=""/>
            </a:pPr>
            <a:r>
              <a:rPr lang="en-US" altLang="zh-CN" sz="2400" b="1" strike="noStrike" spc="-1">
                <a:solidFill>
                  <a:srgbClr val="000000"/>
                </a:solidFill>
                <a:latin typeface="华文仿宋" panose="02010600040101010101" charset="-122"/>
                <a:ea typeface="华文仿宋" panose="02010600040101010101" charset="-122"/>
              </a:rPr>
              <a:t>Exercise 0.4</a:t>
            </a:r>
            <a:endParaRPr lang="en-US" sz="2400" b="1" strike="noStrike" spc="-1">
              <a:solidFill>
                <a:srgbClr val="000000"/>
              </a:solidFill>
              <a:latin typeface="华文仿宋" panose="02010600040101010101" charset="-122"/>
              <a:ea typeface="华文仿宋" panose="02010600040101010101" charset="-122"/>
            </a:endParaRPr>
          </a:p>
          <a:p>
            <a:pPr marL="342900" indent="-342265">
              <a:lnSpc>
                <a:spcPct val="90000"/>
              </a:lnSpc>
              <a:spcBef>
                <a:spcPts val="600"/>
              </a:spcBef>
              <a:spcAft>
                <a:spcPts val="480"/>
              </a:spcAft>
              <a:buClr>
                <a:srgbClr val="336699"/>
              </a:buClr>
              <a:buFont typeface="Wingdings" panose="05000000000000000000" pitchFamily="2" charset="2"/>
              <a:buChar char=""/>
            </a:pPr>
            <a:r>
              <a:rPr lang="en-US" sz="2400" b="1" spc="-1">
                <a:solidFill>
                  <a:srgbClr val="000000"/>
                </a:solidFill>
                <a:latin typeface="华文仿宋" panose="02010600040101010101" charset="-122"/>
                <a:ea typeface="华文仿宋" panose="02010600040101010101" charset="-122"/>
              </a:rPr>
              <a:t>1</a:t>
            </a:r>
            <a:r>
              <a:rPr lang="en-US" sz="2400" b="1" strike="noStrike" spc="-1">
                <a:solidFill>
                  <a:srgbClr val="000000"/>
                </a:solidFill>
                <a:latin typeface="华文仿宋" panose="02010600040101010101" charset="-122"/>
                <a:ea typeface="华文仿宋" panose="02010600040101010101" charset="-122"/>
              </a:rPr>
              <a:t>、</a:t>
            </a:r>
            <a:r>
              <a:rPr lang="zh-CN" altLang="en-US" sz="2400" spc="-1" dirty="0">
                <a:solidFill>
                  <a:srgbClr val="000000"/>
                </a:solidFill>
                <a:latin typeface="华文仿宋" panose="02010600040101010101" charset="-122"/>
                <a:ea typeface="华文仿宋" panose="02010600040101010101" charset="-122"/>
              </a:rPr>
              <a:t>在</a:t>
            </a:r>
            <a:r>
              <a:rPr lang="en-US" altLang="zh-CN" sz="2400" spc="-1" dirty="0">
                <a:solidFill>
                  <a:srgbClr val="000000"/>
                </a:solidFill>
                <a:latin typeface="华文仿宋" panose="02010600040101010101" charset="-122"/>
                <a:ea typeface="华文仿宋" panose="02010600040101010101" charset="-122"/>
              </a:rPr>
              <a:t>lab0</a:t>
            </a:r>
            <a:r>
              <a:rPr lang="zh-CN" altLang="en-US" sz="2400" spc="-1" dirty="0">
                <a:solidFill>
                  <a:srgbClr val="000000"/>
                </a:solidFill>
                <a:latin typeface="华文仿宋" panose="02010600040101010101" charset="-122"/>
                <a:ea typeface="华文仿宋" panose="02010600040101010101" charset="-122"/>
              </a:rPr>
              <a:t>工作区的</a:t>
            </a:r>
            <a:r>
              <a:rPr lang="en-US" altLang="zh-CN" sz="2400" spc="-1" dirty="0" err="1">
                <a:solidFill>
                  <a:srgbClr val="000000"/>
                </a:solidFill>
                <a:latin typeface="华文仿宋" panose="02010600040101010101" charset="-122"/>
                <a:ea typeface="华文仿宋" panose="02010600040101010101" charset="-122"/>
              </a:rPr>
              <a:t>csc</a:t>
            </a:r>
            <a:r>
              <a:rPr lang="en-US" altLang="zh-CN" sz="2400" spc="-1" dirty="0">
                <a:solidFill>
                  <a:srgbClr val="000000"/>
                </a:solidFill>
                <a:latin typeface="华文仿宋" panose="02010600040101010101" charset="-122"/>
                <a:ea typeface="华文仿宋" panose="02010600040101010101" charset="-122"/>
              </a:rPr>
              <a:t>/code</a:t>
            </a:r>
            <a:r>
              <a:rPr lang="zh-CN" altLang="en-US" sz="2400" spc="-1" dirty="0">
                <a:solidFill>
                  <a:srgbClr val="000000"/>
                </a:solidFill>
                <a:latin typeface="华文仿宋" panose="02010600040101010101" charset="-122"/>
                <a:ea typeface="华文仿宋" panose="02010600040101010101" charset="-122"/>
              </a:rPr>
              <a:t>目录下，存在</a:t>
            </a:r>
            <a:r>
              <a:rPr lang="en-US" altLang="zh-CN" sz="2400" spc="-1" dirty="0" err="1">
                <a:solidFill>
                  <a:srgbClr val="000000"/>
                </a:solidFill>
                <a:latin typeface="华文仿宋" panose="02010600040101010101" charset="-122"/>
                <a:ea typeface="华文仿宋" panose="02010600040101010101" charset="-122"/>
              </a:rPr>
              <a:t>fibo.c</a:t>
            </a:r>
            <a:r>
              <a:rPr lang="zh-CN" altLang="en-US" sz="2400" spc="-1" dirty="0">
                <a:solidFill>
                  <a:srgbClr val="000000"/>
                </a:solidFill>
                <a:latin typeface="华文仿宋" panose="02010600040101010101" charset="-122"/>
                <a:ea typeface="华文仿宋" panose="02010600040101010101" charset="-122"/>
              </a:rPr>
              <a:t>、</a:t>
            </a:r>
            <a:r>
              <a:rPr lang="en-US" altLang="zh-CN" sz="2400" spc="-1" dirty="0" err="1">
                <a:solidFill>
                  <a:srgbClr val="000000"/>
                </a:solidFill>
                <a:latin typeface="华文仿宋" panose="02010600040101010101" charset="-122"/>
                <a:ea typeface="华文仿宋" panose="02010600040101010101" charset="-122"/>
              </a:rPr>
              <a:t>main.c</a:t>
            </a:r>
            <a:r>
              <a:rPr lang="zh-CN" altLang="en-US" sz="2400" spc="-1" dirty="0">
                <a:solidFill>
                  <a:srgbClr val="000000"/>
                </a:solidFill>
                <a:latin typeface="华文仿宋" panose="02010600040101010101" charset="-122"/>
                <a:ea typeface="华文仿宋" panose="02010600040101010101" charset="-122"/>
              </a:rPr>
              <a:t>，其中</a:t>
            </a:r>
            <a:r>
              <a:rPr lang="en-US" altLang="zh-CN" sz="2400" spc="-1" dirty="0" err="1">
                <a:solidFill>
                  <a:srgbClr val="000000"/>
                </a:solidFill>
                <a:latin typeface="华文仿宋" panose="02010600040101010101" charset="-122"/>
                <a:ea typeface="华文仿宋" panose="02010600040101010101" charset="-122"/>
              </a:rPr>
              <a:t>fibo.c</a:t>
            </a:r>
            <a:r>
              <a:rPr lang="zh-CN" altLang="en-US" sz="2400" spc="-1" dirty="0">
                <a:solidFill>
                  <a:srgbClr val="000000"/>
                </a:solidFill>
                <a:latin typeface="华文仿宋" panose="02010600040101010101" charset="-122"/>
                <a:ea typeface="华文仿宋" panose="02010600040101010101" charset="-122"/>
              </a:rPr>
              <a:t>有点小问题，还有一个未补全的</a:t>
            </a:r>
            <a:r>
              <a:rPr lang="en-US" altLang="zh-CN" sz="2400" spc="-1" dirty="0">
                <a:solidFill>
                  <a:srgbClr val="000000"/>
                </a:solidFill>
                <a:latin typeface="华文仿宋" panose="02010600040101010101" charset="-122"/>
                <a:ea typeface="华文仿宋" panose="02010600040101010101" charset="-122"/>
              </a:rPr>
              <a:t>modify.sh</a:t>
            </a:r>
            <a:r>
              <a:rPr lang="zh-CN" altLang="en-US" sz="2400" spc="-1" dirty="0">
                <a:solidFill>
                  <a:srgbClr val="000000"/>
                </a:solidFill>
                <a:latin typeface="华文仿宋" panose="02010600040101010101" charset="-122"/>
                <a:ea typeface="华文仿宋" panose="02010600040101010101" charset="-122"/>
              </a:rPr>
              <a:t>文件，将其补完，以实现通过指令</a:t>
            </a:r>
            <a:r>
              <a:rPr lang="en-US" altLang="zh-CN" sz="2400" spc="-1" dirty="0">
                <a:solidFill>
                  <a:srgbClr val="000000"/>
                </a:solidFill>
                <a:latin typeface="华文仿宋" panose="02010600040101010101" charset="-122"/>
                <a:ea typeface="华文仿宋" panose="02010600040101010101" charset="-122"/>
              </a:rPr>
              <a:t>bash modify.sh </a:t>
            </a:r>
            <a:r>
              <a:rPr lang="en-US" altLang="zh-CN" sz="2400" spc="-1" dirty="0" err="1">
                <a:solidFill>
                  <a:srgbClr val="000000"/>
                </a:solidFill>
                <a:latin typeface="华文仿宋" panose="02010600040101010101" charset="-122"/>
                <a:ea typeface="华文仿宋" panose="02010600040101010101" charset="-122"/>
              </a:rPr>
              <a:t>fibo.c</a:t>
            </a:r>
            <a:r>
              <a:rPr lang="en-US" altLang="zh-CN" sz="2400" spc="-1" dirty="0">
                <a:solidFill>
                  <a:srgbClr val="000000"/>
                </a:solidFill>
                <a:latin typeface="华文仿宋" panose="02010600040101010101" charset="-122"/>
                <a:ea typeface="华文仿宋" panose="02010600040101010101" charset="-122"/>
              </a:rPr>
              <a:t> char </a:t>
            </a:r>
            <a:r>
              <a:rPr lang="en-US" altLang="zh-CN" sz="2400" spc="-1" dirty="0" err="1">
                <a:solidFill>
                  <a:srgbClr val="000000"/>
                </a:solidFill>
                <a:latin typeface="华文仿宋" panose="02010600040101010101" charset="-122"/>
                <a:ea typeface="华文仿宋" panose="02010600040101010101" charset="-122"/>
              </a:rPr>
              <a:t>int</a:t>
            </a:r>
            <a:r>
              <a:rPr lang="zh-CN" altLang="en-US" sz="2400" spc="-1" dirty="0">
                <a:solidFill>
                  <a:srgbClr val="000000"/>
                </a:solidFill>
                <a:latin typeface="华文仿宋" panose="02010600040101010101" charset="-122"/>
                <a:ea typeface="华文仿宋" panose="02010600040101010101" charset="-122"/>
              </a:rPr>
              <a:t>，可以将</a:t>
            </a:r>
            <a:r>
              <a:rPr lang="en-US" altLang="zh-CN" sz="2400" spc="-1" dirty="0" err="1">
                <a:solidFill>
                  <a:srgbClr val="000000"/>
                </a:solidFill>
                <a:latin typeface="华文仿宋" panose="02010600040101010101" charset="-122"/>
                <a:ea typeface="华文仿宋" panose="02010600040101010101" charset="-122"/>
              </a:rPr>
              <a:t>fibo.c</a:t>
            </a:r>
            <a:r>
              <a:rPr lang="zh-CN" altLang="en-US" sz="2400" spc="-1" dirty="0">
                <a:solidFill>
                  <a:srgbClr val="000000"/>
                </a:solidFill>
                <a:latin typeface="华文仿宋" panose="02010600040101010101" charset="-122"/>
                <a:ea typeface="华文仿宋" panose="02010600040101010101" charset="-122"/>
              </a:rPr>
              <a:t>中所有的</a:t>
            </a:r>
            <a:r>
              <a:rPr lang="en-US" altLang="zh-CN" sz="2400" spc="-1" dirty="0">
                <a:solidFill>
                  <a:srgbClr val="FF0000"/>
                </a:solidFill>
                <a:latin typeface="华文仿宋" panose="02010600040101010101" charset="-122"/>
                <a:ea typeface="华文仿宋" panose="02010600040101010101" charset="-122"/>
              </a:rPr>
              <a:t>char</a:t>
            </a:r>
            <a:r>
              <a:rPr lang="zh-CN" altLang="en-US" sz="2400" spc="-1" dirty="0">
                <a:solidFill>
                  <a:srgbClr val="FF0000"/>
                </a:solidFill>
                <a:latin typeface="华文仿宋" panose="02010600040101010101" charset="-122"/>
                <a:ea typeface="华文仿宋" panose="02010600040101010101" charset="-122"/>
              </a:rPr>
              <a:t>字符串更改为</a:t>
            </a:r>
            <a:r>
              <a:rPr lang="en-US" altLang="zh-CN" sz="2400" spc="-1" dirty="0" err="1">
                <a:solidFill>
                  <a:srgbClr val="FF0000"/>
                </a:solidFill>
                <a:latin typeface="华文仿宋" panose="02010600040101010101" charset="-122"/>
                <a:ea typeface="华文仿宋" panose="02010600040101010101" charset="-122"/>
              </a:rPr>
              <a:t>int</a:t>
            </a:r>
            <a:r>
              <a:rPr lang="zh-CN" altLang="en-US" sz="2400" spc="-1" dirty="0">
                <a:solidFill>
                  <a:srgbClr val="FF0000"/>
                </a:solidFill>
                <a:latin typeface="华文仿宋" panose="02010600040101010101" charset="-122"/>
                <a:ea typeface="华文仿宋" panose="02010600040101010101" charset="-122"/>
              </a:rPr>
              <a:t>字符串</a:t>
            </a:r>
            <a:r>
              <a:rPr lang="zh-CN" altLang="en-US" sz="2400" spc="-1" dirty="0">
                <a:solidFill>
                  <a:srgbClr val="000000"/>
                </a:solidFill>
                <a:latin typeface="华文仿宋" panose="02010600040101010101" charset="-122"/>
                <a:ea typeface="华文仿宋" panose="02010600040101010101" charset="-122"/>
              </a:rPr>
              <a:t>。</a:t>
            </a:r>
            <a:r>
              <a:rPr lang="en-US" altLang="zh-CN" sz="2400" b="1" spc="-1" dirty="0">
                <a:solidFill>
                  <a:srgbClr val="000000"/>
                </a:solidFill>
                <a:latin typeface="华文仿宋" panose="02010600040101010101" charset="-122"/>
                <a:ea typeface="华文仿宋" panose="02010600040101010101" charset="-122"/>
              </a:rPr>
              <a:t>[</a:t>
            </a:r>
            <a:r>
              <a:rPr lang="zh-CN" altLang="en-US" sz="2400" b="1" spc="-1" dirty="0">
                <a:solidFill>
                  <a:srgbClr val="000000"/>
                </a:solidFill>
                <a:latin typeface="华文仿宋" panose="02010600040101010101" charset="-122"/>
                <a:ea typeface="华文仿宋" panose="02010600040101010101" charset="-122"/>
              </a:rPr>
              <a:t>注意：对于指令</a:t>
            </a:r>
            <a:r>
              <a:rPr lang="en-US" altLang="zh-CN" sz="2400" b="1" spc="-1" dirty="0">
                <a:solidFill>
                  <a:srgbClr val="000000"/>
                </a:solidFill>
                <a:latin typeface="华文仿宋" panose="02010600040101010101" charset="-122"/>
                <a:ea typeface="华文仿宋" panose="02010600040101010101" charset="-122"/>
              </a:rPr>
              <a:t>bash modify.sh </a:t>
            </a:r>
            <a:r>
              <a:rPr lang="en-US" altLang="zh-CN" sz="2400" b="1" spc="-1" dirty="0" err="1">
                <a:solidFill>
                  <a:srgbClr val="000000"/>
                </a:solidFill>
                <a:latin typeface="华文仿宋" panose="02010600040101010101" charset="-122"/>
                <a:ea typeface="华文仿宋" panose="02010600040101010101" charset="-122"/>
              </a:rPr>
              <a:t>fibo.c</a:t>
            </a:r>
            <a:r>
              <a:rPr lang="en-US" altLang="zh-CN" sz="2400" b="1" spc="-1" dirty="0">
                <a:solidFill>
                  <a:srgbClr val="000000"/>
                </a:solidFill>
                <a:latin typeface="华文仿宋" panose="02010600040101010101" charset="-122"/>
                <a:ea typeface="华文仿宋" panose="02010600040101010101" charset="-122"/>
              </a:rPr>
              <a:t> char </a:t>
            </a:r>
            <a:r>
              <a:rPr lang="en-US" altLang="zh-CN" sz="2400" b="1" spc="-1" dirty="0" err="1">
                <a:solidFill>
                  <a:srgbClr val="000000"/>
                </a:solidFill>
                <a:latin typeface="华文仿宋" panose="02010600040101010101" charset="-122"/>
                <a:ea typeface="华文仿宋" panose="02010600040101010101" charset="-122"/>
              </a:rPr>
              <a:t>int</a:t>
            </a:r>
            <a:r>
              <a:rPr lang="zh-CN" altLang="en-US" sz="2400" b="1" spc="-1" dirty="0">
                <a:solidFill>
                  <a:srgbClr val="000000"/>
                </a:solidFill>
                <a:latin typeface="华文仿宋" panose="02010600040101010101" charset="-122"/>
                <a:ea typeface="华文仿宋" panose="02010600040101010101" charset="-122"/>
              </a:rPr>
              <a:t>，</a:t>
            </a:r>
            <a:r>
              <a:rPr lang="en-US" altLang="zh-CN" sz="2400" b="1" spc="-1" dirty="0" err="1">
                <a:solidFill>
                  <a:srgbClr val="FF0000"/>
                </a:solidFill>
                <a:latin typeface="华文仿宋" panose="02010600040101010101" charset="-122"/>
                <a:ea typeface="华文仿宋" panose="02010600040101010101" charset="-122"/>
              </a:rPr>
              <a:t>fibo.c</a:t>
            </a:r>
            <a:r>
              <a:rPr lang="zh-CN" altLang="en-US" sz="2400" b="1" spc="-1" dirty="0">
                <a:solidFill>
                  <a:srgbClr val="FF0000"/>
                </a:solidFill>
                <a:latin typeface="华文仿宋" panose="02010600040101010101" charset="-122"/>
                <a:ea typeface="华文仿宋" panose="02010600040101010101" charset="-122"/>
              </a:rPr>
              <a:t>可为任何合法文件名，</a:t>
            </a:r>
            <a:r>
              <a:rPr lang="en-US" altLang="zh-CN" sz="2400" b="1" spc="-1" dirty="0">
                <a:solidFill>
                  <a:srgbClr val="FF0000"/>
                </a:solidFill>
                <a:latin typeface="华文仿宋" panose="02010600040101010101" charset="-122"/>
                <a:ea typeface="华文仿宋" panose="02010600040101010101" charset="-122"/>
              </a:rPr>
              <a:t>char</a:t>
            </a:r>
            <a:r>
              <a:rPr lang="zh-CN" altLang="en-US" sz="2400" b="1" spc="-1" dirty="0">
                <a:solidFill>
                  <a:srgbClr val="FF0000"/>
                </a:solidFill>
                <a:latin typeface="华文仿宋" panose="02010600040101010101" charset="-122"/>
                <a:ea typeface="华文仿宋" panose="02010600040101010101" charset="-122"/>
              </a:rPr>
              <a:t>及</a:t>
            </a:r>
            <a:r>
              <a:rPr lang="en-US" altLang="zh-CN" sz="2400" b="1" spc="-1" dirty="0" err="1">
                <a:solidFill>
                  <a:srgbClr val="FF0000"/>
                </a:solidFill>
                <a:latin typeface="华文仿宋" panose="02010600040101010101" charset="-122"/>
                <a:ea typeface="华文仿宋" panose="02010600040101010101" charset="-122"/>
              </a:rPr>
              <a:t>int</a:t>
            </a:r>
            <a:r>
              <a:rPr lang="zh-CN" altLang="en-US" sz="2400" b="1" spc="-1" dirty="0">
                <a:solidFill>
                  <a:srgbClr val="FF0000"/>
                </a:solidFill>
                <a:latin typeface="华文仿宋" panose="02010600040101010101" charset="-122"/>
                <a:ea typeface="华文仿宋" panose="02010600040101010101" charset="-122"/>
              </a:rPr>
              <a:t>可以是任何字符串</a:t>
            </a:r>
            <a:r>
              <a:rPr lang="zh-CN" altLang="en-US" sz="2400" b="1" spc="-1" dirty="0">
                <a:solidFill>
                  <a:srgbClr val="000000"/>
                </a:solidFill>
                <a:latin typeface="华文仿宋" panose="02010600040101010101" charset="-122"/>
                <a:ea typeface="华文仿宋" panose="02010600040101010101" charset="-122"/>
              </a:rPr>
              <a:t>，评测时评测</a:t>
            </a:r>
            <a:r>
              <a:rPr lang="en-US" altLang="zh-CN" sz="2400" b="1" spc="-1" dirty="0">
                <a:solidFill>
                  <a:srgbClr val="000000"/>
                </a:solidFill>
                <a:latin typeface="华文仿宋" panose="02010600040101010101" charset="-122"/>
                <a:ea typeface="华文仿宋" panose="02010600040101010101" charset="-122"/>
              </a:rPr>
              <a:t>modify.sh</a:t>
            </a:r>
            <a:r>
              <a:rPr lang="zh-CN" altLang="en-US" sz="2400" b="1" spc="-1" dirty="0">
                <a:solidFill>
                  <a:srgbClr val="000000"/>
                </a:solidFill>
                <a:latin typeface="华文仿宋" panose="02010600040101010101" charset="-122"/>
                <a:ea typeface="华文仿宋" panose="02010600040101010101" charset="-122"/>
              </a:rPr>
              <a:t>的正确性，而不是检查修改后</a:t>
            </a:r>
            <a:r>
              <a:rPr lang="en-US" altLang="zh-CN" sz="2400" b="1" spc="-1" dirty="0" err="1">
                <a:solidFill>
                  <a:srgbClr val="000000"/>
                </a:solidFill>
                <a:latin typeface="华文仿宋" panose="02010600040101010101" charset="-122"/>
                <a:ea typeface="华文仿宋" panose="02010600040101010101" charset="-122"/>
              </a:rPr>
              <a:t>fibo.c</a:t>
            </a:r>
            <a:r>
              <a:rPr lang="zh-CN" altLang="en-US" sz="2400" b="1" spc="-1" dirty="0">
                <a:solidFill>
                  <a:srgbClr val="000000"/>
                </a:solidFill>
                <a:latin typeface="华文仿宋" panose="02010600040101010101" charset="-122"/>
                <a:ea typeface="华文仿宋" panose="02010600040101010101" charset="-122"/>
              </a:rPr>
              <a:t>的正确性</a:t>
            </a:r>
            <a:r>
              <a:rPr lang="en-US" altLang="zh-CN" sz="2400" b="1" spc="-1" dirty="0">
                <a:solidFill>
                  <a:srgbClr val="000000"/>
                </a:solidFill>
                <a:latin typeface="华文仿宋" panose="02010600040101010101" charset="-122"/>
                <a:ea typeface="华文仿宋" panose="02010600040101010101" charset="-122"/>
              </a:rPr>
              <a:t>] </a:t>
            </a:r>
          </a:p>
          <a:p>
            <a:pPr marL="342900" indent="-342265">
              <a:lnSpc>
                <a:spcPct val="90000"/>
              </a:lnSpc>
              <a:spcBef>
                <a:spcPts val="600"/>
              </a:spcBef>
              <a:spcAft>
                <a:spcPts val="480"/>
              </a:spcAft>
              <a:buClr>
                <a:srgbClr val="336699"/>
              </a:buClr>
              <a:buFont typeface="Wingdings" panose="05000000000000000000" pitchFamily="2" charset="2"/>
              <a:buChar char=""/>
            </a:pPr>
            <a:r>
              <a:rPr lang="en-US" altLang="zh-CN" sz="2400" b="1" spc="-1" dirty="0">
                <a:solidFill>
                  <a:srgbClr val="000000"/>
                </a:solidFill>
                <a:latin typeface="华文仿宋" panose="02010600040101010101" charset="-122"/>
                <a:ea typeface="华文仿宋" panose="02010600040101010101" charset="-122"/>
              </a:rPr>
              <a:t>2</a:t>
            </a:r>
            <a:r>
              <a:rPr lang="en-US" altLang="zh-CN" sz="2400" b="1" spc="-1">
                <a:solidFill>
                  <a:srgbClr val="000000"/>
                </a:solidFill>
                <a:latin typeface="华文仿宋" panose="02010600040101010101" charset="-122"/>
                <a:ea typeface="华文仿宋" panose="02010600040101010101" charset="-122"/>
              </a:rPr>
              <a:t>、</a:t>
            </a:r>
            <a:r>
              <a:rPr lang="en-US" altLang="zh-CN" sz="2400" spc="-1" dirty="0">
                <a:solidFill>
                  <a:srgbClr val="000000"/>
                </a:solidFill>
                <a:latin typeface="华文仿宋" panose="02010600040101010101" charset="-122"/>
                <a:ea typeface="华文仿宋" panose="02010600040101010101" charset="-122"/>
              </a:rPr>
              <a:t>lab0</a:t>
            </a:r>
            <a:r>
              <a:rPr lang="zh-CN" altLang="en-US" sz="2400" spc="-1" dirty="0">
                <a:solidFill>
                  <a:srgbClr val="000000"/>
                </a:solidFill>
                <a:latin typeface="华文仿宋" panose="02010600040101010101" charset="-122"/>
                <a:ea typeface="华文仿宋" panose="02010600040101010101" charset="-122"/>
              </a:rPr>
              <a:t>工作区的</a:t>
            </a:r>
            <a:r>
              <a:rPr lang="en-US" altLang="zh-CN" sz="2400" spc="-1" dirty="0" err="1">
                <a:solidFill>
                  <a:srgbClr val="000000"/>
                </a:solidFill>
                <a:latin typeface="华文仿宋" panose="02010600040101010101" charset="-122"/>
                <a:ea typeface="华文仿宋" panose="02010600040101010101" charset="-122"/>
              </a:rPr>
              <a:t>csc</a:t>
            </a:r>
            <a:r>
              <a:rPr lang="en-US" altLang="zh-CN" sz="2400" spc="-1" dirty="0">
                <a:solidFill>
                  <a:srgbClr val="000000"/>
                </a:solidFill>
                <a:latin typeface="华文仿宋" panose="02010600040101010101" charset="-122"/>
                <a:ea typeface="华文仿宋" panose="02010600040101010101" charset="-122"/>
              </a:rPr>
              <a:t>/code/</a:t>
            </a:r>
            <a:r>
              <a:rPr lang="en-US" altLang="zh-CN" sz="2400" spc="-1" dirty="0" err="1">
                <a:solidFill>
                  <a:srgbClr val="000000"/>
                </a:solidFill>
                <a:latin typeface="华文仿宋" panose="02010600040101010101" charset="-122"/>
                <a:ea typeface="华文仿宋" panose="02010600040101010101" charset="-122"/>
              </a:rPr>
              <a:t>fibo.c</a:t>
            </a:r>
            <a:r>
              <a:rPr lang="zh-CN" altLang="en-US" sz="2400" spc="-1" dirty="0">
                <a:solidFill>
                  <a:srgbClr val="000000"/>
                </a:solidFill>
                <a:latin typeface="华文仿宋" panose="02010600040101010101" charset="-122"/>
                <a:ea typeface="华文仿宋" panose="02010600040101010101" charset="-122"/>
              </a:rPr>
              <a:t>成功更换字段后</a:t>
            </a:r>
            <a:r>
              <a:rPr lang="en-US" altLang="zh-CN" sz="2400" spc="-1" dirty="0">
                <a:solidFill>
                  <a:srgbClr val="000000"/>
                </a:solidFill>
                <a:latin typeface="华文仿宋" panose="02010600040101010101" charset="-122"/>
                <a:ea typeface="华文仿宋" panose="02010600040101010101" charset="-122"/>
              </a:rPr>
              <a:t>(bash modify.sh </a:t>
            </a:r>
            <a:r>
              <a:rPr lang="en-US" altLang="zh-CN" sz="2400" spc="-1" dirty="0" err="1">
                <a:solidFill>
                  <a:srgbClr val="000000"/>
                </a:solidFill>
                <a:latin typeface="华文仿宋" panose="02010600040101010101" charset="-122"/>
                <a:ea typeface="华文仿宋" panose="02010600040101010101" charset="-122"/>
              </a:rPr>
              <a:t>fibo.c</a:t>
            </a:r>
            <a:r>
              <a:rPr lang="en-US" altLang="zh-CN" sz="2400" spc="-1" dirty="0">
                <a:solidFill>
                  <a:srgbClr val="000000"/>
                </a:solidFill>
                <a:latin typeface="华文仿宋" panose="02010600040101010101" charset="-122"/>
                <a:ea typeface="华文仿宋" panose="02010600040101010101" charset="-122"/>
              </a:rPr>
              <a:t> char </a:t>
            </a:r>
            <a:r>
              <a:rPr lang="en-US" altLang="zh-CN" sz="2400" spc="-1" dirty="0" err="1">
                <a:solidFill>
                  <a:srgbClr val="000000"/>
                </a:solidFill>
                <a:latin typeface="华文仿宋" panose="02010600040101010101" charset="-122"/>
                <a:ea typeface="华文仿宋" panose="02010600040101010101" charset="-122"/>
              </a:rPr>
              <a:t>int</a:t>
            </a:r>
            <a:r>
              <a:rPr lang="en-US" altLang="zh-CN" sz="2400" spc="-1" dirty="0">
                <a:solidFill>
                  <a:srgbClr val="000000"/>
                </a:solidFill>
                <a:latin typeface="华文仿宋" panose="02010600040101010101" charset="-122"/>
                <a:ea typeface="华文仿宋" panose="02010600040101010101" charset="-122"/>
              </a:rPr>
              <a:t>)</a:t>
            </a:r>
            <a:r>
              <a:rPr lang="zh-CN" altLang="en-US" sz="2400" spc="-1" dirty="0">
                <a:solidFill>
                  <a:srgbClr val="000000"/>
                </a:solidFill>
                <a:latin typeface="华文仿宋" panose="02010600040101010101" charset="-122"/>
                <a:ea typeface="华文仿宋" panose="02010600040101010101" charset="-122"/>
              </a:rPr>
              <a:t>，现已有</a:t>
            </a:r>
            <a:r>
              <a:rPr lang="en-US" altLang="zh-CN" sz="2400" spc="-1" dirty="0" err="1">
                <a:solidFill>
                  <a:srgbClr val="000000"/>
                </a:solidFill>
                <a:latin typeface="华文仿宋" panose="02010600040101010101" charset="-122"/>
                <a:ea typeface="华文仿宋" panose="02010600040101010101" charset="-122"/>
              </a:rPr>
              <a:t>csc</a:t>
            </a:r>
            <a:r>
              <a:rPr lang="en-US" altLang="zh-CN" sz="2400" spc="-1" dirty="0">
                <a:solidFill>
                  <a:srgbClr val="000000"/>
                </a:solidFill>
                <a:latin typeface="华文仿宋" panose="02010600040101010101" charset="-122"/>
                <a:ea typeface="华文仿宋" panose="02010600040101010101" charset="-122"/>
              </a:rPr>
              <a:t>/</a:t>
            </a:r>
            <a:r>
              <a:rPr lang="en-US" altLang="zh-CN" sz="2400" spc="-1" dirty="0" err="1">
                <a:solidFill>
                  <a:srgbClr val="000000"/>
                </a:solidFill>
                <a:latin typeface="华文仿宋" panose="02010600040101010101" charset="-122"/>
                <a:ea typeface="华文仿宋" panose="02010600040101010101" charset="-122"/>
              </a:rPr>
              <a:t>Makefile</a:t>
            </a:r>
            <a:r>
              <a:rPr lang="zh-CN" altLang="en-US" sz="2400" spc="-1" dirty="0">
                <a:solidFill>
                  <a:srgbClr val="000000"/>
                </a:solidFill>
                <a:latin typeface="华文仿宋" panose="02010600040101010101" charset="-122"/>
                <a:ea typeface="华文仿宋" panose="02010600040101010101" charset="-122"/>
              </a:rPr>
              <a:t>和</a:t>
            </a:r>
            <a:r>
              <a:rPr lang="en-US" altLang="zh-CN" sz="2400" spc="-1" dirty="0" err="1">
                <a:solidFill>
                  <a:srgbClr val="000000"/>
                </a:solidFill>
                <a:latin typeface="华文仿宋" panose="02010600040101010101" charset="-122"/>
                <a:ea typeface="华文仿宋" panose="02010600040101010101" charset="-122"/>
              </a:rPr>
              <a:t>csc</a:t>
            </a:r>
            <a:r>
              <a:rPr lang="en-US" altLang="zh-CN" sz="2400" spc="-1" dirty="0">
                <a:solidFill>
                  <a:srgbClr val="000000"/>
                </a:solidFill>
                <a:latin typeface="华文仿宋" panose="02010600040101010101" charset="-122"/>
                <a:ea typeface="华文仿宋" panose="02010600040101010101" charset="-122"/>
              </a:rPr>
              <a:t>/code/</a:t>
            </a:r>
            <a:r>
              <a:rPr lang="en-US" altLang="zh-CN" sz="2400" spc="-1" dirty="0" err="1">
                <a:solidFill>
                  <a:srgbClr val="000000"/>
                </a:solidFill>
                <a:latin typeface="华文仿宋" panose="02010600040101010101" charset="-122"/>
                <a:ea typeface="华文仿宋" panose="02010600040101010101" charset="-122"/>
              </a:rPr>
              <a:t>Makefile</a:t>
            </a:r>
            <a:r>
              <a:rPr lang="zh-CN" altLang="en-US" sz="2400" spc="-1" dirty="0">
                <a:solidFill>
                  <a:srgbClr val="000000"/>
                </a:solidFill>
                <a:latin typeface="华文仿宋" panose="02010600040101010101" charset="-122"/>
                <a:ea typeface="华文仿宋" panose="02010600040101010101" charset="-122"/>
              </a:rPr>
              <a:t>，补全两个</a:t>
            </a:r>
            <a:r>
              <a:rPr lang="en-US" altLang="zh-CN" sz="2400" spc="-1" dirty="0" err="1">
                <a:solidFill>
                  <a:srgbClr val="000000"/>
                </a:solidFill>
                <a:latin typeface="华文仿宋" panose="02010600040101010101" charset="-122"/>
                <a:ea typeface="华文仿宋" panose="02010600040101010101" charset="-122"/>
              </a:rPr>
              <a:t>Makefile</a:t>
            </a:r>
            <a:r>
              <a:rPr lang="zh-CN" altLang="en-US" sz="2400" spc="-1" dirty="0">
                <a:solidFill>
                  <a:srgbClr val="000000"/>
                </a:solidFill>
                <a:latin typeface="华文仿宋" panose="02010600040101010101" charset="-122"/>
                <a:ea typeface="华文仿宋" panose="02010600040101010101" charset="-122"/>
              </a:rPr>
              <a:t>文件，要求在</a:t>
            </a:r>
            <a:r>
              <a:rPr lang="en-US" altLang="zh-CN" sz="2400" spc="-1" dirty="0" err="1">
                <a:solidFill>
                  <a:srgbClr val="000000"/>
                </a:solidFill>
                <a:latin typeface="华文仿宋" panose="02010600040101010101" charset="-122"/>
                <a:ea typeface="华文仿宋" panose="02010600040101010101" charset="-122"/>
              </a:rPr>
              <a:t>csc</a:t>
            </a:r>
            <a:r>
              <a:rPr lang="zh-CN" altLang="en-US" sz="2400" spc="-1" dirty="0">
                <a:solidFill>
                  <a:srgbClr val="000000"/>
                </a:solidFill>
                <a:latin typeface="华文仿宋" panose="02010600040101010101" charset="-122"/>
                <a:ea typeface="华文仿宋" panose="02010600040101010101" charset="-122"/>
              </a:rPr>
              <a:t>目录下通过指令</a:t>
            </a:r>
            <a:r>
              <a:rPr lang="en-US" altLang="zh-CN" sz="2400" spc="-1" dirty="0">
                <a:solidFill>
                  <a:srgbClr val="000000"/>
                </a:solidFill>
                <a:latin typeface="华文仿宋" panose="02010600040101010101" charset="-122"/>
                <a:ea typeface="华文仿宋" panose="02010600040101010101" charset="-122"/>
              </a:rPr>
              <a:t>make</a:t>
            </a:r>
            <a:r>
              <a:rPr lang="zh-CN" altLang="en-US" sz="2400" spc="-1" dirty="0">
                <a:solidFill>
                  <a:srgbClr val="000000"/>
                </a:solidFill>
                <a:latin typeface="华文仿宋" panose="02010600040101010101" charset="-122"/>
                <a:ea typeface="华文仿宋" panose="02010600040101010101" charset="-122"/>
              </a:rPr>
              <a:t>可在</a:t>
            </a:r>
            <a:r>
              <a:rPr lang="en-US" altLang="zh-CN" sz="2400" spc="-1" dirty="0" err="1">
                <a:solidFill>
                  <a:srgbClr val="000000"/>
                </a:solidFill>
                <a:latin typeface="华文仿宋" panose="02010600040101010101" charset="-122"/>
                <a:ea typeface="华文仿宋" panose="02010600040101010101" charset="-122"/>
              </a:rPr>
              <a:t>csc</a:t>
            </a:r>
            <a:r>
              <a:rPr lang="en-US" altLang="zh-CN" sz="2400" spc="-1" dirty="0">
                <a:solidFill>
                  <a:srgbClr val="000000"/>
                </a:solidFill>
                <a:latin typeface="华文仿宋" panose="02010600040101010101" charset="-122"/>
                <a:ea typeface="华文仿宋" panose="02010600040101010101" charset="-122"/>
              </a:rPr>
              <a:t>/code</a:t>
            </a:r>
            <a:r>
              <a:rPr lang="zh-CN" altLang="en-US" sz="2400" spc="-1" dirty="0">
                <a:solidFill>
                  <a:srgbClr val="000000"/>
                </a:solidFill>
                <a:latin typeface="华文仿宋" panose="02010600040101010101" charset="-122"/>
                <a:ea typeface="华文仿宋" panose="02010600040101010101" charset="-122"/>
              </a:rPr>
              <a:t>文件夹中生成</a:t>
            </a:r>
            <a:r>
              <a:rPr lang="en-US" altLang="zh-CN" sz="2400" spc="-1" dirty="0" err="1">
                <a:solidFill>
                  <a:srgbClr val="000000"/>
                </a:solidFill>
                <a:latin typeface="华文仿宋" panose="02010600040101010101" charset="-122"/>
                <a:ea typeface="华文仿宋" panose="02010600040101010101" charset="-122"/>
              </a:rPr>
              <a:t>fibo.o</a:t>
            </a:r>
            <a:r>
              <a:rPr lang="zh-CN" altLang="en-US" sz="2400" spc="-1" dirty="0">
                <a:solidFill>
                  <a:srgbClr val="000000"/>
                </a:solidFill>
                <a:latin typeface="华文仿宋" panose="02010600040101010101" charset="-122"/>
                <a:ea typeface="华文仿宋" panose="02010600040101010101" charset="-122"/>
              </a:rPr>
              <a:t>、</a:t>
            </a:r>
            <a:r>
              <a:rPr lang="en-US" altLang="zh-CN" sz="2400" spc="-1" dirty="0" err="1">
                <a:solidFill>
                  <a:srgbClr val="000000"/>
                </a:solidFill>
                <a:latin typeface="华文仿宋" panose="02010600040101010101" charset="-122"/>
                <a:ea typeface="华文仿宋" panose="02010600040101010101" charset="-122"/>
              </a:rPr>
              <a:t>main.o</a:t>
            </a:r>
            <a:r>
              <a:rPr lang="zh-CN" altLang="en-US" sz="2400" spc="-1" dirty="0">
                <a:solidFill>
                  <a:srgbClr val="000000"/>
                </a:solidFill>
                <a:latin typeface="华文仿宋" panose="02010600040101010101" charset="-122"/>
                <a:ea typeface="华文仿宋" panose="02010600040101010101" charset="-122"/>
              </a:rPr>
              <a:t>，在</a:t>
            </a:r>
            <a:r>
              <a:rPr lang="en-US" altLang="zh-CN" sz="2400" spc="-1" dirty="0" err="1">
                <a:solidFill>
                  <a:srgbClr val="000000"/>
                </a:solidFill>
                <a:latin typeface="华文仿宋" panose="02010600040101010101" charset="-122"/>
                <a:ea typeface="华文仿宋" panose="02010600040101010101" charset="-122"/>
              </a:rPr>
              <a:t>csc</a:t>
            </a:r>
            <a:r>
              <a:rPr lang="zh-CN" altLang="en-US" sz="2400" spc="-1" dirty="0">
                <a:solidFill>
                  <a:srgbClr val="000000"/>
                </a:solidFill>
                <a:latin typeface="华文仿宋" panose="02010600040101010101" charset="-122"/>
                <a:ea typeface="华文仿宋" panose="02010600040101010101" charset="-122"/>
              </a:rPr>
              <a:t>文件夹中生成可执行文件</a:t>
            </a:r>
            <a:r>
              <a:rPr lang="en-US" altLang="zh-CN" sz="2400" spc="-1" dirty="0" err="1">
                <a:solidFill>
                  <a:srgbClr val="000000"/>
                </a:solidFill>
                <a:latin typeface="华文仿宋" panose="02010600040101010101" charset="-122"/>
                <a:ea typeface="华文仿宋" panose="02010600040101010101" charset="-122"/>
              </a:rPr>
              <a:t>fibo</a:t>
            </a:r>
            <a:r>
              <a:rPr lang="zh-CN" altLang="en-US" sz="2400" spc="-1" dirty="0">
                <a:solidFill>
                  <a:srgbClr val="000000"/>
                </a:solidFill>
                <a:latin typeface="华文仿宋" panose="02010600040101010101" charset="-122"/>
                <a:ea typeface="华文仿宋" panose="02010600040101010101" charset="-122"/>
              </a:rPr>
              <a:t>，再输入指令</a:t>
            </a:r>
            <a:r>
              <a:rPr lang="en-US" altLang="zh-CN" sz="2400" spc="-1" dirty="0">
                <a:solidFill>
                  <a:srgbClr val="000000"/>
                </a:solidFill>
                <a:latin typeface="华文仿宋" panose="02010600040101010101" charset="-122"/>
                <a:ea typeface="华文仿宋" panose="02010600040101010101" charset="-122"/>
              </a:rPr>
              <a:t>make clean</a:t>
            </a:r>
            <a:r>
              <a:rPr lang="zh-CN" altLang="en-US" sz="2400" spc="-1" dirty="0">
                <a:solidFill>
                  <a:srgbClr val="000000"/>
                </a:solidFill>
                <a:latin typeface="华文仿宋" panose="02010600040101010101" charset="-122"/>
                <a:ea typeface="华文仿宋" panose="02010600040101010101" charset="-122"/>
              </a:rPr>
              <a:t>后只删除两个</a:t>
            </a:r>
            <a:r>
              <a:rPr lang="en-US" altLang="zh-CN" sz="2400" spc="-1" dirty="0">
                <a:solidFill>
                  <a:srgbClr val="000000"/>
                </a:solidFill>
                <a:latin typeface="华文仿宋" panose="02010600040101010101" charset="-122"/>
                <a:ea typeface="华文仿宋" panose="02010600040101010101" charset="-122"/>
              </a:rPr>
              <a:t>.o</a:t>
            </a:r>
            <a:r>
              <a:rPr lang="zh-CN" altLang="en-US" sz="2400" spc="-1" dirty="0">
                <a:solidFill>
                  <a:srgbClr val="000000"/>
                </a:solidFill>
                <a:latin typeface="华文仿宋" panose="02010600040101010101" charset="-122"/>
                <a:ea typeface="华文仿宋" panose="02010600040101010101" charset="-122"/>
              </a:rPr>
              <a:t>文件。</a:t>
            </a:r>
            <a:r>
              <a:rPr lang="en-US" altLang="zh-CN" sz="2000" b="1" spc="-1" dirty="0">
                <a:solidFill>
                  <a:srgbClr val="000000"/>
                </a:solidFill>
                <a:latin typeface="华文仿宋" panose="02010600040101010101" charset="-122"/>
                <a:ea typeface="华文仿宋" panose="02010600040101010101" charset="-122"/>
              </a:rPr>
              <a:t>[</a:t>
            </a:r>
            <a:r>
              <a:rPr lang="zh-CN" altLang="en-US" sz="2000" b="1" spc="-1" dirty="0">
                <a:solidFill>
                  <a:srgbClr val="000000"/>
                </a:solidFill>
                <a:latin typeface="华文仿宋" panose="02010600040101010101" charset="-122"/>
                <a:ea typeface="华文仿宋" panose="02010600040101010101" charset="-122"/>
              </a:rPr>
              <a:t>注意：不能修改</a:t>
            </a:r>
            <a:r>
              <a:rPr lang="en-US" altLang="zh-CN" sz="2000" b="1" spc="-1" dirty="0" err="1">
                <a:solidFill>
                  <a:srgbClr val="000000"/>
                </a:solidFill>
                <a:latin typeface="华文仿宋" panose="02010600040101010101" charset="-122"/>
                <a:ea typeface="华文仿宋" panose="02010600040101010101" charset="-122"/>
              </a:rPr>
              <a:t>fibo.h</a:t>
            </a:r>
            <a:r>
              <a:rPr lang="zh-CN" altLang="en-US" sz="2000" b="1" spc="-1" dirty="0">
                <a:solidFill>
                  <a:srgbClr val="000000"/>
                </a:solidFill>
                <a:latin typeface="华文仿宋" panose="02010600040101010101" charset="-122"/>
                <a:ea typeface="华文仿宋" panose="02010600040101010101" charset="-122"/>
              </a:rPr>
              <a:t>和</a:t>
            </a:r>
            <a:r>
              <a:rPr lang="en-US" altLang="zh-CN" sz="2000" b="1" spc="-1" dirty="0" err="1">
                <a:solidFill>
                  <a:srgbClr val="000000"/>
                </a:solidFill>
                <a:latin typeface="华文仿宋" panose="02010600040101010101" charset="-122"/>
                <a:ea typeface="华文仿宋" panose="02010600040101010101" charset="-122"/>
              </a:rPr>
              <a:t>main.c</a:t>
            </a:r>
            <a:r>
              <a:rPr lang="zh-CN" altLang="en-US" sz="2000" b="1" spc="-1" dirty="0">
                <a:solidFill>
                  <a:srgbClr val="000000"/>
                </a:solidFill>
                <a:latin typeface="华文仿宋" panose="02010600040101010101" charset="-122"/>
                <a:ea typeface="华文仿宋" panose="02010600040101010101" charset="-122"/>
              </a:rPr>
              <a:t>文件中的内容，提交的文件中</a:t>
            </a:r>
            <a:r>
              <a:rPr lang="en-US" altLang="zh-CN" sz="2000" b="1" spc="-1" dirty="0" err="1">
                <a:solidFill>
                  <a:srgbClr val="000000"/>
                </a:solidFill>
                <a:latin typeface="华文仿宋" panose="02010600040101010101" charset="-122"/>
                <a:ea typeface="华文仿宋" panose="02010600040101010101" charset="-122"/>
              </a:rPr>
              <a:t>fibo.c</a:t>
            </a:r>
            <a:r>
              <a:rPr lang="zh-CN" altLang="en-US" sz="2000" b="1" spc="-1" dirty="0">
                <a:solidFill>
                  <a:srgbClr val="000000"/>
                </a:solidFill>
                <a:latin typeface="华文仿宋" panose="02010600040101010101" charset="-122"/>
                <a:ea typeface="华文仿宋" panose="02010600040101010101" charset="-122"/>
              </a:rPr>
              <a:t>必须是修改后正确的</a:t>
            </a:r>
            <a:r>
              <a:rPr lang="en-US" altLang="zh-CN" sz="2000" b="1" spc="-1" dirty="0" err="1">
                <a:solidFill>
                  <a:srgbClr val="000000"/>
                </a:solidFill>
                <a:latin typeface="华文仿宋" panose="02010600040101010101" charset="-122"/>
                <a:ea typeface="华文仿宋" panose="02010600040101010101" charset="-122"/>
              </a:rPr>
              <a:t>fibo.c</a:t>
            </a:r>
            <a:r>
              <a:rPr lang="zh-CN" altLang="en-US" sz="2000" b="1" spc="-1" dirty="0">
                <a:solidFill>
                  <a:srgbClr val="000000"/>
                </a:solidFill>
                <a:latin typeface="华文仿宋" panose="02010600040101010101" charset="-122"/>
                <a:ea typeface="华文仿宋" panose="02010600040101010101" charset="-122"/>
              </a:rPr>
              <a:t>，可执行文件</a:t>
            </a:r>
            <a:r>
              <a:rPr lang="en-US" altLang="zh-CN" sz="2000" b="1" spc="-1" dirty="0" err="1">
                <a:solidFill>
                  <a:srgbClr val="000000"/>
                </a:solidFill>
                <a:latin typeface="华文仿宋" panose="02010600040101010101" charset="-122"/>
                <a:ea typeface="华文仿宋" panose="02010600040101010101" charset="-122"/>
              </a:rPr>
              <a:t>fibo</a:t>
            </a:r>
            <a:r>
              <a:rPr lang="zh-CN" altLang="en-US" sz="2000" b="1" spc="-1" dirty="0">
                <a:solidFill>
                  <a:srgbClr val="000000"/>
                </a:solidFill>
                <a:latin typeface="华文仿宋" panose="02010600040101010101" charset="-122"/>
                <a:ea typeface="华文仿宋" panose="02010600040101010101" charset="-122"/>
              </a:rPr>
              <a:t>作用是输入一个整数</a:t>
            </a:r>
            <a:r>
              <a:rPr lang="en-US" altLang="zh-CN" sz="2000" b="1" spc="-1" dirty="0">
                <a:solidFill>
                  <a:srgbClr val="000000"/>
                </a:solidFill>
                <a:latin typeface="华文仿宋" panose="02010600040101010101" charset="-122"/>
                <a:ea typeface="华文仿宋" panose="02010600040101010101" charset="-122"/>
              </a:rPr>
              <a:t>n</a:t>
            </a:r>
            <a:r>
              <a:rPr lang="en-US" altLang="zh-CN" sz="2000" b="1" spc="-1" dirty="0">
                <a:solidFill>
                  <a:srgbClr val="FF0000"/>
                </a:solidFill>
                <a:latin typeface="华文仿宋" panose="02010600040101010101" charset="-122"/>
                <a:ea typeface="华文仿宋" panose="02010600040101010101" charset="-122"/>
              </a:rPr>
              <a:t>(</a:t>
            </a:r>
            <a:r>
              <a:rPr lang="zh-CN" altLang="en-US" sz="2000" b="1" spc="-1" dirty="0">
                <a:solidFill>
                  <a:srgbClr val="FF0000"/>
                </a:solidFill>
                <a:latin typeface="华文仿宋" panose="02010600040101010101" charset="-122"/>
                <a:ea typeface="华文仿宋" panose="02010600040101010101" charset="-122"/>
              </a:rPr>
              <a:t>从</a:t>
            </a:r>
            <a:r>
              <a:rPr lang="en-US" altLang="zh-CN" sz="2000" b="1" spc="-1" dirty="0" err="1">
                <a:solidFill>
                  <a:srgbClr val="FF0000"/>
                </a:solidFill>
                <a:latin typeface="华文仿宋" panose="02010600040101010101" charset="-122"/>
                <a:ea typeface="华文仿宋" panose="02010600040101010101" charset="-122"/>
              </a:rPr>
              <a:t>stdin</a:t>
            </a:r>
            <a:r>
              <a:rPr lang="zh-CN" altLang="en-US" sz="2000" b="1" spc="-1" dirty="0">
                <a:solidFill>
                  <a:srgbClr val="FF0000"/>
                </a:solidFill>
                <a:latin typeface="华文仿宋" panose="02010600040101010101" charset="-122"/>
                <a:ea typeface="华文仿宋" panose="02010600040101010101" charset="-122"/>
              </a:rPr>
              <a:t>输入</a:t>
            </a:r>
            <a:r>
              <a:rPr lang="en-US" altLang="zh-CN" sz="2000" b="1" spc="-1" dirty="0">
                <a:solidFill>
                  <a:srgbClr val="FF0000"/>
                </a:solidFill>
                <a:latin typeface="华文仿宋" panose="02010600040101010101" charset="-122"/>
                <a:ea typeface="华文仿宋" panose="02010600040101010101" charset="-122"/>
              </a:rPr>
              <a:t>n)</a:t>
            </a:r>
            <a:r>
              <a:rPr lang="zh-CN" altLang="en-US" sz="2000" b="1" spc="-1" dirty="0">
                <a:solidFill>
                  <a:srgbClr val="000000"/>
                </a:solidFill>
                <a:latin typeface="华文仿宋" panose="02010600040101010101" charset="-122"/>
                <a:ea typeface="华文仿宋" panose="02010600040101010101" charset="-122"/>
              </a:rPr>
              <a:t>，可以输出斐波那契数列前</a:t>
            </a:r>
            <a:r>
              <a:rPr lang="en-US" altLang="zh-CN" sz="2000" b="1" spc="-1" dirty="0">
                <a:solidFill>
                  <a:srgbClr val="000000"/>
                </a:solidFill>
                <a:latin typeface="华文仿宋" panose="02010600040101010101" charset="-122"/>
                <a:ea typeface="华文仿宋" panose="02010600040101010101" charset="-122"/>
              </a:rPr>
              <a:t>n</a:t>
            </a:r>
            <a:r>
              <a:rPr lang="zh-CN" altLang="en-US" sz="2000" b="1" spc="-1" dirty="0">
                <a:solidFill>
                  <a:srgbClr val="000000"/>
                </a:solidFill>
                <a:latin typeface="华文仿宋" panose="02010600040101010101" charset="-122"/>
                <a:ea typeface="华文仿宋" panose="02010600040101010101" charset="-122"/>
              </a:rPr>
              <a:t>项，每一项之间用空格分开。比如</a:t>
            </a:r>
            <a:r>
              <a:rPr lang="en-US" altLang="zh-CN" sz="2000" b="1" spc="-1" dirty="0">
                <a:solidFill>
                  <a:srgbClr val="000000"/>
                </a:solidFill>
                <a:latin typeface="华文仿宋" panose="02010600040101010101" charset="-122"/>
                <a:ea typeface="华文仿宋" panose="02010600040101010101" charset="-122"/>
              </a:rPr>
              <a:t>n=5</a:t>
            </a:r>
            <a:r>
              <a:rPr lang="zh-CN" altLang="en-US" sz="2000" b="1" spc="-1" dirty="0">
                <a:solidFill>
                  <a:srgbClr val="000000"/>
                </a:solidFill>
                <a:latin typeface="华文仿宋" panose="02010600040101010101" charset="-122"/>
                <a:ea typeface="华文仿宋" panose="02010600040101010101" charset="-122"/>
              </a:rPr>
              <a:t>，输出</a:t>
            </a:r>
            <a:r>
              <a:rPr lang="en-US" altLang="zh-CN" sz="2000" b="1" spc="-1" dirty="0">
                <a:solidFill>
                  <a:srgbClr val="000000"/>
                </a:solidFill>
                <a:latin typeface="华文仿宋" panose="02010600040101010101" charset="-122"/>
                <a:ea typeface="华文仿宋" panose="02010600040101010101" charset="-122"/>
              </a:rPr>
              <a:t>1 1 2 3 5]</a:t>
            </a: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4327920" y="2907720"/>
            <a:ext cx="109476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1" strike="noStrike" spc="-1">
                <a:solidFill>
                  <a:srgbClr val="FFFFFF"/>
                </a:solidFill>
                <a:latin typeface="Arial" panose="020B0604020202020204"/>
                <a:ea typeface="微软雅黑" panose="020B0503020204020204" charset="-122"/>
              </a:rPr>
              <a:t>聚类分组</a:t>
            </a:r>
            <a:endParaRPr lang="en-US" sz="1800" b="0" strike="noStrike" spc="-1">
              <a:latin typeface="Arial" panose="020B0604020202020204"/>
            </a:endParaRPr>
          </a:p>
        </p:txBody>
      </p:sp>
      <p:sp>
        <p:nvSpPr>
          <p:cNvPr id="234" name="CustomShape 9"/>
          <p:cNvSpPr/>
          <p:nvPr/>
        </p:nvSpPr>
        <p:spPr>
          <a:xfrm>
            <a:off x="438912" y="1400424"/>
            <a:ext cx="7839456" cy="167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a:lnSpc>
                <a:spcPct val="90000"/>
              </a:lnSpc>
              <a:spcBef>
                <a:spcPts val="500"/>
              </a:spcBef>
            </a:pPr>
            <a:r>
              <a:rPr lang="zh-CN" altLang="en-US" sz="2800" b="1" strike="noStrike" spc="-1">
                <a:solidFill>
                  <a:srgbClr val="000000"/>
                </a:solidFill>
                <a:latin typeface="华文仿宋" panose="02010600040101010101" charset="-122"/>
                <a:ea typeface="华文仿宋" panose="02010600040101010101" charset="-122"/>
              </a:rPr>
              <a:t>完成</a:t>
            </a:r>
            <a:r>
              <a:rPr lang="en-US" sz="2800" b="1" strike="noStrike" spc="-1">
                <a:solidFill>
                  <a:srgbClr val="000000"/>
                </a:solidFill>
                <a:latin typeface="华文仿宋" panose="02010600040101010101" charset="-122"/>
                <a:ea typeface="华文仿宋" panose="02010600040101010101" charset="-122"/>
              </a:rPr>
              <a:t>Step</a:t>
            </a:r>
            <a:r>
              <a:rPr lang="en-US" sz="2800" b="1" spc="-1">
                <a:solidFill>
                  <a:srgbClr val="000000"/>
                </a:solidFill>
                <a:latin typeface="华文仿宋" panose="02010600040101010101" charset="-122"/>
                <a:ea typeface="华文仿宋" panose="02010600040101010101" charset="-122"/>
              </a:rPr>
              <a:t>1</a:t>
            </a:r>
            <a:r>
              <a:rPr lang="en-US" altLang="zh-CN" sz="2800" b="1" strike="noStrike" spc="-1">
                <a:solidFill>
                  <a:srgbClr val="000000"/>
                </a:solidFill>
                <a:latin typeface="华文仿宋" panose="02010600040101010101" charset="-122"/>
                <a:ea typeface="华文仿宋" panose="02010600040101010101" charset="-122"/>
              </a:rPr>
              <a:t>~2</a:t>
            </a:r>
            <a:r>
              <a:rPr lang="en-US" sz="2800" b="1" strike="noStrike" spc="-1">
                <a:solidFill>
                  <a:srgbClr val="000000"/>
                </a:solidFill>
                <a:latin typeface="华文仿宋" panose="02010600040101010101" charset="-122"/>
                <a:ea typeface="华文仿宋" panose="02010600040101010101" charset="-122"/>
              </a:rPr>
              <a:t>：</a:t>
            </a:r>
            <a:endParaRPr lang="en-US" sz="2800" b="0" strike="noStrike" spc="-1" dirty="0">
              <a:latin typeface="Arial" panose="020B0604020202020204"/>
            </a:endParaRPr>
          </a:p>
          <a:p>
            <a:pPr marL="635" marR="0">
              <a:lnSpc>
                <a:spcPts val="2690"/>
              </a:lnSpc>
              <a:spcBef>
                <a:spcPts val="0"/>
              </a:spcBef>
              <a:spcAft>
                <a:spcPts val="0"/>
              </a:spcAft>
            </a:pPr>
            <a:r>
              <a:rPr lang="zh-CN" altLang="en-US" sz="2400" dirty="0">
                <a:solidFill>
                  <a:srgbClr val="000000"/>
                </a:solidFill>
                <a:latin typeface="华文仿宋" panose="02010600040101010101" charset="-122"/>
                <a:ea typeface="华文仿宋" panose="02010600040101010101" charset="-122"/>
                <a:cs typeface="华文仿宋" panose="02010600040101010101" charset="-122"/>
              </a:rPr>
              <a:t>     要求成功使用脚本文件</a:t>
            </a:r>
            <a:r>
              <a:rPr lang="en-US" altLang="zh-CN" sz="2400" dirty="0">
                <a:solidFill>
                  <a:srgbClr val="000000"/>
                </a:solidFill>
                <a:latin typeface="华文仿宋" panose="02010600040101010101" charset="-122"/>
                <a:ea typeface="华文仿宋" panose="02010600040101010101" charset="-122"/>
                <a:cs typeface="华文仿宋" panose="02010600040101010101" charset="-122"/>
              </a:rPr>
              <a:t>modify.sh</a:t>
            </a:r>
            <a:r>
              <a:rPr lang="zh-CN" altLang="en-US" sz="2400" dirty="0">
                <a:solidFill>
                  <a:srgbClr val="000000"/>
                </a:solidFill>
                <a:latin typeface="华文仿宋" panose="02010600040101010101" charset="-122"/>
                <a:ea typeface="华文仿宋" panose="02010600040101010101" charset="-122"/>
                <a:cs typeface="华文仿宋" panose="02010600040101010101" charset="-122"/>
              </a:rPr>
              <a:t>修改</a:t>
            </a:r>
            <a:r>
              <a:rPr lang="en-US" altLang="zh-CN" sz="2400" dirty="0" err="1">
                <a:solidFill>
                  <a:srgbClr val="000000"/>
                </a:solidFill>
                <a:latin typeface="华文仿宋" panose="02010600040101010101" charset="-122"/>
                <a:ea typeface="华文仿宋" panose="02010600040101010101" charset="-122"/>
                <a:cs typeface="华文仿宋" panose="02010600040101010101" charset="-122"/>
              </a:rPr>
              <a:t>fibo.c</a:t>
            </a:r>
            <a:r>
              <a:rPr lang="zh-CN" altLang="en-US" sz="2400" dirty="0">
                <a:solidFill>
                  <a:srgbClr val="000000"/>
                </a:solidFill>
                <a:latin typeface="华文仿宋" panose="02010600040101010101" charset="-122"/>
                <a:ea typeface="华文仿宋" panose="02010600040101010101" charset="-122"/>
                <a:cs typeface="华文仿宋" panose="02010600040101010101" charset="-122"/>
              </a:rPr>
              <a:t>，实现使用</a:t>
            </a:r>
            <a:r>
              <a:rPr lang="en-US" altLang="zh-CN" sz="2400" dirty="0">
                <a:solidFill>
                  <a:srgbClr val="000000"/>
                </a:solidFill>
                <a:latin typeface="华文仿宋" panose="02010600040101010101" charset="-122"/>
                <a:ea typeface="华文仿宋" panose="02010600040101010101" charset="-122"/>
                <a:cs typeface="华文仿宋" panose="02010600040101010101" charset="-122"/>
              </a:rPr>
              <a:t>make</a:t>
            </a:r>
            <a:r>
              <a:rPr lang="zh-CN" altLang="en-US" sz="2400" dirty="0">
                <a:solidFill>
                  <a:srgbClr val="000000"/>
                </a:solidFill>
                <a:latin typeface="华文仿宋" panose="02010600040101010101" charset="-122"/>
                <a:ea typeface="华文仿宋" panose="02010600040101010101" charset="-122"/>
                <a:cs typeface="华文仿宋" panose="02010600040101010101" charset="-122"/>
              </a:rPr>
              <a:t>指令可以生成</a:t>
            </a:r>
            <a:r>
              <a:rPr lang="en-US" altLang="zh-CN" sz="2400" dirty="0">
                <a:solidFill>
                  <a:srgbClr val="000000"/>
                </a:solidFill>
                <a:latin typeface="华文仿宋" panose="02010600040101010101" charset="-122"/>
                <a:ea typeface="华文仿宋" panose="02010600040101010101" charset="-122"/>
                <a:cs typeface="华文仿宋" panose="02010600040101010101" charset="-122"/>
              </a:rPr>
              <a:t>.o</a:t>
            </a:r>
            <a:r>
              <a:rPr lang="zh-CN" altLang="en-US" sz="2400" dirty="0">
                <a:solidFill>
                  <a:srgbClr val="000000"/>
                </a:solidFill>
                <a:latin typeface="华文仿宋" panose="02010600040101010101" charset="-122"/>
                <a:ea typeface="华文仿宋" panose="02010600040101010101" charset="-122"/>
                <a:cs typeface="华文仿宋" panose="02010600040101010101" charset="-122"/>
              </a:rPr>
              <a:t>文件和可执行文件，再使用指令</a:t>
            </a:r>
            <a:r>
              <a:rPr lang="zh-CN" altLang="en-US" sz="2400" dirty="0">
                <a:solidFill>
                  <a:srgbClr val="000000"/>
                </a:solidFill>
                <a:latin typeface="华文仿宋" panose="02010600040101010101" charset="-122"/>
                <a:ea typeface="华文仿宋" panose="02010600040101010101" charset="-122"/>
                <a:cs typeface="Times New Roman" panose="02020603050405020304"/>
              </a:rPr>
              <a:t> </a:t>
            </a:r>
            <a:r>
              <a:rPr lang="en-US" altLang="zh-CN" sz="2400" dirty="0">
                <a:solidFill>
                  <a:srgbClr val="000000"/>
                </a:solidFill>
                <a:latin typeface="华文仿宋" panose="02010600040101010101" charset="-122"/>
                <a:ea typeface="华文仿宋" panose="02010600040101010101" charset="-122"/>
                <a:cs typeface="华文仿宋" panose="02010600040101010101" charset="-122"/>
              </a:rPr>
              <a:t>make clean</a:t>
            </a:r>
            <a:r>
              <a:rPr lang="zh-CN" altLang="en-US" sz="2400" dirty="0">
                <a:solidFill>
                  <a:srgbClr val="000000"/>
                </a:solidFill>
                <a:latin typeface="华文仿宋" panose="02010600040101010101" charset="-122"/>
                <a:ea typeface="华文仿宋" panose="02010600040101010101" charset="-122"/>
                <a:cs typeface="华文仿宋" panose="02010600040101010101" charset="-122"/>
              </a:rPr>
              <a:t>可以将</a:t>
            </a:r>
            <a:r>
              <a:rPr lang="en-US" altLang="zh-CN" sz="2400" dirty="0">
                <a:solidFill>
                  <a:srgbClr val="000000"/>
                </a:solidFill>
                <a:latin typeface="华文仿宋" panose="02010600040101010101" charset="-122"/>
                <a:ea typeface="华文仿宋" panose="02010600040101010101" charset="-122"/>
                <a:cs typeface="华文仿宋" panose="02010600040101010101" charset="-122"/>
              </a:rPr>
              <a:t>.o</a:t>
            </a:r>
            <a:r>
              <a:rPr lang="zh-CN" altLang="en-US" sz="2400" dirty="0">
                <a:solidFill>
                  <a:srgbClr val="000000"/>
                </a:solidFill>
                <a:latin typeface="华文仿宋" panose="02010600040101010101" charset="-122"/>
                <a:ea typeface="华文仿宋" panose="02010600040101010101" charset="-122"/>
                <a:cs typeface="华文仿宋" panose="02010600040101010101" charset="-122"/>
              </a:rPr>
              <a:t>文件删除，但保留</a:t>
            </a:r>
            <a:r>
              <a:rPr lang="en-US" altLang="zh-CN" sz="2400" dirty="0" err="1">
                <a:solidFill>
                  <a:srgbClr val="000000"/>
                </a:solidFill>
                <a:latin typeface="华文仿宋" panose="02010600040101010101" charset="-122"/>
                <a:ea typeface="华文仿宋" panose="02010600040101010101" charset="-122"/>
                <a:cs typeface="华文仿宋" panose="02010600040101010101" charset="-122"/>
              </a:rPr>
              <a:t>fibo</a:t>
            </a:r>
            <a:r>
              <a:rPr lang="zh-CN" altLang="en-US" sz="2400" dirty="0">
                <a:solidFill>
                  <a:srgbClr val="000000"/>
                </a:solidFill>
                <a:latin typeface="华文仿宋" panose="02010600040101010101" charset="-122"/>
                <a:ea typeface="华文仿宋" panose="02010600040101010101" charset="-122"/>
                <a:cs typeface="华文仿宋" panose="02010600040101010101" charset="-122"/>
              </a:rPr>
              <a:t>和</a:t>
            </a:r>
            <a:r>
              <a:rPr lang="en-US" altLang="zh-CN" sz="2400" dirty="0">
                <a:solidFill>
                  <a:srgbClr val="000000"/>
                </a:solidFill>
                <a:latin typeface="华文仿宋" panose="02010600040101010101" charset="-122"/>
                <a:ea typeface="华文仿宋" panose="02010600040101010101" charset="-122"/>
                <a:cs typeface="华文仿宋" panose="02010600040101010101" charset="-122"/>
              </a:rPr>
              <a:t>.c</a:t>
            </a:r>
            <a:r>
              <a:rPr lang="zh-CN" altLang="en-US" sz="2400" dirty="0">
                <a:solidFill>
                  <a:srgbClr val="000000"/>
                </a:solidFill>
                <a:latin typeface="华文仿宋" panose="02010600040101010101" charset="-122"/>
                <a:ea typeface="华文仿宋" panose="02010600040101010101" charset="-122"/>
                <a:cs typeface="华文仿宋" panose="02010600040101010101" charset="-122"/>
              </a:rPr>
              <a:t>文件。</a:t>
            </a:r>
            <a:r>
              <a:rPr lang="en-US" altLang="zh-CN" sz="2400" dirty="0">
                <a:solidFill>
                  <a:srgbClr val="FF0000"/>
                </a:solidFill>
                <a:latin typeface="华文仿宋" panose="02010600040101010101" charset="-122"/>
                <a:ea typeface="华文仿宋" panose="02010600040101010101" charset="-122"/>
                <a:cs typeface="华文仿宋" panose="02010600040101010101" charset="-122"/>
              </a:rPr>
              <a:t>(</a:t>
            </a:r>
            <a:r>
              <a:rPr lang="zh-CN" altLang="en-US" sz="2400" dirty="0">
                <a:solidFill>
                  <a:srgbClr val="FF0000"/>
                </a:solidFill>
                <a:latin typeface="华文仿宋" panose="02010600040101010101" charset="-122"/>
                <a:ea typeface="华文仿宋" panose="02010600040101010101" charset="-122"/>
                <a:cs typeface="华文仿宋" panose="02010600040101010101" charset="-122"/>
              </a:rPr>
              <a:t>最终提交时文件中</a:t>
            </a:r>
            <a:r>
              <a:rPr lang="en-US" altLang="zh-CN" sz="2400" dirty="0" err="1">
                <a:solidFill>
                  <a:srgbClr val="FF0000"/>
                </a:solidFill>
                <a:latin typeface="华文仿宋" panose="02010600040101010101" charset="-122"/>
                <a:ea typeface="华文仿宋" panose="02010600040101010101" charset="-122"/>
                <a:cs typeface="华文仿宋" panose="02010600040101010101" charset="-122"/>
              </a:rPr>
              <a:t>fibo</a:t>
            </a:r>
            <a:r>
              <a:rPr lang="zh-CN" altLang="en-US" sz="2400" dirty="0">
                <a:solidFill>
                  <a:srgbClr val="FF0000"/>
                </a:solidFill>
                <a:latin typeface="华文仿宋" panose="02010600040101010101" charset="-122"/>
                <a:ea typeface="华文仿宋" panose="02010600040101010101" charset="-122"/>
                <a:cs typeface="华文仿宋" panose="02010600040101010101" charset="-122"/>
              </a:rPr>
              <a:t>和</a:t>
            </a:r>
            <a:r>
              <a:rPr lang="en-US" altLang="zh-CN" sz="2400" dirty="0">
                <a:solidFill>
                  <a:srgbClr val="FF0000"/>
                </a:solidFill>
                <a:latin typeface="华文仿宋" panose="02010600040101010101" charset="-122"/>
                <a:ea typeface="华文仿宋" panose="02010600040101010101" charset="-122"/>
                <a:cs typeface="华文仿宋" panose="02010600040101010101" charset="-122"/>
              </a:rPr>
              <a:t>.o</a:t>
            </a:r>
            <a:r>
              <a:rPr lang="zh-CN" altLang="en-US" sz="2400" dirty="0">
                <a:solidFill>
                  <a:srgbClr val="FF0000"/>
                </a:solidFill>
                <a:latin typeface="华文仿宋" panose="02010600040101010101" charset="-122"/>
                <a:ea typeface="华文仿宋" panose="02010600040101010101" charset="-122"/>
                <a:cs typeface="华文仿宋" panose="02010600040101010101" charset="-122"/>
              </a:rPr>
              <a:t>文件可有可无</a:t>
            </a:r>
            <a:r>
              <a:rPr lang="en-US" altLang="zh-CN" sz="2400" dirty="0">
                <a:solidFill>
                  <a:srgbClr val="FF0000"/>
                </a:solidFill>
                <a:latin typeface="华文仿宋" panose="02010600040101010101" charset="-122"/>
                <a:ea typeface="华文仿宋" panose="02010600040101010101" charset="-122"/>
                <a:cs typeface="华文仿宋" panose="02010600040101010101" charset="-122"/>
              </a:rPr>
              <a:t>)</a:t>
            </a:r>
            <a:endParaRPr lang="zh-CN" altLang="en-US" sz="2400" dirty="0">
              <a:solidFill>
                <a:srgbClr val="FF0000"/>
              </a:solidFill>
              <a:latin typeface="华文仿宋" panose="02010600040101010101" charset="-122"/>
              <a:ea typeface="华文仿宋" panose="02010600040101010101" charset="-122"/>
              <a:cs typeface="华文仿宋" panose="02010600040101010101"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5553" y="3805681"/>
            <a:ext cx="1733424" cy="2065199"/>
          </a:xfrm>
          <a:prstGeom prst="rect">
            <a:avLst/>
          </a:prstGeom>
        </p:spPr>
      </p:pic>
      <p:sp>
        <p:nvSpPr>
          <p:cNvPr id="18" name="CustomShape 9"/>
          <p:cNvSpPr/>
          <p:nvPr/>
        </p:nvSpPr>
        <p:spPr>
          <a:xfrm>
            <a:off x="1621537" y="3380760"/>
            <a:ext cx="3537900" cy="59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2900">
              <a:lnSpc>
                <a:spcPct val="90000"/>
              </a:lnSpc>
              <a:spcBef>
                <a:spcPts val="500"/>
              </a:spcBef>
            </a:pPr>
            <a:r>
              <a:rPr lang="en-US" altLang="zh-CN" sz="2100" spc="-1" dirty="0">
                <a:solidFill>
                  <a:srgbClr val="000000"/>
                </a:solidFill>
                <a:latin typeface="华文仿宋" panose="02010600040101010101" charset="-122"/>
                <a:ea typeface="华文仿宋" panose="02010600040101010101" charset="-122"/>
              </a:rPr>
              <a:t>m</a:t>
            </a:r>
            <a:r>
              <a:rPr lang="en-US" sz="2100" spc="-1" dirty="0">
                <a:solidFill>
                  <a:srgbClr val="000000"/>
                </a:solidFill>
                <a:latin typeface="华文仿宋" panose="02010600040101010101" charset="-122"/>
                <a:ea typeface="华文仿宋" panose="02010600040101010101" charset="-122"/>
              </a:rPr>
              <a:t>ake</a:t>
            </a:r>
            <a:r>
              <a:rPr lang="zh-CN" altLang="en-US" sz="2100" spc="-1" dirty="0">
                <a:solidFill>
                  <a:srgbClr val="000000"/>
                </a:solidFill>
                <a:latin typeface="华文仿宋" panose="02010600040101010101" charset="-122"/>
                <a:ea typeface="华文仿宋" panose="02010600040101010101" charset="-122"/>
              </a:rPr>
              <a:t>后</a:t>
            </a:r>
            <a:r>
              <a:rPr lang="en-US" sz="2100" b="0" strike="noStrike" spc="-1" dirty="0" err="1">
                <a:solidFill>
                  <a:srgbClr val="000000"/>
                </a:solidFill>
                <a:latin typeface="华文仿宋" panose="02010600040101010101" charset="-122"/>
                <a:ea typeface="华文仿宋" panose="02010600040101010101" charset="-122"/>
              </a:rPr>
              <a:t>文件树</a:t>
            </a:r>
            <a:endParaRPr lang="en-US" sz="2100" b="0" strike="noStrike" spc="-1" dirty="0">
              <a:latin typeface="Arial" panose="020B0604020202020204"/>
            </a:endParaRPr>
          </a:p>
        </p:txBody>
      </p:sp>
      <p:sp>
        <p:nvSpPr>
          <p:cNvPr id="19" name="CustomShape 9"/>
          <p:cNvSpPr/>
          <p:nvPr/>
        </p:nvSpPr>
        <p:spPr>
          <a:xfrm>
            <a:off x="4180506" y="3372731"/>
            <a:ext cx="3537900" cy="59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2900">
              <a:lnSpc>
                <a:spcPct val="90000"/>
              </a:lnSpc>
              <a:spcBef>
                <a:spcPts val="500"/>
              </a:spcBef>
            </a:pPr>
            <a:r>
              <a:rPr lang="en-US" sz="2100" spc="-1" dirty="0">
                <a:solidFill>
                  <a:srgbClr val="000000"/>
                </a:solidFill>
                <a:latin typeface="华文仿宋" panose="02010600040101010101" charset="-122"/>
                <a:ea typeface="华文仿宋" panose="02010600040101010101" charset="-122"/>
              </a:rPr>
              <a:t>make clean</a:t>
            </a:r>
            <a:r>
              <a:rPr lang="zh-CN" altLang="en-US" sz="2100" spc="-1" dirty="0">
                <a:solidFill>
                  <a:srgbClr val="000000"/>
                </a:solidFill>
                <a:latin typeface="华文仿宋" panose="02010600040101010101" charset="-122"/>
                <a:ea typeface="华文仿宋" panose="02010600040101010101" charset="-122"/>
              </a:rPr>
              <a:t>后</a:t>
            </a:r>
            <a:r>
              <a:rPr lang="en-US" sz="2100" b="0" strike="noStrike" spc="-1" dirty="0" err="1">
                <a:solidFill>
                  <a:srgbClr val="000000"/>
                </a:solidFill>
                <a:latin typeface="华文仿宋" panose="02010600040101010101" charset="-122"/>
                <a:ea typeface="华文仿宋" panose="02010600040101010101" charset="-122"/>
              </a:rPr>
              <a:t>文件树</a:t>
            </a:r>
            <a:endParaRPr lang="en-US" sz="2100" b="0" strike="noStrike" spc="-1" dirty="0">
              <a:latin typeface="Arial" panose="020B0604020202020204"/>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6319" y="3805682"/>
            <a:ext cx="1973751" cy="1905164"/>
          </a:xfrm>
          <a:prstGeom prst="rect">
            <a:avLst/>
          </a:prstGeom>
        </p:spPr>
      </p:pic>
      <p:sp>
        <p:nvSpPr>
          <p:cNvPr id="20" name="CustomShape 1"/>
          <p:cNvSpPr/>
          <p:nvPr/>
        </p:nvSpPr>
        <p:spPr>
          <a:xfrm>
            <a:off x="228600" y="173976"/>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dirty="0" err="1">
                <a:solidFill>
                  <a:srgbClr val="FF0000"/>
                </a:solidFill>
                <a:latin typeface="华文中宋" panose="02010600040101010101" charset="-122"/>
                <a:ea typeface="华文中宋" panose="02010600040101010101" charset="-122"/>
              </a:rPr>
              <a:t>实验实战</a:t>
            </a:r>
            <a:endParaRPr lang="en-US" sz="4000" b="0" strike="noStrike" spc="-1" dirty="0">
              <a:latin typeface="Arial" panose="020B0604020202020204"/>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spc="-1" dirty="0">
                <a:solidFill>
                  <a:srgbClr val="FF0000"/>
                </a:solidFill>
                <a:latin typeface="华文中宋" panose="02010600040101010101" charset="-122"/>
                <a:ea typeface="华文中宋" panose="02010600040101010101" charset="-122"/>
                <a:cs typeface="+mn-cs"/>
              </a:rPr>
              <a:t>整体说明</a:t>
            </a:r>
            <a:br>
              <a:rPr lang="en-US" altLang="zh-CN" spc="-1" dirty="0"/>
            </a:br>
            <a:endParaRPr lang="zh-CN" altLang="en-US" dirty="0"/>
          </a:p>
        </p:txBody>
      </p:sp>
      <p:sp>
        <p:nvSpPr>
          <p:cNvPr id="3" name="副标题 2"/>
          <p:cNvSpPr>
            <a:spLocks noGrp="1"/>
          </p:cNvSpPr>
          <p:nvPr>
            <p:ph type="subTitle"/>
          </p:nvPr>
        </p:nvSpPr>
        <p:spPr>
          <a:xfrm>
            <a:off x="457200" y="1166154"/>
            <a:ext cx="8229240" cy="4771896"/>
          </a:xfrm>
        </p:spPr>
        <p:txBody>
          <a:bodyPr>
            <a:noAutofit/>
          </a:bodyPr>
          <a:lstStyle/>
          <a:p>
            <a:pPr marL="342900" indent="-342265">
              <a:lnSpc>
                <a:spcPct val="110000"/>
              </a:lnSpc>
              <a:spcBef>
                <a:spcPts val="650"/>
              </a:spcBef>
              <a:spcAft>
                <a:spcPts val="520"/>
              </a:spcAft>
              <a:buClr>
                <a:srgbClr val="336699"/>
              </a:buClr>
              <a:buFont typeface="Wingdings" panose="05000000000000000000" pitchFamily="2" charset="2"/>
              <a:buChar char=""/>
            </a:pPr>
            <a:r>
              <a:rPr lang="zh-CN" altLang="en-US" sz="2600" b="1" spc="-1" dirty="0">
                <a:solidFill>
                  <a:srgbClr val="000000"/>
                </a:solidFill>
                <a:latin typeface="华文仿宋" panose="02010600040101010101" charset="-122"/>
                <a:ea typeface="华文仿宋" panose="02010600040101010101" charset="-122"/>
              </a:rPr>
              <a:t>操作系统是计算机系统的一个重要系统软件，本课程通过实验，希望学生了解实际操作系统的工作过程，在实践中加深对操作系统原理的理解。</a:t>
            </a:r>
          </a:p>
          <a:p>
            <a:pPr marL="342900" indent="-342265">
              <a:lnSpc>
                <a:spcPct val="110000"/>
              </a:lnSpc>
              <a:spcBef>
                <a:spcPts val="650"/>
              </a:spcBef>
              <a:spcAft>
                <a:spcPts val="520"/>
              </a:spcAft>
              <a:buClr>
                <a:srgbClr val="336699"/>
              </a:buClr>
              <a:buFont typeface="Wingdings" panose="05000000000000000000" pitchFamily="2" charset="2"/>
              <a:buChar char=""/>
            </a:pPr>
            <a:r>
              <a:rPr lang="zh-CN" altLang="en-US" sz="2600" b="1" spc="-1" dirty="0">
                <a:solidFill>
                  <a:srgbClr val="000000"/>
                </a:solidFill>
                <a:latin typeface="华文仿宋" panose="02010600040101010101" charset="-122"/>
                <a:ea typeface="华文仿宋" panose="02010600040101010101" charset="-122"/>
              </a:rPr>
              <a:t>本课程配合计算机操作系统原理课，加强操作系统的实验环节，让计算机专业本科学生综合地运用所学专业知识解决操作系统的分析和设计问题，了解操作系统的开发过程以及具体算法的实现环节。</a:t>
            </a:r>
          </a:p>
          <a:p>
            <a:pPr marL="342900" indent="-342265">
              <a:lnSpc>
                <a:spcPct val="110000"/>
              </a:lnSpc>
              <a:spcBef>
                <a:spcPts val="650"/>
              </a:spcBef>
              <a:spcAft>
                <a:spcPts val="520"/>
              </a:spcAft>
              <a:buClr>
                <a:srgbClr val="336699"/>
              </a:buClr>
              <a:buFont typeface="Wingdings" panose="05000000000000000000" pitchFamily="2" charset="2"/>
              <a:buChar char=""/>
            </a:pPr>
            <a:r>
              <a:rPr lang="zh-CN" altLang="en-US" sz="2600" b="1" spc="-1" dirty="0">
                <a:solidFill>
                  <a:srgbClr val="000000"/>
                </a:solidFill>
                <a:latin typeface="华文仿宋" panose="02010600040101010101" charset="-122"/>
                <a:ea typeface="华文仿宋" panose="02010600040101010101" charset="-122"/>
              </a:rPr>
              <a:t>课程设计</a:t>
            </a:r>
            <a:r>
              <a:rPr lang="en-US" altLang="zh-CN" sz="2600" b="1" spc="-1" dirty="0">
                <a:solidFill>
                  <a:srgbClr val="000000"/>
                </a:solidFill>
                <a:latin typeface="华文仿宋" panose="02010600040101010101" charset="-122"/>
                <a:ea typeface="华文仿宋" panose="02010600040101010101" charset="-122"/>
              </a:rPr>
              <a:t>MOOC</a:t>
            </a:r>
            <a:r>
              <a:rPr lang="zh-CN" altLang="en-US" sz="2600" b="1" spc="-1" dirty="0">
                <a:solidFill>
                  <a:srgbClr val="000000"/>
                </a:solidFill>
                <a:latin typeface="华文仿宋" panose="02010600040101010101" charset="-122"/>
                <a:ea typeface="华文仿宋" panose="02010600040101010101" charset="-122"/>
              </a:rPr>
              <a:t>网址：</a:t>
            </a:r>
            <a:r>
              <a:rPr lang="en-US" altLang="zh-CN" sz="2600" b="1" spc="-1" dirty="0">
                <a:solidFill>
                  <a:srgbClr val="000000"/>
                </a:solidFill>
                <a:latin typeface="华文仿宋" panose="02010600040101010101" charset="-122"/>
                <a:ea typeface="华文仿宋" panose="02010600040101010101" charset="-122"/>
                <a:hlinkClick r:id="rId3"/>
              </a:rPr>
              <a:t>https://os.buaa.edu.</a:t>
            </a:r>
            <a:r>
              <a:rPr lang="en-US" altLang="zh-CN" sz="2600" b="1" spc="-1">
                <a:solidFill>
                  <a:srgbClr val="000000"/>
                </a:solidFill>
                <a:latin typeface="华文仿宋" panose="02010600040101010101" charset="-122"/>
                <a:ea typeface="华文仿宋" panose="02010600040101010101" charset="-122"/>
                <a:hlinkClick r:id="rId3"/>
              </a:rPr>
              <a:t>cn/</a:t>
            </a:r>
            <a:endParaRPr lang="en-US" altLang="zh-CN" sz="2600" b="1" spc="-1">
              <a:solidFill>
                <a:srgbClr val="000000"/>
              </a:solidFill>
              <a:latin typeface="华文仿宋" panose="02010600040101010101" charset="-122"/>
              <a:ea typeface="华文仿宋" panose="02010600040101010101" charset="-122"/>
            </a:endParaRPr>
          </a:p>
          <a:p>
            <a:pPr marL="342900" indent="-342265">
              <a:lnSpc>
                <a:spcPct val="110000"/>
              </a:lnSpc>
              <a:spcBef>
                <a:spcPts val="650"/>
              </a:spcBef>
              <a:spcAft>
                <a:spcPts val="520"/>
              </a:spcAft>
              <a:buClr>
                <a:srgbClr val="336699"/>
              </a:buClr>
              <a:buFont typeface="Wingdings" panose="05000000000000000000" pitchFamily="2" charset="2"/>
              <a:buChar char=""/>
            </a:pPr>
            <a:r>
              <a:rPr lang="zh-CN" altLang="en-US" sz="2600" b="1" spc="-1">
                <a:solidFill>
                  <a:srgbClr val="000000"/>
                </a:solidFill>
                <a:latin typeface="华文仿宋" panose="02010600040101010101" charset="-122"/>
                <a:ea typeface="华文仿宋" panose="02010600040101010101" charset="-122"/>
              </a:rPr>
              <a:t>课程设计实验操作网址： </a:t>
            </a:r>
            <a:r>
              <a:rPr lang="en-US" altLang="zh-CN" sz="2600" b="1" spc="-1">
                <a:solidFill>
                  <a:srgbClr val="000000"/>
                </a:solidFill>
                <a:latin typeface="华文仿宋" panose="02010600040101010101" charset="-122"/>
                <a:ea typeface="华文仿宋" panose="02010600040101010101" charset="-122"/>
                <a:hlinkClick r:id="rId4"/>
              </a:rPr>
              <a:t>https://lab.os.buaa.edu.cn</a:t>
            </a:r>
            <a:r>
              <a:rPr lang="en-US" altLang="zh-CN" sz="2600" b="1" spc="-1">
                <a:solidFill>
                  <a:srgbClr val="000000"/>
                </a:solidFill>
                <a:latin typeface="华文仿宋" panose="02010600040101010101" charset="-122"/>
                <a:ea typeface="华文仿宋" panose="02010600040101010101" charset="-122"/>
              </a:rPr>
              <a:t> </a:t>
            </a:r>
            <a:endParaRPr lang="en-US" altLang="zh-CN" sz="2600" b="1" spc="-1" dirty="0">
              <a:solidFill>
                <a:srgbClr val="000000"/>
              </a:solidFill>
              <a:latin typeface="华文仿宋" panose="02010600040101010101" charset="-122"/>
              <a:ea typeface="华文仿宋" panose="02010600040101010101"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4327920" y="2907720"/>
            <a:ext cx="109476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1" strike="noStrike" spc="-1">
                <a:solidFill>
                  <a:srgbClr val="FFFFFF"/>
                </a:solidFill>
                <a:latin typeface="Arial" panose="020B0604020202020204"/>
                <a:ea typeface="微软雅黑" panose="020B0503020204020204" charset="-122"/>
              </a:rPr>
              <a:t>聚类分组</a:t>
            </a:r>
            <a:endParaRPr lang="en-US" sz="1800" b="0" strike="noStrike" spc="-1">
              <a:latin typeface="Arial" panose="020B0604020202020204"/>
            </a:endParaRPr>
          </a:p>
        </p:txBody>
      </p:sp>
      <p:sp>
        <p:nvSpPr>
          <p:cNvPr id="234" name="CustomShape 9"/>
          <p:cNvSpPr/>
          <p:nvPr/>
        </p:nvSpPr>
        <p:spPr>
          <a:xfrm>
            <a:off x="505587" y="1400424"/>
            <a:ext cx="7839456" cy="167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a:lnSpc>
                <a:spcPct val="90000"/>
              </a:lnSpc>
              <a:spcBef>
                <a:spcPts val="500"/>
              </a:spcBef>
            </a:pPr>
            <a:endParaRPr lang="zh-CN" altLang="en-US" sz="2400" dirty="0">
              <a:solidFill>
                <a:srgbClr val="FF0000"/>
              </a:solidFill>
              <a:latin typeface="华文仿宋" panose="02010600040101010101" charset="-122"/>
              <a:ea typeface="华文仿宋" panose="02010600040101010101" charset="-122"/>
              <a:cs typeface="华文仿宋" panose="02010600040101010101" charset="-122"/>
            </a:endParaRPr>
          </a:p>
        </p:txBody>
      </p:sp>
      <p:sp>
        <p:nvSpPr>
          <p:cNvPr id="18" name="CustomShape 9"/>
          <p:cNvSpPr/>
          <p:nvPr/>
        </p:nvSpPr>
        <p:spPr>
          <a:xfrm>
            <a:off x="1613917" y="3373140"/>
            <a:ext cx="3537900" cy="59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2900">
              <a:lnSpc>
                <a:spcPct val="90000"/>
              </a:lnSpc>
              <a:spcBef>
                <a:spcPts val="500"/>
              </a:spcBef>
            </a:pPr>
            <a:endParaRPr lang="en-US" sz="2100" b="0" strike="noStrike" spc="-1" dirty="0">
              <a:latin typeface="Arial" panose="020B0604020202020204"/>
            </a:endParaRPr>
          </a:p>
        </p:txBody>
      </p:sp>
      <p:sp>
        <p:nvSpPr>
          <p:cNvPr id="20" name="CustomShape 1"/>
          <p:cNvSpPr/>
          <p:nvPr/>
        </p:nvSpPr>
        <p:spPr>
          <a:xfrm>
            <a:off x="228600" y="173976"/>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dirty="0" err="1">
                <a:solidFill>
                  <a:srgbClr val="FF0000"/>
                </a:solidFill>
                <a:latin typeface="华文中宋" panose="02010600040101010101" charset="-122"/>
                <a:ea typeface="华文中宋" panose="02010600040101010101" charset="-122"/>
              </a:rPr>
              <a:t>实验实战</a:t>
            </a:r>
            <a:endParaRPr lang="en-US" sz="4000" b="0" strike="noStrike" spc="-1" dirty="0">
              <a:latin typeface="Arial" panose="020B0604020202020204"/>
            </a:endParaRPr>
          </a:p>
        </p:txBody>
      </p:sp>
      <p:graphicFrame>
        <p:nvGraphicFramePr>
          <p:cNvPr id="3" name="表格 2"/>
          <p:cNvGraphicFramePr/>
          <p:nvPr>
            <p:custDataLst>
              <p:tags r:id="rId1"/>
            </p:custDataLst>
          </p:nvPr>
        </p:nvGraphicFramePr>
        <p:xfrm>
          <a:off x="1371600" y="1905000"/>
          <a:ext cx="6399530" cy="3794760"/>
        </p:xfrm>
        <a:graphic>
          <a:graphicData uri="http://schemas.openxmlformats.org/drawingml/2006/table">
            <a:tbl>
              <a:tblPr firstRow="1" bandRow="1">
                <a:tableStyleId>{5C22544A-7EE6-4342-B048-85BDC9FD1C3A}</a:tableStyleId>
              </a:tblPr>
              <a:tblGrid>
                <a:gridCol w="3199765">
                  <a:extLst>
                    <a:ext uri="{9D8B030D-6E8A-4147-A177-3AD203B41FA5}">
                      <a16:colId xmlns:a16="http://schemas.microsoft.com/office/drawing/2014/main" val="20000"/>
                    </a:ext>
                  </a:extLst>
                </a:gridCol>
                <a:gridCol w="3199765">
                  <a:extLst>
                    <a:ext uri="{9D8B030D-6E8A-4147-A177-3AD203B41FA5}">
                      <a16:colId xmlns:a16="http://schemas.microsoft.com/office/drawing/2014/main" val="20001"/>
                    </a:ext>
                  </a:extLst>
                </a:gridCol>
              </a:tblGrid>
              <a:tr h="381000">
                <a:tc>
                  <a:txBody>
                    <a:bodyPr/>
                    <a:lstStyle/>
                    <a:p>
                      <a:pPr algn="ctr">
                        <a:buNone/>
                      </a:pPr>
                      <a:r>
                        <a:rPr lang="zh-CN" altLang="en-US"/>
                        <a:t>题目（按照评测顺序）</a:t>
                      </a:r>
                    </a:p>
                  </a:txBody>
                  <a:tcPr anchor="ctr"/>
                </a:tc>
                <a:tc>
                  <a:txBody>
                    <a:bodyPr/>
                    <a:lstStyle/>
                    <a:p>
                      <a:pPr algn="ctr">
                        <a:buNone/>
                      </a:pPr>
                      <a:r>
                        <a:rPr lang="zh-CN" altLang="en-US"/>
                        <a:t>分数</a:t>
                      </a:r>
                    </a:p>
                  </a:txBody>
                  <a:tcPr anchor="ctr"/>
                </a:tc>
                <a:extLst>
                  <a:ext uri="{0D108BD9-81ED-4DB2-BD59-A6C34878D82A}">
                    <a16:rowId xmlns:a16="http://schemas.microsoft.com/office/drawing/2014/main" val="10000"/>
                  </a:ext>
                </a:extLst>
              </a:tr>
              <a:tr h="381000">
                <a:tc>
                  <a:txBody>
                    <a:bodyPr/>
                    <a:lstStyle/>
                    <a:p>
                      <a:pPr algn="ctr">
                        <a:buNone/>
                      </a:pPr>
                      <a:r>
                        <a:rPr lang="en-US">
                          <a:ea typeface="宋体" panose="02010600030101010101" pitchFamily="2" charset="-122"/>
                        </a:rPr>
                        <a:t>exercise0.1 (4)</a:t>
                      </a:r>
                    </a:p>
                  </a:txBody>
                  <a:tcPr anchor="ctr"/>
                </a:tc>
                <a:tc>
                  <a:txBody>
                    <a:bodyPr/>
                    <a:lstStyle/>
                    <a:p>
                      <a:pPr algn="ctr">
                        <a:buNone/>
                      </a:pPr>
                      <a:r>
                        <a:rPr lang="en-US" altLang="zh-CN"/>
                        <a:t>11</a:t>
                      </a:r>
                    </a:p>
                  </a:txBody>
                  <a:tcPr anchor="ctr"/>
                </a:tc>
                <a:extLst>
                  <a:ext uri="{0D108BD9-81ED-4DB2-BD59-A6C34878D82A}">
                    <a16:rowId xmlns:a16="http://schemas.microsoft.com/office/drawing/2014/main" val="10001"/>
                  </a:ext>
                </a:extLst>
              </a:tr>
              <a:tr h="381000">
                <a:tc>
                  <a:txBody>
                    <a:bodyPr/>
                    <a:lstStyle/>
                    <a:p>
                      <a:pPr algn="ctr">
                        <a:buNone/>
                      </a:pPr>
                      <a:r>
                        <a:rPr lang="en-US" sz="1800">
                          <a:ea typeface="宋体" panose="02010600030101010101" pitchFamily="2" charset="-122"/>
                          <a:sym typeface="+mn-ea"/>
                        </a:rPr>
                        <a:t>exercise0.1 (3)</a:t>
                      </a:r>
                      <a:endParaRPr lang="zh-CN" altLang="en-US">
                        <a:ea typeface="宋体" panose="02010600030101010101" pitchFamily="2" charset="-122"/>
                      </a:endParaRPr>
                    </a:p>
                  </a:txBody>
                  <a:tcPr anchor="ctr"/>
                </a:tc>
                <a:tc>
                  <a:txBody>
                    <a:bodyPr/>
                    <a:lstStyle/>
                    <a:p>
                      <a:pPr algn="ctr">
                        <a:buNone/>
                      </a:pPr>
                      <a:r>
                        <a:rPr lang="en-US" altLang="zh-CN"/>
                        <a:t>12</a:t>
                      </a:r>
                    </a:p>
                  </a:txBody>
                  <a:tcPr anchor="ctr"/>
                </a:tc>
                <a:extLst>
                  <a:ext uri="{0D108BD9-81ED-4DB2-BD59-A6C34878D82A}">
                    <a16:rowId xmlns:a16="http://schemas.microsoft.com/office/drawing/2014/main" val="10002"/>
                  </a:ext>
                </a:extLst>
              </a:tr>
              <a:tr h="381000">
                <a:tc>
                  <a:txBody>
                    <a:bodyPr/>
                    <a:lstStyle/>
                    <a:p>
                      <a:pPr algn="ctr">
                        <a:buNone/>
                      </a:pPr>
                      <a:r>
                        <a:rPr lang="en-US" sz="1800">
                          <a:ea typeface="宋体" panose="02010600030101010101" pitchFamily="2" charset="-122"/>
                          <a:sym typeface="+mn-ea"/>
                        </a:rPr>
                        <a:t>exercise0.1 (2)</a:t>
                      </a:r>
                      <a:endParaRPr lang="zh-CN" altLang="en-US">
                        <a:ea typeface="宋体" panose="02010600030101010101" pitchFamily="2" charset="-122"/>
                      </a:endParaRPr>
                    </a:p>
                  </a:txBody>
                  <a:tcPr anchor="ctr"/>
                </a:tc>
                <a:tc>
                  <a:txBody>
                    <a:bodyPr/>
                    <a:lstStyle/>
                    <a:p>
                      <a:pPr algn="ctr">
                        <a:buNone/>
                      </a:pPr>
                      <a:r>
                        <a:rPr lang="en-US" altLang="zh-CN"/>
                        <a:t>12</a:t>
                      </a:r>
                    </a:p>
                  </a:txBody>
                  <a:tcPr anchor="ctr"/>
                </a:tc>
                <a:extLst>
                  <a:ext uri="{0D108BD9-81ED-4DB2-BD59-A6C34878D82A}">
                    <a16:rowId xmlns:a16="http://schemas.microsoft.com/office/drawing/2014/main" val="10003"/>
                  </a:ext>
                </a:extLst>
              </a:tr>
              <a:tr h="243205">
                <a:tc>
                  <a:txBody>
                    <a:bodyPr/>
                    <a:lstStyle/>
                    <a:p>
                      <a:pPr algn="ctr">
                        <a:buNone/>
                      </a:pPr>
                      <a:r>
                        <a:rPr lang="en-US" sz="1800">
                          <a:ea typeface="宋体" panose="02010600030101010101" pitchFamily="2" charset="-122"/>
                          <a:sym typeface="+mn-ea"/>
                        </a:rPr>
                        <a:t>exercise0.1 (1)</a:t>
                      </a:r>
                      <a:endParaRPr lang="zh-CN" altLang="en-US">
                        <a:ea typeface="宋体" panose="02010600030101010101" pitchFamily="2" charset="-122"/>
                      </a:endParaRPr>
                    </a:p>
                  </a:txBody>
                  <a:tcPr anchor="ctr"/>
                </a:tc>
                <a:tc>
                  <a:txBody>
                    <a:bodyPr/>
                    <a:lstStyle/>
                    <a:p>
                      <a:pPr algn="ctr">
                        <a:buNone/>
                      </a:pPr>
                      <a:r>
                        <a:rPr lang="en-US" altLang="zh-CN"/>
                        <a:t>15</a:t>
                      </a:r>
                    </a:p>
                  </a:txBody>
                  <a:tcPr anchor="ctr"/>
                </a:tc>
                <a:extLst>
                  <a:ext uri="{0D108BD9-81ED-4DB2-BD59-A6C34878D82A}">
                    <a16:rowId xmlns:a16="http://schemas.microsoft.com/office/drawing/2014/main" val="10004"/>
                  </a:ext>
                </a:extLst>
              </a:tr>
              <a:tr h="381000">
                <a:tc>
                  <a:txBody>
                    <a:bodyPr/>
                    <a:lstStyle/>
                    <a:p>
                      <a:pPr algn="ctr">
                        <a:buNone/>
                      </a:pPr>
                      <a:r>
                        <a:rPr lang="en-US" sz="1800">
                          <a:ea typeface="宋体" panose="02010600030101010101" pitchFamily="2" charset="-122"/>
                          <a:sym typeface="+mn-ea"/>
                        </a:rPr>
                        <a:t>exercise0.2 (1)</a:t>
                      </a:r>
                      <a:endParaRPr lang="zh-CN" altLang="en-US">
                        <a:ea typeface="宋体" panose="02010600030101010101" pitchFamily="2" charset="-122"/>
                      </a:endParaRPr>
                    </a:p>
                  </a:txBody>
                  <a:tcPr anchor="ctr"/>
                </a:tc>
                <a:tc>
                  <a:txBody>
                    <a:bodyPr/>
                    <a:lstStyle/>
                    <a:p>
                      <a:pPr algn="ctr">
                        <a:buNone/>
                      </a:pPr>
                      <a:r>
                        <a:rPr lang="en-US" altLang="zh-CN"/>
                        <a:t>12</a:t>
                      </a:r>
                    </a:p>
                  </a:txBody>
                  <a:tcPr anchor="ctr"/>
                </a:tc>
                <a:extLst>
                  <a:ext uri="{0D108BD9-81ED-4DB2-BD59-A6C34878D82A}">
                    <a16:rowId xmlns:a16="http://schemas.microsoft.com/office/drawing/2014/main" val="10005"/>
                  </a:ext>
                </a:extLst>
              </a:tr>
              <a:tr h="381000">
                <a:tc>
                  <a:txBody>
                    <a:bodyPr/>
                    <a:lstStyle/>
                    <a:p>
                      <a:pPr algn="ctr">
                        <a:buNone/>
                      </a:pPr>
                      <a:r>
                        <a:rPr lang="en-US" sz="1800">
                          <a:ea typeface="宋体" panose="02010600030101010101" pitchFamily="2" charset="-122"/>
                          <a:sym typeface="+mn-ea"/>
                        </a:rPr>
                        <a:t>exercise0.3 (1)</a:t>
                      </a:r>
                      <a:endParaRPr lang="zh-CN" altLang="en-US">
                        <a:ea typeface="宋体" panose="02010600030101010101" pitchFamily="2" charset="-122"/>
                      </a:endParaRPr>
                    </a:p>
                  </a:txBody>
                  <a:tcPr anchor="ctr"/>
                </a:tc>
                <a:tc>
                  <a:txBody>
                    <a:bodyPr/>
                    <a:lstStyle/>
                    <a:p>
                      <a:pPr algn="ctr">
                        <a:buNone/>
                      </a:pPr>
                      <a:r>
                        <a:rPr lang="en-US" altLang="zh-CN"/>
                        <a:t>12</a:t>
                      </a:r>
                    </a:p>
                  </a:txBody>
                  <a:tcPr anchor="ctr"/>
                </a:tc>
                <a:extLst>
                  <a:ext uri="{0D108BD9-81ED-4DB2-BD59-A6C34878D82A}">
                    <a16:rowId xmlns:a16="http://schemas.microsoft.com/office/drawing/2014/main" val="10006"/>
                  </a:ext>
                </a:extLst>
              </a:tr>
              <a:tr h="381000">
                <a:tc>
                  <a:txBody>
                    <a:bodyPr/>
                    <a:lstStyle/>
                    <a:p>
                      <a:pPr algn="ctr">
                        <a:buNone/>
                      </a:pPr>
                      <a:r>
                        <a:rPr lang="en-US" sz="1800">
                          <a:ea typeface="宋体" panose="02010600030101010101" pitchFamily="2" charset="-122"/>
                          <a:sym typeface="+mn-ea"/>
                        </a:rPr>
                        <a:t>exercise0.4 (1)</a:t>
                      </a:r>
                      <a:endParaRPr lang="zh-CN" altLang="en-US">
                        <a:ea typeface="宋体" panose="02010600030101010101" pitchFamily="2" charset="-122"/>
                      </a:endParaRPr>
                    </a:p>
                  </a:txBody>
                  <a:tcPr anchor="ctr"/>
                </a:tc>
                <a:tc>
                  <a:txBody>
                    <a:bodyPr/>
                    <a:lstStyle/>
                    <a:p>
                      <a:pPr algn="ctr">
                        <a:buNone/>
                      </a:pPr>
                      <a:r>
                        <a:rPr lang="en-US" altLang="zh-CN"/>
                        <a:t>12</a:t>
                      </a:r>
                    </a:p>
                  </a:txBody>
                  <a:tcPr anchor="ctr"/>
                </a:tc>
                <a:extLst>
                  <a:ext uri="{0D108BD9-81ED-4DB2-BD59-A6C34878D82A}">
                    <a16:rowId xmlns:a16="http://schemas.microsoft.com/office/drawing/2014/main" val="10007"/>
                  </a:ext>
                </a:extLst>
              </a:tr>
              <a:tr h="381000">
                <a:tc>
                  <a:txBody>
                    <a:bodyPr/>
                    <a:lstStyle/>
                    <a:p>
                      <a:pPr algn="ctr">
                        <a:buNone/>
                      </a:pPr>
                      <a:r>
                        <a:rPr lang="en-US" sz="1800">
                          <a:ea typeface="宋体" panose="02010600030101010101" pitchFamily="2" charset="-122"/>
                          <a:sym typeface="+mn-ea"/>
                        </a:rPr>
                        <a:t>exercise0.4 (2)</a:t>
                      </a:r>
                      <a:endParaRPr lang="zh-CN" altLang="en-US">
                        <a:ea typeface="宋体" panose="02010600030101010101" pitchFamily="2" charset="-122"/>
                      </a:endParaRPr>
                    </a:p>
                  </a:txBody>
                  <a:tcPr anchor="ctr"/>
                </a:tc>
                <a:tc>
                  <a:txBody>
                    <a:bodyPr/>
                    <a:lstStyle/>
                    <a:p>
                      <a:pPr algn="ctr">
                        <a:buNone/>
                      </a:pPr>
                      <a:r>
                        <a:rPr lang="en-US" altLang="zh-CN"/>
                        <a:t>14</a:t>
                      </a:r>
                    </a:p>
                  </a:txBody>
                  <a:tcPr anchor="ctr"/>
                </a:tc>
                <a:extLst>
                  <a:ext uri="{0D108BD9-81ED-4DB2-BD59-A6C34878D82A}">
                    <a16:rowId xmlns:a16="http://schemas.microsoft.com/office/drawing/2014/main" val="10008"/>
                  </a:ext>
                </a:extLst>
              </a:tr>
              <a:tr h="381000">
                <a:tc>
                  <a:txBody>
                    <a:bodyPr/>
                    <a:lstStyle/>
                    <a:p>
                      <a:pPr algn="ctr">
                        <a:buNone/>
                      </a:pPr>
                      <a:r>
                        <a:rPr lang="zh-CN" altLang="en-US"/>
                        <a:t>总计</a:t>
                      </a:r>
                    </a:p>
                  </a:txBody>
                  <a:tcPr anchor="ctr"/>
                </a:tc>
                <a:tc>
                  <a:txBody>
                    <a:bodyPr/>
                    <a:lstStyle/>
                    <a:p>
                      <a:pPr algn="ctr">
                        <a:buNone/>
                      </a:pPr>
                      <a:r>
                        <a:rPr lang="en-US" altLang="zh-CN"/>
                        <a:t>100</a:t>
                      </a:r>
                    </a:p>
                  </a:txBody>
                  <a:tcPr anchor="ctr"/>
                </a:tc>
                <a:extLst>
                  <a:ext uri="{0D108BD9-81ED-4DB2-BD59-A6C34878D82A}">
                    <a16:rowId xmlns:a16="http://schemas.microsoft.com/office/drawing/2014/main" val="10009"/>
                  </a:ext>
                </a:extLst>
              </a:tr>
            </a:tbl>
          </a:graphicData>
        </a:graphic>
      </p:graphicFrame>
      <p:sp>
        <p:nvSpPr>
          <p:cNvPr id="4" name="文本框 3"/>
          <p:cNvSpPr txBox="1"/>
          <p:nvPr/>
        </p:nvSpPr>
        <p:spPr>
          <a:xfrm>
            <a:off x="2428875" y="1269365"/>
            <a:ext cx="4317365" cy="521970"/>
          </a:xfrm>
          <a:prstGeom prst="rect">
            <a:avLst/>
          </a:prstGeom>
          <a:noFill/>
        </p:spPr>
        <p:txBody>
          <a:bodyPr wrap="square" rtlCol="0">
            <a:spAutoFit/>
          </a:bodyPr>
          <a:lstStyle/>
          <a:p>
            <a:r>
              <a:rPr lang="zh-CN" altLang="en-US" sz="2800"/>
              <a:t>题目评测顺序及分数分布</a:t>
            </a:r>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28600" y="195120"/>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dirty="0" err="1">
                <a:solidFill>
                  <a:srgbClr val="FF0000"/>
                </a:solidFill>
                <a:latin typeface="华文中宋" panose="02010600040101010101" charset="-122"/>
                <a:ea typeface="华文中宋" panose="02010600040101010101" charset="-122"/>
              </a:rPr>
              <a:t>实验提交</a:t>
            </a:r>
            <a:endParaRPr lang="en-US" sz="4000" b="0" strike="noStrike" spc="-1" dirty="0">
              <a:latin typeface="Arial" panose="020B0604020202020204"/>
            </a:endParaRPr>
          </a:p>
        </p:txBody>
      </p:sp>
      <p:sp>
        <p:nvSpPr>
          <p:cNvPr id="237" name="CustomShape 2"/>
          <p:cNvSpPr/>
          <p:nvPr/>
        </p:nvSpPr>
        <p:spPr>
          <a:xfrm>
            <a:off x="276120" y="946080"/>
            <a:ext cx="858888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90000"/>
              </a:lnSpc>
              <a:spcBef>
                <a:spcPts val="650"/>
              </a:spcBef>
              <a:spcAft>
                <a:spcPts val="520"/>
              </a:spcAft>
              <a:buClr>
                <a:srgbClr val="336699"/>
              </a:buClr>
              <a:buFont typeface="Wingdings" panose="05000000000000000000" pitchFamily="2" charset="2"/>
              <a:buChar char=""/>
            </a:pPr>
            <a:r>
              <a:rPr lang="en-US" altLang="zh-CN" sz="2600" b="1" spc="-1" dirty="0">
                <a:solidFill>
                  <a:srgbClr val="000000"/>
                </a:solidFill>
                <a:latin typeface="华文仿宋" panose="02010600040101010101" charset="-122"/>
                <a:ea typeface="华文仿宋" panose="02010600040101010101" charset="-122"/>
              </a:rPr>
              <a:t>modify </a:t>
            </a:r>
            <a:r>
              <a:rPr lang="en-US" altLang="zh-CN" sz="2600" b="1" spc="-1" err="1">
                <a:solidFill>
                  <a:srgbClr val="000000"/>
                </a:solidFill>
                <a:latin typeface="华文仿宋" panose="02010600040101010101" charset="-122"/>
                <a:ea typeface="华文仿宋" panose="02010600040101010101" charset="-122"/>
              </a:rPr>
              <a:t>写代码</a:t>
            </a:r>
            <a:r>
              <a:rPr lang="en-US" altLang="zh-CN" sz="2600" b="1" spc="-1">
                <a:solidFill>
                  <a:srgbClr val="000000"/>
                </a:solidFill>
                <a:latin typeface="华文仿宋" panose="02010600040101010101" charset="-122"/>
                <a:ea typeface="华文仿宋" panose="02010600040101010101" charset="-122"/>
              </a:rPr>
              <a:t>。</a:t>
            </a:r>
            <a:endParaRPr lang="en-US" altLang="zh-CN" sz="2600" b="1" spc="-1" dirty="0">
              <a:solidFill>
                <a:srgbClr val="FF0000"/>
              </a:solidFill>
              <a:latin typeface="华文仿宋" panose="02010600040101010101" charset="-122"/>
              <a:ea typeface="华文仿宋" panose="02010600040101010101" charset="-122"/>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altLang="zh-CN" sz="2600" b="1" spc="-1" err="1">
                <a:solidFill>
                  <a:srgbClr val="FF0000"/>
                </a:solidFill>
                <a:latin typeface="华文仿宋" panose="02010600040101010101" charset="-122"/>
                <a:ea typeface="华文仿宋" panose="02010600040101010101" charset="-122"/>
              </a:rPr>
              <a:t>git</a:t>
            </a:r>
            <a:r>
              <a:rPr lang="en-US" altLang="zh-CN" sz="2600" b="1" spc="-1">
                <a:solidFill>
                  <a:srgbClr val="FF0000"/>
                </a:solidFill>
                <a:latin typeface="华文仿宋" panose="02010600040101010101" charset="-122"/>
                <a:ea typeface="华文仿宋" panose="02010600040101010101" charset="-122"/>
              </a:rPr>
              <a:t> add &lt;</a:t>
            </a:r>
            <a:r>
              <a:rPr lang="zh-CN" altLang="en-US" sz="2600" b="1" spc="-1">
                <a:solidFill>
                  <a:srgbClr val="FF0000"/>
                </a:solidFill>
                <a:latin typeface="华文仿宋" panose="02010600040101010101" charset="-122"/>
                <a:ea typeface="华文仿宋" panose="02010600040101010101" charset="-122"/>
              </a:rPr>
              <a:t>更改的文件</a:t>
            </a:r>
            <a:r>
              <a:rPr lang="en-US" altLang="zh-CN" sz="2600" b="1" spc="-1">
                <a:solidFill>
                  <a:srgbClr val="FF0000"/>
                </a:solidFill>
                <a:latin typeface="华文仿宋" panose="02010600040101010101" charset="-122"/>
                <a:ea typeface="华文仿宋" panose="02010600040101010101" charset="-122"/>
              </a:rPr>
              <a:t>&gt;</a:t>
            </a:r>
            <a:endParaRPr lang="en-US" altLang="zh-CN" sz="2600" b="1" spc="-1" dirty="0">
              <a:solidFill>
                <a:srgbClr val="FF0000"/>
              </a:solidFill>
              <a:latin typeface="华文仿宋" panose="02010600040101010101" charset="-122"/>
              <a:ea typeface="华文仿宋" panose="02010600040101010101" charset="-122"/>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altLang="zh-CN" sz="2600" b="1" spc="-1" dirty="0" err="1">
                <a:solidFill>
                  <a:srgbClr val="FF0000"/>
                </a:solidFill>
                <a:latin typeface="华文仿宋" panose="02010600040101010101" charset="-122"/>
                <a:ea typeface="华文仿宋" panose="02010600040101010101" charset="-122"/>
              </a:rPr>
              <a:t>git</a:t>
            </a:r>
            <a:r>
              <a:rPr lang="en-US" altLang="zh-CN" sz="2600" b="1" spc="-1" dirty="0">
                <a:solidFill>
                  <a:srgbClr val="FF0000"/>
                </a:solidFill>
                <a:latin typeface="华文仿宋" panose="02010600040101010101" charset="-122"/>
                <a:ea typeface="华文仿宋" panose="02010600040101010101" charset="-122"/>
              </a:rPr>
              <a:t> </a:t>
            </a:r>
            <a:r>
              <a:rPr lang="en-US" altLang="zh-CN" sz="2600" b="1" spc="-1">
                <a:solidFill>
                  <a:srgbClr val="FF0000"/>
                </a:solidFill>
                <a:latin typeface="华文仿宋" panose="02010600040101010101" charset="-122"/>
                <a:ea typeface="华文仿宋" panose="02010600040101010101" charset="-122"/>
              </a:rPr>
              <a:t>commit  -m</a:t>
            </a:r>
            <a:r>
              <a:rPr lang="zh-CN" altLang="en-US" sz="2600" b="1" spc="-1">
                <a:solidFill>
                  <a:srgbClr val="FF0000"/>
                </a:solidFill>
                <a:latin typeface="华文仿宋" panose="02010600040101010101" charset="-122"/>
                <a:ea typeface="华文仿宋" panose="02010600040101010101" charset="-122"/>
              </a:rPr>
              <a:t> </a:t>
            </a:r>
            <a:r>
              <a:rPr lang="en-US" altLang="zh-CN" sz="2600" b="1" spc="-1">
                <a:solidFill>
                  <a:srgbClr val="FF0000"/>
                </a:solidFill>
                <a:latin typeface="华文仿宋" panose="02010600040101010101" charset="-122"/>
                <a:ea typeface="华文仿宋" panose="02010600040101010101" charset="-122"/>
              </a:rPr>
              <a:t>“&lt;</a:t>
            </a:r>
            <a:r>
              <a:rPr lang="zh-CN" altLang="en-US" sz="2600" b="1" spc="-1">
                <a:solidFill>
                  <a:srgbClr val="FF0000"/>
                </a:solidFill>
                <a:latin typeface="华文仿宋" panose="02010600040101010101" charset="-122"/>
                <a:ea typeface="华文仿宋" panose="02010600040101010101" charset="-122"/>
              </a:rPr>
              <a:t>提交信息</a:t>
            </a:r>
            <a:r>
              <a:rPr lang="en-US" altLang="zh-CN" sz="2600" b="1" spc="-1">
                <a:solidFill>
                  <a:srgbClr val="FF0000"/>
                </a:solidFill>
                <a:latin typeface="华文仿宋" panose="02010600040101010101" charset="-122"/>
                <a:ea typeface="华文仿宋" panose="02010600040101010101" charset="-122"/>
              </a:rPr>
              <a:t>&gt;”</a:t>
            </a:r>
          </a:p>
          <a:p>
            <a:pPr marL="342900" indent="-342265">
              <a:lnSpc>
                <a:spcPct val="90000"/>
              </a:lnSpc>
              <a:spcBef>
                <a:spcPts val="650"/>
              </a:spcBef>
              <a:spcAft>
                <a:spcPts val="520"/>
              </a:spcAft>
              <a:buClr>
                <a:srgbClr val="336699"/>
              </a:buClr>
              <a:buFont typeface="Wingdings" panose="05000000000000000000" pitchFamily="2" charset="2"/>
              <a:buChar char=""/>
            </a:pPr>
            <a:r>
              <a:rPr lang="en-US" altLang="zh-CN" sz="2600" b="1" spc="-1">
                <a:solidFill>
                  <a:srgbClr val="000000"/>
                </a:solidFill>
                <a:latin typeface="华文仿宋" panose="02010600040101010101" charset="-122"/>
                <a:ea typeface="华文仿宋" panose="02010600040101010101" charset="-122"/>
              </a:rPr>
              <a:t>git </a:t>
            </a:r>
            <a:r>
              <a:rPr lang="en-US" altLang="zh-CN" sz="2600" b="1" spc="-1" dirty="0">
                <a:solidFill>
                  <a:srgbClr val="000000"/>
                </a:solidFill>
                <a:latin typeface="华文仿宋" panose="02010600040101010101" charset="-122"/>
                <a:ea typeface="华文仿宋" panose="02010600040101010101" charset="-122"/>
              </a:rPr>
              <a:t>push </a:t>
            </a:r>
            <a:r>
              <a:rPr lang="en-US" altLang="zh-CN" sz="2600" b="1" spc="-1" dirty="0" err="1">
                <a:solidFill>
                  <a:srgbClr val="000000"/>
                </a:solidFill>
                <a:latin typeface="华文仿宋" panose="02010600040101010101" charset="-122"/>
                <a:ea typeface="华文仿宋" panose="02010600040101010101" charset="-122"/>
              </a:rPr>
              <a:t>将本地版本库推到服务器</a:t>
            </a:r>
            <a:endParaRPr lang="en-US" altLang="zh-CN" sz="2600" b="1" spc="-1" dirty="0">
              <a:solidFill>
                <a:srgbClr val="000000"/>
              </a:solidFill>
              <a:latin typeface="华文仿宋" panose="02010600040101010101" charset="-122"/>
              <a:ea typeface="华文仿宋" panose="02010600040101010101" charset="-122"/>
            </a:endParaRP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28600" y="195120"/>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dirty="0" err="1">
                <a:solidFill>
                  <a:srgbClr val="FF0000"/>
                </a:solidFill>
                <a:latin typeface="华文中宋" panose="02010600040101010101" charset="-122"/>
                <a:ea typeface="华文中宋" panose="02010600040101010101" charset="-122"/>
              </a:rPr>
              <a:t>实验提交</a:t>
            </a:r>
            <a:endParaRPr lang="en-US" sz="4000" b="0" strike="noStrike" spc="-1" dirty="0">
              <a:latin typeface="Arial" panose="020B0604020202020204"/>
            </a:endParaRPr>
          </a:p>
        </p:txBody>
      </p:sp>
      <p:sp>
        <p:nvSpPr>
          <p:cNvPr id="237" name="CustomShape 2"/>
          <p:cNvSpPr/>
          <p:nvPr/>
        </p:nvSpPr>
        <p:spPr>
          <a:xfrm>
            <a:off x="276120" y="946080"/>
            <a:ext cx="858888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90000"/>
              </a:lnSpc>
              <a:spcBef>
                <a:spcPts val="650"/>
              </a:spcBef>
              <a:spcAft>
                <a:spcPts val="520"/>
              </a:spcAft>
              <a:buClr>
                <a:srgbClr val="336699"/>
              </a:buClr>
              <a:buFont typeface="Wingdings" panose="05000000000000000000" pitchFamily="2" charset="2"/>
              <a:buChar char=""/>
            </a:pPr>
            <a:r>
              <a:rPr lang="zh-CN" altLang="en-US" sz="2600" b="1" spc="-1" dirty="0">
                <a:solidFill>
                  <a:srgbClr val="000000"/>
                </a:solidFill>
                <a:latin typeface="华文仿宋" panose="02010600040101010101" charset="-122"/>
                <a:ea typeface="华文仿宋" panose="02010600040101010101" charset="-122"/>
              </a:rPr>
              <a:t>本地实验完成后，初次提交进行评测输入</a:t>
            </a:r>
            <a:r>
              <a:rPr lang="en-US" altLang="zh-CN" sz="2600" b="1" spc="-1" dirty="0">
                <a:solidFill>
                  <a:srgbClr val="000000"/>
                </a:solidFill>
                <a:latin typeface="华文仿宋" panose="02010600040101010101" charset="-122"/>
                <a:ea typeface="华文仿宋" panose="02010600040101010101" charset="-122"/>
              </a:rPr>
              <a:t>git commit -m “xxx”</a:t>
            </a:r>
            <a:r>
              <a:rPr lang="zh-CN" altLang="en-US" sz="2600" b="1" spc="-1" dirty="0">
                <a:solidFill>
                  <a:srgbClr val="000000"/>
                </a:solidFill>
                <a:latin typeface="华文仿宋" panose="02010600040101010101" charset="-122"/>
                <a:ea typeface="华文仿宋" panose="02010600040101010101" charset="-122"/>
              </a:rPr>
              <a:t>后，还需要</a:t>
            </a:r>
            <a:r>
              <a:rPr lang="en-US" altLang="zh-CN" sz="2600" b="1" spc="-1" dirty="0">
                <a:solidFill>
                  <a:srgbClr val="000000"/>
                </a:solidFill>
                <a:latin typeface="华文仿宋" panose="02010600040101010101" charset="-122"/>
                <a:ea typeface="华文仿宋" panose="02010600040101010101" charset="-122"/>
              </a:rPr>
              <a:t>git config --global</a:t>
            </a:r>
            <a:r>
              <a:rPr lang="zh-CN" altLang="en-US" sz="2600" b="1" spc="-1" dirty="0">
                <a:solidFill>
                  <a:srgbClr val="000000"/>
                </a:solidFill>
                <a:latin typeface="华文仿宋" panose="02010600040101010101" charset="-122"/>
                <a:ea typeface="华文仿宋" panose="02010600040101010101" charset="-122"/>
              </a:rPr>
              <a:t>设置好个人的用户名和邮件，后面再提交不需要设置。初次提交如下</a:t>
            </a:r>
            <a:endParaRPr lang="en-US" altLang="zh-CN" sz="2600" b="1" spc="-1" dirty="0">
              <a:solidFill>
                <a:srgbClr val="000000"/>
              </a:solidFill>
              <a:latin typeface="华文仿宋" panose="02010600040101010101" charset="-122"/>
              <a:ea typeface="华文仿宋" panose="02010600040101010101" charset="-122"/>
            </a:endParaRPr>
          </a:p>
          <a:p>
            <a:pPr marL="1270">
              <a:lnSpc>
                <a:spcPct val="90000"/>
              </a:lnSpc>
              <a:spcBef>
                <a:spcPts val="650"/>
              </a:spcBef>
              <a:spcAft>
                <a:spcPts val="520"/>
              </a:spcAft>
              <a:buClr>
                <a:srgbClr val="336699"/>
              </a:buClr>
            </a:pPr>
            <a:endParaRPr lang="en-US" sz="2000" b="0" strike="noStrike" spc="-1" dirty="0">
              <a:latin typeface="华文仿宋" panose="02010600040101010101" charset="-122"/>
              <a:ea typeface="华文仿宋" panose="02010600040101010101" charset="-122"/>
            </a:endParaRPr>
          </a:p>
          <a:p>
            <a:pPr marL="1270">
              <a:lnSpc>
                <a:spcPct val="90000"/>
              </a:lnSpc>
              <a:spcBef>
                <a:spcPts val="650"/>
              </a:spcBef>
              <a:spcAft>
                <a:spcPts val="520"/>
              </a:spcAft>
              <a:buClr>
                <a:srgbClr val="336699"/>
              </a:buClr>
            </a:pPr>
            <a:endParaRPr lang="en-US" sz="2000" spc="-1" dirty="0">
              <a:latin typeface="华文仿宋" panose="02010600040101010101" charset="-122"/>
              <a:ea typeface="华文仿宋" panose="02010600040101010101" charset="-122"/>
            </a:endParaRPr>
          </a:p>
          <a:p>
            <a:pPr marL="1270">
              <a:lnSpc>
                <a:spcPct val="90000"/>
              </a:lnSpc>
              <a:spcBef>
                <a:spcPts val="650"/>
              </a:spcBef>
              <a:spcAft>
                <a:spcPts val="520"/>
              </a:spcAft>
              <a:buClr>
                <a:srgbClr val="336699"/>
              </a:buClr>
            </a:pPr>
            <a:endParaRPr lang="en-US" sz="2000" b="0" strike="noStrike" spc="-1" dirty="0">
              <a:latin typeface="华文仿宋" panose="02010600040101010101" charset="-122"/>
              <a:ea typeface="华文仿宋" panose="02010600040101010101" charset="-122"/>
            </a:endParaRPr>
          </a:p>
          <a:p>
            <a:pPr marL="1270">
              <a:lnSpc>
                <a:spcPct val="90000"/>
              </a:lnSpc>
              <a:spcBef>
                <a:spcPts val="650"/>
              </a:spcBef>
              <a:spcAft>
                <a:spcPts val="520"/>
              </a:spcAft>
              <a:buClr>
                <a:srgbClr val="336699"/>
              </a:buClr>
            </a:pPr>
            <a:endParaRPr lang="en-US" sz="2000" spc="-1" dirty="0">
              <a:latin typeface="华文仿宋" panose="02010600040101010101" charset="-122"/>
              <a:ea typeface="华文仿宋" panose="02010600040101010101" charset="-122"/>
            </a:endParaRPr>
          </a:p>
          <a:p>
            <a:pPr marL="1270">
              <a:lnSpc>
                <a:spcPct val="90000"/>
              </a:lnSpc>
              <a:spcBef>
                <a:spcPts val="650"/>
              </a:spcBef>
              <a:spcAft>
                <a:spcPts val="520"/>
              </a:spcAft>
              <a:buClr>
                <a:srgbClr val="336699"/>
              </a:buClr>
            </a:pPr>
            <a:endParaRPr lang="en-US" sz="2000" b="0" strike="noStrike" spc="-1" dirty="0">
              <a:latin typeface="华文仿宋" panose="02010600040101010101" charset="-122"/>
              <a:ea typeface="华文仿宋" panose="02010600040101010101" charset="-122"/>
            </a:endParaRPr>
          </a:p>
          <a:p>
            <a:pPr marL="1270">
              <a:lnSpc>
                <a:spcPct val="90000"/>
              </a:lnSpc>
              <a:spcBef>
                <a:spcPts val="650"/>
              </a:spcBef>
              <a:spcAft>
                <a:spcPts val="520"/>
              </a:spcAft>
              <a:buClr>
                <a:srgbClr val="336699"/>
              </a:buClr>
            </a:pPr>
            <a:endParaRPr lang="en-US" sz="2000" spc="-1" dirty="0">
              <a:latin typeface="华文仿宋" panose="02010600040101010101" charset="-122"/>
              <a:ea typeface="华文仿宋" panose="02010600040101010101" charset="-122"/>
            </a:endParaRPr>
          </a:p>
          <a:p>
            <a:pPr marL="1270">
              <a:lnSpc>
                <a:spcPct val="90000"/>
              </a:lnSpc>
              <a:spcBef>
                <a:spcPts val="650"/>
              </a:spcBef>
              <a:spcAft>
                <a:spcPts val="520"/>
              </a:spcAft>
              <a:buClr>
                <a:srgbClr val="336699"/>
              </a:buClr>
            </a:pPr>
            <a:endParaRPr lang="en-US" sz="2000" b="0" strike="noStrike" spc="-1" dirty="0">
              <a:latin typeface="华文仿宋" panose="02010600040101010101" charset="-122"/>
              <a:ea typeface="华文仿宋" panose="02010600040101010101" charset="-122"/>
            </a:endParaRPr>
          </a:p>
          <a:p>
            <a:pPr marL="342900" indent="-342265">
              <a:lnSpc>
                <a:spcPct val="90000"/>
              </a:lnSpc>
              <a:spcBef>
                <a:spcPts val="650"/>
              </a:spcBef>
              <a:spcAft>
                <a:spcPts val="520"/>
              </a:spcAft>
              <a:buClr>
                <a:srgbClr val="336699"/>
              </a:buClr>
              <a:buFont typeface="Wingdings" panose="05000000000000000000" pitchFamily="2" charset="2"/>
              <a:buChar char=""/>
            </a:pPr>
            <a:r>
              <a:rPr lang="en-US" sz="2600" b="1" spc="-1" dirty="0">
                <a:latin typeface="华文仿宋" panose="02010600040101010101" charset="-122"/>
                <a:ea typeface="华文仿宋" panose="02010600040101010101" charset="-122"/>
              </a:rPr>
              <a:t>     </a:t>
            </a:r>
            <a:r>
              <a:rPr lang="en-US" altLang="zh-CN" sz="2600" b="1" spc="-1" dirty="0">
                <a:solidFill>
                  <a:srgbClr val="000000"/>
                </a:solidFill>
                <a:latin typeface="华文仿宋" panose="02010600040101010101" charset="-122"/>
                <a:ea typeface="华文仿宋" panose="02010600040101010101" charset="-122"/>
              </a:rPr>
              <a:t>git config</a:t>
            </a:r>
            <a:r>
              <a:rPr lang="zh-CN" altLang="en-US" sz="2600" b="1" spc="-1" dirty="0">
                <a:solidFill>
                  <a:srgbClr val="000000"/>
                </a:solidFill>
                <a:latin typeface="华文仿宋" panose="02010600040101010101" charset="-122"/>
                <a:ea typeface="华文仿宋" panose="02010600040101010101" charset="-122"/>
              </a:rPr>
              <a:t>设置后提交如下</a:t>
            </a:r>
            <a:endParaRPr lang="en-US" sz="2600" b="1" spc="-1" dirty="0">
              <a:solidFill>
                <a:srgbClr val="000000"/>
              </a:solidFill>
              <a:latin typeface="华文仿宋" panose="02010600040101010101" charset="-122"/>
              <a:ea typeface="华文仿宋" panose="02010600040101010101" charset="-122"/>
            </a:endParaRPr>
          </a:p>
        </p:txBody>
      </p:sp>
      <p:pic>
        <p:nvPicPr>
          <p:cNvPr id="2" name="图片 1"/>
          <p:cNvPicPr>
            <a:picLocks noChangeAspect="1"/>
          </p:cNvPicPr>
          <p:nvPr/>
        </p:nvPicPr>
        <p:blipFill>
          <a:blip r:embed="rId3"/>
          <a:stretch>
            <a:fillRect/>
          </a:stretch>
        </p:blipFill>
        <p:spPr>
          <a:xfrm>
            <a:off x="2393315" y="2113915"/>
            <a:ext cx="4354195" cy="3016250"/>
          </a:xfrm>
          <a:prstGeom prst="rect">
            <a:avLst/>
          </a:prstGeom>
        </p:spPr>
      </p:pic>
      <p:pic>
        <p:nvPicPr>
          <p:cNvPr id="4" name="图片 3"/>
          <p:cNvPicPr>
            <a:picLocks noChangeAspect="1"/>
          </p:cNvPicPr>
          <p:nvPr/>
        </p:nvPicPr>
        <p:blipFill>
          <a:blip r:embed="rId4"/>
          <a:stretch>
            <a:fillRect/>
          </a:stretch>
        </p:blipFill>
        <p:spPr>
          <a:xfrm>
            <a:off x="2963545" y="5510530"/>
            <a:ext cx="2923540" cy="982980"/>
          </a:xfrm>
          <a:prstGeom prst="rect">
            <a:avLst/>
          </a:prstGeom>
        </p:spPr>
      </p:pic>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28600" y="195120"/>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dirty="0" err="1">
                <a:solidFill>
                  <a:srgbClr val="FF0000"/>
                </a:solidFill>
                <a:latin typeface="华文中宋" panose="02010600040101010101" charset="-122"/>
                <a:ea typeface="华文中宋" panose="02010600040101010101" charset="-122"/>
              </a:rPr>
              <a:t>实验提交</a:t>
            </a:r>
            <a:endParaRPr lang="en-US" sz="4000" b="0" strike="noStrike" spc="-1" dirty="0">
              <a:latin typeface="Arial" panose="020B0604020202020204"/>
            </a:endParaRPr>
          </a:p>
        </p:txBody>
      </p:sp>
      <p:pic>
        <p:nvPicPr>
          <p:cNvPr id="4" name="图片 3">
            <a:extLst>
              <a:ext uri="{FF2B5EF4-FFF2-40B4-BE49-F238E27FC236}">
                <a16:creationId xmlns:a16="http://schemas.microsoft.com/office/drawing/2014/main" id="{AFEEDDFD-F16D-4CF7-8147-DC337B69AA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1850" y="859632"/>
            <a:ext cx="2960300" cy="5465928"/>
          </a:xfrm>
          <a:prstGeom prst="rect">
            <a:avLst/>
          </a:prstGeom>
        </p:spPr>
      </p:pic>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28600" y="195120"/>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4000" b="1" spc="-1" dirty="0">
                <a:solidFill>
                  <a:srgbClr val="FF0000"/>
                </a:solidFill>
                <a:latin typeface="华文中宋" panose="02010600040101010101" charset="-122"/>
                <a:ea typeface="华文中宋" panose="02010600040101010101" charset="-122"/>
              </a:rPr>
              <a:t>实验提交</a:t>
            </a:r>
            <a:endParaRPr lang="en-US" sz="4000" b="0" strike="noStrike" spc="-1" dirty="0">
              <a:latin typeface="Arial" panose="020B0604020202020204"/>
            </a:endParaRPr>
          </a:p>
        </p:txBody>
      </p:sp>
      <p:sp>
        <p:nvSpPr>
          <p:cNvPr id="8" name="CustomShape 2"/>
          <p:cNvSpPr/>
          <p:nvPr/>
        </p:nvSpPr>
        <p:spPr>
          <a:xfrm>
            <a:off x="142009" y="946080"/>
            <a:ext cx="8904456"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1270">
              <a:lnSpc>
                <a:spcPct val="90000"/>
              </a:lnSpc>
              <a:spcBef>
                <a:spcPts val="650"/>
              </a:spcBef>
              <a:spcAft>
                <a:spcPts val="520"/>
              </a:spcAft>
              <a:buClr>
                <a:srgbClr val="336699"/>
              </a:buClr>
            </a:pPr>
            <a:r>
              <a:rPr lang="zh-CN" altLang="zh-CN" sz="2600" b="1" spc="-1" dirty="0">
                <a:solidFill>
                  <a:srgbClr val="000000"/>
                </a:solidFill>
                <a:latin typeface="华文仿宋" panose="02010600040101010101" charset="-122"/>
                <a:ea typeface="华文仿宋" panose="02010600040101010101" charset="-122"/>
              </a:rPr>
              <a:t>成功提交分数≥60，</a:t>
            </a:r>
            <a:r>
              <a:rPr lang="zh-CN" altLang="en-US" sz="2600" b="1" spc="-1" dirty="0">
                <a:solidFill>
                  <a:srgbClr val="FF0000"/>
                </a:solidFill>
                <a:latin typeface="华文仿宋" panose="02010600040101010101" charset="-122"/>
                <a:ea typeface="华文仿宋" panose="02010600040101010101" charset="-122"/>
              </a:rPr>
              <a:t>在下一个</a:t>
            </a:r>
            <a:r>
              <a:rPr lang="en-US" altLang="zh-CN" sz="2600" b="1" spc="-1" dirty="0">
                <a:solidFill>
                  <a:srgbClr val="FF0000"/>
                </a:solidFill>
                <a:latin typeface="华文仿宋" panose="02010600040101010101" charset="-122"/>
                <a:ea typeface="华文仿宋" panose="02010600040101010101" charset="-122"/>
              </a:rPr>
              <a:t>lab</a:t>
            </a:r>
            <a:r>
              <a:rPr lang="zh-CN" altLang="en-US" sz="2600" b="1" spc="-1" dirty="0">
                <a:solidFill>
                  <a:srgbClr val="FF0000"/>
                </a:solidFill>
                <a:latin typeface="华文仿宋" panose="02010600040101010101" charset="-122"/>
                <a:ea typeface="华文仿宋" panose="02010600040101010101" charset="-122"/>
              </a:rPr>
              <a:t>课下实验开放后</a:t>
            </a:r>
            <a:r>
              <a:rPr lang="zh-CN" altLang="en-US" sz="2600" b="1" spc="-1" dirty="0">
                <a:solidFill>
                  <a:srgbClr val="000000"/>
                </a:solidFill>
                <a:latin typeface="华文仿宋" panose="02010600040101010101" charset="-122"/>
                <a:ea typeface="华文仿宋" panose="02010600040101010101" charset="-122"/>
              </a:rPr>
              <a:t>，需要重新提交触发评测后</a:t>
            </a:r>
            <a:r>
              <a:rPr lang="zh-CN" altLang="zh-CN" sz="2600" b="1" spc="-1" dirty="0">
                <a:latin typeface="华文仿宋" panose="02010600040101010101" charset="-122"/>
                <a:ea typeface="华文仿宋" panose="02010600040101010101" charset="-122"/>
              </a:rPr>
              <a:t>获取下一个代码</a:t>
            </a:r>
            <a:r>
              <a:rPr lang="zh-CN" altLang="en-US" sz="2600" b="1" spc="-1" dirty="0">
                <a:latin typeface="华文仿宋" panose="02010600040101010101" charset="-122"/>
                <a:ea typeface="华文仿宋" panose="02010600040101010101" charset="-122"/>
              </a:rPr>
              <a:t>分支</a:t>
            </a:r>
            <a:r>
              <a:rPr lang="zh-CN" altLang="en-US" sz="2600" b="1" spc="-1" dirty="0">
                <a:solidFill>
                  <a:srgbClr val="000000"/>
                </a:solidFill>
                <a:latin typeface="华文仿宋" panose="02010600040101010101" charset="-122"/>
                <a:ea typeface="华文仿宋" panose="02010600040101010101" charset="-122"/>
              </a:rPr>
              <a:t>，流程如下</a:t>
            </a:r>
            <a:r>
              <a:rPr lang="en-US" altLang="zh-CN" sz="2600" b="1" spc="-1" dirty="0">
                <a:solidFill>
                  <a:srgbClr val="000000"/>
                </a:solidFill>
                <a:latin typeface="华文仿宋" panose="02010600040101010101" charset="-122"/>
                <a:ea typeface="华文仿宋" panose="02010600040101010101" charset="-122"/>
              </a:rPr>
              <a:t>:</a:t>
            </a:r>
          </a:p>
          <a:p>
            <a:pPr marL="342900" indent="-342265">
              <a:lnSpc>
                <a:spcPct val="90000"/>
              </a:lnSpc>
              <a:spcBef>
                <a:spcPts val="650"/>
              </a:spcBef>
              <a:spcAft>
                <a:spcPts val="520"/>
              </a:spcAft>
              <a:buClr>
                <a:srgbClr val="336699"/>
              </a:buClr>
              <a:buFont typeface="Wingdings" panose="05000000000000000000" pitchFamily="2" charset="2"/>
              <a:buChar char=""/>
            </a:pPr>
            <a:r>
              <a:rPr lang="zh-CN" altLang="en-US" sz="2600" b="1" spc="-1" dirty="0">
                <a:solidFill>
                  <a:srgbClr val="FF0000"/>
                </a:solidFill>
                <a:latin typeface="华文仿宋" panose="02010600040101010101" charset="-122"/>
                <a:ea typeface="华文仿宋" panose="02010600040101010101" charset="-122"/>
              </a:rPr>
              <a:t>修改任意文件（增加或删除空行）</a:t>
            </a:r>
            <a:endParaRPr lang="en-US" altLang="zh-CN" sz="2600" b="1" spc="-1" dirty="0">
              <a:solidFill>
                <a:srgbClr val="FF0000"/>
              </a:solidFill>
              <a:latin typeface="华文仿宋" panose="02010600040101010101" charset="-122"/>
              <a:ea typeface="华文仿宋" panose="02010600040101010101" charset="-122"/>
            </a:endParaRPr>
          </a:p>
          <a:p>
            <a:pPr marL="342900" indent="-342265">
              <a:lnSpc>
                <a:spcPct val="90000"/>
              </a:lnSpc>
              <a:spcBef>
                <a:spcPts val="650"/>
              </a:spcBef>
              <a:spcAft>
                <a:spcPts val="520"/>
              </a:spcAft>
              <a:buClr>
                <a:srgbClr val="336699"/>
              </a:buClr>
              <a:buFont typeface="Wingdings" panose="05000000000000000000" pitchFamily="2" charset="2"/>
              <a:buChar char=""/>
            </a:pPr>
            <a:r>
              <a:rPr lang="zh-CN" altLang="zh-CN" sz="2600" b="1" spc="-1" dirty="0">
                <a:solidFill>
                  <a:srgbClr val="FF0000"/>
                </a:solidFill>
                <a:latin typeface="华文仿宋" panose="02010600040101010101" charset="-122"/>
                <a:ea typeface="华文仿宋" panose="02010600040101010101" charset="-122"/>
              </a:rPr>
              <a:t>git add</a:t>
            </a:r>
            <a:r>
              <a:rPr lang="en-US" altLang="zh-CN" sz="2600" b="1" spc="-1" dirty="0">
                <a:solidFill>
                  <a:srgbClr val="FF0000"/>
                </a:solidFill>
                <a:latin typeface="华文仿宋" panose="02010600040101010101" charset="-122"/>
                <a:ea typeface="华文仿宋" panose="02010600040101010101" charset="-122"/>
              </a:rPr>
              <a:t> .</a:t>
            </a:r>
          </a:p>
          <a:p>
            <a:pPr marL="342900" indent="-342265">
              <a:lnSpc>
                <a:spcPct val="90000"/>
              </a:lnSpc>
              <a:spcBef>
                <a:spcPts val="650"/>
              </a:spcBef>
              <a:spcAft>
                <a:spcPts val="520"/>
              </a:spcAft>
              <a:buClr>
                <a:srgbClr val="336699"/>
              </a:buClr>
              <a:buFont typeface="Wingdings" panose="05000000000000000000" pitchFamily="2" charset="2"/>
              <a:buChar char=""/>
            </a:pPr>
            <a:r>
              <a:rPr lang="zh-CN" altLang="zh-CN" sz="2600" b="1" spc="-1" dirty="0">
                <a:solidFill>
                  <a:srgbClr val="FF0000"/>
                </a:solidFill>
                <a:latin typeface="华文仿宋" panose="02010600040101010101" charset="-122"/>
                <a:ea typeface="华文仿宋" panose="02010600040101010101" charset="-122"/>
              </a:rPr>
              <a:t>git commit </a:t>
            </a:r>
            <a:endParaRPr lang="en-US" altLang="zh-CN" sz="2600" b="1" spc="-1" dirty="0">
              <a:solidFill>
                <a:srgbClr val="FF0000"/>
              </a:solidFill>
              <a:latin typeface="华文仿宋" panose="02010600040101010101" charset="-122"/>
              <a:ea typeface="华文仿宋" panose="02010600040101010101" charset="-122"/>
            </a:endParaRPr>
          </a:p>
          <a:p>
            <a:pPr marL="342900" indent="-342265">
              <a:lnSpc>
                <a:spcPct val="90000"/>
              </a:lnSpc>
              <a:spcBef>
                <a:spcPts val="650"/>
              </a:spcBef>
              <a:spcAft>
                <a:spcPts val="520"/>
              </a:spcAft>
              <a:buClr>
                <a:srgbClr val="336699"/>
              </a:buClr>
              <a:buFont typeface="Wingdings" panose="05000000000000000000" pitchFamily="2" charset="2"/>
              <a:buChar char=""/>
            </a:pPr>
            <a:r>
              <a:rPr lang="zh-CN" altLang="zh-CN" sz="2600" b="1" spc="-1" dirty="0">
                <a:solidFill>
                  <a:srgbClr val="FF0000"/>
                </a:solidFill>
                <a:latin typeface="华文仿宋" panose="02010600040101010101" charset="-122"/>
                <a:ea typeface="华文仿宋" panose="02010600040101010101" charset="-122"/>
              </a:rPr>
              <a:t>git push  </a:t>
            </a:r>
            <a:r>
              <a:rPr lang="zh-CN" altLang="zh-CN" sz="2600" b="1" spc="-1" dirty="0">
                <a:solidFill>
                  <a:srgbClr val="000000"/>
                </a:solidFill>
                <a:latin typeface="华文仿宋" panose="02010600040101010101" charset="-122"/>
                <a:ea typeface="华文仿宋" panose="02010600040101010101" charset="-122"/>
              </a:rPr>
              <a:t>如果当前分支的暂存区还有东西的话，先提交，没有可忽略</a:t>
            </a:r>
            <a:r>
              <a:rPr lang="zh-CN" altLang="en-US" sz="2600" b="1" spc="-1" dirty="0">
                <a:solidFill>
                  <a:srgbClr val="000000"/>
                </a:solidFill>
                <a:latin typeface="华文仿宋" panose="02010600040101010101" charset="-122"/>
                <a:ea typeface="华文仿宋" panose="02010600040101010101" charset="-122"/>
              </a:rPr>
              <a:t>。</a:t>
            </a:r>
            <a:endParaRPr lang="en-US" altLang="zh-CN" sz="2600" b="1" spc="-1" dirty="0">
              <a:solidFill>
                <a:srgbClr val="000000"/>
              </a:solidFill>
              <a:latin typeface="华文仿宋" panose="02010600040101010101" charset="-122"/>
              <a:ea typeface="华文仿宋" panose="02010600040101010101" charset="-122"/>
            </a:endParaRPr>
          </a:p>
          <a:p>
            <a:pPr marL="342900" indent="-342265">
              <a:lnSpc>
                <a:spcPct val="90000"/>
              </a:lnSpc>
              <a:spcBef>
                <a:spcPts val="650"/>
              </a:spcBef>
              <a:spcAft>
                <a:spcPts val="520"/>
              </a:spcAft>
              <a:buClr>
                <a:srgbClr val="336699"/>
              </a:buClr>
              <a:buFont typeface="Wingdings" panose="05000000000000000000" pitchFamily="2" charset="2"/>
              <a:buChar char=""/>
            </a:pPr>
            <a:r>
              <a:rPr lang="zh-CN" altLang="zh-CN" sz="2600" b="1" spc="-1" dirty="0">
                <a:solidFill>
                  <a:srgbClr val="000000"/>
                </a:solidFill>
                <a:latin typeface="华文仿宋" panose="02010600040101010101" charset="-122"/>
                <a:ea typeface="华文仿宋" panose="02010600040101010101" charset="-122"/>
              </a:rPr>
              <a:t>git pull   这一步很重要！要先确保服务器上的更新全部同步到本地版本库！                 </a:t>
            </a:r>
            <a:endParaRPr lang="en-US" altLang="zh-CN" sz="2600" b="1" spc="-1" dirty="0">
              <a:solidFill>
                <a:srgbClr val="000000"/>
              </a:solidFill>
              <a:latin typeface="华文仿宋" panose="02010600040101010101" charset="-122"/>
              <a:ea typeface="华文仿宋" panose="02010600040101010101" charset="-122"/>
            </a:endParaRPr>
          </a:p>
          <a:p>
            <a:pPr marL="342900" indent="-342265">
              <a:lnSpc>
                <a:spcPct val="90000"/>
              </a:lnSpc>
              <a:spcBef>
                <a:spcPts val="650"/>
              </a:spcBef>
              <a:spcAft>
                <a:spcPts val="520"/>
              </a:spcAft>
              <a:buClr>
                <a:srgbClr val="336699"/>
              </a:buClr>
              <a:buFont typeface="Wingdings" panose="05000000000000000000" pitchFamily="2" charset="2"/>
              <a:buChar char=""/>
            </a:pPr>
            <a:r>
              <a:rPr lang="zh-CN" altLang="zh-CN" sz="2600" b="1" spc="-1" dirty="0">
                <a:solidFill>
                  <a:srgbClr val="000000"/>
                </a:solidFill>
                <a:latin typeface="华文仿宋" panose="02010600040101010101" charset="-122"/>
                <a:ea typeface="华文仿宋" panose="02010600040101010101" charset="-122"/>
              </a:rPr>
              <a:t>git checkout lab</a:t>
            </a:r>
            <a:r>
              <a:rPr lang="en-US" altLang="zh-CN" sz="2600" b="1" spc="-1" dirty="0">
                <a:solidFill>
                  <a:srgbClr val="000000"/>
                </a:solidFill>
                <a:latin typeface="华文仿宋" panose="02010600040101010101" charset="-122"/>
                <a:ea typeface="华文仿宋" panose="02010600040101010101" charset="-122"/>
              </a:rPr>
              <a:t>1</a:t>
            </a:r>
            <a:r>
              <a:rPr lang="zh-CN" altLang="zh-CN" sz="2600" b="1" spc="-1" dirty="0">
                <a:solidFill>
                  <a:srgbClr val="000000"/>
                </a:solidFill>
                <a:latin typeface="华文仿宋" panose="02010600040101010101" charset="-122"/>
                <a:ea typeface="华文仿宋" panose="02010600040101010101" charset="-122"/>
              </a:rPr>
              <a:t>  检出新实验分支并进行实验。</a:t>
            </a:r>
            <a:r>
              <a:rPr lang="en-US" altLang="zh-CN" sz="2600" b="1" spc="-1" dirty="0">
                <a:solidFill>
                  <a:srgbClr val="000000"/>
                </a:solidFill>
                <a:latin typeface="华文仿宋" panose="02010600040101010101" charset="-122"/>
                <a:ea typeface="华文仿宋" panose="02010600040101010101" charset="-122"/>
              </a:rPr>
              <a:t>(</a:t>
            </a:r>
            <a:r>
              <a:rPr lang="zh-CN" altLang="zh-CN" sz="2600" b="1" spc="-1" dirty="0">
                <a:solidFill>
                  <a:srgbClr val="000000"/>
                </a:solidFill>
                <a:latin typeface="华文仿宋" panose="02010600040101010101" charset="-122"/>
                <a:ea typeface="华文仿宋" panose="02010600040101010101" charset="-122"/>
              </a:rPr>
              <a:t>注：获取lab</a:t>
            </a:r>
            <a:r>
              <a:rPr lang="en-US" altLang="zh-CN" sz="2600" b="1" spc="-1" dirty="0">
                <a:solidFill>
                  <a:srgbClr val="000000"/>
                </a:solidFill>
                <a:latin typeface="华文仿宋" panose="02010600040101010101" charset="-122"/>
                <a:ea typeface="华文仿宋" panose="02010600040101010101" charset="-122"/>
              </a:rPr>
              <a:t>1</a:t>
            </a:r>
            <a:r>
              <a:rPr lang="zh-CN" altLang="zh-CN" sz="2600" b="1" spc="-1" dirty="0">
                <a:solidFill>
                  <a:srgbClr val="000000"/>
                </a:solidFill>
                <a:latin typeface="华文仿宋" panose="02010600040101010101" charset="-122"/>
                <a:ea typeface="华文仿宋" panose="02010600040101010101" charset="-122"/>
              </a:rPr>
              <a:t>分支后应该重新进入对应实验平台进行实验</a:t>
            </a:r>
            <a:r>
              <a:rPr lang="en-US" altLang="zh-CN" sz="2600" b="1" spc="-1" dirty="0">
                <a:solidFill>
                  <a:srgbClr val="000000"/>
                </a:solidFill>
                <a:latin typeface="华文仿宋" panose="02010600040101010101" charset="-122"/>
                <a:ea typeface="华文仿宋" panose="02010600040101010101" charset="-122"/>
              </a:rPr>
              <a:t>)</a:t>
            </a:r>
            <a:r>
              <a:rPr lang="zh-CN" altLang="zh-CN" sz="2600" b="1" dirty="0">
                <a:latin typeface="华文仿宋" panose="02010600040101010101" charset="-122"/>
                <a:ea typeface="华文仿宋" panose="02010600040101010101" charset="-122"/>
              </a:rPr>
              <a:t>           </a:t>
            </a:r>
          </a:p>
          <a:p>
            <a:pPr marL="1270">
              <a:lnSpc>
                <a:spcPct val="90000"/>
              </a:lnSpc>
              <a:spcBef>
                <a:spcPts val="650"/>
              </a:spcBef>
              <a:spcAft>
                <a:spcPts val="520"/>
              </a:spcAft>
              <a:buClr>
                <a:srgbClr val="336699"/>
              </a:buClr>
            </a:pPr>
            <a:endParaRPr lang="en-US" sz="2000" spc="-1" dirty="0">
              <a:latin typeface="华文仿宋" panose="02010600040101010101" charset="-122"/>
              <a:ea typeface="华文仿宋" panose="02010600040101010101" charset="-122"/>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228600" y="195120"/>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4000" b="1" spc="-1">
                <a:solidFill>
                  <a:srgbClr val="FF0000"/>
                </a:solidFill>
                <a:latin typeface="华文中宋" panose="02010600040101010101" charset="-122"/>
                <a:ea typeface="华文中宋" panose="02010600040101010101" charset="-122"/>
                <a:cs typeface="+mn-cs"/>
              </a:rPr>
              <a:t>整体说明</a:t>
            </a:r>
            <a:r>
              <a:rPr lang="en-US" sz="4000" b="1" strike="noStrike" spc="-1">
                <a:solidFill>
                  <a:srgbClr val="FF0000"/>
                </a:solidFill>
                <a:latin typeface="华文中宋" panose="02010600040101010101" charset="-122"/>
                <a:ea typeface="华文中宋" panose="02010600040101010101" charset="-122"/>
              </a:rPr>
              <a:t>—</a:t>
            </a:r>
            <a:r>
              <a:rPr lang="zh-CN" altLang="en-US" sz="4000" b="1" strike="noStrike" spc="-1" dirty="0">
                <a:solidFill>
                  <a:srgbClr val="FF0000"/>
                </a:solidFill>
                <a:latin typeface="华文中宋" panose="02010600040101010101" charset="-122"/>
                <a:ea typeface="华文中宋" panose="02010600040101010101" charset="-122"/>
              </a:rPr>
              <a:t>实验平台</a:t>
            </a:r>
            <a:endParaRPr lang="en-US" sz="4000" b="0" strike="noStrike" spc="-1" dirty="0">
              <a:latin typeface="Arial" panose="020B0604020202020204"/>
            </a:endParaRPr>
          </a:p>
        </p:txBody>
      </p:sp>
      <p:sp>
        <p:nvSpPr>
          <p:cNvPr id="178" name="CustomShape 2"/>
          <p:cNvSpPr/>
          <p:nvPr/>
        </p:nvSpPr>
        <p:spPr>
          <a:xfrm>
            <a:off x="276120" y="946080"/>
            <a:ext cx="858888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90000"/>
              </a:lnSpc>
              <a:spcBef>
                <a:spcPts val="650"/>
              </a:spcBef>
              <a:spcAft>
                <a:spcPts val="520"/>
              </a:spcAft>
              <a:buClr>
                <a:srgbClr val="336699"/>
              </a:buClr>
              <a:buFont typeface="Wingdings" panose="05000000000000000000" pitchFamily="2" charset="2"/>
              <a:buChar char=""/>
            </a:pPr>
            <a:r>
              <a:rPr lang="zh-CN" altLang="en-US" sz="2600" b="1" spc="-1" dirty="0">
                <a:solidFill>
                  <a:srgbClr val="000000"/>
                </a:solidFill>
                <a:latin typeface="华文仿宋" panose="02010600040101010101" charset="-122"/>
                <a:ea typeface="华文仿宋" panose="02010600040101010101" charset="-122"/>
              </a:rPr>
              <a:t>具体实验所需环境已经集成到实验平台上</a:t>
            </a:r>
            <a:r>
              <a:rPr lang="en-US" altLang="zh-CN" sz="2600" b="1" spc="-1" dirty="0">
                <a:solidFill>
                  <a:srgbClr val="000000"/>
                </a:solidFill>
                <a:latin typeface="华文仿宋" panose="02010600040101010101" charset="-122"/>
                <a:ea typeface="华文仿宋" panose="02010600040101010101" charset="-122"/>
              </a:rPr>
              <a:t>(https://lab.os.buaa.edu.cn)</a:t>
            </a:r>
            <a:r>
              <a:rPr lang="zh-CN" altLang="en-US" sz="2600" b="1" spc="-1" dirty="0">
                <a:solidFill>
                  <a:srgbClr val="000000"/>
                </a:solidFill>
                <a:latin typeface="华文仿宋" panose="02010600040101010101" charset="-122"/>
                <a:ea typeface="华文仿宋" panose="02010600040101010101" charset="-122"/>
              </a:rPr>
              <a:t>，每位同学都有自己的账号和密码，登陆即可。</a:t>
            </a:r>
            <a:endParaRPr lang="en-US" altLang="zh-CN" sz="2600" b="1" spc="-1" dirty="0">
              <a:solidFill>
                <a:srgbClr val="000000"/>
              </a:solidFill>
              <a:latin typeface="华文仿宋" panose="02010600040101010101" charset="-122"/>
              <a:ea typeface="华文仿宋" panose="02010600040101010101" charset="-122"/>
            </a:endParaRPr>
          </a:p>
          <a:p>
            <a:pPr marL="342900" indent="-342265">
              <a:lnSpc>
                <a:spcPct val="90000"/>
              </a:lnSpc>
              <a:spcBef>
                <a:spcPts val="650"/>
              </a:spcBef>
              <a:spcAft>
                <a:spcPts val="520"/>
              </a:spcAft>
              <a:buClr>
                <a:srgbClr val="336699"/>
              </a:buClr>
              <a:buFont typeface="Wingdings" panose="05000000000000000000" pitchFamily="2" charset="2"/>
              <a:buChar char=""/>
            </a:pPr>
            <a:r>
              <a:rPr lang="zh-CN" altLang="en-US" sz="2600" b="1" spc="-1" dirty="0">
                <a:solidFill>
                  <a:srgbClr val="000000"/>
                </a:solidFill>
                <a:latin typeface="华文仿宋" panose="02010600040101010101" charset="-122"/>
                <a:ea typeface="华文仿宋" panose="02010600040101010101" charset="-122"/>
              </a:rPr>
              <a:t>教学系统网站可以直接打开</a:t>
            </a:r>
            <a:r>
              <a:rPr lang="en-US" altLang="zh-CN" sz="2600" b="1" spc="-1" dirty="0">
                <a:solidFill>
                  <a:srgbClr val="000000"/>
                </a:solidFill>
                <a:latin typeface="华文仿宋" panose="02010600040101010101" charset="-122"/>
                <a:ea typeface="华文仿宋" panose="02010600040101010101" charset="-122"/>
              </a:rPr>
              <a:t>Web</a:t>
            </a:r>
            <a:r>
              <a:rPr lang="zh-CN" altLang="en-US" sz="2600" b="1" spc="-1" dirty="0">
                <a:solidFill>
                  <a:srgbClr val="000000"/>
                </a:solidFill>
                <a:latin typeface="华文仿宋" panose="02010600040101010101" charset="-122"/>
                <a:ea typeface="华文仿宋" panose="02010600040101010101" charset="-122"/>
              </a:rPr>
              <a:t>终端，点击左端的 </a:t>
            </a:r>
            <a:r>
              <a:rPr lang="en-US" altLang="zh-CN" sz="2600" b="1" spc="-1" dirty="0">
                <a:solidFill>
                  <a:srgbClr val="000000"/>
                </a:solidFill>
                <a:latin typeface="华文仿宋" panose="02010600040101010101" charset="-122"/>
                <a:ea typeface="华文仿宋" panose="02010600040101010101" charset="-122"/>
              </a:rPr>
              <a:t>Web</a:t>
            </a:r>
            <a:r>
              <a:rPr lang="zh-CN" altLang="en-US" sz="2600" b="1" spc="-1" dirty="0">
                <a:solidFill>
                  <a:srgbClr val="000000"/>
                </a:solidFill>
                <a:latin typeface="华文仿宋" panose="02010600040101010101" charset="-122"/>
                <a:ea typeface="华文仿宋" panose="02010600040101010101" charset="-122"/>
              </a:rPr>
              <a:t>终端 即可进入终端操作页面</a:t>
            </a:r>
            <a:endParaRPr lang="en-US" altLang="zh-CN" sz="2600" b="1" spc="-1" dirty="0">
              <a:solidFill>
                <a:srgbClr val="000000"/>
              </a:solidFill>
              <a:latin typeface="华文仿宋" panose="02010600040101010101" charset="-122"/>
              <a:ea typeface="华文仿宋" panose="02010600040101010101" charset="-122"/>
            </a:endParaRPr>
          </a:p>
          <a:p>
            <a:pPr marL="1270">
              <a:lnSpc>
                <a:spcPct val="90000"/>
              </a:lnSpc>
              <a:spcBef>
                <a:spcPts val="650"/>
              </a:spcBef>
              <a:spcAft>
                <a:spcPts val="520"/>
              </a:spcAft>
              <a:buClr>
                <a:srgbClr val="336699"/>
              </a:buClr>
            </a:pPr>
            <a:endParaRPr lang="en-US" sz="2600" b="0" strike="noStrike" spc="-1" dirty="0">
              <a:latin typeface="Arial" panose="020B0604020202020204"/>
            </a:endParaRPr>
          </a:p>
          <a:p>
            <a:pPr>
              <a:lnSpc>
                <a:spcPct val="90000"/>
              </a:lnSpc>
              <a:spcBef>
                <a:spcPts val="650"/>
              </a:spcBef>
              <a:spcAft>
                <a:spcPts val="520"/>
              </a:spcAft>
            </a:pPr>
            <a:endParaRPr lang="en-US" sz="2600" b="0" strike="noStrike" spc="-1" dirty="0">
              <a:latin typeface="Arial" panose="020B0604020202020204"/>
            </a:endParaRP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228600" y="195120"/>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4000" b="1" spc="-1">
                <a:solidFill>
                  <a:srgbClr val="FF0000"/>
                </a:solidFill>
                <a:latin typeface="华文中宋" panose="02010600040101010101" charset="-122"/>
                <a:ea typeface="华文中宋" panose="02010600040101010101" charset="-122"/>
                <a:cs typeface="+mn-cs"/>
              </a:rPr>
              <a:t>整体说明</a:t>
            </a:r>
            <a:r>
              <a:rPr lang="en-US" sz="4000" b="1" strike="noStrike" spc="-1">
                <a:solidFill>
                  <a:srgbClr val="FF0000"/>
                </a:solidFill>
                <a:latin typeface="华文中宋" panose="02010600040101010101" charset="-122"/>
                <a:ea typeface="华文中宋" panose="02010600040101010101" charset="-122"/>
              </a:rPr>
              <a:t>—</a:t>
            </a:r>
            <a:r>
              <a:rPr lang="zh-CN" altLang="en-US" sz="4000" b="1" spc="-1" dirty="0">
                <a:solidFill>
                  <a:srgbClr val="FF0000"/>
                </a:solidFill>
                <a:latin typeface="华文中宋" panose="02010600040101010101" charset="-122"/>
                <a:ea typeface="华文中宋" panose="02010600040101010101" charset="-122"/>
              </a:rPr>
              <a:t>实验</a:t>
            </a:r>
            <a:r>
              <a:rPr lang="zh-CN" altLang="en-US" sz="4000" b="1" strike="noStrike" spc="-1" dirty="0">
                <a:solidFill>
                  <a:srgbClr val="FF0000"/>
                </a:solidFill>
                <a:latin typeface="华文中宋" panose="02010600040101010101" charset="-122"/>
                <a:ea typeface="华文中宋" panose="02010600040101010101" charset="-122"/>
              </a:rPr>
              <a:t>平台</a:t>
            </a:r>
            <a:endParaRPr lang="en-US" sz="4000" b="0" strike="noStrike" spc="-1" dirty="0">
              <a:latin typeface="Arial" panose="020B0604020202020204"/>
            </a:endParaRPr>
          </a:p>
        </p:txBody>
      </p:sp>
      <p:pic>
        <p:nvPicPr>
          <p:cNvPr id="2" name="图片 1"/>
          <p:cNvPicPr>
            <a:picLocks noChangeAspect="1"/>
          </p:cNvPicPr>
          <p:nvPr/>
        </p:nvPicPr>
        <p:blipFill>
          <a:blip r:embed="rId3"/>
          <a:stretch>
            <a:fillRect/>
          </a:stretch>
        </p:blipFill>
        <p:spPr>
          <a:xfrm>
            <a:off x="336550" y="1431925"/>
            <a:ext cx="8470900" cy="3994150"/>
          </a:xfrm>
          <a:prstGeom prst="rect">
            <a:avLst/>
          </a:prstGeom>
        </p:spPr>
      </p:pic>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228600" y="195120"/>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4000" b="1" strike="noStrike" spc="-1" dirty="0">
                <a:solidFill>
                  <a:srgbClr val="FF0000"/>
                </a:solidFill>
                <a:latin typeface="华文中宋" panose="02010600040101010101" charset="-122"/>
                <a:ea typeface="华文中宋" panose="02010600040101010101" charset="-122"/>
              </a:rPr>
              <a:t>整体说明</a:t>
            </a:r>
            <a:endParaRPr lang="en-US" sz="4000" b="0" strike="noStrike" spc="-1" dirty="0">
              <a:latin typeface="Arial" panose="020B0604020202020204"/>
            </a:endParaRPr>
          </a:p>
        </p:txBody>
      </p:sp>
      <p:sp>
        <p:nvSpPr>
          <p:cNvPr id="174" name="CustomShape 2"/>
          <p:cNvSpPr/>
          <p:nvPr/>
        </p:nvSpPr>
        <p:spPr>
          <a:xfrm>
            <a:off x="276120" y="946080"/>
            <a:ext cx="858888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90000"/>
              </a:lnSpc>
              <a:spcBef>
                <a:spcPts val="650"/>
              </a:spcBef>
              <a:spcAft>
                <a:spcPts val="520"/>
              </a:spcAft>
              <a:buClr>
                <a:srgbClr val="336699"/>
              </a:buClr>
              <a:buFont typeface="Wingdings" panose="05000000000000000000" pitchFamily="2" charset="2"/>
              <a:buChar char=""/>
            </a:pPr>
            <a:endParaRPr lang="en-US" altLang="zh-CN" sz="2600" b="1" spc="-1" dirty="0">
              <a:solidFill>
                <a:srgbClr val="000000"/>
              </a:solidFill>
              <a:latin typeface="华文仿宋" panose="02010600040101010101" charset="-122"/>
              <a:ea typeface="华文仿宋" panose="02010600040101010101" charset="-122"/>
            </a:endParaRPr>
          </a:p>
          <a:p>
            <a:pPr marL="342900" indent="-342265">
              <a:lnSpc>
                <a:spcPct val="90000"/>
              </a:lnSpc>
              <a:spcBef>
                <a:spcPts val="650"/>
              </a:spcBef>
              <a:spcAft>
                <a:spcPts val="520"/>
              </a:spcAft>
              <a:buClr>
                <a:srgbClr val="336699"/>
              </a:buClr>
              <a:buFont typeface="Wingdings" panose="05000000000000000000" pitchFamily="2" charset="2"/>
              <a:buChar char=""/>
            </a:pPr>
            <a:endParaRPr lang="en-US" sz="2600" b="0" strike="noStrike" spc="-1" dirty="0">
              <a:latin typeface="Arial" panose="020B0604020202020204"/>
            </a:endParaRPr>
          </a:p>
        </p:txBody>
      </p:sp>
      <p:sp>
        <p:nvSpPr>
          <p:cNvPr id="5" name="CustomShape 2"/>
          <p:cNvSpPr/>
          <p:nvPr/>
        </p:nvSpPr>
        <p:spPr>
          <a:xfrm>
            <a:off x="428520" y="1098480"/>
            <a:ext cx="858888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1270">
              <a:lnSpc>
                <a:spcPct val="90000"/>
              </a:lnSpc>
              <a:spcBef>
                <a:spcPts val="650"/>
              </a:spcBef>
              <a:spcAft>
                <a:spcPts val="520"/>
              </a:spcAft>
              <a:buClr>
                <a:srgbClr val="336699"/>
              </a:buClr>
            </a:pPr>
            <a:r>
              <a:rPr lang="zh-CN" altLang="en-US" sz="2600" b="1" spc="-1" dirty="0">
                <a:solidFill>
                  <a:srgbClr val="000000"/>
                </a:solidFill>
                <a:latin typeface="华文仿宋" panose="02010600040101010101" charset="-122"/>
                <a:ea typeface="华文仿宋" panose="02010600040101010101" charset="-122"/>
              </a:rPr>
              <a:t>实验要求：</a:t>
            </a:r>
            <a:endParaRPr lang="en-US" altLang="zh-CN" sz="2600" b="1" spc="-1" dirty="0">
              <a:solidFill>
                <a:srgbClr val="000000"/>
              </a:solidFill>
              <a:latin typeface="华文仿宋" panose="02010600040101010101" charset="-122"/>
              <a:ea typeface="华文仿宋" panose="02010600040101010101" charset="-122"/>
            </a:endParaRPr>
          </a:p>
          <a:p>
            <a:pPr marL="342900" indent="-342265">
              <a:lnSpc>
                <a:spcPct val="90000"/>
              </a:lnSpc>
              <a:spcBef>
                <a:spcPts val="650"/>
              </a:spcBef>
              <a:spcAft>
                <a:spcPts val="520"/>
              </a:spcAft>
              <a:buClr>
                <a:srgbClr val="336699"/>
              </a:buClr>
              <a:buFont typeface="Wingdings" panose="05000000000000000000" pitchFamily="2" charset="2"/>
              <a:buChar char=""/>
            </a:pPr>
            <a:r>
              <a:rPr lang="zh-CN" altLang="en-US" sz="2600" b="1" u="sng" spc="-1" dirty="0">
                <a:solidFill>
                  <a:srgbClr val="000000"/>
                </a:solidFill>
                <a:latin typeface="华文仿宋" panose="02010600040101010101" charset="-122"/>
                <a:ea typeface="华文仿宋" panose="02010600040101010101" charset="-122"/>
              </a:rPr>
              <a:t>课下测试</a:t>
            </a:r>
            <a:r>
              <a:rPr lang="zh-CN" altLang="en-US" sz="2600" b="1" spc="-1" dirty="0">
                <a:solidFill>
                  <a:srgbClr val="000000"/>
                </a:solidFill>
                <a:latin typeface="华文仿宋" panose="02010600040101010101" charset="-122"/>
                <a:ea typeface="华文仿宋" panose="02010600040101010101" charset="-122"/>
              </a:rPr>
              <a:t>：在线独立完成每个 </a:t>
            </a:r>
            <a:r>
              <a:rPr lang="en-US" altLang="zh-CN" sz="2600" b="1" spc="-1" dirty="0">
                <a:solidFill>
                  <a:srgbClr val="000000"/>
                </a:solidFill>
                <a:latin typeface="华文仿宋" panose="02010600040101010101" charset="-122"/>
                <a:ea typeface="华文仿宋" panose="02010600040101010101" charset="-122"/>
              </a:rPr>
              <a:t>OS</a:t>
            </a:r>
            <a:r>
              <a:rPr lang="zh-CN" altLang="en-US" sz="2600" b="1" spc="-1" dirty="0">
                <a:solidFill>
                  <a:srgbClr val="000000"/>
                </a:solidFill>
                <a:latin typeface="华文仿宋" panose="02010600040101010101" charset="-122"/>
                <a:ea typeface="华文仿宋" panose="02010600040101010101" charset="-122"/>
              </a:rPr>
              <a:t>实验编程任务（</a:t>
            </a:r>
            <a:r>
              <a:rPr lang="en-US" altLang="zh-CN" sz="2600" b="1" spc="-1" dirty="0">
                <a:solidFill>
                  <a:srgbClr val="000000"/>
                </a:solidFill>
                <a:latin typeface="华文仿宋" panose="02010600040101010101" charset="-122"/>
                <a:ea typeface="华文仿宋" panose="02010600040101010101" charset="-122"/>
              </a:rPr>
              <a:t>Lab0-Lab6</a:t>
            </a:r>
            <a:r>
              <a:rPr lang="zh-CN" altLang="en-US" sz="2600" b="1" spc="-1" dirty="0">
                <a:solidFill>
                  <a:srgbClr val="000000"/>
                </a:solidFill>
                <a:latin typeface="华文仿宋" panose="02010600040101010101" charset="-122"/>
                <a:ea typeface="华文仿宋" panose="02010600040101010101" charset="-122"/>
              </a:rPr>
              <a:t>，共</a:t>
            </a:r>
            <a:r>
              <a:rPr lang="en-US" altLang="zh-CN" sz="2600" b="1" spc="-1" dirty="0">
                <a:solidFill>
                  <a:srgbClr val="000000"/>
                </a:solidFill>
                <a:latin typeface="华文仿宋" panose="02010600040101010101" charset="-122"/>
                <a:ea typeface="华文仿宋" panose="02010600040101010101" charset="-122"/>
              </a:rPr>
              <a:t>7</a:t>
            </a:r>
            <a:r>
              <a:rPr lang="zh-CN" altLang="en-US" sz="2600" b="1" spc="-1" dirty="0">
                <a:solidFill>
                  <a:srgbClr val="000000"/>
                </a:solidFill>
                <a:latin typeface="华文仿宋" panose="02010600040101010101" charset="-122"/>
                <a:ea typeface="华文仿宋" panose="02010600040101010101" charset="-122"/>
              </a:rPr>
              <a:t>个实验），在实验环境中提交并通过自动评测测试。</a:t>
            </a:r>
            <a:endParaRPr lang="en-US" altLang="zh-CN" sz="2600" b="1" spc="-1" dirty="0">
              <a:solidFill>
                <a:srgbClr val="000000"/>
              </a:solidFill>
              <a:latin typeface="华文仿宋" panose="02010600040101010101" charset="-122"/>
              <a:ea typeface="华文仿宋" panose="02010600040101010101" charset="-122"/>
            </a:endParaRPr>
          </a:p>
          <a:p>
            <a:pPr marL="342900" indent="-342265">
              <a:lnSpc>
                <a:spcPct val="90000"/>
              </a:lnSpc>
              <a:spcBef>
                <a:spcPts val="650"/>
              </a:spcBef>
              <a:spcAft>
                <a:spcPts val="520"/>
              </a:spcAft>
              <a:buClr>
                <a:srgbClr val="336699"/>
              </a:buClr>
              <a:buFont typeface="Wingdings" panose="05000000000000000000" pitchFamily="2" charset="2"/>
              <a:buChar char=""/>
            </a:pPr>
            <a:r>
              <a:rPr lang="zh-CN" altLang="en-US" sz="2600" b="1" u="sng" spc="-1" dirty="0">
                <a:solidFill>
                  <a:srgbClr val="000000"/>
                </a:solidFill>
                <a:latin typeface="华文仿宋" panose="02010600040101010101" charset="-122"/>
                <a:ea typeface="华文仿宋" panose="02010600040101010101" charset="-122"/>
              </a:rPr>
              <a:t>课上测试</a:t>
            </a:r>
            <a:r>
              <a:rPr lang="zh-CN" altLang="en-US" sz="2600" b="1" spc="-1">
                <a:solidFill>
                  <a:srgbClr val="000000"/>
                </a:solidFill>
                <a:latin typeface="华文仿宋" panose="02010600040101010101" charset="-122"/>
                <a:ea typeface="华文仿宋" panose="02010600040101010101" charset="-122"/>
              </a:rPr>
              <a:t>：在实验课排课时间到机房完成现场发布的题目，在实验环境</a:t>
            </a:r>
            <a:r>
              <a:rPr lang="zh-CN" altLang="en-US" sz="2600" b="1" spc="-1" dirty="0">
                <a:solidFill>
                  <a:srgbClr val="000000"/>
                </a:solidFill>
                <a:latin typeface="华文仿宋" panose="02010600040101010101" charset="-122"/>
                <a:ea typeface="华文仿宋" panose="02010600040101010101" charset="-122"/>
              </a:rPr>
              <a:t>中提交并通过自动评测测试。本学期共安排</a:t>
            </a:r>
            <a:r>
              <a:rPr lang="en-US" altLang="zh-CN" sz="2600" b="1" spc="-1" dirty="0">
                <a:solidFill>
                  <a:srgbClr val="000000"/>
                </a:solidFill>
                <a:latin typeface="华文仿宋" panose="02010600040101010101" charset="-122"/>
                <a:ea typeface="华文仿宋" panose="02010600040101010101" charset="-122"/>
              </a:rPr>
              <a:t>11</a:t>
            </a:r>
            <a:r>
              <a:rPr lang="zh-CN" altLang="en-US" sz="2600" b="1" spc="-1" dirty="0">
                <a:solidFill>
                  <a:srgbClr val="000000"/>
                </a:solidFill>
                <a:latin typeface="华文仿宋" panose="02010600040101010101" charset="-122"/>
                <a:ea typeface="华文仿宋" panose="02010600040101010101" charset="-122"/>
              </a:rPr>
              <a:t>次</a:t>
            </a:r>
            <a:r>
              <a:rPr lang="zh-CN" altLang="en-US" sz="2600" b="1" spc="-1">
                <a:solidFill>
                  <a:srgbClr val="000000"/>
                </a:solidFill>
                <a:latin typeface="华文仿宋" panose="02010600040101010101" charset="-122"/>
                <a:ea typeface="华文仿宋" panose="02010600040101010101" charset="-122"/>
              </a:rPr>
              <a:t>课上测试</a:t>
            </a:r>
            <a:r>
              <a:rPr lang="zh-CN" altLang="en-US" sz="2600" b="1" spc="-1" dirty="0">
                <a:solidFill>
                  <a:srgbClr val="000000"/>
                </a:solidFill>
                <a:latin typeface="华文仿宋" panose="02010600040101010101" charset="-122"/>
                <a:ea typeface="华文仿宋" panose="02010600040101010101" charset="-122"/>
              </a:rPr>
              <a:t>，其中</a:t>
            </a:r>
            <a:r>
              <a:rPr lang="en-US" altLang="zh-CN" sz="2600" b="1" spc="-1" dirty="0">
                <a:solidFill>
                  <a:srgbClr val="000000"/>
                </a:solidFill>
                <a:latin typeface="华文仿宋" panose="02010600040101010101" charset="-122"/>
                <a:ea typeface="华文仿宋" panose="02010600040101010101" charset="-122"/>
              </a:rPr>
              <a:t>Lab0</a:t>
            </a:r>
            <a:r>
              <a:rPr lang="zh-CN" altLang="en-US" sz="2600" b="1" spc="-1" dirty="0">
                <a:solidFill>
                  <a:srgbClr val="000000"/>
                </a:solidFill>
                <a:latin typeface="华文仿宋" panose="02010600040101010101" charset="-122"/>
                <a:ea typeface="华文仿宋" panose="02010600040101010101" charset="-122"/>
              </a:rPr>
              <a:t>安排</a:t>
            </a:r>
            <a:r>
              <a:rPr lang="en-US" altLang="zh-CN" sz="2600" b="1" spc="-1" dirty="0">
                <a:solidFill>
                  <a:srgbClr val="000000"/>
                </a:solidFill>
                <a:latin typeface="华文仿宋" panose="02010600040101010101" charset="-122"/>
                <a:ea typeface="华文仿宋" panose="02010600040101010101" charset="-122"/>
              </a:rPr>
              <a:t>1</a:t>
            </a:r>
            <a:r>
              <a:rPr lang="zh-CN" altLang="en-US" sz="2600" b="1" spc="-1" dirty="0">
                <a:solidFill>
                  <a:srgbClr val="000000"/>
                </a:solidFill>
                <a:latin typeface="华文仿宋" panose="02010600040101010101" charset="-122"/>
                <a:ea typeface="华文仿宋" panose="02010600040101010101" charset="-122"/>
              </a:rPr>
              <a:t>次，</a:t>
            </a:r>
            <a:r>
              <a:rPr lang="en-US" altLang="zh-CN" sz="2600" b="1" spc="-1" dirty="0">
                <a:solidFill>
                  <a:srgbClr val="000000"/>
                </a:solidFill>
                <a:latin typeface="华文仿宋" panose="02010600040101010101" charset="-122"/>
                <a:ea typeface="华文仿宋" panose="02010600040101010101" charset="-122"/>
              </a:rPr>
              <a:t>Lab1~Lab5</a:t>
            </a:r>
            <a:r>
              <a:rPr lang="zh-CN" altLang="en-US" sz="2600" b="1" spc="-1" dirty="0">
                <a:solidFill>
                  <a:srgbClr val="000000"/>
                </a:solidFill>
                <a:latin typeface="华文仿宋" panose="02010600040101010101" charset="-122"/>
                <a:ea typeface="华文仿宋" panose="02010600040101010101" charset="-122"/>
              </a:rPr>
              <a:t>各安排</a:t>
            </a:r>
            <a:r>
              <a:rPr lang="en-US" altLang="zh-CN" sz="2600" b="1" spc="-1" dirty="0">
                <a:solidFill>
                  <a:srgbClr val="000000"/>
                </a:solidFill>
                <a:latin typeface="华文仿宋" panose="02010600040101010101" charset="-122"/>
                <a:ea typeface="华文仿宋" panose="02010600040101010101" charset="-122"/>
              </a:rPr>
              <a:t>2</a:t>
            </a:r>
            <a:r>
              <a:rPr lang="zh-CN" altLang="en-US" sz="2600" b="1" spc="-1" dirty="0">
                <a:solidFill>
                  <a:srgbClr val="000000"/>
                </a:solidFill>
                <a:latin typeface="华文仿宋" panose="02010600040101010101" charset="-122"/>
                <a:ea typeface="华文仿宋" panose="02010600040101010101" charset="-122"/>
              </a:rPr>
              <a:t>次。每次课上测试包括一道</a:t>
            </a:r>
            <a:r>
              <a:rPr lang="en-US" altLang="zh-CN" sz="2600" b="1" spc="-1" dirty="0">
                <a:solidFill>
                  <a:srgbClr val="000000"/>
                </a:solidFill>
                <a:latin typeface="华文仿宋" panose="02010600040101010101" charset="-122"/>
                <a:ea typeface="华文仿宋" panose="02010600040101010101" charset="-122"/>
              </a:rPr>
              <a:t>exam</a:t>
            </a:r>
            <a:r>
              <a:rPr lang="zh-CN" altLang="en-US" sz="2600" b="1" spc="-1" dirty="0">
                <a:solidFill>
                  <a:srgbClr val="000000"/>
                </a:solidFill>
                <a:latin typeface="华文仿宋" panose="02010600040101010101" charset="-122"/>
                <a:ea typeface="华文仿宋" panose="02010600040101010101" charset="-122"/>
              </a:rPr>
              <a:t>题目和一道</a:t>
            </a:r>
            <a:r>
              <a:rPr lang="en-US" altLang="zh-CN" sz="2600" b="1" spc="-1" dirty="0">
                <a:solidFill>
                  <a:srgbClr val="000000"/>
                </a:solidFill>
                <a:latin typeface="华文仿宋" panose="02010600040101010101" charset="-122"/>
                <a:ea typeface="华文仿宋" panose="02010600040101010101" charset="-122"/>
              </a:rPr>
              <a:t>extra</a:t>
            </a:r>
            <a:r>
              <a:rPr lang="zh-CN" altLang="en-US" sz="2600" b="1" spc="-1" dirty="0">
                <a:solidFill>
                  <a:srgbClr val="000000"/>
                </a:solidFill>
                <a:latin typeface="华文仿宋" panose="02010600040101010101" charset="-122"/>
                <a:ea typeface="华文仿宋" panose="02010600040101010101" charset="-122"/>
              </a:rPr>
              <a:t>题目，要求在规定的时间内完成。</a:t>
            </a:r>
            <a:endParaRPr lang="en-US" altLang="zh-CN" sz="2600" b="1" spc="-1" dirty="0">
              <a:solidFill>
                <a:srgbClr val="000000"/>
              </a:solidFill>
              <a:latin typeface="华文仿宋" panose="02010600040101010101" charset="-122"/>
              <a:ea typeface="华文仿宋" panose="02010600040101010101" charset="-122"/>
            </a:endParaRP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228600" y="195120"/>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4000" b="1" strike="noStrike" spc="-1" dirty="0">
                <a:solidFill>
                  <a:srgbClr val="FF0000"/>
                </a:solidFill>
                <a:latin typeface="华文中宋" panose="02010600040101010101" charset="-122"/>
                <a:ea typeface="华文中宋" panose="02010600040101010101" charset="-122"/>
              </a:rPr>
              <a:t>整体说明</a:t>
            </a:r>
            <a:endParaRPr lang="en-US" sz="4000" b="0" strike="noStrike" spc="-1" dirty="0">
              <a:latin typeface="Arial" panose="020B0604020202020204"/>
            </a:endParaRPr>
          </a:p>
        </p:txBody>
      </p:sp>
      <p:sp>
        <p:nvSpPr>
          <p:cNvPr id="174" name="CustomShape 2"/>
          <p:cNvSpPr/>
          <p:nvPr/>
        </p:nvSpPr>
        <p:spPr>
          <a:xfrm>
            <a:off x="276120" y="946080"/>
            <a:ext cx="858888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90000"/>
              </a:lnSpc>
              <a:spcBef>
                <a:spcPts val="650"/>
              </a:spcBef>
              <a:spcAft>
                <a:spcPts val="520"/>
              </a:spcAft>
              <a:buClr>
                <a:srgbClr val="336699"/>
              </a:buClr>
              <a:buFont typeface="Wingdings" panose="05000000000000000000" pitchFamily="2" charset="2"/>
              <a:buChar char=""/>
            </a:pPr>
            <a:endParaRPr lang="en-US" altLang="zh-CN" sz="2600" b="1" spc="-1" dirty="0">
              <a:solidFill>
                <a:srgbClr val="000000"/>
              </a:solidFill>
              <a:latin typeface="华文仿宋" panose="02010600040101010101" charset="-122"/>
              <a:ea typeface="华文仿宋" panose="02010600040101010101" charset="-122"/>
            </a:endParaRPr>
          </a:p>
          <a:p>
            <a:pPr marL="342900" indent="-342265">
              <a:lnSpc>
                <a:spcPct val="90000"/>
              </a:lnSpc>
              <a:spcBef>
                <a:spcPts val="650"/>
              </a:spcBef>
              <a:spcAft>
                <a:spcPts val="520"/>
              </a:spcAft>
              <a:buClr>
                <a:srgbClr val="336699"/>
              </a:buClr>
              <a:buFont typeface="Wingdings" panose="05000000000000000000" pitchFamily="2" charset="2"/>
              <a:buChar char=""/>
            </a:pPr>
            <a:endParaRPr lang="en-US" sz="2600" b="0" strike="noStrike" spc="-1" dirty="0">
              <a:latin typeface="Arial" panose="020B0604020202020204"/>
            </a:endParaRPr>
          </a:p>
        </p:txBody>
      </p:sp>
      <p:sp>
        <p:nvSpPr>
          <p:cNvPr id="5" name="CustomShape 2"/>
          <p:cNvSpPr/>
          <p:nvPr/>
        </p:nvSpPr>
        <p:spPr>
          <a:xfrm>
            <a:off x="428520" y="1098480"/>
            <a:ext cx="858888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1270">
              <a:lnSpc>
                <a:spcPct val="90000"/>
              </a:lnSpc>
              <a:spcBef>
                <a:spcPts val="650"/>
              </a:spcBef>
              <a:spcAft>
                <a:spcPts val="520"/>
              </a:spcAft>
              <a:buClr>
                <a:srgbClr val="336699"/>
              </a:buClr>
            </a:pPr>
            <a:r>
              <a:rPr lang="zh-CN" altLang="en-US" sz="2600" b="1" spc="-1" dirty="0">
                <a:solidFill>
                  <a:srgbClr val="000000"/>
                </a:solidFill>
                <a:latin typeface="华文仿宋" panose="02010600040101010101" charset="-122"/>
                <a:ea typeface="华文仿宋" panose="02010600040101010101" charset="-122"/>
              </a:rPr>
              <a:t>实验要求：</a:t>
            </a:r>
            <a:endParaRPr lang="en-US" altLang="zh-CN" sz="2600" b="1" spc="-1" dirty="0">
              <a:solidFill>
                <a:srgbClr val="000000"/>
              </a:solidFill>
              <a:latin typeface="华文仿宋" panose="02010600040101010101" charset="-122"/>
              <a:ea typeface="华文仿宋" panose="02010600040101010101" charset="-122"/>
            </a:endParaRPr>
          </a:p>
          <a:p>
            <a:pPr marL="342900" indent="-342265">
              <a:lnSpc>
                <a:spcPct val="90000"/>
              </a:lnSpc>
              <a:spcBef>
                <a:spcPts val="650"/>
              </a:spcBef>
              <a:spcAft>
                <a:spcPts val="520"/>
              </a:spcAft>
              <a:buClr>
                <a:srgbClr val="336699"/>
              </a:buClr>
              <a:buFont typeface="Wingdings" panose="05000000000000000000" pitchFamily="2" charset="2"/>
              <a:buChar char=""/>
            </a:pPr>
            <a:r>
              <a:rPr sz="2600" b="1" spc="-1" dirty="0">
                <a:solidFill>
                  <a:srgbClr val="000000"/>
                </a:solidFill>
                <a:latin typeface="华文仿宋" panose="02010600040101010101" charset="-122"/>
                <a:ea typeface="华文仿宋" panose="02010600040101010101" charset="-122"/>
              </a:rPr>
              <a:t>基础分：完成各个Lab课下任务和课上exam题目，通过系统自动测试所得分数。各个Lab的得分计算公式是：Lab基础分值 * (课下成绩 * 0.6 + 课上exam成绩 * 0.4) / 100。如果某个Lab有2次课上测试，则公式中课上exam成绩取2次课上测试exam成绩的平均值。</a:t>
            </a:r>
          </a:p>
          <a:p>
            <a:pPr marL="342900" indent="-342265">
              <a:lnSpc>
                <a:spcPct val="90000"/>
              </a:lnSpc>
              <a:spcBef>
                <a:spcPts val="650"/>
              </a:spcBef>
              <a:spcAft>
                <a:spcPts val="520"/>
              </a:spcAft>
              <a:buClr>
                <a:srgbClr val="336699"/>
              </a:buClr>
              <a:buFont typeface="Wingdings" panose="05000000000000000000" pitchFamily="2" charset="2"/>
              <a:buChar char=""/>
            </a:pPr>
            <a:r>
              <a:rPr lang="en-US" altLang="zh-CN" sz="2600" b="1" spc="-1" dirty="0">
                <a:solidFill>
                  <a:srgbClr val="000000"/>
                </a:solidFill>
                <a:latin typeface="华文仿宋" panose="02010600040101010101" charset="-122"/>
                <a:ea typeface="华文仿宋" panose="02010600040101010101" charset="-122"/>
              </a:rPr>
              <a:t>附加测试加分：通过课上测试Extra题目所给予的加分。</a:t>
            </a:r>
          </a:p>
          <a:p>
            <a:pPr marL="342900" indent="-342265">
              <a:lnSpc>
                <a:spcPct val="90000"/>
              </a:lnSpc>
              <a:spcBef>
                <a:spcPts val="650"/>
              </a:spcBef>
              <a:spcAft>
                <a:spcPts val="520"/>
              </a:spcAft>
              <a:buClr>
                <a:srgbClr val="336699"/>
              </a:buClr>
              <a:buFont typeface="Wingdings" panose="05000000000000000000" pitchFamily="2" charset="2"/>
              <a:buChar char=""/>
            </a:pPr>
            <a:r>
              <a:rPr lang="en-US" altLang="zh-CN" sz="2600" b="1" spc="-1" dirty="0">
                <a:solidFill>
                  <a:srgbClr val="000000"/>
                </a:solidFill>
                <a:latin typeface="华文仿宋" panose="02010600040101010101" charset="-122"/>
                <a:ea typeface="华文仿宋" panose="02010600040101010101" charset="-122"/>
              </a:rPr>
              <a:t>实验报告加分：根据实验报告完成质量所给予加分的上限。</a:t>
            </a:r>
          </a:p>
          <a:p>
            <a:pPr marL="342900" indent="-342265">
              <a:lnSpc>
                <a:spcPct val="90000"/>
              </a:lnSpc>
              <a:spcBef>
                <a:spcPts val="650"/>
              </a:spcBef>
              <a:spcAft>
                <a:spcPts val="520"/>
              </a:spcAft>
              <a:buClr>
                <a:srgbClr val="336699"/>
              </a:buClr>
              <a:buFont typeface="Wingdings" panose="05000000000000000000" pitchFamily="2" charset="2"/>
              <a:buChar char=""/>
            </a:pPr>
            <a:r>
              <a:rPr lang="en-US" altLang="zh-CN" sz="2600" b="1" spc="-1" dirty="0">
                <a:solidFill>
                  <a:srgbClr val="000000"/>
                </a:solidFill>
                <a:latin typeface="华文仿宋" panose="02010600040101010101" charset="-122"/>
                <a:ea typeface="华文仿宋" panose="02010600040101010101" charset="-122"/>
              </a:rPr>
              <a:t>操作系统课程设计部分成绩 = 基础分 + 附加测试加分 + 实验报告加分 + 额外加分</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228600" y="195120"/>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4000" b="1" strike="noStrike" spc="-1" dirty="0">
                <a:solidFill>
                  <a:srgbClr val="FF0000"/>
                </a:solidFill>
                <a:latin typeface="华文中宋" panose="02010600040101010101" charset="-122"/>
                <a:ea typeface="华文中宋" panose="02010600040101010101" charset="-122"/>
              </a:rPr>
              <a:t>整体说明</a:t>
            </a:r>
            <a:endParaRPr lang="en-US" sz="4000" b="0" strike="noStrike" spc="-1" dirty="0">
              <a:latin typeface="Arial" panose="020B0604020202020204"/>
            </a:endParaRPr>
          </a:p>
        </p:txBody>
      </p:sp>
      <p:sp>
        <p:nvSpPr>
          <p:cNvPr id="174" name="CustomShape 2"/>
          <p:cNvSpPr/>
          <p:nvPr/>
        </p:nvSpPr>
        <p:spPr>
          <a:xfrm>
            <a:off x="276120" y="946080"/>
            <a:ext cx="858888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1270">
              <a:lnSpc>
                <a:spcPct val="90000"/>
              </a:lnSpc>
              <a:spcBef>
                <a:spcPts val="650"/>
              </a:spcBef>
              <a:spcAft>
                <a:spcPts val="520"/>
              </a:spcAft>
              <a:buClr>
                <a:srgbClr val="336699"/>
              </a:buClr>
            </a:pPr>
            <a:r>
              <a:rPr lang="zh-CN" altLang="en-US" sz="2600" b="1" spc="-1" dirty="0">
                <a:solidFill>
                  <a:srgbClr val="000000"/>
                </a:solidFill>
                <a:latin typeface="黑体" panose="02010609060101010101" charset="-122"/>
                <a:ea typeface="黑体" panose="02010609060101010101" charset="-122"/>
                <a:cs typeface="黑体" panose="02010609060101010101" charset="-122"/>
              </a:rPr>
              <a:t>详细说明见课程网站（https://os.buaa.edu.cn/）</a:t>
            </a:r>
          </a:p>
        </p:txBody>
      </p:sp>
      <p:graphicFrame>
        <p:nvGraphicFramePr>
          <p:cNvPr id="5" name="表格 4"/>
          <p:cNvGraphicFramePr/>
          <p:nvPr>
            <p:custDataLst>
              <p:tags r:id="rId1"/>
            </p:custDataLst>
          </p:nvPr>
        </p:nvGraphicFramePr>
        <p:xfrm>
          <a:off x="800735" y="1559560"/>
          <a:ext cx="7539990" cy="4688840"/>
        </p:xfrm>
        <a:graphic>
          <a:graphicData uri="http://schemas.openxmlformats.org/drawingml/2006/table">
            <a:tbl>
              <a:tblPr firstRow="1" bandRow="1">
                <a:tableStyleId>{5C22544A-7EE6-4342-B048-85BDC9FD1C3A}</a:tableStyleId>
              </a:tblPr>
              <a:tblGrid>
                <a:gridCol w="1256665">
                  <a:extLst>
                    <a:ext uri="{9D8B030D-6E8A-4147-A177-3AD203B41FA5}">
                      <a16:colId xmlns:a16="http://schemas.microsoft.com/office/drawing/2014/main" val="20000"/>
                    </a:ext>
                  </a:extLst>
                </a:gridCol>
                <a:gridCol w="1256665">
                  <a:extLst>
                    <a:ext uri="{9D8B030D-6E8A-4147-A177-3AD203B41FA5}">
                      <a16:colId xmlns:a16="http://schemas.microsoft.com/office/drawing/2014/main" val="20001"/>
                    </a:ext>
                  </a:extLst>
                </a:gridCol>
                <a:gridCol w="1256665">
                  <a:extLst>
                    <a:ext uri="{9D8B030D-6E8A-4147-A177-3AD203B41FA5}">
                      <a16:colId xmlns:a16="http://schemas.microsoft.com/office/drawing/2014/main" val="20002"/>
                    </a:ext>
                  </a:extLst>
                </a:gridCol>
                <a:gridCol w="1256665">
                  <a:extLst>
                    <a:ext uri="{9D8B030D-6E8A-4147-A177-3AD203B41FA5}">
                      <a16:colId xmlns:a16="http://schemas.microsoft.com/office/drawing/2014/main" val="20003"/>
                    </a:ext>
                  </a:extLst>
                </a:gridCol>
                <a:gridCol w="1093470">
                  <a:extLst>
                    <a:ext uri="{9D8B030D-6E8A-4147-A177-3AD203B41FA5}">
                      <a16:colId xmlns:a16="http://schemas.microsoft.com/office/drawing/2014/main" val="20004"/>
                    </a:ext>
                  </a:extLst>
                </a:gridCol>
                <a:gridCol w="1419860">
                  <a:extLst>
                    <a:ext uri="{9D8B030D-6E8A-4147-A177-3AD203B41FA5}">
                      <a16:colId xmlns:a16="http://schemas.microsoft.com/office/drawing/2014/main" val="20005"/>
                    </a:ext>
                  </a:extLst>
                </a:gridCol>
              </a:tblGrid>
              <a:tr h="415925">
                <a:tc>
                  <a:txBody>
                    <a:bodyPr/>
                    <a:lstStyle/>
                    <a:p>
                      <a:pPr algn="ctr">
                        <a:buNone/>
                      </a:pPr>
                      <a:r>
                        <a:rPr lang="zh-CN" altLang="en-US"/>
                        <a:t>实验</a:t>
                      </a:r>
                    </a:p>
                  </a:txBody>
                  <a:tcPr anchor="ctr"/>
                </a:tc>
                <a:tc>
                  <a:txBody>
                    <a:bodyPr/>
                    <a:lstStyle/>
                    <a:p>
                      <a:pPr algn="ctr">
                        <a:buNone/>
                      </a:pPr>
                      <a:r>
                        <a:rPr lang="zh-CN" altLang="en-US"/>
                        <a:t>基础分值</a:t>
                      </a:r>
                    </a:p>
                  </a:txBody>
                  <a:tcPr anchor="ctr"/>
                </a:tc>
                <a:tc>
                  <a:txBody>
                    <a:bodyPr/>
                    <a:lstStyle/>
                    <a:p>
                      <a:pPr algn="ctr">
                        <a:buNone/>
                      </a:pPr>
                      <a:r>
                        <a:rPr lang="zh-CN" altLang="en-US"/>
                        <a:t>附加测试加分上限</a:t>
                      </a:r>
                    </a:p>
                  </a:txBody>
                  <a:tcPr anchor="ctr"/>
                </a:tc>
                <a:tc>
                  <a:txBody>
                    <a:bodyPr/>
                    <a:lstStyle/>
                    <a:p>
                      <a:pPr algn="ctr">
                        <a:buNone/>
                      </a:pPr>
                      <a:r>
                        <a:rPr lang="zh-CN" altLang="en-US"/>
                        <a:t>报告加分上限</a:t>
                      </a:r>
                    </a:p>
                  </a:txBody>
                  <a:tcPr anchor="ctr"/>
                </a:tc>
                <a:tc>
                  <a:txBody>
                    <a:bodyPr/>
                    <a:lstStyle/>
                    <a:p>
                      <a:pPr algn="ctr">
                        <a:buNone/>
                      </a:pPr>
                      <a:r>
                        <a:rPr lang="zh-CN" altLang="en-US"/>
                        <a:t>课上测试时间</a:t>
                      </a:r>
                    </a:p>
                  </a:txBody>
                  <a:tcPr anchor="ctr"/>
                </a:tc>
                <a:tc>
                  <a:txBody>
                    <a:bodyPr/>
                    <a:lstStyle/>
                    <a:p>
                      <a:pPr algn="ctr">
                        <a:buNone/>
                      </a:pPr>
                      <a:r>
                        <a:rPr lang="zh-CN" altLang="en-US"/>
                        <a:t>截止时间</a:t>
                      </a:r>
                    </a:p>
                  </a:txBody>
                  <a:tcPr anchor="ctr"/>
                </a:tc>
                <a:extLst>
                  <a:ext uri="{0D108BD9-81ED-4DB2-BD59-A6C34878D82A}">
                    <a16:rowId xmlns:a16="http://schemas.microsoft.com/office/drawing/2014/main" val="10000"/>
                  </a:ext>
                </a:extLst>
              </a:tr>
              <a:tr h="424180">
                <a:tc>
                  <a:txBody>
                    <a:bodyPr/>
                    <a:lstStyle/>
                    <a:p>
                      <a:pPr algn="ctr">
                        <a:buNone/>
                      </a:pPr>
                      <a:r>
                        <a:rPr lang="en-US" altLang="zh-CN"/>
                        <a:t>lab0</a:t>
                      </a:r>
                    </a:p>
                  </a:txBody>
                  <a:tcPr anchor="ctr"/>
                </a:tc>
                <a:tc>
                  <a:txBody>
                    <a:bodyPr/>
                    <a:lstStyle/>
                    <a:p>
                      <a:pPr algn="ctr">
                        <a:buNone/>
                      </a:pPr>
                      <a:r>
                        <a:rPr lang="en-US" altLang="zh-CN"/>
                        <a:t>5</a:t>
                      </a:r>
                    </a:p>
                  </a:txBody>
                  <a:tcPr anchor="ctr"/>
                </a:tc>
                <a:tc>
                  <a:txBody>
                    <a:bodyPr/>
                    <a:lstStyle/>
                    <a:p>
                      <a:pPr algn="ctr">
                        <a:buNone/>
                      </a:pPr>
                      <a:r>
                        <a:rPr lang="zh-CN" altLang="en-US"/>
                        <a:t>0.5</a:t>
                      </a:r>
                    </a:p>
                  </a:txBody>
                  <a:tcPr anchor="ctr"/>
                </a:tc>
                <a:tc>
                  <a:txBody>
                    <a:bodyPr/>
                    <a:lstStyle/>
                    <a:p>
                      <a:pPr algn="ctr">
                        <a:buNone/>
                      </a:pPr>
                      <a:r>
                        <a:rPr lang="en-US" altLang="zh-CN"/>
                        <a:t>1</a:t>
                      </a:r>
                    </a:p>
                  </a:txBody>
                  <a:tcPr anchor="ctr"/>
                </a:tc>
                <a:tc>
                  <a:txBody>
                    <a:bodyPr/>
                    <a:lstStyle/>
                    <a:p>
                      <a:pPr algn="ctr">
                        <a:buNone/>
                      </a:pPr>
                      <a:r>
                        <a:rPr lang="zh-CN" altLang="en-US"/>
                        <a:t>3月17日</a:t>
                      </a:r>
                    </a:p>
                  </a:txBody>
                  <a:tcPr anchor="ctr"/>
                </a:tc>
                <a:tc>
                  <a:txBody>
                    <a:bodyPr/>
                    <a:lstStyle/>
                    <a:p>
                      <a:pPr algn="ctr">
                        <a:buNone/>
                      </a:pPr>
                      <a:r>
                        <a:rPr lang="zh-CN" altLang="en-US"/>
                        <a:t>3月24日</a:t>
                      </a:r>
                    </a:p>
                  </a:txBody>
                  <a:tcPr anchor="ctr"/>
                </a:tc>
                <a:extLst>
                  <a:ext uri="{0D108BD9-81ED-4DB2-BD59-A6C34878D82A}">
                    <a16:rowId xmlns:a16="http://schemas.microsoft.com/office/drawing/2014/main" val="10001"/>
                  </a:ext>
                </a:extLst>
              </a:tr>
              <a:tr h="424180">
                <a:tc>
                  <a:txBody>
                    <a:bodyPr/>
                    <a:lstStyle/>
                    <a:p>
                      <a:pPr algn="ctr">
                        <a:buNone/>
                      </a:pPr>
                      <a:r>
                        <a:rPr lang="en-US" altLang="zh-CN"/>
                        <a:t>lab1</a:t>
                      </a:r>
                    </a:p>
                  </a:txBody>
                  <a:tcPr anchor="ctr"/>
                </a:tc>
                <a:tc>
                  <a:txBody>
                    <a:bodyPr/>
                    <a:lstStyle/>
                    <a:p>
                      <a:pPr algn="ctr">
                        <a:buNone/>
                      </a:pPr>
                      <a:r>
                        <a:rPr lang="en-US" altLang="zh-CN"/>
                        <a:t>15</a:t>
                      </a:r>
                    </a:p>
                  </a:txBody>
                  <a:tcPr anchor="ctr"/>
                </a:tc>
                <a:tc>
                  <a:txBody>
                    <a:bodyPr/>
                    <a:lstStyle/>
                    <a:p>
                      <a:pPr algn="ctr">
                        <a:buNone/>
                      </a:pPr>
                      <a:r>
                        <a:rPr lang="zh-CN" altLang="en-US"/>
                        <a:t>0.5+0.5</a:t>
                      </a:r>
                    </a:p>
                  </a:txBody>
                  <a:tcPr anchor="ctr"/>
                </a:tc>
                <a:tc>
                  <a:txBody>
                    <a:bodyPr/>
                    <a:lstStyle/>
                    <a:p>
                      <a:pPr algn="ctr">
                        <a:buNone/>
                      </a:pPr>
                      <a:r>
                        <a:rPr lang="en-US" altLang="zh-CN"/>
                        <a:t>1</a:t>
                      </a:r>
                    </a:p>
                  </a:txBody>
                  <a:tcPr anchor="ctr"/>
                </a:tc>
                <a:tc>
                  <a:txBody>
                    <a:bodyPr/>
                    <a:lstStyle/>
                    <a:p>
                      <a:pPr algn="ctr">
                        <a:buNone/>
                      </a:pPr>
                      <a:r>
                        <a:rPr lang="zh-CN" altLang="en-US"/>
                        <a:t>3月24日、3月31日</a:t>
                      </a:r>
                    </a:p>
                  </a:txBody>
                  <a:tcPr anchor="ctr"/>
                </a:tc>
                <a:tc>
                  <a:txBody>
                    <a:bodyPr/>
                    <a:lstStyle/>
                    <a:p>
                      <a:pPr algn="ctr">
                        <a:buNone/>
                      </a:pPr>
                      <a:r>
                        <a:rPr lang="zh-CN" altLang="en-US"/>
                        <a:t>4月7日</a:t>
                      </a:r>
                    </a:p>
                  </a:txBody>
                  <a:tcPr anchor="ctr"/>
                </a:tc>
                <a:extLst>
                  <a:ext uri="{0D108BD9-81ED-4DB2-BD59-A6C34878D82A}">
                    <a16:rowId xmlns:a16="http://schemas.microsoft.com/office/drawing/2014/main" val="10002"/>
                  </a:ext>
                </a:extLst>
              </a:tr>
              <a:tr h="424180">
                <a:tc>
                  <a:txBody>
                    <a:bodyPr/>
                    <a:lstStyle/>
                    <a:p>
                      <a:pPr algn="ctr">
                        <a:buNone/>
                      </a:pPr>
                      <a:r>
                        <a:rPr lang="en-US" altLang="zh-CN"/>
                        <a:t>lab2</a:t>
                      </a:r>
                    </a:p>
                  </a:txBody>
                  <a:tcPr anchor="ctr"/>
                </a:tc>
                <a:tc>
                  <a:txBody>
                    <a:bodyPr/>
                    <a:lstStyle/>
                    <a:p>
                      <a:pPr algn="ctr">
                        <a:buNone/>
                      </a:pPr>
                      <a:r>
                        <a:rPr lang="en-US" altLang="zh-CN"/>
                        <a:t>20</a:t>
                      </a:r>
                    </a:p>
                  </a:txBody>
                  <a:tcPr anchor="ctr"/>
                </a:tc>
                <a:tc>
                  <a:txBody>
                    <a:bodyPr/>
                    <a:lstStyle/>
                    <a:p>
                      <a:pPr algn="ctr">
                        <a:buNone/>
                      </a:pPr>
                      <a:r>
                        <a:rPr lang="zh-CN" altLang="en-US"/>
                        <a:t>1+1</a:t>
                      </a:r>
                    </a:p>
                  </a:txBody>
                  <a:tcPr anchor="ctr"/>
                </a:tc>
                <a:tc>
                  <a:txBody>
                    <a:bodyPr/>
                    <a:lstStyle/>
                    <a:p>
                      <a:pPr algn="ctr">
                        <a:buNone/>
                      </a:pPr>
                      <a:r>
                        <a:rPr lang="en-US" altLang="zh-CN"/>
                        <a:t>1</a:t>
                      </a:r>
                    </a:p>
                  </a:txBody>
                  <a:tcPr anchor="ctr"/>
                </a:tc>
                <a:tc>
                  <a:txBody>
                    <a:bodyPr/>
                    <a:lstStyle/>
                    <a:p>
                      <a:pPr algn="ctr">
                        <a:buNone/>
                      </a:pPr>
                      <a:r>
                        <a:rPr lang="zh-CN" altLang="en-US"/>
                        <a:t>4月7日、4月14日</a:t>
                      </a:r>
                    </a:p>
                  </a:txBody>
                  <a:tcPr anchor="ctr"/>
                </a:tc>
                <a:tc>
                  <a:txBody>
                    <a:bodyPr/>
                    <a:lstStyle/>
                    <a:p>
                      <a:pPr algn="ctr">
                        <a:buNone/>
                      </a:pPr>
                      <a:r>
                        <a:rPr lang="zh-CN" altLang="en-US"/>
                        <a:t>4月21日</a:t>
                      </a:r>
                    </a:p>
                  </a:txBody>
                  <a:tcPr anchor="ctr"/>
                </a:tc>
                <a:extLst>
                  <a:ext uri="{0D108BD9-81ED-4DB2-BD59-A6C34878D82A}">
                    <a16:rowId xmlns:a16="http://schemas.microsoft.com/office/drawing/2014/main" val="10003"/>
                  </a:ext>
                </a:extLst>
              </a:tr>
              <a:tr h="424180">
                <a:tc>
                  <a:txBody>
                    <a:bodyPr/>
                    <a:lstStyle/>
                    <a:p>
                      <a:pPr algn="ctr">
                        <a:buNone/>
                      </a:pPr>
                      <a:r>
                        <a:rPr lang="en-US" altLang="zh-CN"/>
                        <a:t>lab3</a:t>
                      </a:r>
                    </a:p>
                  </a:txBody>
                  <a:tcPr anchor="ctr"/>
                </a:tc>
                <a:tc>
                  <a:txBody>
                    <a:bodyPr/>
                    <a:lstStyle/>
                    <a:p>
                      <a:pPr algn="ctr">
                        <a:buNone/>
                      </a:pPr>
                      <a:r>
                        <a:rPr lang="en-US" altLang="zh-CN"/>
                        <a:t>20</a:t>
                      </a:r>
                    </a:p>
                  </a:txBody>
                  <a:tcPr anchor="ctr"/>
                </a:tc>
                <a:tc>
                  <a:txBody>
                    <a:bodyPr/>
                    <a:lstStyle/>
                    <a:p>
                      <a:pPr algn="ctr">
                        <a:buNone/>
                      </a:pPr>
                      <a:r>
                        <a:rPr lang="zh-CN" altLang="en-US" sz="1800">
                          <a:sym typeface="+mn-ea"/>
                        </a:rPr>
                        <a:t>1+1</a:t>
                      </a:r>
                      <a:endParaRPr lang="zh-CN" altLang="en-US"/>
                    </a:p>
                  </a:txBody>
                  <a:tcPr anchor="ctr"/>
                </a:tc>
                <a:tc>
                  <a:txBody>
                    <a:bodyPr/>
                    <a:lstStyle/>
                    <a:p>
                      <a:pPr algn="ctr">
                        <a:buNone/>
                      </a:pPr>
                      <a:r>
                        <a:rPr lang="en-US" altLang="zh-CN"/>
                        <a:t>1</a:t>
                      </a:r>
                    </a:p>
                  </a:txBody>
                  <a:tcPr anchor="ctr"/>
                </a:tc>
                <a:tc>
                  <a:txBody>
                    <a:bodyPr/>
                    <a:lstStyle/>
                    <a:p>
                      <a:pPr algn="ctr">
                        <a:buNone/>
                      </a:pPr>
                      <a:r>
                        <a:rPr lang="zh-CN" altLang="en-US"/>
                        <a:t>4月21日、4月28日</a:t>
                      </a:r>
                    </a:p>
                  </a:txBody>
                  <a:tcPr anchor="ctr"/>
                </a:tc>
                <a:tc>
                  <a:txBody>
                    <a:bodyPr/>
                    <a:lstStyle/>
                    <a:p>
                      <a:pPr algn="ctr">
                        <a:buNone/>
                      </a:pPr>
                      <a:r>
                        <a:rPr lang="zh-CN" altLang="en-US"/>
                        <a:t>5月5日</a:t>
                      </a:r>
                    </a:p>
                  </a:txBody>
                  <a:tcPr anchor="ctr"/>
                </a:tc>
                <a:extLst>
                  <a:ext uri="{0D108BD9-81ED-4DB2-BD59-A6C34878D82A}">
                    <a16:rowId xmlns:a16="http://schemas.microsoft.com/office/drawing/2014/main" val="10004"/>
                  </a:ext>
                </a:extLst>
              </a:tr>
              <a:tr h="424180">
                <a:tc>
                  <a:txBody>
                    <a:bodyPr/>
                    <a:lstStyle/>
                    <a:p>
                      <a:pPr algn="ctr">
                        <a:buNone/>
                      </a:pPr>
                      <a:r>
                        <a:rPr lang="en-US" altLang="zh-CN"/>
                        <a:t>lab4</a:t>
                      </a:r>
                    </a:p>
                  </a:txBody>
                  <a:tcPr anchor="ctr"/>
                </a:tc>
                <a:tc>
                  <a:txBody>
                    <a:bodyPr/>
                    <a:lstStyle/>
                    <a:p>
                      <a:pPr algn="ctr">
                        <a:buNone/>
                      </a:pPr>
                      <a:r>
                        <a:rPr lang="en-US" altLang="zh-CN"/>
                        <a:t>5</a:t>
                      </a:r>
                    </a:p>
                  </a:txBody>
                  <a:tcPr anchor="ctr"/>
                </a:tc>
                <a:tc>
                  <a:txBody>
                    <a:bodyPr/>
                    <a:lstStyle/>
                    <a:p>
                      <a:pPr algn="ctr">
                        <a:buNone/>
                      </a:pPr>
                      <a:r>
                        <a:rPr lang="zh-CN" altLang="en-US"/>
                        <a:t>0.5+0.5</a:t>
                      </a:r>
                    </a:p>
                  </a:txBody>
                  <a:tcPr anchor="ctr"/>
                </a:tc>
                <a:tc>
                  <a:txBody>
                    <a:bodyPr/>
                    <a:lstStyle/>
                    <a:p>
                      <a:pPr algn="ctr">
                        <a:buNone/>
                      </a:pPr>
                      <a:r>
                        <a:rPr lang="en-US" altLang="zh-CN"/>
                        <a:t>1</a:t>
                      </a:r>
                    </a:p>
                  </a:txBody>
                  <a:tcPr anchor="ctr"/>
                </a:tc>
                <a:tc>
                  <a:txBody>
                    <a:bodyPr/>
                    <a:lstStyle/>
                    <a:p>
                      <a:pPr algn="ctr">
                        <a:buNone/>
                      </a:pPr>
                      <a:r>
                        <a:rPr lang="zh-CN" altLang="en-US"/>
                        <a:t>5月5日、5月12日</a:t>
                      </a:r>
                    </a:p>
                  </a:txBody>
                  <a:tcPr anchor="ctr"/>
                </a:tc>
                <a:tc>
                  <a:txBody>
                    <a:bodyPr/>
                    <a:lstStyle/>
                    <a:p>
                      <a:pPr algn="ctr">
                        <a:buNone/>
                      </a:pPr>
                      <a:r>
                        <a:rPr lang="zh-CN" altLang="en-US"/>
                        <a:t>5月19日</a:t>
                      </a:r>
                    </a:p>
                  </a:txBody>
                  <a:tcPr anchor="ctr"/>
                </a:tc>
                <a:extLst>
                  <a:ext uri="{0D108BD9-81ED-4DB2-BD59-A6C34878D82A}">
                    <a16:rowId xmlns:a16="http://schemas.microsoft.com/office/drawing/2014/main" val="10005"/>
                  </a:ext>
                </a:extLst>
              </a:tr>
              <a:tr h="424180">
                <a:tc>
                  <a:txBody>
                    <a:bodyPr/>
                    <a:lstStyle/>
                    <a:p>
                      <a:pPr algn="ctr">
                        <a:buNone/>
                      </a:pPr>
                      <a:r>
                        <a:rPr lang="en-US" altLang="zh-CN"/>
                        <a:t>lab5</a:t>
                      </a:r>
                    </a:p>
                  </a:txBody>
                  <a:tcPr anchor="ctr"/>
                </a:tc>
                <a:tc>
                  <a:txBody>
                    <a:bodyPr/>
                    <a:lstStyle/>
                    <a:p>
                      <a:pPr algn="ctr">
                        <a:buNone/>
                      </a:pPr>
                      <a:r>
                        <a:rPr lang="en-US" altLang="zh-CN"/>
                        <a:t>5</a:t>
                      </a:r>
                    </a:p>
                  </a:txBody>
                  <a:tcPr anchor="ctr"/>
                </a:tc>
                <a:tc>
                  <a:txBody>
                    <a:bodyPr/>
                    <a:lstStyle/>
                    <a:p>
                      <a:pPr algn="ctr">
                        <a:buNone/>
                      </a:pPr>
                      <a:r>
                        <a:rPr lang="zh-CN" altLang="en-US"/>
                        <a:t>0.5+0.5</a:t>
                      </a:r>
                    </a:p>
                  </a:txBody>
                  <a:tcPr anchor="ctr"/>
                </a:tc>
                <a:tc>
                  <a:txBody>
                    <a:bodyPr/>
                    <a:lstStyle/>
                    <a:p>
                      <a:pPr algn="ctr">
                        <a:buNone/>
                      </a:pPr>
                      <a:r>
                        <a:rPr lang="en-US" altLang="zh-CN"/>
                        <a:t>1</a:t>
                      </a:r>
                    </a:p>
                  </a:txBody>
                  <a:tcPr anchor="ctr"/>
                </a:tc>
                <a:tc>
                  <a:txBody>
                    <a:bodyPr/>
                    <a:lstStyle/>
                    <a:p>
                      <a:pPr algn="ctr">
                        <a:buNone/>
                      </a:pPr>
                      <a:r>
                        <a:rPr lang="zh-CN" altLang="en-US"/>
                        <a:t>5月19日、5月26日</a:t>
                      </a:r>
                    </a:p>
                  </a:txBody>
                  <a:tcPr anchor="ctr"/>
                </a:tc>
                <a:tc>
                  <a:txBody>
                    <a:bodyPr/>
                    <a:lstStyle/>
                    <a:p>
                      <a:pPr algn="ctr">
                        <a:buNone/>
                      </a:pPr>
                      <a:r>
                        <a:rPr lang="zh-CN" altLang="en-US"/>
                        <a:t>6月2日</a:t>
                      </a:r>
                    </a:p>
                  </a:txBody>
                  <a:tcPr anchor="ctr"/>
                </a:tc>
                <a:extLst>
                  <a:ext uri="{0D108BD9-81ED-4DB2-BD59-A6C34878D82A}">
                    <a16:rowId xmlns:a16="http://schemas.microsoft.com/office/drawing/2014/main" val="10006"/>
                  </a:ext>
                </a:extLst>
              </a:tr>
              <a:tr h="424180">
                <a:tc>
                  <a:txBody>
                    <a:bodyPr/>
                    <a:lstStyle/>
                    <a:p>
                      <a:pPr algn="ctr">
                        <a:buNone/>
                      </a:pPr>
                      <a:r>
                        <a:rPr lang="en-US" altLang="zh-CN"/>
                        <a:t>lab6</a:t>
                      </a:r>
                    </a:p>
                  </a:txBody>
                  <a:tcPr anchor="ctr"/>
                </a:tc>
                <a:tc>
                  <a:txBody>
                    <a:bodyPr/>
                    <a:lstStyle/>
                    <a:p>
                      <a:pPr algn="ctr">
                        <a:buNone/>
                      </a:pPr>
                      <a:r>
                        <a:rPr lang="en-US" altLang="zh-CN"/>
                        <a:t>5</a:t>
                      </a:r>
                    </a:p>
                  </a:txBody>
                  <a:tcPr anchor="ctr"/>
                </a:tc>
                <a:tc>
                  <a:txBody>
                    <a:bodyPr/>
                    <a:lstStyle/>
                    <a:p>
                      <a:pPr algn="ctr">
                        <a:buNone/>
                      </a:pPr>
                      <a:endParaRPr lang="zh-CN" altLang="en-US"/>
                    </a:p>
                  </a:txBody>
                  <a:tcPr anchor="ctr"/>
                </a:tc>
                <a:tc>
                  <a:txBody>
                    <a:bodyPr/>
                    <a:lstStyle/>
                    <a:p>
                      <a:pPr algn="ctr">
                        <a:buNone/>
                      </a:pPr>
                      <a:r>
                        <a:rPr lang="en-US" altLang="zh-CN"/>
                        <a:t>0.5</a:t>
                      </a:r>
                    </a:p>
                  </a:txBody>
                  <a:tcPr anchor="ctr"/>
                </a:tc>
                <a:tc>
                  <a:txBody>
                    <a:bodyPr/>
                    <a:lstStyle/>
                    <a:p>
                      <a:pPr algn="ctr">
                        <a:buNone/>
                      </a:pPr>
                      <a:endParaRPr lang="zh-CN" altLang="en-US"/>
                    </a:p>
                  </a:txBody>
                  <a:tcPr anchor="ctr"/>
                </a:tc>
                <a:tc>
                  <a:txBody>
                    <a:bodyPr/>
                    <a:lstStyle/>
                    <a:p>
                      <a:pPr algn="ctr">
                        <a:buNone/>
                      </a:pPr>
                      <a:r>
                        <a:rPr lang="zh-CN" altLang="en-US"/>
                        <a:t>待定</a:t>
                      </a:r>
                    </a:p>
                  </a:txBody>
                  <a:tcPr anchor="ctr"/>
                </a:tc>
                <a:extLst>
                  <a:ext uri="{0D108BD9-81ED-4DB2-BD59-A6C34878D82A}">
                    <a16:rowId xmlns:a16="http://schemas.microsoft.com/office/drawing/2014/main" val="10007"/>
                  </a:ext>
                </a:extLst>
              </a:tr>
            </a:tbl>
          </a:graphicData>
        </a:graphic>
      </p:graphicFrame>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228600" y="195120"/>
            <a:ext cx="8393760" cy="53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4000" b="1" strike="noStrike" spc="-1" dirty="0">
                <a:solidFill>
                  <a:srgbClr val="FF0000"/>
                </a:solidFill>
                <a:latin typeface="华文中宋" panose="02010600040101010101" charset="-122"/>
                <a:ea typeface="华文中宋" panose="02010600040101010101" charset="-122"/>
              </a:rPr>
              <a:t>整体说明</a:t>
            </a:r>
            <a:endParaRPr lang="en-US" sz="4000" b="0" strike="noStrike" spc="-1" dirty="0">
              <a:latin typeface="Arial" panose="020B0604020202020204"/>
            </a:endParaRPr>
          </a:p>
        </p:txBody>
      </p:sp>
      <p:sp>
        <p:nvSpPr>
          <p:cNvPr id="174" name="CustomShape 2"/>
          <p:cNvSpPr/>
          <p:nvPr/>
        </p:nvSpPr>
        <p:spPr>
          <a:xfrm>
            <a:off x="276120" y="946080"/>
            <a:ext cx="858888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90000"/>
              </a:lnSpc>
              <a:spcBef>
                <a:spcPts val="650"/>
              </a:spcBef>
              <a:spcAft>
                <a:spcPts val="520"/>
              </a:spcAft>
              <a:buClr>
                <a:srgbClr val="336699"/>
              </a:buClr>
              <a:buFont typeface="Wingdings" panose="05000000000000000000" pitchFamily="2" charset="2"/>
              <a:buChar char=""/>
            </a:pPr>
            <a:endParaRPr lang="en-US" altLang="zh-CN" sz="2600" b="1" spc="-1" dirty="0">
              <a:solidFill>
                <a:srgbClr val="000000"/>
              </a:solidFill>
              <a:latin typeface="华文仿宋" panose="02010600040101010101" charset="-122"/>
              <a:ea typeface="华文仿宋" panose="02010600040101010101" charset="-122"/>
            </a:endParaRPr>
          </a:p>
          <a:p>
            <a:pPr marL="342900" indent="-342265">
              <a:lnSpc>
                <a:spcPct val="90000"/>
              </a:lnSpc>
              <a:spcBef>
                <a:spcPts val="650"/>
              </a:spcBef>
              <a:spcAft>
                <a:spcPts val="520"/>
              </a:spcAft>
              <a:buClr>
                <a:srgbClr val="336699"/>
              </a:buClr>
              <a:buFont typeface="Wingdings" panose="05000000000000000000" pitchFamily="2" charset="2"/>
              <a:buChar char=""/>
            </a:pPr>
            <a:endParaRPr lang="en-US" sz="2600" b="0" strike="noStrike" spc="-1" dirty="0">
              <a:latin typeface="Arial" panose="020B0604020202020204"/>
            </a:endParaRPr>
          </a:p>
        </p:txBody>
      </p:sp>
      <p:sp>
        <p:nvSpPr>
          <p:cNvPr id="5" name="CustomShape 2"/>
          <p:cNvSpPr/>
          <p:nvPr/>
        </p:nvSpPr>
        <p:spPr>
          <a:xfrm>
            <a:off x="428520" y="1098480"/>
            <a:ext cx="8588880" cy="524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1270">
              <a:lnSpc>
                <a:spcPct val="90000"/>
              </a:lnSpc>
              <a:spcBef>
                <a:spcPts val="650"/>
              </a:spcBef>
              <a:spcAft>
                <a:spcPts val="520"/>
              </a:spcAft>
              <a:buClr>
                <a:srgbClr val="336699"/>
              </a:buClr>
            </a:pPr>
            <a:r>
              <a:rPr lang="zh-CN" altLang="en-US" sz="2600" b="1" spc="-1" dirty="0">
                <a:solidFill>
                  <a:srgbClr val="000000"/>
                </a:solidFill>
                <a:latin typeface="华文仿宋" panose="02010600040101010101" charset="-122"/>
                <a:ea typeface="华文仿宋" panose="02010600040101010101" charset="-122"/>
              </a:rPr>
              <a:t>实验要求：</a:t>
            </a:r>
            <a:endParaRPr lang="en-US" altLang="zh-CN" sz="2600" b="1" spc="-1" dirty="0">
              <a:solidFill>
                <a:srgbClr val="000000"/>
              </a:solidFill>
              <a:latin typeface="华文仿宋" panose="02010600040101010101" charset="-122"/>
              <a:ea typeface="华文仿宋" panose="02010600040101010101" charset="-122"/>
            </a:endParaRPr>
          </a:p>
          <a:p>
            <a:pPr marL="342900" indent="-342265">
              <a:lnSpc>
                <a:spcPct val="90000"/>
              </a:lnSpc>
              <a:spcBef>
                <a:spcPts val="650"/>
              </a:spcBef>
              <a:spcAft>
                <a:spcPts val="520"/>
              </a:spcAft>
              <a:buClr>
                <a:srgbClr val="336699"/>
              </a:buClr>
              <a:buFont typeface="Wingdings" panose="05000000000000000000" pitchFamily="2" charset="2"/>
              <a:buChar char=""/>
            </a:pPr>
            <a:r>
              <a:rPr lang="zh-CN" altLang="en-US" sz="2600" b="1" u="sng" spc="-1" dirty="0">
                <a:solidFill>
                  <a:srgbClr val="000000"/>
                </a:solidFill>
                <a:latin typeface="华文仿宋" panose="02010600040101010101" charset="-122"/>
                <a:ea typeface="华文仿宋" panose="02010600040101010101" charset="-122"/>
              </a:rPr>
              <a:t>申优</a:t>
            </a:r>
            <a:r>
              <a:rPr lang="zh-CN" altLang="en-US" sz="2600" b="1" u="sng" spc="-1">
                <a:solidFill>
                  <a:srgbClr val="000000"/>
                </a:solidFill>
                <a:latin typeface="华文仿宋" panose="02010600040101010101" charset="-122"/>
                <a:ea typeface="华文仿宋" panose="02010600040101010101" charset="-122"/>
              </a:rPr>
              <a:t>条件</a:t>
            </a:r>
            <a:r>
              <a:rPr lang="zh-CN" altLang="en-US" sz="2600" b="1" spc="-1">
                <a:solidFill>
                  <a:srgbClr val="000000"/>
                </a:solidFill>
                <a:latin typeface="华文仿宋" panose="02010600040101010101" charset="-122"/>
                <a:ea typeface="华文仿宋" panose="02010600040101010101" charset="-122"/>
              </a:rPr>
              <a:t>：：操作系统课程设计申优前总成绩</a:t>
            </a:r>
            <a:r>
              <a:rPr lang="en-US" altLang="zh-CN" sz="2600" b="1" spc="-1">
                <a:solidFill>
                  <a:srgbClr val="000000"/>
                </a:solidFill>
                <a:latin typeface="华文仿宋" panose="02010600040101010101" charset="-122"/>
                <a:ea typeface="华文仿宋" panose="02010600040101010101" charset="-122"/>
              </a:rPr>
              <a:t>&gt;=78</a:t>
            </a:r>
            <a:r>
              <a:rPr lang="zh-CN" altLang="en-US" sz="2600" b="1" spc="-1">
                <a:solidFill>
                  <a:srgbClr val="000000"/>
                </a:solidFill>
                <a:latin typeface="华文仿宋" panose="02010600040101010101" charset="-122"/>
                <a:ea typeface="华文仿宋" panose="02010600040101010101" charset="-122"/>
              </a:rPr>
              <a:t>分，并按时提交实验报告（最多可有</a:t>
            </a:r>
            <a:r>
              <a:rPr lang="en-US" altLang="zh-CN" sz="2600" b="1" spc="-1">
                <a:solidFill>
                  <a:srgbClr val="000000"/>
                </a:solidFill>
                <a:latin typeface="华文仿宋" panose="02010600040101010101" charset="-122"/>
                <a:ea typeface="华文仿宋" panose="02010600040101010101" charset="-122"/>
              </a:rPr>
              <a:t>1</a:t>
            </a:r>
            <a:r>
              <a:rPr lang="zh-CN" altLang="en-US" sz="2600" b="1" spc="-1">
                <a:solidFill>
                  <a:srgbClr val="000000"/>
                </a:solidFill>
                <a:latin typeface="华文仿宋" panose="02010600040101010101" charset="-122"/>
                <a:ea typeface="华文仿宋" panose="02010600040101010101" charset="-122"/>
              </a:rPr>
              <a:t>次补交实验报告），且完成任意一项挑战性任务，方可申请参与申优答辩，通过申优答辩后操作系统课程设计才能得到</a:t>
            </a:r>
            <a:r>
              <a:rPr lang="en-US" altLang="zh-CN" sz="2600" b="1" spc="-1">
                <a:solidFill>
                  <a:srgbClr val="000000"/>
                </a:solidFill>
                <a:latin typeface="华文仿宋" panose="02010600040101010101" charset="-122"/>
                <a:ea typeface="华文仿宋" panose="02010600040101010101" charset="-122"/>
              </a:rPr>
              <a:t>90</a:t>
            </a:r>
            <a:r>
              <a:rPr lang="zh-CN" altLang="en-US" sz="2600" b="1" spc="-1">
                <a:solidFill>
                  <a:srgbClr val="000000"/>
                </a:solidFill>
                <a:latin typeface="华文仿宋" panose="02010600040101010101" charset="-122"/>
                <a:ea typeface="华文仿宋" panose="02010600040101010101" charset="-122"/>
              </a:rPr>
              <a:t>分或以上成绩，否则最高分为</a:t>
            </a:r>
            <a:r>
              <a:rPr lang="en-US" altLang="zh-CN" sz="2600" b="1" spc="-1">
                <a:solidFill>
                  <a:srgbClr val="000000"/>
                </a:solidFill>
                <a:latin typeface="华文仿宋" panose="02010600040101010101" charset="-122"/>
                <a:ea typeface="华文仿宋" panose="02010600040101010101" charset="-122"/>
              </a:rPr>
              <a:t>89</a:t>
            </a:r>
            <a:r>
              <a:rPr lang="zh-CN" altLang="en-US" sz="2600" b="1" spc="-1">
                <a:solidFill>
                  <a:srgbClr val="000000"/>
                </a:solidFill>
                <a:latin typeface="华文仿宋" panose="02010600040101010101" charset="-122"/>
                <a:ea typeface="华文仿宋" panose="02010600040101010101" charset="-122"/>
              </a:rPr>
              <a:t>分。申优答辩主要展示挑战性任务完成情况，并回答老师关于实验原理和实验代码的提问。</a:t>
            </a:r>
            <a:endParaRPr sz="2600" b="1" spc="-1" dirty="0">
              <a:solidFill>
                <a:srgbClr val="000000"/>
              </a:solidFill>
              <a:latin typeface="华文仿宋" panose="02010600040101010101" charset="-122"/>
              <a:ea typeface="华文仿宋" panose="02010600040101010101" charset="-122"/>
            </a:endParaRPr>
          </a:p>
          <a:p>
            <a:pPr marL="342900" indent="-342265">
              <a:lnSpc>
                <a:spcPct val="90000"/>
              </a:lnSpc>
              <a:spcBef>
                <a:spcPts val="650"/>
              </a:spcBef>
              <a:spcAft>
                <a:spcPts val="520"/>
              </a:spcAft>
              <a:buClr>
                <a:srgbClr val="336699"/>
              </a:buClr>
              <a:buFont typeface="Wingdings" panose="05000000000000000000" pitchFamily="2" charset="2"/>
              <a:buChar char=""/>
            </a:pPr>
            <a:r>
              <a:rPr lang="zh-CN" altLang="en-US" sz="2600" b="1" u="sng" spc="-1" dirty="0">
                <a:solidFill>
                  <a:srgbClr val="000000"/>
                </a:solidFill>
                <a:latin typeface="华文仿宋" panose="02010600040101010101" charset="-122"/>
                <a:ea typeface="华文仿宋" panose="02010600040101010101" charset="-122"/>
              </a:rPr>
              <a:t>实验作业</a:t>
            </a:r>
            <a:r>
              <a:rPr lang="zh-CN" altLang="en-US" sz="2600" b="1" spc="-1" dirty="0">
                <a:solidFill>
                  <a:srgbClr val="000000"/>
                </a:solidFill>
                <a:latin typeface="华文仿宋" panose="02010600040101010101" charset="-122"/>
                <a:ea typeface="华文仿宋" panose="02010600040101010101" charset="-122"/>
              </a:rPr>
              <a:t>：每次实验后需要按时在在线学习系统（spoc.buaa.edu.cn）中提交了独立完成的实验报告</a:t>
            </a:r>
          </a:p>
          <a:p>
            <a:pPr marL="342900" indent="-342265">
              <a:lnSpc>
                <a:spcPct val="90000"/>
              </a:lnSpc>
              <a:spcBef>
                <a:spcPts val="650"/>
              </a:spcBef>
              <a:spcAft>
                <a:spcPts val="520"/>
              </a:spcAft>
              <a:buClr>
                <a:srgbClr val="336699"/>
              </a:buClr>
              <a:buFont typeface="Wingdings" panose="05000000000000000000" pitchFamily="2" charset="2"/>
              <a:buChar char=""/>
            </a:pPr>
            <a:endParaRPr lang="en-US" sz="2600" b="0" strike="noStrike" spc="-1" dirty="0">
              <a:latin typeface="Arial" panose="020B0604020202020204"/>
            </a:endParaRPr>
          </a:p>
        </p:txBody>
      </p:sp>
    </p:spTree>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761238f0-735b-400e-b8d7-d15f7a0568f5}"/>
  <p:tag name="TABLE_ENDDRAG_ORIGIN_RECT" val="593*267"/>
  <p:tag name="TABLE_ENDDRAG_RECT" val="18*123*593*267"/>
</p:tagLst>
</file>

<file path=ppt/tags/tag2.xml><?xml version="1.0" encoding="utf-8"?>
<p:tagLst xmlns:a="http://schemas.openxmlformats.org/drawingml/2006/main" xmlns:r="http://schemas.openxmlformats.org/officeDocument/2006/relationships" xmlns:p="http://schemas.openxmlformats.org/presentationml/2006/main">
  <p:tag name="REFSHAPE" val="398472236"/>
  <p:tag name="KSO_WM_UNIT_PLACING_PICTURE_USER_VIEWPORT" val="{&quot;height&quot;:5136,&quot;width&quot;:8664}"/>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0d0521a6-4d7e-45d7-a3aa-fb99456f647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Grid</Template>
  <TotalTime>174</TotalTime>
  <Words>2348</Words>
  <Application>Microsoft Office PowerPoint</Application>
  <PresentationFormat>全屏显示(4:3)</PresentationFormat>
  <Paragraphs>272</Paragraphs>
  <Slides>34</Slides>
  <Notes>34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34</vt:i4>
      </vt:variant>
    </vt:vector>
  </HeadingPairs>
  <TitlesOfParts>
    <vt:vector size="45" baseType="lpstr">
      <vt:lpstr>黑体</vt:lpstr>
      <vt:lpstr>华文仿宋</vt:lpstr>
      <vt:lpstr>华文行楷</vt:lpstr>
      <vt:lpstr>华文中宋</vt:lpstr>
      <vt:lpstr>宋体</vt:lpstr>
      <vt:lpstr>Arial</vt:lpstr>
      <vt:lpstr>Symbol</vt:lpstr>
      <vt:lpstr>Times New Roman</vt:lpstr>
      <vt:lpstr>Wingdings</vt:lpstr>
      <vt:lpstr>Office Theme</vt:lpstr>
      <vt:lpstr>Office Theme</vt:lpstr>
      <vt:lpstr>PowerPoint 演示文稿</vt:lpstr>
      <vt:lpstr>PowerPoint 演示文稿</vt:lpstr>
      <vt:lpstr>整体说明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BUAA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863课题“网络环境的系统软件核心技术 及运行平台”成果汇报</dc:title>
  <dc:creator>Ma Dian Fu</dc:creator>
  <cp:lastModifiedBy>张 瑞星</cp:lastModifiedBy>
  <cp:revision>3368</cp:revision>
  <dcterms:created xsi:type="dcterms:W3CDTF">2004-03-10T10:42:00Z</dcterms:created>
  <dcterms:modified xsi:type="dcterms:W3CDTF">2022-03-08T16:43:36Z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BUAA</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5</vt:i4>
  </property>
  <property fmtid="{D5CDD505-2E9C-101B-9397-08002B2CF9AE}" pid="9" name="PresentationFormat">
    <vt:lpwstr>全屏显示(4:3)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ICV">
    <vt:lpwstr>F562189A0672487DB6F7F43262E99153</vt:lpwstr>
  </property>
  <property fmtid="{D5CDD505-2E9C-101B-9397-08002B2CF9AE}" pid="14" name="KSOProductBuildVer">
    <vt:lpwstr>2052-11.1.0.11365</vt:lpwstr>
  </property>
</Properties>
</file>