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1606" r:id="rId3"/>
    <p:sldId id="1541" r:id="rId5"/>
    <p:sldId id="1607" r:id="rId6"/>
    <p:sldId id="1410" r:id="rId7"/>
    <p:sldId id="1397" r:id="rId8"/>
    <p:sldId id="1621" r:id="rId9"/>
    <p:sldId id="1638" r:id="rId10"/>
    <p:sldId id="1637" r:id="rId11"/>
    <p:sldId id="1622" r:id="rId12"/>
    <p:sldId id="1639" r:id="rId13"/>
    <p:sldId id="1613" r:id="rId14"/>
    <p:sldId id="1656" r:id="rId15"/>
    <p:sldId id="1631" r:id="rId16"/>
    <p:sldId id="1632" r:id="rId17"/>
    <p:sldId id="1615" r:id="rId18"/>
    <p:sldId id="1655" r:id="rId19"/>
    <p:sldId id="1645" r:id="rId20"/>
    <p:sldId id="1679" r:id="rId21"/>
    <p:sldId id="1624" r:id="rId22"/>
    <p:sldId id="1634" r:id="rId23"/>
    <p:sldId id="1635" r:id="rId24"/>
    <p:sldId id="1617" r:id="rId25"/>
    <p:sldId id="1629" r:id="rId26"/>
    <p:sldId id="1620" r:id="rId27"/>
    <p:sldId id="1616" r:id="rId28"/>
    <p:sldId id="1698" r:id="rId29"/>
    <p:sldId id="1618" r:id="rId30"/>
    <p:sldId id="1658" r:id="rId31"/>
    <p:sldId id="1659" r:id="rId32"/>
    <p:sldId id="1660" r:id="rId33"/>
    <p:sldId id="1661" r:id="rId34"/>
    <p:sldId id="1640" r:id="rId35"/>
    <p:sldId id="1641" r:id="rId36"/>
    <p:sldId id="1662" r:id="rId37"/>
    <p:sldId id="1619" r:id="rId38"/>
    <p:sldId id="1681" r:id="rId39"/>
    <p:sldId id="1682" r:id="rId40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5116" autoAdjust="0"/>
  </p:normalViewPr>
  <p:slideViewPr>
    <p:cSldViewPr snapToGrid="0">
      <p:cViewPr varScale="1">
        <p:scale>
          <a:sx n="82" d="100"/>
          <a:sy n="82" d="100"/>
        </p:scale>
        <p:origin x="524" y="4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3224"/>
        <p:guide pos="22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795"/>
            <a:ext cx="5679440" cy="4604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l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826"/>
            <a:ext cx="3076363" cy="511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581" tIns="49291" rIns="98581" bIns="49291" numCol="1" anchor="b" anchorCtr="0" compatLnSpc="1"/>
          <a:lstStyle>
            <a:lvl1pPr algn="r">
              <a:defRPr sz="13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lp_Print</a:t>
            </a:r>
            <a:r>
              <a:rPr lang="en-US" altLang="zh-CN" dirty="0"/>
              <a:t>()</a:t>
            </a:r>
            <a:r>
              <a:rPr lang="zh-CN" altLang="en-US" dirty="0"/>
              <a:t>函数可以看到有注释提示，按照注释提示步骤，首先识别字符若不是</a:t>
            </a:r>
            <a:r>
              <a:rPr lang="en-US" altLang="zh-CN" dirty="0"/>
              <a:t>\0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则直接输出并循环继续，若是</a:t>
            </a:r>
            <a:r>
              <a:rPr lang="en-US" altLang="zh-CN" dirty="0"/>
              <a:t>\0</a:t>
            </a:r>
            <a:r>
              <a:rPr lang="zh-CN" altLang="en-US" dirty="0"/>
              <a:t>则说明已经到达字符串结尾，所以跳出循环。至此只有当当前字符为</a:t>
            </a:r>
            <a:r>
              <a:rPr lang="en-US" altLang="zh-CN" dirty="0"/>
              <a:t>%</a:t>
            </a:r>
            <a:r>
              <a:rPr lang="zh-CN" altLang="en-US" dirty="0"/>
              <a:t>时才会继续进行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然后我们需要让字符指针</a:t>
            </a:r>
            <a:r>
              <a:rPr lang="en-US" altLang="zh-CN" dirty="0"/>
              <a:t>+1</a:t>
            </a:r>
            <a:r>
              <a:rPr lang="zh-CN" altLang="en-US" dirty="0"/>
              <a:t>，跳过</a:t>
            </a:r>
            <a:r>
              <a:rPr lang="en-US" altLang="zh-CN" dirty="0"/>
              <a:t>%</a:t>
            </a:r>
            <a:r>
              <a:rPr lang="zh-CN" altLang="en-US" dirty="0"/>
              <a:t>，并将后面会用到的变量初始化为默认值，然后我们需要看一下指导书中介绍的格式符的原型，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flags</a:t>
            </a:r>
            <a:r>
              <a:rPr lang="zh-CN" altLang="en-US" dirty="0"/>
              <a:t>，左对齐用</a:t>
            </a:r>
            <a:r>
              <a:rPr lang="en-US" altLang="zh-CN" dirty="0" err="1"/>
              <a:t>ladjust</a:t>
            </a:r>
            <a:r>
              <a:rPr lang="en-US" altLang="zh-CN" dirty="0"/>
              <a:t>=1</a:t>
            </a:r>
            <a:r>
              <a:rPr lang="zh-CN" altLang="en-US" dirty="0"/>
              <a:t>表示，</a:t>
            </a:r>
            <a:r>
              <a:rPr lang="en-US" altLang="zh-CN" dirty="0" err="1"/>
              <a:t>padc</a:t>
            </a:r>
            <a:r>
              <a:rPr lang="zh-CN" altLang="en-US" dirty="0"/>
              <a:t>表示空白填充的字符，分别对两种情况进行判断即可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其次是宽度，这部分需要按字符读取数字并转换成整型数字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然后是精度，需要先识别 点 ，然后同样是将精度按字符读取转化为整型数字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之后是长度，可以使用 </a:t>
            </a:r>
            <a:r>
              <a:rPr lang="en-US" altLang="zh-CN" dirty="0"/>
              <a:t>length </a:t>
            </a:r>
            <a:r>
              <a:rPr lang="zh-CN" altLang="en-US" dirty="0"/>
              <a:t>来修改数据类型的长度，在 </a:t>
            </a:r>
            <a:r>
              <a:rPr lang="en-US" altLang="zh-CN" dirty="0"/>
              <a:t>C </a:t>
            </a:r>
            <a:r>
              <a:rPr lang="zh-CN" altLang="en-US" dirty="0"/>
              <a:t>中我们可以使用 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 err="1"/>
              <a:t>ll</a:t>
            </a:r>
            <a:r>
              <a:rPr lang="zh-CN" altLang="en-US" dirty="0"/>
              <a:t>、</a:t>
            </a:r>
            <a:r>
              <a:rPr lang="en-US" altLang="zh-CN" dirty="0"/>
              <a:t>h </a:t>
            </a:r>
            <a:r>
              <a:rPr lang="zh-CN" altLang="en-US" dirty="0"/>
              <a:t>等，但这里我们只使用 </a:t>
            </a:r>
            <a:r>
              <a:rPr lang="en-US" altLang="zh-CN" dirty="0"/>
              <a:t>l</a:t>
            </a:r>
            <a:r>
              <a:rPr lang="zh-CN" altLang="en-US" dirty="0"/>
              <a:t>，如果是</a:t>
            </a:r>
            <a:r>
              <a:rPr lang="en-US" altLang="zh-CN" dirty="0"/>
              <a:t>l</a:t>
            </a:r>
            <a:r>
              <a:rPr lang="zh-CN" altLang="en-US" dirty="0"/>
              <a:t>则标志位</a:t>
            </a:r>
            <a:r>
              <a:rPr lang="en-US" altLang="zh-CN" dirty="0" err="1"/>
              <a:t>longFlag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</a:t>
            </a:r>
            <a:r>
              <a:rPr lang="en-US" altLang="zh-CN" dirty="0"/>
              <a:t>Specifier</a:t>
            </a:r>
            <a:r>
              <a:rPr lang="zh-CN" altLang="en-US" dirty="0"/>
              <a:t>表示输出的类型，这部分不需要我们填写，至此</a:t>
            </a:r>
            <a:r>
              <a:rPr lang="en-US" altLang="zh-CN" dirty="0"/>
              <a:t>print</a:t>
            </a:r>
            <a:r>
              <a:rPr lang="zh-CN" altLang="en-US" dirty="0"/>
              <a:t>函数的填写已经完成，我们重新编译一下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简化了启动部分，集中体现操作系统原理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85520">
              <a:defRPr/>
            </a:pPr>
            <a:r>
              <a:rPr lang="zh-CN" altLang="en-US" sz="1300" dirty="0"/>
              <a:t>再次</a:t>
            </a:r>
            <a:r>
              <a:rPr lang="en-US" altLang="zh-CN" sz="1300" dirty="0"/>
              <a:t>make</a:t>
            </a:r>
            <a:r>
              <a:rPr lang="zh-CN" altLang="en-US" sz="1300" dirty="0"/>
              <a:t>进行编译，可以看到已成功编译出内核文件。但是如果直接用模拟器来运行内核文件，会出现错误</a:t>
            </a:r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/>
              <a:t>至此</a:t>
            </a:r>
            <a:r>
              <a:rPr lang="en-US" altLang="zh-CN" sz="1300" dirty="0"/>
              <a:t>lab1</a:t>
            </a:r>
            <a:r>
              <a:rPr lang="zh-CN" altLang="en-US" sz="1300" dirty="0"/>
              <a:t>实验内容全部完成</a:t>
            </a:r>
            <a:r>
              <a:rPr lang="en-US" altLang="zh-CN" sz="1300" dirty="0"/>
              <a:t>,</a:t>
            </a:r>
            <a:r>
              <a:rPr lang="zh-CN" altLang="en-US" sz="1300" dirty="0"/>
              <a:t>下面将代码提交至远端仓库进行评测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这时再查看内核文件的</a:t>
            </a:r>
            <a:r>
              <a:rPr lang="en-US" altLang="zh-CN" baseline="0" dirty="0"/>
              <a:t>section</a:t>
            </a:r>
            <a:r>
              <a:rPr lang="zh-CN" altLang="en-US" baseline="0" dirty="0"/>
              <a:t>地址就会发现已经符合内存布局的规定了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8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B629B91F-4CD0-4CB9-AB06-EDE3346DC62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693593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lab1</a:t>
            </a:r>
            <a:r>
              <a:rPr lang="zh-CN" altLang="en-US" dirty="0"/>
              <a:t>  内核、</a:t>
            </a:r>
            <a:r>
              <a:rPr lang="en-US" altLang="zh-CN" dirty="0">
                <a:latin typeface="Consolas" panose="020B0609020204030204" pitchFamily="49" charset="0"/>
              </a:rPr>
              <a:t>Boot</a:t>
            </a:r>
            <a:r>
              <a:rPr lang="zh-CN" altLang="en-US" dirty="0"/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zh-CN" altLang="en-US" dirty="0"/>
              <a:t>代码链接顺序</a:t>
            </a:r>
            <a:endParaRPr lang="en-US" altLang="zh-CN" dirty="0"/>
          </a:p>
          <a:p>
            <a:pPr lvl="1"/>
            <a:r>
              <a:rPr lang="zh-CN" altLang="en-US"/>
              <a:t>环境变量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626836" y="-1"/>
            <a:ext cx="5368032" cy="6520542"/>
            <a:chOff x="1321253" y="297543"/>
            <a:chExt cx="4928299" cy="612257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172" y="3889450"/>
              <a:ext cx="4886380" cy="253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5"/>
            <a:stretch>
              <a:fillRect/>
            </a:stretch>
          </p:blipFill>
          <p:spPr bwMode="auto">
            <a:xfrm>
              <a:off x="1321253" y="297543"/>
              <a:ext cx="4878379" cy="360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127531"/>
            <a:ext cx="8654143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38447" y="3581400"/>
            <a:ext cx="8644296" cy="2581787"/>
          </a:xfrm>
        </p:spPr>
        <p:txBody>
          <a:bodyPr anchor="ctr"/>
          <a:lstStyle/>
          <a:p>
            <a:r>
              <a:rPr lang="zh-CN" altLang="en-US" sz="2400" dirty="0"/>
              <a:t>阅读顶层</a:t>
            </a:r>
            <a:r>
              <a:rPr lang="en-US" altLang="zh-CN" sz="2400" dirty="0" err="1"/>
              <a:t>Mackfile</a:t>
            </a:r>
            <a:r>
              <a:rPr lang="zh-CN" altLang="en-US" sz="2400" dirty="0"/>
              <a:t>文件后，会发现还有几个关键的变量没有定义，即</a:t>
            </a:r>
            <a:r>
              <a:rPr lang="en-US" altLang="zh-CN" sz="2400" dirty="0"/>
              <a:t>LD</a:t>
            </a:r>
            <a:r>
              <a:rPr lang="zh-CN" altLang="en-US" sz="2400" dirty="0"/>
              <a:t>、</a:t>
            </a:r>
            <a:r>
              <a:rPr lang="en-US" altLang="zh-CN" sz="2400" dirty="0"/>
              <a:t>MAKE </a:t>
            </a:r>
            <a:r>
              <a:rPr lang="zh-CN" altLang="en-US" sz="2400" dirty="0"/>
              <a:t>等出现在编译指令中的变量。观察其最后一行引用了</a:t>
            </a:r>
            <a:r>
              <a:rPr lang="en-US" altLang="zh-CN" sz="2400" dirty="0"/>
              <a:t>include.mk</a:t>
            </a:r>
            <a:r>
              <a:rPr lang="zh-CN" altLang="en-US" sz="2400" dirty="0"/>
              <a:t>文件，显然这些未定义的变量是被定义在了这个文件中，其文件内容如上图所示。</a:t>
            </a:r>
            <a:endParaRPr lang="en-US" altLang="zh-CN" sz="2400" dirty="0"/>
          </a:p>
          <a:p>
            <a:r>
              <a:rPr lang="en-US" altLang="zh-CN" sz="2400" dirty="0"/>
              <a:t>CROSS_COMPILE </a:t>
            </a:r>
            <a:r>
              <a:rPr lang="zh-CN" altLang="en-US" sz="2400" dirty="0"/>
              <a:t>变量是在定义编译和链接等指令的前缀，是交叉编译器的具体位置。但该路径是错误的，将其修改为正确路径，并执行 </a:t>
            </a:r>
            <a:r>
              <a:rPr lang="en-US" altLang="zh-CN" sz="2400" dirty="0"/>
              <a:t>make </a:t>
            </a:r>
            <a:r>
              <a:rPr lang="zh-CN" altLang="en-US" sz="2400" dirty="0"/>
              <a:t>指令使其在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 </a:t>
            </a:r>
            <a:r>
              <a:rPr lang="zh-CN" altLang="en-US" sz="2400" dirty="0"/>
              <a:t>目录下生成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的内核文件。</a:t>
            </a:r>
            <a:endParaRPr lang="en-US" altLang="zh-C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>
            <a:fillRect/>
          </a:stretch>
        </p:blipFill>
        <p:spPr bwMode="auto">
          <a:xfrm>
            <a:off x="1608967" y="932543"/>
            <a:ext cx="5773962" cy="233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127531"/>
            <a:ext cx="8543441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1478" y="2727701"/>
            <a:ext cx="7181044" cy="3422543"/>
            <a:chOff x="104774" y="840919"/>
            <a:chExt cx="8951565" cy="5200652"/>
          </a:xfrm>
        </p:grpSpPr>
        <p:pic>
          <p:nvPicPr>
            <p:cNvPr id="239619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4" y="840919"/>
              <a:ext cx="8951565" cy="520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连接符 9"/>
            <p:cNvCxnSpPr/>
            <p:nvPr/>
          </p:nvCxnSpPr>
          <p:spPr bwMode="auto">
            <a:xfrm>
              <a:off x="3729593" y="5812979"/>
              <a:ext cx="87273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5" y="904657"/>
            <a:ext cx="6439547" cy="16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2021832" y="2066618"/>
            <a:ext cx="334303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90821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23991" y="3235466"/>
            <a:ext cx="8441038" cy="2827866"/>
          </a:xfrm>
        </p:spPr>
        <p:txBody>
          <a:bodyPr anchor="ctr"/>
          <a:lstStyle/>
          <a:p>
            <a:r>
              <a:rPr lang="zh-CN" altLang="en-US" sz="2400" dirty="0"/>
              <a:t>在目标文件（也就是我们通过</a:t>
            </a:r>
            <a:r>
              <a:rPr lang="en-US" altLang="zh-CN" sz="2400" dirty="0"/>
              <a:t>-c</a:t>
            </a:r>
            <a:r>
              <a:rPr lang="zh-CN" altLang="en-US" sz="2400" dirty="0"/>
              <a:t>选项生成的</a:t>
            </a:r>
            <a:r>
              <a:rPr lang="en-US" altLang="zh-CN" sz="2400" dirty="0"/>
              <a:t>.o</a:t>
            </a:r>
            <a:r>
              <a:rPr lang="zh-CN" altLang="en-US" sz="2400" dirty="0"/>
              <a:t>文件）中，记录了代码各个段的具体信息。链接器通过这些信息来将目标文件链接到一起。而</a:t>
            </a:r>
            <a:r>
              <a:rPr lang="en-US" altLang="zh-CN" sz="2400" dirty="0"/>
              <a:t>ELF(Executable and Linkable Format) </a:t>
            </a:r>
            <a:r>
              <a:rPr lang="zh-CN" altLang="en-US" sz="2400" dirty="0"/>
              <a:t>正是 </a:t>
            </a:r>
            <a:r>
              <a:rPr lang="en-US" altLang="zh-CN" sz="2400" dirty="0"/>
              <a:t>Unix </a:t>
            </a:r>
            <a:r>
              <a:rPr lang="zh-CN" altLang="en-US" sz="2400" dirty="0"/>
              <a:t>上常用的一种目标文件格式。其实，不仅仅是目标文件，可执行文件也是使用 </a:t>
            </a:r>
            <a:r>
              <a:rPr lang="en-US" altLang="zh-CN" sz="2400" dirty="0"/>
              <a:t>ELF </a:t>
            </a:r>
            <a:r>
              <a:rPr lang="zh-CN" altLang="en-US" sz="2400" dirty="0"/>
              <a:t>格式记录的。这一点通过 </a:t>
            </a:r>
            <a:r>
              <a:rPr lang="en-US" altLang="zh-CN" sz="2400" dirty="0"/>
              <a:t>ELF </a:t>
            </a:r>
            <a:r>
              <a:rPr lang="zh-CN" altLang="en-US" sz="2400" dirty="0"/>
              <a:t>的全称也可以看出来。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49165" y="1224341"/>
            <a:ext cx="4876801" cy="208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对于拥有多个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文件的工程来说，编译器会首先将所有的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文件以文件为单位，编 译成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文件。最后再将所有的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文件以及函数库链接在一起，形成最终的可执行文件，整个过程如右图所示。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5" y="1084877"/>
            <a:ext cx="3740364" cy="245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8" y="608174"/>
            <a:ext cx="3600967" cy="31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78186" y="1088591"/>
            <a:ext cx="4859868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文件大体结构如右图所示，其包括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5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个部分：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 Header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Program Header Table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Header Table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Segments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Sections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515" y="3852108"/>
            <a:ext cx="8773886" cy="2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观察上图我们可以发现，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Program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和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指向 了同样的地方，这就说明两者所代表的内容是重合的，这意味着什么呢？意味着两者只 是同一个东西的不同视图！产生这种情况的原因在于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ELF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文件需要在两种场合使用：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 panose="02010600040101010101" charset="-122"/>
              </a:rPr>
              <a:t>组成可重定位文件，参与可执行文件和可共享文件的链接</a:t>
            </a:r>
            <a:endParaRPr lang="en-US" altLang="zh-CN" sz="20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 panose="02010600040101010101" charset="-122"/>
              </a:rPr>
              <a:t>组成可执行文件或者可共享文件，在运行时为加载器提供信息。</a:t>
            </a:r>
            <a:endParaRPr lang="zh-CN" altLang="en-US" sz="20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0" lvl="1" indent="4572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 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7531"/>
            <a:ext cx="8394700" cy="533400"/>
          </a:xfrm>
        </p:spPr>
        <p:txBody>
          <a:bodyPr/>
          <a:lstStyle/>
          <a:p>
            <a:r>
              <a:rPr lang="en-US" altLang="zh-CN" dirty="0"/>
              <a:t>Exercise 1.2 </a:t>
            </a:r>
            <a:r>
              <a:rPr lang="zh-CN" altLang="en-US" dirty="0"/>
              <a:t>解析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1206500"/>
            <a:ext cx="8094308" cy="3416300"/>
          </a:xfrm>
        </p:spPr>
        <p:txBody>
          <a:bodyPr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文件大体结构之后，阅读一个简易的对 </a:t>
            </a:r>
            <a:r>
              <a:rPr lang="en-US" altLang="zh-CN" sz="2400" dirty="0"/>
              <a:t>32bitELF </a:t>
            </a:r>
            <a:r>
              <a:rPr lang="zh-CN" altLang="en-US" sz="2400" dirty="0"/>
              <a:t>文件 </a:t>
            </a:r>
            <a:r>
              <a:rPr lang="en-US" altLang="zh-CN" sz="2400" dirty="0"/>
              <a:t>(little endian) </a:t>
            </a:r>
            <a:r>
              <a:rPr lang="zh-CN" altLang="en-US" sz="2400" dirty="0"/>
              <a:t>的解析程序</a:t>
            </a:r>
            <a:endParaRPr lang="en-US" altLang="zh-CN" sz="2400" dirty="0"/>
          </a:p>
          <a:p>
            <a:r>
              <a:rPr lang="zh-CN" altLang="en-US" sz="2400" dirty="0"/>
              <a:t>完成部分代码以了解 </a:t>
            </a:r>
            <a:r>
              <a:rPr lang="en-US" altLang="zh-CN" sz="2400" dirty="0"/>
              <a:t>ELF </a:t>
            </a:r>
            <a:r>
              <a:rPr lang="zh-CN" altLang="en-US" sz="2400" dirty="0"/>
              <a:t>文件各个部分的详细结构。</a:t>
            </a:r>
            <a:endParaRPr lang="en-US" altLang="zh-CN" sz="2400" dirty="0"/>
          </a:p>
          <a:p>
            <a:r>
              <a:rPr lang="zh-CN" altLang="en-US" sz="2400" dirty="0"/>
              <a:t>阅读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readelf</a:t>
            </a:r>
            <a:r>
              <a:rPr lang="en-US" altLang="zh-CN" sz="2400" dirty="0"/>
              <a:t> </a:t>
            </a:r>
            <a:r>
              <a:rPr lang="zh-CN" altLang="en-US" sz="2400" dirty="0"/>
              <a:t>文件夹中 </a:t>
            </a:r>
            <a:r>
              <a:rPr lang="en-US" altLang="zh-CN" sz="2400" dirty="0" err="1"/>
              <a:t>kerelf.h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readelf.c</a:t>
            </a:r>
            <a:r>
              <a:rPr lang="en-US" altLang="zh-CN" sz="2400" dirty="0"/>
              <a:t>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main.c</a:t>
            </a:r>
            <a:r>
              <a:rPr lang="en-US" altLang="zh-CN" sz="2400" dirty="0"/>
              <a:t> </a:t>
            </a:r>
            <a:r>
              <a:rPr lang="zh-CN" altLang="en-US" sz="2400" dirty="0"/>
              <a:t>三个文件中的 代码，并完成 </a:t>
            </a:r>
            <a:r>
              <a:rPr lang="en-US" altLang="zh-CN" sz="2400" dirty="0" err="1"/>
              <a:t>readelf.c</a:t>
            </a:r>
            <a:r>
              <a:rPr lang="en-US" altLang="zh-CN" sz="2400" dirty="0"/>
              <a:t> </a:t>
            </a:r>
            <a:r>
              <a:rPr lang="zh-CN" altLang="en-US" sz="2400" dirty="0"/>
              <a:t>中缺少的代码</a:t>
            </a: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</a:t>
            </a:r>
            <a:r>
              <a:rPr lang="zh-CN" altLang="en-US" sz="2400" dirty="0"/>
              <a:t>函数需要输出 </a:t>
            </a:r>
            <a:r>
              <a:rPr lang="en-US" altLang="zh-CN" sz="2400" dirty="0"/>
              <a:t>elf </a:t>
            </a:r>
            <a:r>
              <a:rPr lang="zh-CN" altLang="en-US" sz="2400" dirty="0"/>
              <a:t>文件的所有 </a:t>
            </a:r>
            <a:r>
              <a:rPr lang="en-US" altLang="zh-CN" sz="2400" dirty="0"/>
              <a:t>section header </a:t>
            </a:r>
            <a:r>
              <a:rPr lang="zh-CN" altLang="en-US" sz="2400" dirty="0"/>
              <a:t>的序号和地址信息，对</a:t>
            </a:r>
            <a:r>
              <a:rPr lang="zh-CN" altLang="en-US" sz="2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每个</a:t>
            </a:r>
            <a:r>
              <a:rPr lang="zh-CN" altLang="en-US" sz="2400" dirty="0"/>
              <a:t> </a:t>
            </a:r>
            <a:r>
              <a:rPr lang="en-US" altLang="zh-CN" sz="2400" dirty="0"/>
              <a:t>section header</a:t>
            </a:r>
            <a:r>
              <a:rPr lang="zh-CN" altLang="en-US" sz="2400" dirty="0"/>
              <a:t>，输出格式为</a:t>
            </a:r>
            <a:r>
              <a:rPr lang="en-US" altLang="zh-CN" sz="2400" dirty="0"/>
              <a:t>:”%d:0x%x\n”</a:t>
            </a:r>
            <a:r>
              <a:rPr lang="zh-CN" altLang="en-US" sz="2400" dirty="0"/>
              <a:t>，两个标识符分别代表序号和地址。 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6860" y="740813"/>
            <a:ext cx="7688944" cy="5964787"/>
            <a:chOff x="671285" y="849671"/>
            <a:chExt cx="6407150" cy="512810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85" y="3996579"/>
              <a:ext cx="64071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2"/>
            <a:stretch>
              <a:fillRect/>
            </a:stretch>
          </p:blipFill>
          <p:spPr bwMode="auto">
            <a:xfrm>
              <a:off x="693057" y="849671"/>
              <a:ext cx="6320972" cy="325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84" y="-136"/>
            <a:ext cx="5892578" cy="662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459990"/>
            <a:ext cx="31057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+mn-lt"/>
                <a:ea typeface="+mn-lt"/>
                <a:cs typeface="+mn-lt"/>
                <a:sym typeface="+mn-ea"/>
              </a:rPr>
              <a:t>正确完成后在</a:t>
            </a:r>
            <a:r>
              <a:rPr lang="en-US" altLang="zh-CN" sz="2400" dirty="0" err="1">
                <a:latin typeface="+mn-lt"/>
                <a:ea typeface="+mn-lt"/>
                <a:cs typeface="+mn-lt"/>
                <a:sym typeface="+mn-ea"/>
              </a:rPr>
              <a:t>readelf</a:t>
            </a:r>
            <a:r>
              <a:rPr lang="zh-CN" altLang="en-US" sz="2400" dirty="0">
                <a:latin typeface="+mn-lt"/>
                <a:ea typeface="+mn-lt"/>
                <a:cs typeface="+mn-lt"/>
                <a:sym typeface="+mn-ea"/>
              </a:rPr>
              <a:t>文件夹下使用</a:t>
            </a:r>
            <a:endParaRPr lang="zh-CN" altLang="en-US" sz="2400" dirty="0"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2400" dirty="0">
              <a:latin typeface="+mn-lt"/>
              <a:ea typeface="+mn-lt"/>
              <a:cs typeface="+mn-lt"/>
            </a:endParaRPr>
          </a:p>
          <a:p>
            <a:r>
              <a:rPr lang="en-US" altLang="zh-CN" sz="2400" dirty="0">
                <a:latin typeface="+mn-lt"/>
                <a:ea typeface="+mn-lt"/>
                <a:cs typeface="+mn-lt"/>
                <a:sym typeface="+mn-ea"/>
              </a:rPr>
              <a:t>./</a:t>
            </a:r>
            <a:r>
              <a:rPr lang="en-US" altLang="zh-CN" sz="2400" dirty="0" err="1">
                <a:latin typeface="+mn-lt"/>
                <a:ea typeface="+mn-lt"/>
                <a:cs typeface="+mn-lt"/>
                <a:sym typeface="+mn-ea"/>
              </a:rPr>
              <a:t>readelf</a:t>
            </a:r>
            <a:r>
              <a:rPr lang="en-US" altLang="zh-CN" sz="2400" dirty="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2400" dirty="0" err="1">
                <a:latin typeface="+mn-lt"/>
                <a:ea typeface="+mn-lt"/>
                <a:cs typeface="+mn-lt"/>
                <a:sym typeface="+mn-ea"/>
              </a:rPr>
              <a:t>testELF</a:t>
            </a:r>
            <a:endParaRPr lang="en-US" altLang="zh-CN" sz="2400" dirty="0" err="1"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2400" dirty="0" err="1"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2400" dirty="0">
                <a:latin typeface="+mn-lt"/>
                <a:ea typeface="+mn-lt"/>
                <a:cs typeface="+mn-lt"/>
                <a:sym typeface="+mn-ea"/>
              </a:rPr>
              <a:t>命令可以观察到右图现象</a:t>
            </a:r>
            <a:endParaRPr lang="zh-CN" altLang="en-US" sz="2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82855" y="5451194"/>
            <a:ext cx="8178707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+mn-lt"/>
                <a:ea typeface="+mn-lt"/>
                <a:cs typeface="+mn-lt"/>
              </a:rPr>
              <a:t>正确完成</a:t>
            </a:r>
            <a:r>
              <a:rPr lang="en-US" altLang="zh-CN" sz="2400" dirty="0">
                <a:latin typeface="+mn-lt"/>
                <a:ea typeface="+mn-lt"/>
                <a:cs typeface="+mn-lt"/>
              </a:rPr>
              <a:t>Exercise1.1~1.2</a:t>
            </a:r>
            <a:r>
              <a:rPr lang="zh-CN" altLang="en-US" sz="2400" dirty="0">
                <a:latin typeface="+mn-lt"/>
                <a:ea typeface="+mn-lt"/>
                <a:cs typeface="+mn-lt"/>
              </a:rPr>
              <a:t>后提交代码，可以看到如上图所示评测结果，得到</a:t>
            </a:r>
            <a:r>
              <a:rPr lang="en-US" altLang="zh-CN" sz="2400" dirty="0">
                <a:latin typeface="+mn-lt"/>
                <a:ea typeface="+mn-lt"/>
                <a:cs typeface="+mn-lt"/>
              </a:rPr>
              <a:t>40 + 10</a:t>
            </a:r>
            <a:r>
              <a:rPr lang="zh-CN" altLang="en-US" sz="2400" dirty="0">
                <a:latin typeface="+mn-lt"/>
                <a:ea typeface="+mn-lt"/>
                <a:cs typeface="+mn-lt"/>
              </a:rPr>
              <a:t>（</a:t>
            </a:r>
            <a:r>
              <a:rPr lang="en-US" altLang="zh-CN" sz="2400" dirty="0">
                <a:latin typeface="+mn-lt"/>
                <a:ea typeface="+mn-lt"/>
                <a:cs typeface="+mn-lt"/>
              </a:rPr>
              <a:t>Lab1-2</a:t>
            </a:r>
            <a:r>
              <a:rPr lang="zh-CN" altLang="en-US" sz="2400" dirty="0">
                <a:latin typeface="+mn-lt"/>
                <a:ea typeface="+mn-lt"/>
                <a:cs typeface="+mn-lt"/>
              </a:rPr>
              <a:t>成功编译</a:t>
            </a:r>
            <a:r>
              <a:rPr lang="en-US" altLang="zh-CN" sz="2400" dirty="0">
                <a:latin typeface="+mn-lt"/>
                <a:ea typeface="+mn-lt"/>
                <a:cs typeface="+mn-lt"/>
              </a:rPr>
              <a:t>)</a:t>
            </a:r>
            <a:r>
              <a:rPr lang="zh-CN" altLang="en-US" sz="2400" dirty="0">
                <a:latin typeface="+mn-lt"/>
                <a:ea typeface="+mn-lt"/>
                <a:cs typeface="+mn-lt"/>
              </a:rPr>
              <a:t>分。</a:t>
            </a:r>
            <a:endParaRPr lang="en-US" altLang="zh-CN" sz="2400" dirty="0">
              <a:latin typeface="+mn-lt"/>
              <a:ea typeface="+mn-lt"/>
              <a:cs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p>
            <a:r>
              <a:rPr lang="zh-CN" altLang="en-US" sz="3600" dirty="0"/>
              <a:t>课下测试</a:t>
            </a:r>
            <a:r>
              <a:rPr lang="en-US" altLang="zh-CN" sz="3600" dirty="0"/>
              <a:t>Lab1-1</a:t>
            </a:r>
            <a:r>
              <a:rPr lang="zh-CN" altLang="en-US" sz="3600" dirty="0"/>
              <a:t>评测</a:t>
            </a:r>
            <a:r>
              <a:rPr lang="zh-CN" altLang="en-US" sz="3600" dirty="0"/>
              <a:t>说明</a:t>
            </a:r>
            <a:endParaRPr lang="zh-CN" altLang="en-US" sz="3600" dirty="0"/>
          </a:p>
        </p:txBody>
      </p:sp>
      <p:pic>
        <p:nvPicPr>
          <p:cNvPr id="5" name="图片 4" descr="5ebb66c83c2868405a240b6cb9687a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4971415"/>
            <a:ext cx="6941185" cy="428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762000"/>
            <a:ext cx="6181090" cy="420941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MIPS </a:t>
            </a:r>
            <a:r>
              <a:rPr lang="zh-CN" altLang="en-US" sz="3600" dirty="0"/>
              <a:t>内存布局</a:t>
            </a:r>
            <a:r>
              <a:rPr lang="en-US" altLang="zh-CN" sz="3600" dirty="0"/>
              <a:t>——</a:t>
            </a:r>
            <a:r>
              <a:rPr lang="zh-CN" altLang="en-US" sz="3600" dirty="0"/>
              <a:t>寻找内核的正确位置</a:t>
            </a:r>
            <a:endParaRPr lang="zh-CN" altLang="en-US" sz="3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944039" y="786741"/>
            <a:ext cx="4179641" cy="5817259"/>
            <a:chOff x="-125186" y="-1352550"/>
            <a:chExt cx="7647215" cy="9854688"/>
          </a:xfrm>
        </p:grpSpPr>
        <p:pic>
          <p:nvPicPr>
            <p:cNvPr id="23961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300" y="-1352550"/>
              <a:ext cx="719137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6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6"/>
            <a:stretch>
              <a:fillRect/>
            </a:stretch>
          </p:blipFill>
          <p:spPr bwMode="auto">
            <a:xfrm>
              <a:off x="-125186" y="1352550"/>
              <a:ext cx="7647215" cy="714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4102" y="2152540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70" y="67804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3874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2800" dirty="0"/>
              <a:t>修改交叉编译器的路径</a:t>
            </a:r>
            <a:endParaRPr lang="en-US" altLang="zh-CN" sz="2800" dirty="0"/>
          </a:p>
          <a:p>
            <a:pPr lvl="1"/>
            <a:r>
              <a:rPr lang="zh-CN" altLang="en-US" sz="2800" dirty="0"/>
              <a:t>解析</a:t>
            </a:r>
            <a:r>
              <a:rPr lang="en-US" altLang="zh-CN" sz="2800" dirty="0"/>
              <a:t>ELF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调整内核到正确位置</a:t>
            </a:r>
            <a:endParaRPr lang="en-US" altLang="zh-CN" sz="2800" dirty="0"/>
          </a:p>
          <a:p>
            <a:pPr lvl="1"/>
            <a:r>
              <a:rPr lang="zh-CN" altLang="en-US" sz="2800" dirty="0"/>
              <a:t>设置栈指针并跳转到主函数</a:t>
            </a:r>
            <a:endParaRPr lang="en-US" altLang="zh-CN" sz="2800" dirty="0"/>
          </a:p>
          <a:p>
            <a:pPr lvl="1"/>
            <a:r>
              <a:rPr lang="zh-CN" altLang="en-US" sz="2800" dirty="0"/>
              <a:t>实现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字符输出</a:t>
            </a:r>
            <a:endParaRPr lang="en-US" altLang="zh-CN" sz="28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51362" y="796531"/>
            <a:ext cx="8644296" cy="3819013"/>
          </a:xfrm>
        </p:spPr>
        <p:txBody>
          <a:bodyPr anchor="ctr"/>
          <a:lstStyle/>
          <a:p>
            <a:r>
              <a:rPr lang="zh-CN" altLang="en-US" sz="2400" dirty="0"/>
              <a:t>在链接过程中，目标文件 被看成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的集合，并使用 </a:t>
            </a:r>
            <a:r>
              <a:rPr lang="en-US" altLang="zh-CN" sz="2400" dirty="0"/>
              <a:t>section header table </a:t>
            </a:r>
            <a:r>
              <a:rPr lang="zh-CN" altLang="en-US" sz="2400" dirty="0"/>
              <a:t>来描述各个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的组织。</a:t>
            </a:r>
            <a:r>
              <a:rPr lang="en-US" altLang="zh-CN" sz="2400" dirty="0"/>
              <a:t>section </a:t>
            </a:r>
            <a:r>
              <a:rPr lang="zh-CN" altLang="en-US" sz="2400" dirty="0"/>
              <a:t>记录了在链接过程中所需要的必要信息。其中最为重要的三个段为</a:t>
            </a:r>
            <a:r>
              <a:rPr lang="en-US" altLang="zh-CN" sz="2400" dirty="0"/>
              <a:t>.text</a:t>
            </a:r>
            <a:r>
              <a:rPr lang="zh-CN" altLang="en-US" sz="2400" dirty="0"/>
              <a:t>、 </a:t>
            </a:r>
            <a:r>
              <a:rPr lang="en-US" altLang="zh-CN" sz="2400" dirty="0"/>
              <a:t>.data</a:t>
            </a:r>
            <a:r>
              <a:rPr lang="zh-CN" altLang="en-US" sz="2400" dirty="0"/>
              <a:t>、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bss</a:t>
            </a:r>
            <a:r>
              <a:rPr lang="zh-CN" altLang="en-US" sz="2400" dirty="0"/>
              <a:t>。这三种段的意义是必须要掌握的：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.text </a:t>
            </a:r>
            <a:r>
              <a:rPr lang="zh-CN" altLang="en-US" sz="2400" dirty="0"/>
              <a:t>保存可执行文件的操作指令。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.data </a:t>
            </a:r>
            <a:r>
              <a:rPr lang="zh-CN" altLang="en-US" sz="2400" dirty="0"/>
              <a:t>保存已初始化的全局变量和静态变量。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.</a:t>
            </a:r>
            <a:r>
              <a:rPr lang="en-US" altLang="zh-CN" sz="2400" dirty="0" err="1"/>
              <a:t>bss</a:t>
            </a:r>
            <a:r>
              <a:rPr lang="en-US" altLang="zh-CN" sz="2400" dirty="0"/>
              <a:t> </a:t>
            </a:r>
            <a:r>
              <a:rPr lang="zh-CN" altLang="en-US" sz="2400" dirty="0"/>
              <a:t>保存未初始化的全局变量和静态变量。</a:t>
            </a:r>
            <a:endParaRPr lang="en-US" altLang="zh-CN" sz="2400" dirty="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29590" y="742100"/>
            <a:ext cx="8644296" cy="5626043"/>
          </a:xfrm>
        </p:spPr>
        <p:txBody>
          <a:bodyPr anchor="ctr"/>
          <a:lstStyle/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(https://www.sourceware.org/binutils/docs/ld/Simple-Example. </a:t>
            </a:r>
            <a:r>
              <a:rPr lang="en-US" altLang="zh-CN" sz="2000" dirty="0" err="1">
                <a:solidFill>
                  <a:srgbClr val="000000"/>
                </a:solidFill>
              </a:rPr>
              <a:t>html#Simple-Example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该例子的完整代码如下所示：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/>
          </a:p>
          <a:p>
            <a:pPr lvl="0"/>
            <a:endParaRPr lang="en-US" altLang="zh-CN" sz="2000" dirty="0"/>
          </a:p>
          <a:p>
            <a:r>
              <a:rPr lang="zh-CN" altLang="en-US" sz="2000" dirty="0"/>
              <a:t>在第三行的“</a:t>
            </a:r>
            <a:r>
              <a:rPr lang="en-US" altLang="zh-CN" sz="2000" dirty="0"/>
              <a:t>.”</a:t>
            </a:r>
            <a:r>
              <a:rPr lang="zh-CN" altLang="en-US" sz="2000" dirty="0"/>
              <a:t>是一个特殊符号，用来做定位计数器，它根据输出段的大小增长。 在 </a:t>
            </a:r>
            <a:r>
              <a:rPr lang="en-US" altLang="zh-CN" sz="2000" dirty="0"/>
              <a:t>SECTIONS </a:t>
            </a:r>
            <a:r>
              <a:rPr lang="zh-CN" altLang="en-US" sz="2000" dirty="0"/>
              <a:t>命令开始的时候，它的值为 </a:t>
            </a:r>
            <a:r>
              <a:rPr lang="en-US" altLang="zh-CN" sz="2000" dirty="0"/>
              <a:t>0</a:t>
            </a:r>
            <a:r>
              <a:rPr lang="zh-CN" altLang="en-US" sz="2000" dirty="0"/>
              <a:t>。通过设置“</a:t>
            </a:r>
            <a:r>
              <a:rPr lang="en-US" altLang="zh-CN" sz="2000" dirty="0"/>
              <a:t>.”</a:t>
            </a:r>
            <a:r>
              <a:rPr lang="zh-CN" altLang="en-US" sz="2000" dirty="0"/>
              <a:t>即可设置接下来的 </a:t>
            </a:r>
            <a:r>
              <a:rPr lang="en-US" altLang="zh-CN" sz="2000" dirty="0"/>
              <a:t>section </a:t>
            </a:r>
            <a:r>
              <a:rPr lang="zh-CN" altLang="en-US" sz="2000" dirty="0"/>
              <a:t>的起始地址。“*”是一个通配符，匹配所有的相应的段。例如“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:{*(.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)}”</a:t>
            </a:r>
            <a:r>
              <a:rPr lang="zh-CN" altLang="en-US" sz="2000" dirty="0"/>
              <a:t>表示将 所有输入文件中的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段（右边的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）都放到输出的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段（左边的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）中。</a:t>
            </a:r>
            <a:endParaRPr lang="en-US" altLang="zh-CN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17" y="2321594"/>
            <a:ext cx="2017686" cy="159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1.3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53186" y="4521197"/>
            <a:ext cx="7902576" cy="1932800"/>
          </a:xfrm>
        </p:spPr>
        <p:txBody>
          <a:bodyPr anchor="ctr"/>
          <a:lstStyle/>
          <a:p>
            <a:r>
              <a:rPr lang="zh-CN" altLang="en-US" sz="2400" dirty="0"/>
              <a:t>理解并仿照用例，填写 </a:t>
            </a:r>
            <a:r>
              <a:rPr lang="en-US" altLang="zh-CN" sz="2400" dirty="0"/>
              <a:t>tools/scse0_3.lds </a:t>
            </a:r>
            <a:r>
              <a:rPr lang="zh-CN" altLang="en-US" sz="2400" dirty="0"/>
              <a:t>中空缺的部分，将内核调整到正确的位置上。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6253" y="1167474"/>
            <a:ext cx="485986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控制链接器的链接过程让内核被加载到该位置。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记录了各个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应该如何映射到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，以及各个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segment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应该被加载到的位置。在使用了我们自定义的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后，生成的程序各个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 panose="02010600040101010101" charset="-122"/>
              </a:rPr>
              <a:t>的 位置就被调整到了我们所指定的地址上，如右图所示。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 panose="02010600040101010101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6" y="1831957"/>
            <a:ext cx="3186402" cy="21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" y="1047202"/>
            <a:ext cx="7644098" cy="37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1.3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4392596" y="2180280"/>
            <a:ext cx="772266" cy="13567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4"/>
          <a:stretch>
            <a:fillRect/>
          </a:stretch>
        </p:blipFill>
        <p:spPr bwMode="auto">
          <a:xfrm>
            <a:off x="2061275" y="4781228"/>
            <a:ext cx="5365722" cy="18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4133559" y="6492864"/>
            <a:ext cx="87688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7531"/>
            <a:ext cx="8394700" cy="533400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汇编与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60219" y="1270000"/>
            <a:ext cx="8644296" cy="5163458"/>
          </a:xfrm>
        </p:spPr>
        <p:txBody>
          <a:bodyPr anchor="ctr"/>
          <a:lstStyle/>
          <a:p>
            <a:r>
              <a:rPr lang="zh-CN" altLang="en-US" sz="2400" dirty="0"/>
              <a:t>函数调用 </a:t>
            </a:r>
            <a:endParaRPr lang="en-US" altLang="zh-CN" sz="2400" dirty="0"/>
          </a:p>
          <a:p>
            <a:pPr marL="1101725" lvl="1" indent="-342900"/>
            <a:r>
              <a:rPr lang="zh-CN" altLang="en-US" sz="2200" dirty="0"/>
              <a:t>压栈 </a:t>
            </a:r>
            <a:r>
              <a:rPr lang="en-US" altLang="zh-CN" sz="2200" dirty="0"/>
              <a:t>(push) </a:t>
            </a:r>
            <a:r>
              <a:rPr lang="zh-CN" altLang="en-US" sz="2200" dirty="0"/>
              <a:t>和弹栈 </a:t>
            </a:r>
            <a:r>
              <a:rPr lang="en-US" altLang="zh-CN" sz="2200" dirty="0"/>
              <a:t>(pop) </a:t>
            </a:r>
            <a:r>
              <a:rPr lang="zh-CN" altLang="en-US" sz="2200" dirty="0"/>
              <a:t>的操作</a:t>
            </a:r>
            <a:endParaRPr lang="en-US" altLang="zh-CN" sz="2200" dirty="0"/>
          </a:p>
          <a:p>
            <a:pPr marL="1101725" lvl="1" indent="-342900"/>
            <a:r>
              <a:rPr lang="zh-CN" altLang="en-US" sz="2200" dirty="0"/>
              <a:t>参 数存放在 </a:t>
            </a:r>
            <a:r>
              <a:rPr lang="en-US" altLang="zh-CN" sz="2200" dirty="0"/>
              <a:t>a0-a3 </a:t>
            </a:r>
            <a:r>
              <a:rPr lang="zh-CN" altLang="en-US" sz="2200" dirty="0"/>
              <a:t>寄存器、返回值会被保存在 </a:t>
            </a:r>
            <a:r>
              <a:rPr lang="en-US" altLang="zh-CN" sz="2200" dirty="0"/>
              <a:t>v0-v1 </a:t>
            </a:r>
            <a:r>
              <a:rPr lang="zh-CN" altLang="en-US" sz="2200" dirty="0"/>
              <a:t>寄存器</a:t>
            </a:r>
            <a:endParaRPr lang="en-US" altLang="zh-CN" sz="2200" dirty="0"/>
          </a:p>
          <a:p>
            <a:r>
              <a:rPr lang="zh-CN" altLang="en-US" sz="2400" dirty="0"/>
              <a:t>循环与判断</a:t>
            </a:r>
            <a:endParaRPr lang="en-US" altLang="zh-CN" sz="2400" dirty="0"/>
          </a:p>
          <a:p>
            <a:pPr marL="1101725" lvl="1"/>
            <a:r>
              <a:rPr lang="zh-CN" altLang="en-US" sz="2200" dirty="0"/>
              <a:t>将循环等高级结构，用判断加跳转的方式替代。</a:t>
            </a:r>
            <a:endParaRPr lang="en-US" altLang="zh-CN" sz="2200" dirty="0"/>
          </a:p>
          <a:p>
            <a:pPr marL="1101725" lvl="1"/>
            <a:r>
              <a:rPr lang="zh-CN" altLang="en-US" sz="2200" dirty="0"/>
              <a:t>判断和循环主要采用 </a:t>
            </a:r>
            <a:r>
              <a:rPr lang="en-US" altLang="zh-CN" sz="2200" dirty="0" err="1"/>
              <a:t>slt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slti</a:t>
            </a:r>
            <a:r>
              <a:rPr lang="en-US" altLang="zh-CN" sz="2200" dirty="0"/>
              <a:t> </a:t>
            </a:r>
            <a:r>
              <a:rPr lang="zh-CN" altLang="en-US" sz="2200" dirty="0"/>
              <a:t>判断两数间的 大小关系，再结合 </a:t>
            </a:r>
            <a:r>
              <a:rPr lang="en-US" altLang="zh-CN" sz="2200" dirty="0"/>
              <a:t>b </a:t>
            </a:r>
            <a:r>
              <a:rPr lang="zh-CN" altLang="en-US" sz="2200" dirty="0"/>
              <a:t>类型指令根据对应条件跳转。以这些指令为突破口，我们就能大致 识别出循环结构、分支结构了。</a:t>
            </a:r>
            <a:endParaRPr lang="zh-CN" altLang="en-US" sz="2200" dirty="0"/>
          </a:p>
          <a:p>
            <a:pPr marL="358775" indent="0">
              <a:buNone/>
            </a:pPr>
            <a:endParaRPr lang="en-US" altLang="zh-CN" sz="2200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98" y="435945"/>
            <a:ext cx="9104254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设置栈指针跳转到主函数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65888" y="1132803"/>
            <a:ext cx="8534401" cy="4368801"/>
          </a:xfrm>
        </p:spPr>
        <p:txBody>
          <a:bodyPr anchor="ctr"/>
          <a:lstStyle/>
          <a:p>
            <a:r>
              <a:rPr lang="zh-CN" altLang="en-US" sz="2400" dirty="0"/>
              <a:t>链接后的程序执行的第一条指令称为 </a:t>
            </a:r>
            <a:r>
              <a:rPr lang="en-US" altLang="zh-CN" sz="2400" dirty="0"/>
              <a:t>entry point</a:t>
            </a:r>
            <a:r>
              <a:rPr lang="zh-CN" altLang="en-US" sz="2400" dirty="0"/>
              <a:t>，在 </a:t>
            </a:r>
            <a:r>
              <a:rPr lang="en-US" altLang="zh-CN" sz="2400" dirty="0"/>
              <a:t>Linker Script </a:t>
            </a:r>
            <a:r>
              <a:rPr lang="zh-CN" altLang="en-US" sz="2400" dirty="0"/>
              <a:t>中已经通过 </a:t>
            </a:r>
            <a:r>
              <a:rPr lang="en-US" altLang="zh-CN" sz="2400" dirty="0"/>
              <a:t>ENTRY(_start) </a:t>
            </a:r>
            <a:r>
              <a:rPr lang="zh-CN" altLang="en-US" sz="2400" dirty="0"/>
              <a:t>指令来设置了程序入口：</a:t>
            </a:r>
            <a:endParaRPr lang="en-US" altLang="zh-CN" sz="2400" dirty="0"/>
          </a:p>
          <a:p>
            <a:pPr lvl="1"/>
            <a:r>
              <a:rPr lang="en-US" altLang="zh-CN" sz="2200" dirty="0"/>
              <a:t>_start</a:t>
            </a:r>
            <a:r>
              <a:rPr lang="zh-CN" altLang="en-US" sz="2200" dirty="0"/>
              <a:t>函数。该入口函数定义在 </a:t>
            </a:r>
            <a:r>
              <a:rPr lang="en-US" altLang="zh-CN" sz="2200" dirty="0"/>
              <a:t>boot/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文件中，补全其空缺的部分。设置栈指针，跳转到 </a:t>
            </a:r>
            <a:r>
              <a:rPr lang="en-US" altLang="zh-CN" sz="2200" dirty="0"/>
              <a:t>main </a:t>
            </a:r>
            <a:r>
              <a:rPr lang="zh-CN" altLang="en-US" sz="2200" dirty="0"/>
              <a:t>函数。</a:t>
            </a:r>
            <a:endParaRPr lang="en-US" altLang="zh-CN" sz="2200" dirty="0"/>
          </a:p>
          <a:p>
            <a:r>
              <a:rPr lang="zh-CN" altLang="en-US" sz="2400" dirty="0"/>
              <a:t>在调用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函数之前，我们需要将 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寄存器设置到内核栈空间的位置上。</a:t>
            </a:r>
            <a:endParaRPr lang="en-US" altLang="zh-CN" sz="2400" dirty="0"/>
          </a:p>
          <a:p>
            <a:pPr lvl="1"/>
            <a:r>
              <a:rPr lang="zh-CN" altLang="en-US" sz="2200" dirty="0"/>
              <a:t>设置完栈指针后， 具备了执行 </a:t>
            </a:r>
            <a:r>
              <a:rPr lang="en-US" altLang="zh-CN" sz="2200" dirty="0"/>
              <a:t>C </a:t>
            </a:r>
            <a:r>
              <a:rPr lang="zh-CN" altLang="en-US" sz="2200" dirty="0"/>
              <a:t>语言代码的条件，因此接下来的工作就可以交给 </a:t>
            </a:r>
            <a:r>
              <a:rPr lang="en-US" altLang="zh-CN" sz="2200" dirty="0"/>
              <a:t>C </a:t>
            </a:r>
            <a:r>
              <a:rPr lang="zh-CN" altLang="en-US" sz="2200" dirty="0"/>
              <a:t>代码来完成了。所以在 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的最后，我们调用 </a:t>
            </a:r>
            <a:r>
              <a:rPr lang="en-US" altLang="zh-CN" sz="2200" dirty="0"/>
              <a:t>C </a:t>
            </a:r>
            <a:r>
              <a:rPr lang="zh-CN" altLang="en-US" sz="2200" dirty="0"/>
              <a:t>代码的主函数，正式进入内核的 </a:t>
            </a:r>
            <a:r>
              <a:rPr lang="en-US" altLang="zh-CN" sz="2200" dirty="0"/>
              <a:t>C </a:t>
            </a:r>
            <a:r>
              <a:rPr lang="zh-CN" altLang="en-US" sz="2200" dirty="0"/>
              <a:t>语言部分。</a:t>
            </a:r>
            <a:endParaRPr lang="en-US" altLang="zh-CN" sz="2200" dirty="0"/>
          </a:p>
          <a:p>
            <a:r>
              <a:rPr lang="zh-CN" altLang="en-US" sz="2400" dirty="0"/>
              <a:t>使用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 -E </a:t>
            </a:r>
            <a:r>
              <a:rPr lang="en-US" altLang="zh-CN" sz="2400" dirty="0" err="1"/>
              <a:t>testmips</a:t>
            </a:r>
            <a:r>
              <a:rPr lang="en-US" altLang="zh-CN" sz="2400" dirty="0"/>
              <a:t> -C R3000 -M 64 elf-file </a:t>
            </a:r>
            <a:r>
              <a:rPr lang="zh-CN" altLang="en-US" sz="2400" dirty="0"/>
              <a:t>运行 </a:t>
            </a:r>
            <a:r>
              <a:rPr lang="en-US" altLang="zh-CN" sz="2400" dirty="0"/>
              <a:t>(</a:t>
            </a:r>
            <a:r>
              <a:rPr lang="zh-CN" altLang="en-US" sz="2400" dirty="0"/>
              <a:t>其中 </a:t>
            </a:r>
            <a:r>
              <a:rPr lang="en-US" altLang="zh-CN" sz="2400" dirty="0"/>
              <a:t>elf-file </a:t>
            </a:r>
            <a:r>
              <a:rPr lang="zh-CN" altLang="en-US" sz="2400" dirty="0"/>
              <a:t>是你编译生成的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文件的路径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" b="66788"/>
          <a:stretch>
            <a:fillRect/>
          </a:stretch>
        </p:blipFill>
        <p:spPr bwMode="auto">
          <a:xfrm>
            <a:off x="1800491" y="5366260"/>
            <a:ext cx="5536268" cy="1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特别提示！！！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27735"/>
            <a:ext cx="8589963" cy="5245100"/>
          </a:xfrm>
        </p:spPr>
        <p:txBody>
          <a:bodyPr/>
          <a:p>
            <a:pPr marL="0" indent="0">
              <a:buNone/>
            </a:pPr>
            <a:r>
              <a:rPr lang="zh-CN" altLang="en-US"/>
              <a:t>若运行 </a:t>
            </a:r>
            <a:r>
              <a:rPr lang="en-US" altLang="zh-CN" dirty="0" err="1">
                <a:sym typeface="+mn-ea"/>
              </a:rPr>
              <a:t>gxemul</a:t>
            </a:r>
            <a:r>
              <a:rPr lang="en-US" altLang="zh-CN" dirty="0">
                <a:sym typeface="+mn-ea"/>
              </a:rPr>
              <a:t> -E </a:t>
            </a:r>
            <a:r>
              <a:rPr lang="en-US" altLang="zh-CN" dirty="0" err="1">
                <a:sym typeface="+mn-ea"/>
              </a:rPr>
              <a:t>testmips</a:t>
            </a:r>
            <a:r>
              <a:rPr lang="en-US" altLang="zh-CN" dirty="0">
                <a:sym typeface="+mn-ea"/>
              </a:rPr>
              <a:t> -C R3000 -M 64 elf-file </a:t>
            </a:r>
            <a:r>
              <a:rPr lang="zh-CN" altLang="en-US" dirty="0">
                <a:sym typeface="+mn-ea"/>
              </a:rPr>
              <a:t>运行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其中 </a:t>
            </a:r>
            <a:r>
              <a:rPr lang="en-US" altLang="zh-CN" dirty="0">
                <a:sym typeface="+mn-ea"/>
              </a:rPr>
              <a:t>elf-file </a:t>
            </a:r>
            <a:r>
              <a:rPr lang="zh-CN" altLang="en-US" dirty="0">
                <a:sym typeface="+mn-ea"/>
              </a:rPr>
              <a:t>是你编译生成的 </a:t>
            </a:r>
            <a:r>
              <a:rPr lang="en-US" altLang="zh-CN" dirty="0" err="1">
                <a:sym typeface="+mn-ea"/>
              </a:rPr>
              <a:t>vmlinux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文件的路径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命令，得到如下所示反馈的话，请使用</a:t>
            </a:r>
            <a:r>
              <a:rPr lang="en-US" altLang="zh-CN" dirty="0">
                <a:sym typeface="+mn-ea"/>
              </a:rPr>
              <a:t>gxemul</a:t>
            </a:r>
            <a:r>
              <a:rPr lang="zh-CN" altLang="en-US" dirty="0">
                <a:sym typeface="+mn-ea"/>
              </a:rPr>
              <a:t>的绝对路径。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 descr="04c5d1035fdadaf971434d258985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422525"/>
            <a:ext cx="3262630" cy="552450"/>
          </a:xfrm>
          <a:prstGeom prst="rect">
            <a:avLst/>
          </a:prstGeom>
        </p:spPr>
      </p:pic>
      <p:pic>
        <p:nvPicPr>
          <p:cNvPr id="6" name="图片 5" descr="d65c0d753a0b56cf1532e6799ea60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4753610"/>
            <a:ext cx="7842250" cy="559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210" y="3778885"/>
            <a:ext cx="727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b="1" dirty="0">
                <a:latin typeface="+mn-lt"/>
                <a:ea typeface="+mn-lt"/>
                <a:cs typeface="+mn-lt"/>
                <a:sym typeface="+mn-ea"/>
              </a:rPr>
              <a:t>即</a:t>
            </a:r>
            <a:endParaRPr lang="zh-CN" altLang="en-US" sz="2400" b="1" dirty="0">
              <a:latin typeface="+mn-lt"/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 err="1">
                <a:latin typeface="+mn-lt"/>
                <a:ea typeface="+mn-lt"/>
                <a:cs typeface="+mn-lt"/>
                <a:sym typeface="+mn-ea"/>
              </a:rPr>
              <a:t>/OSLAB/gxemul</a:t>
            </a:r>
            <a:r>
              <a:rPr lang="en-US" altLang="zh-CN" sz="2400" b="1" dirty="0">
                <a:latin typeface="+mn-lt"/>
                <a:ea typeface="+mn-lt"/>
                <a:cs typeface="+mn-lt"/>
                <a:sym typeface="+mn-ea"/>
              </a:rPr>
              <a:t> -E </a:t>
            </a:r>
            <a:r>
              <a:rPr lang="en-US" altLang="zh-CN" sz="2400" b="1" dirty="0" err="1">
                <a:latin typeface="+mn-lt"/>
                <a:ea typeface="+mn-lt"/>
                <a:cs typeface="+mn-lt"/>
                <a:sym typeface="+mn-ea"/>
              </a:rPr>
              <a:t>testmips</a:t>
            </a:r>
            <a:r>
              <a:rPr lang="en-US" altLang="zh-CN" sz="2400" b="1" dirty="0">
                <a:latin typeface="+mn-lt"/>
                <a:ea typeface="+mn-lt"/>
                <a:cs typeface="+mn-lt"/>
                <a:sym typeface="+mn-ea"/>
              </a:rPr>
              <a:t> -C R3000 -M 64 elf-file</a:t>
            </a:r>
            <a:endParaRPr lang="zh-CN" altLang="en-US" sz="2400" b="1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5143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0379" y="1149038"/>
            <a:ext cx="8621479" cy="5099357"/>
          </a:xfrm>
        </p:spPr>
        <p:txBody>
          <a:bodyPr anchor="ctr"/>
          <a:lstStyle/>
          <a:p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函数全部由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语言的标准库提供，而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语言的标准库建立在操作系统基础之上，当我们开发操作系统的时候就失去了 </a:t>
            </a:r>
            <a:r>
              <a:rPr lang="en-US" altLang="zh-CN" sz="2800" dirty="0"/>
              <a:t>C </a:t>
            </a:r>
            <a:r>
              <a:rPr lang="zh-CN" altLang="en-US" sz="2800" dirty="0"/>
              <a:t>语言标准库的支持。所以，要在内核中实现一个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函数，需要用到的几乎所有功能性函数都需要我们自己来实现。</a:t>
            </a:r>
            <a:endParaRPr lang="en-US" altLang="zh-CN" sz="2800" dirty="0"/>
          </a:p>
          <a:p>
            <a:r>
              <a:rPr lang="zh-CN" altLang="en-US" sz="2800" dirty="0"/>
              <a:t>阅读下列三个文件中的代码：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printf.c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/>
            <a:r>
              <a:rPr lang="en-US" altLang="zh-CN" sz="2800" dirty="0"/>
              <a:t>drivers/</a:t>
            </a:r>
            <a:r>
              <a:rPr lang="en-US" altLang="zh-CN" sz="2800" dirty="0" err="1"/>
              <a:t>gxconsole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console.c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以及指导书中对于函数规格的说明，补全</a:t>
            </a:r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lp_Print</a:t>
            </a:r>
            <a:r>
              <a:rPr lang="en-US" altLang="zh-CN" sz="2800" dirty="0"/>
              <a:t>() </a:t>
            </a:r>
            <a:r>
              <a:rPr lang="zh-CN" altLang="en-US" sz="2800" dirty="0"/>
              <a:t>函数缺失的部分来实现字符输出。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0379" y="1149039"/>
            <a:ext cx="8621479" cy="3031075"/>
          </a:xfrm>
        </p:spPr>
        <p:txBody>
          <a:bodyPr anchor="ctr"/>
          <a:lstStyle/>
          <a:p>
            <a:r>
              <a:rPr lang="en-US" altLang="zh-CN" sz="2800" dirty="0"/>
              <a:t>/* scan for the next '%' */</a:t>
            </a:r>
            <a:endParaRPr lang="en-US" altLang="zh-CN" sz="2800" dirty="0"/>
          </a:p>
          <a:p>
            <a:r>
              <a:rPr lang="en-US" altLang="zh-CN" sz="2800" dirty="0"/>
              <a:t>/* flush the string found so far */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/* check "are we hitting the end?" */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" y="1778898"/>
            <a:ext cx="8964839" cy="31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zh-CN" altLang="en-US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4137"/>
            <a:ext cx="8449733" cy="4986862"/>
          </a:xfrm>
        </p:spPr>
        <p:txBody>
          <a:bodyPr/>
          <a:lstStyle/>
          <a:p>
            <a:r>
              <a:rPr lang="zh-CN" altLang="en-US" sz="3200" dirty="0"/>
              <a:t>操作系统的启动</a:t>
            </a:r>
            <a:endParaRPr lang="zh-CN" altLang="en-US" sz="3200" dirty="0"/>
          </a:p>
          <a:p>
            <a:pPr lvl="1"/>
            <a:r>
              <a:rPr lang="zh-CN" altLang="en-US" sz="2800" dirty="0"/>
              <a:t>了解操作系统的启动原理及流程</a:t>
            </a:r>
            <a:endParaRPr lang="zh-CN" altLang="en-US" sz="2950" dirty="0"/>
          </a:p>
          <a:p>
            <a:r>
              <a:rPr lang="zh-CN" altLang="en-US" sz="3200" dirty="0"/>
              <a:t>修改内核并实现一些自定义的功能</a:t>
            </a:r>
            <a:endParaRPr lang="zh-CN" altLang="en-US" sz="320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 err="1"/>
              <a:t>Makefile</a:t>
            </a:r>
            <a:r>
              <a:rPr lang="en-US" altLang="zh-CN" sz="2950" dirty="0"/>
              <a:t>——</a:t>
            </a:r>
            <a:r>
              <a:rPr lang="zh-CN" altLang="en-US" sz="2950" dirty="0"/>
              <a:t>内核代码的地图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ELF——</a:t>
            </a:r>
            <a:r>
              <a:rPr lang="zh-CN" altLang="en-US" sz="2950" dirty="0"/>
              <a:t>深入探究编译与链接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MIPS </a:t>
            </a:r>
            <a:r>
              <a:rPr lang="zh-CN" altLang="en-US" sz="2950" dirty="0"/>
              <a:t>内存布局</a:t>
            </a:r>
            <a:r>
              <a:rPr lang="en-US" altLang="zh-CN" sz="2950" dirty="0"/>
              <a:t>——</a:t>
            </a:r>
            <a:r>
              <a:rPr lang="zh-CN" altLang="en-US" sz="2950" dirty="0"/>
              <a:t>寻找内核的正确位置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Linker Script——</a:t>
            </a:r>
            <a:r>
              <a:rPr lang="zh-CN" altLang="en-US" sz="2950" dirty="0"/>
              <a:t>控制加载地址</a:t>
            </a:r>
            <a:endParaRPr lang="zh-CN" altLang="en-US" sz="2950" dirty="0"/>
          </a:p>
          <a:p>
            <a:r>
              <a:rPr lang="en-US" altLang="zh-CN" sz="3200" dirty="0"/>
              <a:t>MIPS </a:t>
            </a:r>
            <a:r>
              <a:rPr lang="zh-CN" altLang="en-US" sz="3200" dirty="0"/>
              <a:t>汇编与 </a:t>
            </a:r>
            <a:r>
              <a:rPr lang="en-US" altLang="zh-CN" sz="3200" dirty="0"/>
              <a:t>C </a:t>
            </a:r>
            <a:r>
              <a:rPr lang="zh-CN" altLang="en-US" sz="3200" dirty="0"/>
              <a:t>语言</a:t>
            </a:r>
            <a:endParaRPr lang="en-US" altLang="zh-CN" sz="3200" dirty="0"/>
          </a:p>
          <a:p>
            <a:r>
              <a:rPr lang="zh-CN" altLang="en-US" sz="3200" dirty="0"/>
              <a:t>实战 </a:t>
            </a:r>
            <a:r>
              <a:rPr lang="en-US" altLang="zh-CN" sz="3200" dirty="0" err="1"/>
              <a:t>printf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5" y="1908403"/>
            <a:ext cx="8034338" cy="1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3" y="1862817"/>
            <a:ext cx="8978801" cy="24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" y="708477"/>
            <a:ext cx="887743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0" y="1895475"/>
            <a:ext cx="5335414" cy="21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863673"/>
            <a:ext cx="8503816" cy="1840498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zh-CN" altLang="en-US" sz="3200" dirty="0"/>
              <a:t>第二处缺失部分：取出参数，输出格式串为“</a:t>
            </a:r>
            <a:r>
              <a:rPr lang="en-US" altLang="zh-CN" sz="3200" dirty="0"/>
              <a:t>%[flags][width][.precision][length]d”</a:t>
            </a:r>
            <a:r>
              <a:rPr lang="zh-CN" altLang="en-US" sz="3200" dirty="0"/>
              <a:t>的情况</a:t>
            </a:r>
            <a:endParaRPr lang="zh-CN" altLang="en-US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zh-CN" altLang="en-US" sz="3200" dirty="0"/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7" y="2036737"/>
            <a:ext cx="4403366" cy="30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1" y="63202"/>
            <a:ext cx="8229600" cy="1143000"/>
          </a:xfrm>
        </p:spPr>
        <p:txBody>
          <a:bodyPr/>
          <a:lstStyle/>
          <a:p>
            <a:r>
              <a:rPr lang="en-US" altLang="zh-CN" dirty="0"/>
              <a:t>Lab1</a:t>
            </a:r>
            <a:r>
              <a:rPr lang="zh-CN" altLang="en-US" dirty="0"/>
              <a:t>课下</a:t>
            </a:r>
            <a:r>
              <a:rPr lang="zh-CN" altLang="en-US" dirty="0"/>
              <a:t>运行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3" y="1826686"/>
            <a:ext cx="7852685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78955" y="1119119"/>
            <a:ext cx="8503788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+mn-lt"/>
                <a:ea typeface="+mn-ea"/>
              </a:rPr>
              <a:t>如果你正确地实现了前面所要求的全部内容，你将在 </a:t>
            </a:r>
            <a:r>
              <a:rPr lang="en-US" altLang="zh-CN" sz="2400" b="1" dirty="0" err="1">
                <a:latin typeface="+mn-lt"/>
                <a:ea typeface="+mn-ea"/>
              </a:rPr>
              <a:t>gxemul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中观察到如下输出。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p>
            <a:r>
              <a:rPr lang="zh-CN" altLang="en-US" sz="3600" dirty="0"/>
              <a:t>课下测试</a:t>
            </a:r>
            <a:r>
              <a:rPr lang="en-US" altLang="zh-CN" sz="3600" dirty="0"/>
              <a:t>Lab1-2</a:t>
            </a:r>
            <a:r>
              <a:rPr lang="zh-CN" altLang="en-US" sz="3600" dirty="0"/>
              <a:t>评测</a:t>
            </a:r>
            <a:r>
              <a:rPr lang="zh-CN" altLang="en-US" sz="3600" dirty="0"/>
              <a:t>说明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248744" y="4140712"/>
            <a:ext cx="83965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lt"/>
                <a:ea typeface="+mn-lt"/>
                <a:cs typeface="+mn-lt"/>
              </a:rPr>
              <a:t>正确完成</a:t>
            </a:r>
            <a:r>
              <a:rPr lang="en-US" altLang="zh-CN" sz="2400" b="1" dirty="0">
                <a:latin typeface="+mn-lt"/>
                <a:ea typeface="+mn-lt"/>
                <a:cs typeface="+mn-lt"/>
              </a:rPr>
              <a:t>Exercise1.1~1.5</a:t>
            </a:r>
            <a:r>
              <a:rPr lang="zh-CN" altLang="en-US" sz="2400" b="1" dirty="0">
                <a:latin typeface="+mn-lt"/>
                <a:ea typeface="+mn-lt"/>
                <a:cs typeface="+mn-lt"/>
              </a:rPr>
              <a:t>后提交代码，可以看到如上图所示评测结果，得到</a:t>
            </a:r>
            <a:r>
              <a:rPr lang="en-US" altLang="zh-CN" sz="2400" b="1" dirty="0">
                <a:latin typeface="+mn-lt"/>
                <a:ea typeface="+mn-lt"/>
                <a:cs typeface="+mn-lt"/>
              </a:rPr>
              <a:t>100</a:t>
            </a:r>
            <a:r>
              <a:rPr lang="zh-CN" altLang="en-US" sz="2400" b="1" dirty="0">
                <a:latin typeface="+mn-lt"/>
                <a:ea typeface="+mn-lt"/>
                <a:cs typeface="+mn-lt"/>
              </a:rPr>
              <a:t>分。</a:t>
            </a:r>
            <a:endParaRPr lang="en-US" altLang="zh-CN" sz="2400" b="1" dirty="0">
              <a:latin typeface="+mn-lt"/>
              <a:ea typeface="+mn-lt"/>
              <a:cs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825283"/>
            <a:ext cx="6572250" cy="695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1638368"/>
            <a:ext cx="6572250" cy="7048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8743" y="5312726"/>
            <a:ext cx="83965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i="1" dirty="0">
                <a:latin typeface="+mn-lt"/>
                <a:ea typeface="+mn-lt"/>
                <a:cs typeface="+mn-lt"/>
              </a:rPr>
              <a:t>注意，课下测试为大家提供了三个层次的</a:t>
            </a:r>
            <a:r>
              <a:rPr lang="en-US" altLang="zh-CN" sz="1800" b="1" i="1" dirty="0" err="1">
                <a:latin typeface="+mn-lt"/>
                <a:ea typeface="+mn-lt"/>
                <a:cs typeface="+mn-lt"/>
              </a:rPr>
              <a:t>printf</a:t>
            </a:r>
            <a:r>
              <a:rPr lang="zh-CN" altLang="en-US" sz="1800" b="1" i="1" dirty="0">
                <a:latin typeface="+mn-lt"/>
                <a:ea typeface="+mn-lt"/>
                <a:cs typeface="+mn-lt"/>
              </a:rPr>
              <a:t>测试，但并不能保证覆盖所有的测试情况，请自己做好相关测试，以免挖坑影响后续</a:t>
            </a:r>
            <a:r>
              <a:rPr lang="en-US" altLang="zh-CN" sz="1800" b="1" i="1" dirty="0">
                <a:latin typeface="+mn-lt"/>
                <a:ea typeface="+mn-lt"/>
                <a:cs typeface="+mn-lt"/>
              </a:rPr>
              <a:t>lab</a:t>
            </a:r>
            <a:r>
              <a:rPr lang="zh-CN" altLang="en-US" sz="1800" b="1" i="1" dirty="0">
                <a:latin typeface="+mn-lt"/>
                <a:ea typeface="+mn-lt"/>
                <a:cs typeface="+mn-lt"/>
              </a:rPr>
              <a:t>的完成。</a:t>
            </a:r>
            <a:endParaRPr lang="zh-CN" altLang="en-US" sz="1800" b="1" i="1" dirty="0">
              <a:latin typeface="+mn-lt"/>
              <a:ea typeface="+mn-lt"/>
              <a:cs typeface="+mn-lt"/>
            </a:endParaRPr>
          </a:p>
        </p:txBody>
      </p:sp>
      <p:pic>
        <p:nvPicPr>
          <p:cNvPr id="18" name="图片 17" descr="427a985a70b1ea49ded6b51e26530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5" y="2459990"/>
            <a:ext cx="6572885" cy="6362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5" y="3371215"/>
            <a:ext cx="7734300" cy="4953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3915" y="2567940"/>
            <a:ext cx="7602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b="1" dirty="0">
                <a:sym typeface="+mn-ea"/>
              </a:rPr>
              <a:t>至此，恭喜完成</a:t>
            </a:r>
            <a:r>
              <a:rPr kumimoji="1" lang="en-US" altLang="zh-CN" b="1" dirty="0">
                <a:sym typeface="+mn-ea"/>
              </a:rPr>
              <a:t>lab1</a:t>
            </a:r>
            <a:r>
              <a:rPr kumimoji="1" lang="zh-CN" altLang="en-US" b="1" dirty="0">
                <a:sym typeface="+mn-ea"/>
              </a:rPr>
              <a:t>所有课下任务！</a:t>
            </a:r>
            <a:endParaRPr kumimoji="1" lang="en-US" altLang="zh-CN" b="1" dirty="0"/>
          </a:p>
          <a:p>
            <a:pPr algn="ctr"/>
            <a:r>
              <a:rPr kumimoji="1" lang="zh-CN" altLang="en-US" b="1" dirty="0">
                <a:sym typeface="+mn-ea"/>
              </a:rPr>
              <a:t>祝实验顺利！</a:t>
            </a:r>
            <a:endParaRPr lang="zh-CN" altLang="en-US" b="1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28" y="379198"/>
            <a:ext cx="81438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kumimoji="0" lang="zh-CN" altLang="en-US" sz="3600" b="1" dirty="0"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小操作系统实验的各个部分及相互关系</a:t>
            </a:r>
            <a:endParaRPr kumimoji="0" lang="zh-CN" altLang="en-US" sz="3600" b="1" dirty="0"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744663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实验设计（七个实验都已在</a:t>
            </a:r>
            <a:r>
              <a:rPr lang="en-US" altLang="zh-CN" sz="2800" dirty="0"/>
              <a:t>MIPS</a:t>
            </a:r>
            <a:r>
              <a:rPr lang="zh-CN" altLang="en-US" sz="2800" dirty="0"/>
              <a:t>仿真器上实现）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基础知识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启动和系统初始化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内存管理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进程管理和中断异常机制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系统调用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文件系统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命令解释程序</a:t>
            </a: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图片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681287"/>
            <a:ext cx="4833938" cy="30622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DF27C1-6EC5-43C6-AB0D-4DC9678ADECF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增量式实现方法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491578"/>
            <a:ext cx="8589963" cy="52451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2875" y="2798091"/>
            <a:ext cx="1419225" cy="5238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内存管理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06400" y="1410616"/>
            <a:ext cx="1584325" cy="57626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原理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7000" y="3555328"/>
            <a:ext cx="1416050" cy="503238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进程管理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600" y="4196678"/>
            <a:ext cx="1409700" cy="4476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设备管理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550" y="4833266"/>
            <a:ext cx="1465263" cy="476250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文件系统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5463" y="3523578"/>
            <a:ext cx="504825" cy="117475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核心机制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9" idx="1"/>
          </p:cNvCxnSpPr>
          <p:nvPr/>
        </p:nvCxnSpPr>
        <p:spPr>
          <a:xfrm>
            <a:off x="1562100" y="3060028"/>
            <a:ext cx="233363" cy="105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9" idx="1"/>
          </p:cNvCxnSpPr>
          <p:nvPr/>
        </p:nvCxnSpPr>
        <p:spPr>
          <a:xfrm>
            <a:off x="1543050" y="3807741"/>
            <a:ext cx="252413" cy="30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6"/>
            <a:endCxn id="9" idx="1"/>
          </p:cNvCxnSpPr>
          <p:nvPr/>
        </p:nvCxnSpPr>
        <p:spPr>
          <a:xfrm flipV="1">
            <a:off x="1511300" y="4110953"/>
            <a:ext cx="284163" cy="30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9" idx="1"/>
          </p:cNvCxnSpPr>
          <p:nvPr/>
        </p:nvCxnSpPr>
        <p:spPr>
          <a:xfrm flipV="1">
            <a:off x="1547813" y="4110953"/>
            <a:ext cx="247650" cy="96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边形 13"/>
          <p:cNvSpPr/>
          <p:nvPr/>
        </p:nvSpPr>
        <p:spPr>
          <a:xfrm>
            <a:off x="3041650" y="1389978"/>
            <a:ext cx="5005388" cy="576263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</a:rPr>
              <a:t>实现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84438" y="3695028"/>
            <a:ext cx="379412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3813" y="5860378"/>
            <a:ext cx="601662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TextBox 153"/>
          <p:cNvSpPr txBox="1">
            <a:spLocks noChangeArrowheads="1"/>
          </p:cNvSpPr>
          <p:nvPr/>
        </p:nvSpPr>
        <p:spPr bwMode="auto">
          <a:xfrm>
            <a:off x="3303588" y="5860378"/>
            <a:ext cx="1349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新模块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4283075" y="5838153"/>
            <a:ext cx="601663" cy="287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9" name="TextBox 155"/>
          <p:cNvSpPr txBox="1">
            <a:spLocks noChangeArrowheads="1"/>
          </p:cNvSpPr>
          <p:nvPr/>
        </p:nvSpPr>
        <p:spPr bwMode="auto">
          <a:xfrm>
            <a:off x="5078413" y="5838153"/>
            <a:ext cx="157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扩充模块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6143625" y="5827041"/>
            <a:ext cx="601663" cy="287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6938963" y="5827041"/>
            <a:ext cx="1004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稳定模块</a:t>
            </a:r>
            <a:endParaRPr lang="zh-CN" altLang="en-US" sz="1200" b="1"/>
          </a:p>
        </p:txBody>
      </p:sp>
      <p:grpSp>
        <p:nvGrpSpPr>
          <p:cNvPr id="22" name="组合 170"/>
          <p:cNvGrpSpPr/>
          <p:nvPr/>
        </p:nvGrpSpPr>
        <p:grpSpPr bwMode="auto">
          <a:xfrm>
            <a:off x="3041650" y="2412328"/>
            <a:ext cx="5602288" cy="2887663"/>
            <a:chOff x="3041338" y="1867445"/>
            <a:chExt cx="5377458" cy="2886336"/>
          </a:xfrm>
        </p:grpSpPr>
        <p:grpSp>
          <p:nvGrpSpPr>
            <p:cNvPr id="23" name="组合 169"/>
            <p:cNvGrpSpPr/>
            <p:nvPr/>
          </p:nvGrpSpPr>
          <p:grpSpPr bwMode="auto">
            <a:xfrm>
              <a:off x="3041338" y="3676853"/>
              <a:ext cx="936105" cy="1076928"/>
              <a:chOff x="3041338" y="3676853"/>
              <a:chExt cx="936105" cy="107692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041338" y="4020693"/>
                <a:ext cx="935608" cy="36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内存初始化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41338" y="3676363"/>
                <a:ext cx="935608" cy="352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内存管理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041338" y="4393584"/>
                <a:ext cx="935608" cy="360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165"/>
            <p:cNvGrpSpPr/>
            <p:nvPr/>
          </p:nvGrpSpPr>
          <p:grpSpPr bwMode="auto">
            <a:xfrm>
              <a:off x="4141521" y="2945155"/>
              <a:ext cx="936104" cy="1808626"/>
              <a:chOff x="4141521" y="2945155"/>
              <a:chExt cx="936104" cy="1808626"/>
            </a:xfrm>
          </p:grpSpPr>
          <p:grpSp>
            <p:nvGrpSpPr>
              <p:cNvPr id="55" name="组合 144"/>
              <p:cNvGrpSpPr/>
              <p:nvPr/>
            </p:nvGrpSpPr>
            <p:grpSpPr bwMode="auto">
              <a:xfrm>
                <a:off x="4141521" y="2945155"/>
                <a:ext cx="936104" cy="1443816"/>
                <a:chOff x="3888564" y="3591782"/>
                <a:chExt cx="936104" cy="144381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888558" y="3962794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3888558" y="3591490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9" name="组合 61"/>
                <p:cNvGrpSpPr/>
                <p:nvPr/>
              </p:nvGrpSpPr>
              <p:grpSpPr>
                <a:xfrm>
                  <a:off x="3888564" y="4323480"/>
                  <a:ext cx="936104" cy="712118"/>
                  <a:chOff x="3682919" y="4426185"/>
                  <a:chExt cx="936104" cy="712118"/>
                </a:xfrm>
                <a:solidFill>
                  <a:srgbClr val="00B050"/>
                </a:solidFill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682919" y="4778263"/>
                    <a:ext cx="936104" cy="36004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682919" y="4426185"/>
                    <a:ext cx="936104" cy="35207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 dirty="0">
                        <a:solidFill>
                          <a:schemeClr val="bg1"/>
                        </a:solidFill>
                      </a:rPr>
                      <a:t>内存管理</a:t>
                    </a:r>
                    <a:endParaRPr lang="zh-CN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6" name="矩形 55"/>
              <p:cNvSpPr/>
              <p:nvPr/>
            </p:nvSpPr>
            <p:spPr>
              <a:xfrm>
                <a:off x="4141515" y="4393584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合 166"/>
            <p:cNvGrpSpPr/>
            <p:nvPr/>
          </p:nvGrpSpPr>
          <p:grpSpPr bwMode="auto">
            <a:xfrm>
              <a:off x="5218156" y="2587580"/>
              <a:ext cx="939590" cy="2153469"/>
              <a:chOff x="5218156" y="2587580"/>
              <a:chExt cx="939590" cy="2153469"/>
            </a:xfrm>
          </p:grpSpPr>
          <p:grpSp>
            <p:nvGrpSpPr>
              <p:cNvPr id="48" name="组合 115"/>
              <p:cNvGrpSpPr/>
              <p:nvPr/>
            </p:nvGrpSpPr>
            <p:grpSpPr bwMode="auto">
              <a:xfrm>
                <a:off x="5221641" y="2587580"/>
                <a:ext cx="936105" cy="1773849"/>
                <a:chOff x="4968684" y="3234207"/>
                <a:chExt cx="936105" cy="1773849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4968926" y="3943753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968926" y="3580382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968926" y="3234466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系统调用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968926" y="4648279"/>
                  <a:ext cx="935608" cy="36019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内存初始化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968926" y="4303950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内存管理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5218836" y="4380890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组合 167"/>
            <p:cNvGrpSpPr/>
            <p:nvPr/>
          </p:nvGrpSpPr>
          <p:grpSpPr bwMode="auto">
            <a:xfrm>
              <a:off x="6349385" y="2263044"/>
              <a:ext cx="936638" cy="2458425"/>
              <a:chOff x="6349385" y="2263044"/>
              <a:chExt cx="936638" cy="2458425"/>
            </a:xfrm>
          </p:grpSpPr>
          <p:grpSp>
            <p:nvGrpSpPr>
              <p:cNvPr id="39" name="组合 123"/>
              <p:cNvGrpSpPr/>
              <p:nvPr/>
            </p:nvGrpSpPr>
            <p:grpSpPr bwMode="auto">
              <a:xfrm>
                <a:off x="6349385" y="2263044"/>
                <a:ext cx="936638" cy="2098385"/>
                <a:chOff x="6096428" y="2909671"/>
                <a:chExt cx="936638" cy="2098385"/>
              </a:xfrm>
            </p:grpSpPr>
            <p:grpSp>
              <p:nvGrpSpPr>
                <p:cNvPr id="41" name="组合 116"/>
                <p:cNvGrpSpPr/>
                <p:nvPr/>
              </p:nvGrpSpPr>
              <p:grpSpPr bwMode="auto">
                <a:xfrm>
                  <a:off x="6096961" y="3234207"/>
                  <a:ext cx="936105" cy="1773849"/>
                  <a:chOff x="4968684" y="3234207"/>
                  <a:chExt cx="936105" cy="1773849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4968254" y="3943753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进程加载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968254" y="3580382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进程调度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4968254" y="3234466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系统调用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4968254" y="4648279"/>
                    <a:ext cx="937130" cy="36019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4968254" y="4303949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内存管理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6096531" y="2909178"/>
                  <a:ext cx="937130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文件系统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6349488" y="4361848"/>
                <a:ext cx="937130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168"/>
            <p:cNvGrpSpPr/>
            <p:nvPr/>
          </p:nvGrpSpPr>
          <p:grpSpPr bwMode="auto">
            <a:xfrm>
              <a:off x="7482158" y="1867445"/>
              <a:ext cx="936638" cy="2825261"/>
              <a:chOff x="7482158" y="1867445"/>
              <a:chExt cx="936638" cy="2825261"/>
            </a:xfrm>
          </p:grpSpPr>
          <p:grpSp>
            <p:nvGrpSpPr>
              <p:cNvPr id="28" name="组合 143"/>
              <p:cNvGrpSpPr/>
              <p:nvPr/>
            </p:nvGrpSpPr>
            <p:grpSpPr bwMode="auto">
              <a:xfrm>
                <a:off x="7482158" y="1867445"/>
                <a:ext cx="936638" cy="2450463"/>
                <a:chOff x="7229201" y="2514072"/>
                <a:chExt cx="936638" cy="2450463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7228708" y="2514072"/>
                  <a:ext cx="937131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b="1">
                      <a:solidFill>
                        <a:schemeClr val="bg1"/>
                      </a:solidFill>
                    </a:rPr>
                    <a:t>Shell</a:t>
                  </a:r>
                  <a:r>
                    <a:rPr lang="zh-CN" altLang="en-US" sz="1200" b="1">
                      <a:solidFill>
                        <a:schemeClr val="bg1"/>
                      </a:solidFill>
                    </a:rPr>
                    <a:t>实现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" name="组合 135"/>
                <p:cNvGrpSpPr/>
                <p:nvPr/>
              </p:nvGrpSpPr>
              <p:grpSpPr bwMode="auto">
                <a:xfrm>
                  <a:off x="7229201" y="2866150"/>
                  <a:ext cx="936638" cy="2098385"/>
                  <a:chOff x="6096428" y="2909671"/>
                  <a:chExt cx="936638" cy="2098385"/>
                </a:xfrm>
              </p:grpSpPr>
              <p:grpSp>
                <p:nvGrpSpPr>
                  <p:cNvPr id="32" name="组合 136"/>
                  <p:cNvGrpSpPr/>
                  <p:nvPr/>
                </p:nvGrpSpPr>
                <p:grpSpPr bwMode="auto">
                  <a:xfrm>
                    <a:off x="6096961" y="3234207"/>
                    <a:ext cx="936105" cy="1773849"/>
                    <a:chOff x="4968684" y="3234207"/>
                    <a:chExt cx="936105" cy="1773849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967658" y="3946018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进程加载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4967658" y="3582647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进程调度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6" name="矩形 35"/>
                    <p:cNvSpPr/>
                    <p:nvPr/>
                  </p:nvSpPr>
                  <p:spPr>
                    <a:xfrm>
                      <a:off x="4967658" y="3236731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系统调用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4967658" y="4650543"/>
                      <a:ext cx="937131" cy="360196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内存初始化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4967658" y="4306214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内存管理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6095935" y="2909856"/>
                    <a:ext cx="937131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文件系统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9" name="矩形 28"/>
              <p:cNvSpPr/>
              <p:nvPr/>
            </p:nvSpPr>
            <p:spPr>
              <a:xfrm>
                <a:off x="7481665" y="4333286"/>
                <a:ext cx="937131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14" y="1140886"/>
            <a:ext cx="4226694" cy="49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zh-CN" altLang="en-US" sz="3600" dirty="0"/>
              <a:t>操作系统的启动原理及流程</a:t>
            </a:r>
            <a:endParaRPr lang="zh-CN" altLang="en-US" sz="36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中的启动流程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092200"/>
            <a:ext cx="5730875" cy="5099050"/>
          </a:xfrm>
        </p:spPr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仿真器支持直接加载</a:t>
            </a:r>
            <a:r>
              <a:rPr lang="en-US" altLang="zh-CN" dirty="0"/>
              <a:t>elf </a:t>
            </a:r>
            <a:r>
              <a:rPr lang="zh-CN" altLang="en-US" dirty="0"/>
              <a:t>格式的内核</a:t>
            </a:r>
            <a:endParaRPr lang="en-US" altLang="zh-CN" dirty="0"/>
          </a:p>
          <a:p>
            <a:pPr lvl="1"/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已经提供了</a:t>
            </a:r>
            <a:r>
              <a:rPr lang="en-US" altLang="zh-CN" dirty="0" err="1"/>
              <a:t>bootloader</a:t>
            </a:r>
            <a:endParaRPr lang="en-US" altLang="zh-CN" dirty="0"/>
          </a:p>
          <a:p>
            <a:r>
              <a:rPr lang="zh-CN" altLang="en-US" dirty="0"/>
              <a:t>启动流程被简化为加载内核到内存，之后跳转到内核的入口。</a:t>
            </a:r>
            <a:endParaRPr lang="en-US" altLang="zh-CN" dirty="0"/>
          </a:p>
          <a:p>
            <a:r>
              <a:rPr lang="zh-CN" altLang="en-US" dirty="0"/>
              <a:t>整个启动过程非常简单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875105" y="3097936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Space(</a:t>
            </a:r>
            <a:r>
              <a:rPr lang="en-US" altLang="zh-CN" dirty="0" err="1"/>
              <a:t>kuseg</a:t>
            </a:r>
            <a:r>
              <a:rPr lang="en-US" altLang="zh-CN" dirty="0"/>
              <a:t>) 0x00000000~0x7FFFFFFF(2G)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用户模式下可用</a:t>
            </a:r>
            <a:r>
              <a:rPr lang="zh-CN" altLang="en-US" dirty="0"/>
              <a:t>，</a:t>
            </a:r>
            <a:r>
              <a:rPr lang="zh-CN" altLang="zh-CN" dirty="0"/>
              <a:t>通过</a:t>
            </a:r>
            <a:r>
              <a:rPr lang="en-US" altLang="zh-CN" dirty="0"/>
              <a:t>MMU </a:t>
            </a:r>
            <a:r>
              <a:rPr lang="zh-CN" altLang="zh-CN" dirty="0"/>
              <a:t>映射到实际的物理地址上。</a:t>
            </a:r>
            <a:endParaRPr lang="zh-CN" altLang="zh-CN" dirty="0"/>
          </a:p>
          <a:p>
            <a:r>
              <a:rPr lang="en-US" altLang="zh-CN" dirty="0"/>
              <a:t>Kernel Space Unmapped Cached(kseg0) 0x80000000~0x9FFFFFFF(512MB)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只需要将地址的高</a:t>
            </a:r>
            <a:r>
              <a:rPr lang="en-US" altLang="zh-CN" dirty="0"/>
              <a:t>3 </a:t>
            </a:r>
            <a:r>
              <a:rPr lang="zh-CN" altLang="zh-CN" dirty="0"/>
              <a:t>位清零，就被转换为物理地址。一般情况下，都是通过</a:t>
            </a:r>
            <a:r>
              <a:rPr lang="en-US" altLang="zh-CN" dirty="0"/>
              <a:t>cache </a:t>
            </a:r>
            <a:r>
              <a:rPr lang="zh-CN" altLang="zh-CN" dirty="0"/>
              <a:t>对这段区域的地址进行访问。</a:t>
            </a:r>
            <a:endParaRPr lang="zh-CN" altLang="zh-CN" dirty="0"/>
          </a:p>
          <a:p>
            <a:r>
              <a:rPr lang="en-US" altLang="zh-CN" dirty="0"/>
              <a:t>Kernel Space Unmapped </a:t>
            </a:r>
            <a:r>
              <a:rPr lang="en-US" altLang="zh-CN" dirty="0" err="1"/>
              <a:t>Uncached</a:t>
            </a:r>
            <a:r>
              <a:rPr lang="en-US" altLang="zh-CN" dirty="0"/>
              <a:t>(kseg1) 0xA0000000~0xBFFFFFFF(512MB)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通过将高</a:t>
            </a:r>
            <a:r>
              <a:rPr lang="en-US" altLang="zh-CN" dirty="0"/>
              <a:t>3 </a:t>
            </a:r>
            <a:r>
              <a:rPr lang="zh-CN" altLang="zh-CN" dirty="0"/>
              <a:t>位清零的方法将地址映射为相应的物理地址，然后映射到物理内存中</a:t>
            </a:r>
            <a:r>
              <a:rPr lang="zh-CN" altLang="en-US" dirty="0"/>
              <a:t>低端</a:t>
            </a:r>
            <a:r>
              <a:rPr lang="en-US" altLang="zh-CN" dirty="0"/>
              <a:t>512MB</a:t>
            </a:r>
            <a:r>
              <a:rPr lang="zh-CN" altLang="en-US" dirty="0"/>
              <a:t>地址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Kernel Space Mapped Cached(kseg2) 0xC0000000~0xFFFFFFFF(1GB)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这段地址只能在内核态下使用并且需要</a:t>
            </a:r>
            <a:r>
              <a:rPr lang="en-US" altLang="zh-CN" dirty="0"/>
              <a:t>MMU </a:t>
            </a:r>
            <a:r>
              <a:rPr lang="zh-CN" altLang="zh-CN" dirty="0"/>
              <a:t>的转换。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29B91F-4CD0-4CB9-AB06-EDE3346DC62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 err="1"/>
              <a:t>Makefile</a:t>
            </a:r>
            <a:r>
              <a:rPr lang="en-US" altLang="zh-CN" sz="3600" dirty="0"/>
              <a:t>——</a:t>
            </a:r>
            <a:r>
              <a:rPr lang="zh-CN" altLang="en-US" sz="3600" dirty="0"/>
              <a:t>内核代码的地图</a:t>
            </a:r>
            <a:endParaRPr lang="zh-CN" alt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60219" y="892631"/>
            <a:ext cx="8644296" cy="5323113"/>
          </a:xfrm>
        </p:spPr>
        <p:txBody>
          <a:bodyPr anchor="ctr"/>
          <a:lstStyle/>
          <a:p>
            <a:r>
              <a:rPr lang="en-US" altLang="zh-CN" sz="2400" dirty="0"/>
              <a:t>make </a:t>
            </a:r>
            <a:r>
              <a:rPr lang="zh-CN" altLang="en-US" sz="2400" dirty="0"/>
              <a:t>工具一般用于 维护工程。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target </a:t>
            </a:r>
            <a:r>
              <a:rPr lang="zh-CN" altLang="en-US" sz="2400" dirty="0"/>
              <a:t>是我们构建 </a:t>
            </a:r>
            <a:r>
              <a:rPr lang="en-US" altLang="zh-CN" sz="2400" dirty="0"/>
              <a:t>(Build) </a:t>
            </a:r>
            <a:r>
              <a:rPr lang="zh-CN" altLang="en-US" sz="2400" dirty="0"/>
              <a:t>的目标，而 </a:t>
            </a:r>
            <a:r>
              <a:rPr lang="en-US" altLang="zh-CN" sz="2400" dirty="0"/>
              <a:t>dependencies </a:t>
            </a:r>
            <a:r>
              <a:rPr lang="zh-CN" altLang="en-US" sz="2400" dirty="0"/>
              <a:t>是构建该目标所需的其 它文件或其他目标。</a:t>
            </a:r>
            <a:endParaRPr lang="en-US" altLang="zh-CN" sz="2400" dirty="0"/>
          </a:p>
        </p:txBody>
      </p:sp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66" y="2648443"/>
            <a:ext cx="2413925" cy="146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4885</Words>
  <Application>WPS 演示</Application>
  <PresentationFormat>全屏显示(4:3)</PresentationFormat>
  <Paragraphs>318</Paragraphs>
  <Slides>37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Consolas</vt:lpstr>
      <vt:lpstr>黑体</vt:lpstr>
      <vt:lpstr>Calibri</vt:lpstr>
      <vt:lpstr>微软雅黑</vt:lpstr>
      <vt:lpstr>Arial Unicode MS</vt:lpstr>
      <vt:lpstr>Grid</vt:lpstr>
      <vt:lpstr>PBrush</vt:lpstr>
      <vt:lpstr>操作系统实验  lab1  内核、Boot和printf</vt:lpstr>
      <vt:lpstr>内容提要</vt:lpstr>
      <vt:lpstr>实验概述</vt:lpstr>
      <vt:lpstr>小操作系统实验的各个部分及相互关系</vt:lpstr>
      <vt:lpstr>增量式实现方法</vt:lpstr>
      <vt:lpstr>操作系统的启动原理及流程</vt:lpstr>
      <vt:lpstr>gxemul 中的启动流程</vt:lpstr>
      <vt:lpstr>代码导读</vt:lpstr>
      <vt:lpstr>Makefile——内核代码的地图</vt:lpstr>
      <vt:lpstr>代码导读</vt:lpstr>
      <vt:lpstr>Exercise 1.1 修改交叉编译器的路径</vt:lpstr>
      <vt:lpstr>Exercise 1.1 修改交叉编译器的路径</vt:lpstr>
      <vt:lpstr>ELF——深入探究编译与链接</vt:lpstr>
      <vt:lpstr>ELF——深入探究编译与链接</vt:lpstr>
      <vt:lpstr>Exercise 1.2 解析ELF文件</vt:lpstr>
      <vt:lpstr>PowerPoint 演示文稿</vt:lpstr>
      <vt:lpstr>PowerPoint 演示文稿</vt:lpstr>
      <vt:lpstr>课下测试Lab1-1评测说明</vt:lpstr>
      <vt:lpstr>MIPS 内存布局——寻找内核的正确位置</vt:lpstr>
      <vt:lpstr>Linker Script——控制加载地址</vt:lpstr>
      <vt:lpstr>Linker Script——控制加载地址</vt:lpstr>
      <vt:lpstr>Exercise 1.3 调整内核到正确位置</vt:lpstr>
      <vt:lpstr>Exercise 1.3 调整内核到正确位置</vt:lpstr>
      <vt:lpstr>MIPS汇编与C语言</vt:lpstr>
      <vt:lpstr>Exercise 1.4 设置栈指针跳转到主函数</vt:lpstr>
      <vt:lpstr>特别提示！！！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Lab1课下运行结果</vt:lpstr>
      <vt:lpstr>课下测试Lab1-2评测说明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列车员</cp:lastModifiedBy>
  <cp:revision>3144</cp:revision>
  <cp:lastPrinted>2020-03-07T17:05:00Z</cp:lastPrinted>
  <dcterms:created xsi:type="dcterms:W3CDTF">2004-03-10T10:42:00Z</dcterms:created>
  <dcterms:modified xsi:type="dcterms:W3CDTF">2022-03-11T08:14:35Z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29C2E4E44ABD4CA0A304D63C532284DA</vt:lpwstr>
  </property>
</Properties>
</file>