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1606" r:id="rId3"/>
    <p:sldId id="1541" r:id="rId5"/>
    <p:sldId id="1609" r:id="rId6"/>
    <p:sldId id="1640" r:id="rId7"/>
    <p:sldId id="1620" r:id="rId8"/>
    <p:sldId id="1623" r:id="rId9"/>
    <p:sldId id="1624" r:id="rId10"/>
    <p:sldId id="1625" r:id="rId11"/>
    <p:sldId id="1621" r:id="rId12"/>
    <p:sldId id="1627" r:id="rId13"/>
    <p:sldId id="1639" r:id="rId14"/>
    <p:sldId id="1630" r:id="rId15"/>
    <p:sldId id="1642" r:id="rId16"/>
    <p:sldId id="1631" r:id="rId17"/>
    <p:sldId id="1645" r:id="rId18"/>
    <p:sldId id="1644" r:id="rId19"/>
    <p:sldId id="1633" r:id="rId20"/>
    <p:sldId id="1767" r:id="rId21"/>
    <p:sldId id="1641" r:id="rId22"/>
    <p:sldId id="1780" r:id="rId23"/>
    <p:sldId id="1610" r:id="rId24"/>
    <p:sldId id="1611" r:id="rId25"/>
    <p:sldId id="1612" r:id="rId26"/>
    <p:sldId id="1617" r:id="rId27"/>
    <p:sldId id="1613" r:id="rId28"/>
    <p:sldId id="1614" r:id="rId29"/>
    <p:sldId id="1764" r:id="rId30"/>
    <p:sldId id="1766" r:id="rId31"/>
    <p:sldId id="1618" r:id="rId32"/>
    <p:sldId id="1781" r:id="rId33"/>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1pPr>
    <a:lvl2pPr marL="457200" algn="l" rtl="0" fontAlgn="base">
      <a:spcBef>
        <a:spcPct val="0"/>
      </a:spcBef>
      <a:spcAft>
        <a:spcPct val="0"/>
      </a:spcAft>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2pPr>
    <a:lvl3pPr marL="914400" algn="l" rtl="0" fontAlgn="base">
      <a:spcBef>
        <a:spcPct val="0"/>
      </a:spcBef>
      <a:spcAft>
        <a:spcPct val="0"/>
      </a:spcAft>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3pPr>
    <a:lvl4pPr marL="1371600" algn="l" rtl="0" fontAlgn="base">
      <a:spcBef>
        <a:spcPct val="0"/>
      </a:spcBef>
      <a:spcAft>
        <a:spcPct val="0"/>
      </a:spcAft>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4pPr>
    <a:lvl5pPr marL="1828800" algn="l" rtl="0" fontAlgn="base">
      <a:spcBef>
        <a:spcPct val="0"/>
      </a:spcBef>
      <a:spcAft>
        <a:spcPct val="0"/>
      </a:spcAft>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5pPr>
    <a:lvl6pPr marL="2286000" algn="l" defTabSz="914400" rtl="0" eaLnBrk="1" latinLnBrk="0" hangingPunct="1">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6pPr>
    <a:lvl7pPr marL="2743200" algn="l" defTabSz="914400" rtl="0" eaLnBrk="1" latinLnBrk="0" hangingPunct="1">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7pPr>
    <a:lvl8pPr marL="3200400" algn="l" defTabSz="914400" rtl="0" eaLnBrk="1" latinLnBrk="0" hangingPunct="1">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8pPr>
    <a:lvl9pPr marL="3657600" algn="l" defTabSz="914400" rtl="0" eaLnBrk="1" latinLnBrk="0" hangingPunct="1">
      <a:defRPr sz="3600" kern="1200">
        <a:solidFill>
          <a:schemeClr val="tx1"/>
        </a:solidFill>
        <a:latin typeface="Times New Roman" panose="02020503050405090304" pitchFamily="18" charset="0"/>
        <a:ea typeface="华文仿宋" panose="02010600040101010101" charset="-122"/>
        <a:cs typeface="华文仿宋" panose="0201060004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9999"/>
    <a:srgbClr val="0099CC"/>
    <a:srgbClr val="99CCFF"/>
    <a:srgbClr val="C0C0C0"/>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autoAdjust="0"/>
    <p:restoredTop sz="85116" autoAdjust="0"/>
  </p:normalViewPr>
  <p:slideViewPr>
    <p:cSldViewPr snapToGrid="0">
      <p:cViewPr varScale="1">
        <p:scale>
          <a:sx n="82" d="100"/>
          <a:sy n="82" d="100"/>
        </p:scale>
        <p:origin x="524" y="24"/>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6010"/>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C82B94DB-91B2-48A0-BAB1-7AC5813B0FE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A4FA5199-6272-4107-B9EC-04DAA56CCC4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234613" name="BMP 图像" r:id="rId2" imgW="9163050" imgH="704850" progId="PBrush">
                  <p:embed/>
                </p:oleObj>
              </mc:Choice>
              <mc:Fallback>
                <p:oleObj name="BMP 图像" r:id="rId2" imgW="9163050" imgH="704850" progId="PBrush">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endParaRPr lang="en-US" altLang="zh-CN"/>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CE32FF86-1C38-4121-AD9B-A6BA7EEBFEA3}" type="slidenum">
              <a:rPr lang="zh-CN" altLang="en-US"/>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55D6D429-5464-4809-913A-4436523C9EE6}" type="slidenum">
              <a:rPr lang="zh-CN" altLang="en-US"/>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defRPr/>
            </a:pPr>
            <a:fld id="{D0EFB509-6A30-49FF-A099-72772AAB8524}" type="slidenum">
              <a:rPr lang="zh-CN" altLang="en-US"/>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7683DF9-294A-46B2-B2A9-741C745746A1}" type="slidenum">
              <a:rPr lang="zh-CN" altLang="en-US"/>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FE5E8F7A-5601-41C2-983E-AE6A3280D327}" type="slidenum">
              <a:rPr lang="zh-CN" altLang="en-US"/>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B629B91F-4CD0-4CB9-AB06-EDE3346DC620}" type="slidenum">
              <a:rPr lang="zh-CN" altLang="en-US"/>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CDCF00F-797F-4394-B7CB-80B8BEE56974}" type="slidenum">
              <a:rPr lang="zh-CN" altLang="en-US"/>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4D6FA83-D2BE-4E13-AFDF-E4D06E854AC6}" type="slidenum">
              <a:rPr lang="zh-CN" altLang="en-US"/>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ln>
          <a:effectLst/>
        </p:spPr>
        <p:txBody>
          <a:bodyPr>
            <a:spAutoFit/>
          </a:bodyPr>
          <a:lstStyle/>
          <a:p>
            <a:pPr algn="ctr">
              <a:spcBef>
                <a:spcPct val="50000"/>
              </a:spcBef>
              <a:defRPr/>
            </a:pPr>
            <a:r>
              <a:rPr lang="zh-CN" altLang="en-US" sz="2400">
                <a:solidFill>
                  <a:schemeClr val="bg1"/>
                </a:solidFill>
                <a:ea typeface="华文行楷" pitchFamily="2" charset="-122"/>
                <a:cs typeface="+mn-cs"/>
              </a:rPr>
              <a:t>计算机学院</a:t>
            </a:r>
            <a:endParaRPr lang="zh-CN" altLang="en-US" sz="2400">
              <a:solidFill>
                <a:schemeClr val="bg1"/>
              </a:solidFill>
              <a:ea typeface="华文行楷" pitchFamily="2" charset="-122"/>
              <a:cs typeface="+mn-cs"/>
            </a:endParaRP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ln>
          <a:effectLst/>
        </p:spPr>
        <p:txBody>
          <a:bodyPr>
            <a:spAutoFit/>
          </a:bodyPr>
          <a:lstStyle/>
          <a:p>
            <a:pPr algn="ctr">
              <a:defRPr/>
            </a:pPr>
            <a:fld id="{C4BC2169-558D-414C-A7F6-90D670A3397E}" type="slidenum">
              <a:rPr lang="zh-CN" altLang="en-US" sz="1600">
                <a:solidFill>
                  <a:schemeClr val="bg1"/>
                </a:solidFill>
                <a:ea typeface="宋体" panose="02010600030101010101" pitchFamily="2" charset="-122"/>
                <a:cs typeface="+mn-cs"/>
              </a:rPr>
            </a:fld>
            <a:endParaRPr lang="en-US" altLang="zh-CN" sz="1600">
              <a:solidFill>
                <a:schemeClr val="bg1"/>
              </a:solidFill>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5642" y="1552075"/>
            <a:ext cx="7772400" cy="1937084"/>
          </a:xfrm>
        </p:spPr>
        <p:txBody>
          <a:bodyPr/>
          <a:lstStyle/>
          <a:p>
            <a:pPr eaLnBrk="1" hangingPunct="1">
              <a:defRPr/>
            </a:pPr>
            <a:r>
              <a:rPr lang="zh-CN" altLang="en-US" dirty="0"/>
              <a:t>操作系统实验</a:t>
            </a:r>
            <a:br>
              <a:rPr lang="en-US" altLang="zh-CN" dirty="0"/>
            </a:br>
            <a:br>
              <a:rPr lang="en-US" altLang="zh-CN" dirty="0"/>
            </a:br>
            <a:r>
              <a:rPr lang="en-US" altLang="zh-CN" dirty="0" err="1"/>
              <a:t>lab2</a:t>
            </a:r>
            <a:r>
              <a:rPr lang="zh-CN" altLang="en-US" dirty="0"/>
              <a:t>  内存管理</a:t>
            </a:r>
            <a:br>
              <a:rPr lang="zh-CN" altLang="en-US" dirty="0"/>
            </a:br>
            <a:r>
              <a:rPr lang="zh-CN" altLang="en-US" dirty="0"/>
              <a:t>课下任务讲解</a:t>
            </a:r>
            <a:endParaRPr lang="zh-CN" altLang="en-US" dirty="0"/>
          </a:p>
        </p:txBody>
      </p:sp>
      <p:sp>
        <p:nvSpPr>
          <p:cNvPr id="4" name="副标题 3"/>
          <p:cNvSpPr>
            <a:spLocks noGrp="1"/>
          </p:cNvSpPr>
          <p:nvPr>
            <p:ph type="subTitle" idx="1"/>
          </p:nvPr>
        </p:nvSpPr>
        <p:spPr/>
        <p:txBody>
          <a:bodyPr/>
          <a:lstStyle/>
          <a:p>
            <a:endParaRPr lang="zh-CN" altLang="en-US"/>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dirty="0"/>
              <a:t>MIPS</a:t>
            </a:r>
            <a:r>
              <a:rPr lang="zh-CN" altLang="en-US" dirty="0"/>
              <a:t>内存映射</a:t>
            </a:r>
            <a:r>
              <a:rPr lang="en-US" altLang="zh-CN" dirty="0"/>
              <a:t>(2)</a:t>
            </a:r>
            <a:endParaRPr lang="en-US" altLang="zh-CN" dirty="0"/>
          </a:p>
        </p:txBody>
      </p:sp>
      <p:sp>
        <p:nvSpPr>
          <p:cNvPr id="3" name="内容占位符 2"/>
          <p:cNvSpPr>
            <a:spLocks noGrp="1"/>
          </p:cNvSpPr>
          <p:nvPr>
            <p:ph idx="4294967295"/>
          </p:nvPr>
        </p:nvSpPr>
        <p:spPr>
          <a:xfrm>
            <a:off x="457200" y="1285875"/>
            <a:ext cx="8229600" cy="4286250"/>
          </a:xfrm>
        </p:spPr>
        <p:txBody>
          <a:bodyPr/>
          <a:lstStyle/>
          <a:p>
            <a:pPr marL="0" indent="0">
              <a:buNone/>
            </a:pPr>
            <a:r>
              <a:rPr lang="en-US" altLang="zh-CN" sz="2400" dirty="0"/>
              <a:t>3.kseg1 (direct-mapped uncached kernel space, 0xa0000000 - 0xbfffffff)： 与kseg0类似，这段地址也是内核地址，将虚拟地址的高 3 位清零(&amp; 0x1fffffff)，就可以转换到物理地址， 这段逻辑地址也是被连续地映射到物理内存的低端512M空间。但是 kseg1 不使用缓存(uncached)，访问速度比较慢， 但对硬件I/O寄存器来说，也就不存在Cache一致性的问题了，这段内存通常被映射到I/O寄存器，用来实现对外设的访问。</a:t>
            </a:r>
            <a:endParaRPr lang="en-US" altLang="zh-CN" sz="2400" dirty="0"/>
          </a:p>
          <a:p>
            <a:pPr marL="0" indent="0">
              <a:buNone/>
            </a:pPr>
            <a:r>
              <a:rPr lang="en-US" altLang="zh-CN" sz="2400" dirty="0"/>
              <a:t>4.kseg2 (TLB-mapped cacheable kernel space, 0xc0000000 - 0xffffffff): 这段地址只能在内核态下使用，并且需要 MMU 的转换。</a:t>
            </a:r>
            <a:endParaRPr lang="en-US" altLang="zh-CN" sz="2400" dirty="0"/>
          </a:p>
          <a:p>
            <a:endParaRPr lang="en-US" altLang="zh-CN" sz="2400" dirty="0"/>
          </a:p>
          <a:p>
            <a:r>
              <a:rPr lang="zh-CN" altLang="en-US" sz="2400" dirty="0">
                <a:solidFill>
                  <a:srgbClr val="FF0000"/>
                </a:solidFill>
              </a:rPr>
              <a:t>具体查看</a:t>
            </a:r>
            <a:r>
              <a:rPr lang="en-US" altLang="zh-CN" sz="2400" dirty="0">
                <a:solidFill>
                  <a:srgbClr val="FF0000"/>
                </a:solidFill>
              </a:rPr>
              <a:t>include/mmu.h</a:t>
            </a:r>
            <a:endParaRPr lang="en-US" altLang="zh-CN" sz="2400" dirty="0"/>
          </a:p>
          <a:p>
            <a:endParaRPr lang="en-US" altLang="zh-CN" sz="2400" dirty="0"/>
          </a:p>
          <a:p>
            <a:pPr lvl="1"/>
            <a:endParaRPr lang="en-US" altLang="zh-CN" sz="2400" dirty="0"/>
          </a:p>
          <a:p>
            <a:pPr lvl="1"/>
            <a:endParaRPr lang="en-US" altLang="zh-CN" sz="2400"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两种算法</a:t>
            </a:r>
            <a:endParaRPr lang="zh-CN" altLang="en-US" dirty="0"/>
          </a:p>
        </p:txBody>
      </p:sp>
      <p:sp>
        <p:nvSpPr>
          <p:cNvPr id="3" name="内容占位符 2"/>
          <p:cNvSpPr>
            <a:spLocks noGrp="1"/>
          </p:cNvSpPr>
          <p:nvPr>
            <p:ph idx="1"/>
          </p:nvPr>
        </p:nvSpPr>
        <p:spPr>
          <a:xfrm>
            <a:off x="98425" y="1085850"/>
            <a:ext cx="2454275" cy="5010150"/>
          </a:xfrm>
        </p:spPr>
        <p:txBody>
          <a:bodyPr/>
          <a:lstStyle/>
          <a:p>
            <a:pPr marL="514350" indent="-514350">
              <a:buFont typeface="Arial" panose="020B0604020202090204" pitchFamily="34" charset="0"/>
              <a:buChar char="•"/>
            </a:pPr>
            <a:r>
              <a:rPr lang="en-US" altLang="zh-CN" sz="2000" dirty="0">
                <a:solidFill>
                  <a:schemeClr val="tx2"/>
                </a:solidFill>
              </a:rPr>
              <a:t>2 ~ 3G: </a:t>
            </a:r>
            <a:r>
              <a:rPr lang="zh-CN" altLang="en-US" sz="2000" dirty="0">
                <a:solidFill>
                  <a:schemeClr val="tx2"/>
                </a:solidFill>
              </a:rPr>
              <a:t>直接映射</a:t>
            </a:r>
            <a:r>
              <a:rPr lang="en-US" altLang="zh-CN" sz="2000" dirty="0">
                <a:solidFill>
                  <a:schemeClr val="tx2"/>
                </a:solidFill>
              </a:rPr>
              <a:t>(</a:t>
            </a:r>
            <a:r>
              <a:rPr lang="zh-CN" altLang="en-US" sz="2000" dirty="0">
                <a:solidFill>
                  <a:schemeClr val="tx2"/>
                </a:solidFill>
              </a:rPr>
              <a:t>减去</a:t>
            </a:r>
            <a:r>
              <a:rPr lang="en-US" altLang="zh-CN" sz="2000" dirty="0">
                <a:solidFill>
                  <a:schemeClr val="tx2"/>
                </a:solidFill>
              </a:rPr>
              <a:t>ULIM)</a:t>
            </a:r>
            <a:endParaRPr lang="en-US" altLang="zh-CN" sz="2000" dirty="0">
              <a:solidFill>
                <a:schemeClr val="tx2"/>
              </a:solidFill>
            </a:endParaRPr>
          </a:p>
          <a:p>
            <a:pPr marL="514350" indent="-514350">
              <a:buFont typeface="Arial" panose="020B0604020202090204" pitchFamily="34" charset="0"/>
              <a:buChar char="•"/>
            </a:pPr>
            <a:r>
              <a:rPr lang="en-US" altLang="zh-CN" sz="2000" dirty="0">
                <a:solidFill>
                  <a:schemeClr val="tx2"/>
                </a:solidFill>
              </a:rPr>
              <a:t>0 ~ 2G:  </a:t>
            </a:r>
            <a:r>
              <a:rPr lang="zh-CN" altLang="en-US" sz="2000" dirty="0">
                <a:solidFill>
                  <a:schemeClr val="tx2"/>
                </a:solidFill>
              </a:rPr>
              <a:t>查表    </a:t>
            </a:r>
            <a:r>
              <a:rPr lang="en-US" altLang="zh-CN" sz="2000" dirty="0">
                <a:solidFill>
                  <a:schemeClr val="tx2"/>
                </a:solidFill>
              </a:rPr>
              <a:t>(</a:t>
            </a:r>
            <a:r>
              <a:rPr lang="zh-CN" altLang="en-US" sz="2000" dirty="0">
                <a:solidFill>
                  <a:schemeClr val="tx2"/>
                </a:solidFill>
              </a:rPr>
              <a:t>页目录和页表</a:t>
            </a:r>
            <a:r>
              <a:rPr lang="en-US" altLang="zh-CN" sz="2000" dirty="0">
                <a:solidFill>
                  <a:schemeClr val="tx2"/>
                </a:solidFill>
              </a:rPr>
              <a:t>)</a:t>
            </a:r>
            <a:endParaRPr lang="en-US" altLang="zh-CN" sz="2000" dirty="0">
              <a:solidFill>
                <a:schemeClr val="tx2"/>
              </a:solidFill>
            </a:endParaRPr>
          </a:p>
          <a:p>
            <a:endParaRPr lang="zh-CN" altLang="en-US" sz="2800" dirty="0">
              <a:solidFill>
                <a:schemeClr val="tx2"/>
              </a:solidFill>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490" y="314325"/>
            <a:ext cx="6400509"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(1)</a:t>
            </a:r>
            <a:endParaRPr lang="en-US" altLang="zh-CN" dirty="0">
              <a:sym typeface="+mn-ea"/>
            </a:endParaRPr>
          </a:p>
        </p:txBody>
      </p:sp>
      <p:sp>
        <p:nvSpPr>
          <p:cNvPr id="3" name="内容占位符 2"/>
          <p:cNvSpPr>
            <a:spLocks noGrp="1"/>
          </p:cNvSpPr>
          <p:nvPr>
            <p:ph idx="4294967295"/>
          </p:nvPr>
        </p:nvSpPr>
        <p:spPr>
          <a:xfrm>
            <a:off x="457200" y="1600200"/>
            <a:ext cx="8229600" cy="4525963"/>
          </a:xfrm>
        </p:spPr>
        <p:txBody>
          <a:bodyPr/>
          <a:lstStyle/>
          <a:p>
            <a:r>
              <a:rPr lang="zh-CN" altLang="en-US" sz="2950" dirty="0"/>
              <a:t>kseg0 区域的地址转换：</a:t>
            </a:r>
            <a:endParaRPr lang="zh-CN" altLang="en-US" sz="2950" dirty="0"/>
          </a:p>
          <a:p>
            <a:pPr lvl="1"/>
            <a:r>
              <a:rPr lang="en-US" altLang="zh-CN" sz="2720" dirty="0" err="1"/>
              <a:t>从虚拟地址到物理地址的转换只需要清掉</a:t>
            </a:r>
            <a:r>
              <a:rPr lang="en-US" altLang="zh-CN" sz="2720" dirty="0"/>
              <a:t>最高位的零即可，反过来，将对应范围内的物理地址转换到内核虚拟地址，也只需要将最高位设置为1即可。我们在 include/mmu.h 中定义了 PADDR 和 KADDR 两个宏来实验这一功能</a:t>
            </a:r>
            <a:r>
              <a:rPr lang="zh-CN" altLang="en-US" sz="2720" dirty="0"/>
              <a:t>。</a:t>
            </a:r>
            <a:endParaRPr lang="en-US" altLang="zh-CN" sz="2720" dirty="0"/>
          </a:p>
          <a:p>
            <a:pPr lvl="1"/>
            <a:endParaRPr lang="en-US" altLang="zh-CN" sz="3000" dirty="0"/>
          </a:p>
          <a:p>
            <a:pPr lvl="1"/>
            <a:endParaRPr lang="en-US" altLang="zh-CN" sz="3000" dirty="0"/>
          </a:p>
          <a:p>
            <a:pPr lvl="1"/>
            <a:endParaRPr lang="en-US" altLang="zh-CN" sz="3000" dirty="0"/>
          </a:p>
        </p:txBody>
      </p:sp>
      <p:sp>
        <p:nvSpPr>
          <p:cNvPr id="4" name="矩形 3"/>
          <p:cNvSpPr/>
          <p:nvPr/>
        </p:nvSpPr>
        <p:spPr>
          <a:xfrm>
            <a:off x="355600" y="4492853"/>
            <a:ext cx="8191500" cy="1814830"/>
          </a:xfrm>
          <a:prstGeom prst="rect">
            <a:avLst/>
          </a:prstGeom>
        </p:spPr>
        <p:txBody>
          <a:bodyPr wrap="square">
            <a:spAutoFit/>
          </a:bodyPr>
          <a:lstStyle/>
          <a:p>
            <a:r>
              <a:rPr lang="en-US" altLang="zh-CN" sz="1600" dirty="0"/>
              <a:t>#define PADDR(</a:t>
            </a:r>
            <a:r>
              <a:rPr lang="en-US" altLang="zh-CN" sz="1600" dirty="0" err="1"/>
              <a:t>kva</a:t>
            </a:r>
            <a:r>
              <a:rPr lang="en-US" altLang="zh-CN" sz="1600" dirty="0"/>
              <a:t>)						\</a:t>
            </a:r>
            <a:endParaRPr lang="en-US" altLang="zh-CN" sz="1600" dirty="0"/>
          </a:p>
          <a:p>
            <a:r>
              <a:rPr lang="en-US" altLang="zh-CN" sz="1600" dirty="0"/>
              <a:t>({							\</a:t>
            </a:r>
            <a:endParaRPr lang="en-US" altLang="zh-CN" sz="1600" dirty="0"/>
          </a:p>
          <a:p>
            <a:r>
              <a:rPr lang="en-US" altLang="zh-CN" sz="1600" dirty="0"/>
              <a:t>	</a:t>
            </a:r>
            <a:r>
              <a:rPr lang="en-US" altLang="zh-CN" sz="1600" dirty="0" err="1"/>
              <a:t>u_long</a:t>
            </a:r>
            <a:r>
              <a:rPr lang="en-US" altLang="zh-CN" sz="1600" dirty="0"/>
              <a:t> a = (</a:t>
            </a:r>
            <a:r>
              <a:rPr lang="en-US" altLang="zh-CN" sz="1600" dirty="0" err="1"/>
              <a:t>u_long</a:t>
            </a:r>
            <a:r>
              <a:rPr lang="en-US" altLang="zh-CN" sz="1600" dirty="0"/>
              <a:t>) (</a:t>
            </a:r>
            <a:r>
              <a:rPr lang="en-US" altLang="zh-CN" sz="1600" dirty="0" err="1"/>
              <a:t>kva</a:t>
            </a:r>
            <a:r>
              <a:rPr lang="en-US" altLang="zh-CN" sz="1600" dirty="0"/>
              <a:t>);				\</a:t>
            </a:r>
            <a:endParaRPr lang="en-US" altLang="zh-CN" sz="1600" dirty="0"/>
          </a:p>
          <a:p>
            <a:r>
              <a:rPr lang="en-US" altLang="zh-CN" sz="1600" dirty="0"/>
              <a:t>	if (a &lt; ULIM)					\</a:t>
            </a:r>
            <a:endParaRPr lang="en-US" altLang="zh-CN" sz="1600" dirty="0"/>
          </a:p>
          <a:p>
            <a:r>
              <a:rPr lang="en-US" altLang="zh-CN" sz="1600" dirty="0"/>
              <a:t>		panic("PADDR called with invalid </a:t>
            </a:r>
            <a:r>
              <a:rPr lang="en-US" altLang="zh-CN" sz="1600" dirty="0" err="1"/>
              <a:t>kva</a:t>
            </a:r>
            <a:r>
              <a:rPr lang="en-US" altLang="zh-CN" sz="1600" dirty="0"/>
              <a:t> %08lx", a);	\</a:t>
            </a:r>
            <a:endParaRPr lang="en-US" altLang="zh-CN" sz="1600" dirty="0"/>
          </a:p>
          <a:p>
            <a:r>
              <a:rPr lang="en-US" altLang="zh-CN" sz="1600" dirty="0"/>
              <a:t>	a - ULIM;						\</a:t>
            </a:r>
            <a:endParaRPr lang="en-US" altLang="zh-CN" sz="1600" dirty="0"/>
          </a:p>
          <a:p>
            <a:r>
              <a:rPr lang="en-US" altLang="zh-CN" sz="1600" dirty="0"/>
              <a:t>})</a:t>
            </a:r>
            <a:endParaRPr lang="zh-CN" altLang="en-US" sz="1600" dirty="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(2)</a:t>
            </a:r>
            <a:endParaRPr lang="en-US" altLang="zh-CN" dirty="0">
              <a:sym typeface="+mn-ea"/>
            </a:endParaRPr>
          </a:p>
        </p:txBody>
      </p:sp>
      <p:sp>
        <p:nvSpPr>
          <p:cNvPr id="3" name="内容占位符 2"/>
          <p:cNvSpPr>
            <a:spLocks noGrp="1"/>
          </p:cNvSpPr>
          <p:nvPr>
            <p:ph idx="4294967295"/>
          </p:nvPr>
        </p:nvSpPr>
        <p:spPr>
          <a:xfrm>
            <a:off x="457200" y="1600200"/>
            <a:ext cx="8229600" cy="4525963"/>
          </a:xfrm>
        </p:spPr>
        <p:txBody>
          <a:bodyPr/>
          <a:lstStyle/>
          <a:p>
            <a:r>
              <a:rPr lang="zh-CN" altLang="en-US" sz="2950" dirty="0"/>
              <a:t>二级页表机制：</a:t>
            </a:r>
            <a:endParaRPr lang="zh-CN" altLang="en-US" sz="2950" dirty="0"/>
          </a:p>
          <a:p>
            <a:endParaRPr lang="en-US" altLang="zh-CN" sz="2950" dirty="0"/>
          </a:p>
          <a:p>
            <a:pPr lvl="1"/>
            <a:endParaRPr lang="en-US" altLang="zh-CN" sz="3000" dirty="0"/>
          </a:p>
          <a:p>
            <a:pPr lvl="1"/>
            <a:endParaRPr lang="en-US" altLang="zh-CN" sz="3000" dirty="0"/>
          </a:p>
          <a:p>
            <a:pPr lvl="1"/>
            <a:endParaRPr lang="en-US" altLang="zh-CN" sz="3000" dirty="0"/>
          </a:p>
        </p:txBody>
      </p:sp>
      <p:pic>
        <p:nvPicPr>
          <p:cNvPr id="4" name="图片 3"/>
          <p:cNvPicPr>
            <a:picLocks noChangeAspect="1"/>
          </p:cNvPicPr>
          <p:nvPr/>
        </p:nvPicPr>
        <p:blipFill>
          <a:blip r:embed="rId1"/>
          <a:stretch>
            <a:fillRect/>
          </a:stretch>
        </p:blipFill>
        <p:spPr>
          <a:xfrm>
            <a:off x="1641475" y="2322830"/>
            <a:ext cx="5861050" cy="3803650"/>
          </a:xfrm>
          <a:prstGeom prst="rect">
            <a:avLst/>
          </a:prstGeom>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(3)</a:t>
            </a:r>
            <a:endParaRPr lang="zh-CN" altLang="en-US" dirty="0">
              <a:sym typeface="+mn-ea"/>
            </a:endParaRPr>
          </a:p>
        </p:txBody>
      </p:sp>
      <p:sp>
        <p:nvSpPr>
          <p:cNvPr id="3" name="内容占位符 2"/>
          <p:cNvSpPr>
            <a:spLocks noGrp="1"/>
          </p:cNvSpPr>
          <p:nvPr>
            <p:ph idx="4294967295"/>
          </p:nvPr>
        </p:nvSpPr>
        <p:spPr>
          <a:xfrm>
            <a:off x="457200" y="1352550"/>
            <a:ext cx="8229600" cy="4773930"/>
          </a:xfrm>
        </p:spPr>
        <p:txBody>
          <a:bodyPr/>
          <a:lstStyle/>
          <a:p>
            <a:r>
              <a:rPr lang="zh-CN" altLang="en-US" sz="2950" dirty="0"/>
              <a:t>二级页表中虚拟地址到物理地址的转换：</a:t>
            </a:r>
            <a:endParaRPr lang="zh-CN" altLang="en-US" sz="2950" dirty="0"/>
          </a:p>
          <a:p>
            <a:r>
              <a:rPr lang="zh-CN" altLang="en-US" sz="2720" dirty="0"/>
              <a:t>虚拟地址</a:t>
            </a:r>
            <a:r>
              <a:rPr lang="en-US" altLang="zh-CN" sz="2720" dirty="0"/>
              <a:t>→</a:t>
            </a:r>
            <a:r>
              <a:rPr lang="zh-CN" altLang="en-US" sz="2720" dirty="0"/>
              <a:t>页目录项</a:t>
            </a:r>
            <a:r>
              <a:rPr lang="en-US" altLang="zh-CN" sz="2720" dirty="0">
                <a:sym typeface="+mn-ea"/>
              </a:rPr>
              <a:t>→</a:t>
            </a:r>
            <a:r>
              <a:rPr lang="zh-CN" altLang="en-US" sz="2720" dirty="0"/>
              <a:t>页表项</a:t>
            </a:r>
            <a:r>
              <a:rPr lang="en-US" altLang="zh-CN" sz="2720" dirty="0">
                <a:sym typeface="+mn-ea"/>
              </a:rPr>
              <a:t>→</a:t>
            </a:r>
            <a:r>
              <a:rPr lang="zh-CN" altLang="en-US" sz="2720" dirty="0"/>
              <a:t>物理页</a:t>
            </a:r>
            <a:r>
              <a:rPr lang="en-US" altLang="zh-CN" sz="2720" dirty="0"/>
              <a:t>+</a:t>
            </a:r>
            <a:r>
              <a:rPr lang="zh-CN" altLang="en-US" sz="2720" dirty="0"/>
              <a:t>页偏移</a:t>
            </a:r>
            <a:r>
              <a:rPr lang="en-US" altLang="zh-CN" sz="2720" dirty="0">
                <a:sym typeface="+mn-ea"/>
              </a:rPr>
              <a:t>→</a:t>
            </a:r>
            <a:r>
              <a:rPr lang="zh-CN" altLang="en-US" sz="2720" dirty="0"/>
              <a:t>物理地址</a:t>
            </a:r>
            <a:endParaRPr lang="zh-CN" altLang="en-US" sz="2720" dirty="0"/>
          </a:p>
          <a:p>
            <a:endParaRPr lang="zh-CN" altLang="en-US" sz="2720" dirty="0"/>
          </a:p>
          <a:p>
            <a:pPr lvl="1"/>
            <a:endParaRPr lang="zh-CN" altLang="en-US" sz="2720" dirty="0"/>
          </a:p>
          <a:p>
            <a:pPr lvl="1"/>
            <a:endParaRPr lang="en-US" altLang="zh-CN" sz="3000" dirty="0"/>
          </a:p>
          <a:p>
            <a:pPr lvl="1"/>
            <a:endParaRPr lang="en-US" altLang="zh-CN" sz="3000" dirty="0"/>
          </a:p>
          <a:p>
            <a:pPr lvl="1"/>
            <a:endParaRPr lang="en-US" altLang="zh-CN" sz="3000" dirty="0"/>
          </a:p>
        </p:txBody>
      </p:sp>
      <p:pic>
        <p:nvPicPr>
          <p:cNvPr id="4" name="图片 3"/>
          <p:cNvPicPr>
            <a:picLocks noChangeAspect="1"/>
          </p:cNvPicPr>
          <p:nvPr/>
        </p:nvPicPr>
        <p:blipFill>
          <a:blip r:embed="rId1"/>
          <a:stretch>
            <a:fillRect/>
          </a:stretch>
        </p:blipFill>
        <p:spPr>
          <a:xfrm>
            <a:off x="2337435" y="2654300"/>
            <a:ext cx="4614545" cy="3605530"/>
          </a:xfrm>
          <a:prstGeom prst="rect">
            <a:avLst/>
          </a:prstGeom>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(4)</a:t>
            </a:r>
            <a:endParaRPr lang="en-US" altLang="zh-CN" dirty="0">
              <a:sym typeface="+mn-ea"/>
            </a:endParaRPr>
          </a:p>
        </p:txBody>
      </p:sp>
      <p:pic>
        <p:nvPicPr>
          <p:cNvPr id="4" name="图片 3"/>
          <p:cNvPicPr>
            <a:picLocks noChangeAspect="1"/>
          </p:cNvPicPr>
          <p:nvPr/>
        </p:nvPicPr>
        <p:blipFill>
          <a:blip r:embed="rId1"/>
          <a:stretch>
            <a:fillRect/>
          </a:stretch>
        </p:blipFill>
        <p:spPr>
          <a:xfrm>
            <a:off x="785782" y="1417901"/>
            <a:ext cx="4952367" cy="4200255"/>
          </a:xfrm>
          <a:prstGeom prst="rect">
            <a:avLst/>
          </a:prstGeom>
        </p:spPr>
      </p:pic>
      <p:sp>
        <p:nvSpPr>
          <p:cNvPr id="5" name="文本框 6"/>
          <p:cNvSpPr txBox="1"/>
          <p:nvPr/>
        </p:nvSpPr>
        <p:spPr>
          <a:xfrm>
            <a:off x="6138559" y="3198211"/>
            <a:ext cx="2288084" cy="461665"/>
          </a:xfrm>
          <a:prstGeom prst="rect">
            <a:avLst/>
          </a:prstGeom>
          <a:noFill/>
        </p:spPr>
        <p:txBody>
          <a:bodyPr wrap="square" rtlCol="0">
            <a:spAutoFit/>
          </a:bodyPr>
          <a:lstStyle/>
          <a:p>
            <a:pPr algn="ctr"/>
            <a:r>
              <a:rPr lang="zh-CN" altLang="en-US" sz="2400" b="1" dirty="0"/>
              <a:t>完成页表查询</a:t>
            </a:r>
            <a:r>
              <a:rPr lang="zh-CN" altLang="en-US" sz="2400" dirty="0"/>
              <a:t>！</a:t>
            </a:r>
            <a:endParaRPr lang="zh-CN" altLang="en-US" sz="24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(5)</a:t>
            </a:r>
            <a:endParaRPr lang="zh-CN" altLang="en-US" dirty="0">
              <a:sym typeface="+mn-ea"/>
            </a:endParaRPr>
          </a:p>
        </p:txBody>
      </p:sp>
      <p:sp>
        <p:nvSpPr>
          <p:cNvPr id="3" name="内容占位符 2"/>
          <p:cNvSpPr>
            <a:spLocks noGrp="1"/>
          </p:cNvSpPr>
          <p:nvPr>
            <p:ph idx="4294967295"/>
          </p:nvPr>
        </p:nvSpPr>
        <p:spPr>
          <a:xfrm>
            <a:off x="457200" y="1352550"/>
            <a:ext cx="8229600" cy="4773930"/>
          </a:xfrm>
        </p:spPr>
        <p:txBody>
          <a:bodyPr/>
          <a:lstStyle/>
          <a:p>
            <a:r>
              <a:rPr lang="zh-CN" altLang="en-US" sz="2720" dirty="0"/>
              <a:t>页目录的自映射：</a:t>
            </a:r>
            <a:endParaRPr lang="zh-CN" altLang="en-US" sz="2720" dirty="0"/>
          </a:p>
          <a:p>
            <a:pPr lvl="1"/>
            <a:r>
              <a:rPr lang="zh-CN" altLang="en-US" sz="2510" dirty="0"/>
              <a:t>在二级页表结构中，页目录对应着二级页表，1024 个页目录项存储的也是全部 1024 个页表的物理地址。也就是说，一个页表的内容和页目录的内容是完全一样的，正是这种完全相同，使得将 1024 个页表加 1 个页目录映射到地址空间只需要 4M 的地址空间，其中的一个页表和页目录完全重合了。这就是页目录的自映射</a:t>
            </a:r>
            <a:endParaRPr lang="zh-CN" altLang="en-US" sz="2510" dirty="0"/>
          </a:p>
          <a:p>
            <a:pPr lvl="1"/>
            <a:endParaRPr lang="zh-CN" altLang="en-US" sz="2510" dirty="0"/>
          </a:p>
          <a:p>
            <a:pPr lvl="1"/>
            <a:r>
              <a:rPr lang="zh-CN" altLang="en-US" sz="2510" dirty="0"/>
              <a:t>有了自映射机制，存储页表和页目录只需要</a:t>
            </a:r>
            <a:r>
              <a:rPr lang="en-US" altLang="zh-CN" sz="2510" dirty="0"/>
              <a:t>4MB</a:t>
            </a:r>
            <a:endParaRPr lang="zh-CN" altLang="en-US" sz="2510" dirty="0"/>
          </a:p>
          <a:p>
            <a:endParaRPr lang="zh-CN" altLang="en-US" sz="2720" dirty="0"/>
          </a:p>
          <a:p>
            <a:pPr lvl="1"/>
            <a:endParaRPr lang="zh-CN" altLang="en-US" sz="272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虚拟内存管理</a:t>
            </a:r>
            <a:r>
              <a:rPr lang="en-US" altLang="zh-CN" dirty="0">
                <a:sym typeface="+mn-ea"/>
              </a:rPr>
              <a:t>(6)</a:t>
            </a:r>
            <a:endParaRPr lang="zh-CN" altLang="en-US" dirty="0">
              <a:sym typeface="+mn-ea"/>
            </a:endParaRPr>
          </a:p>
        </p:txBody>
      </p:sp>
      <p:sp>
        <p:nvSpPr>
          <p:cNvPr id="3" name="内容占位符 2"/>
          <p:cNvSpPr>
            <a:spLocks noGrp="1"/>
          </p:cNvSpPr>
          <p:nvPr>
            <p:ph idx="4294967295"/>
          </p:nvPr>
        </p:nvSpPr>
        <p:spPr>
          <a:xfrm>
            <a:off x="457200" y="1352550"/>
            <a:ext cx="8229600" cy="4773930"/>
          </a:xfrm>
        </p:spPr>
        <p:txBody>
          <a:bodyPr/>
          <a:lstStyle/>
          <a:p>
            <a:r>
              <a:rPr lang="zh-CN" altLang="en-US" sz="2720" dirty="0"/>
              <a:t>页目录的自映射举例：</a:t>
            </a:r>
            <a:endParaRPr lang="zh-CN" altLang="en-US" sz="2720" dirty="0"/>
          </a:p>
          <a:p>
            <a:pPr lvl="1"/>
            <a:r>
              <a:rPr lang="zh-CN" altLang="en-US" sz="2315" dirty="0"/>
              <a:t>页目录究竟在哪儿呢？</a:t>
            </a:r>
            <a:endParaRPr lang="zh-CN" altLang="en-US" sz="2315" dirty="0"/>
          </a:p>
          <a:p>
            <a:pPr lvl="1"/>
            <a:r>
              <a:rPr lang="zh-CN" altLang="en-US" sz="2315" dirty="0"/>
              <a:t>我们知道，这 4M 空间的起始位置也就是第一个二级页表对应着页目录的第一个页目录项，同时，由于 1M 个页表项和 4G 地址空间是线性映射，不难算出 0x7fc00000 这一地址对应的应该是第 (0x7fc00000 &gt;&gt; 12) 个页表项，这个页表项也就是第一个页目录项。一个页表项 32 位，占用 4 个字节的内存，因此，其相对于页表起始地址 0x7fc000000 的偏移为 (0x7fc00000 &gt;&gt; 12) </a:t>
            </a:r>
            <a:r>
              <a:rPr lang="en-US" altLang="zh-CN" sz="2315" dirty="0"/>
              <a:t>&lt;&lt;2</a:t>
            </a:r>
            <a:r>
              <a:rPr lang="zh-CN" altLang="en-US" sz="2315" dirty="0"/>
              <a:t> = 0x1ff000 ，于是得到地址为 0x7fc00000 + 0x1ff000 = 0x7fdff000。也就是说，页目录的虚存地址为 0x7fdff000。</a:t>
            </a:r>
            <a:endParaRPr lang="zh-CN" altLang="en-US" sz="2315" dirty="0"/>
          </a:p>
          <a:p>
            <a:endParaRPr lang="zh-CN" altLang="en-US" sz="2720" dirty="0"/>
          </a:p>
          <a:p>
            <a:pPr lvl="1"/>
            <a:endParaRPr lang="zh-CN" altLang="en-US" sz="272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顶层初始化函数</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1"/>
          <a:stretch>
            <a:fillRect/>
          </a:stretch>
        </p:blipFill>
        <p:spPr bwMode="auto">
          <a:xfrm>
            <a:off x="520700" y="2139315"/>
            <a:ext cx="8100060" cy="2857500"/>
          </a:xfrm>
          <a:prstGeom prst="rect">
            <a:avLst/>
          </a:prstGeom>
          <a:noFill/>
          <a:ln w="9525">
            <a:noFill/>
            <a:miter lim="800000"/>
            <a:headEnd/>
            <a:tailEnd/>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sym typeface="+mn-ea"/>
              </a:rPr>
              <a:t>物理内存管理</a:t>
            </a:r>
            <a:endParaRPr lang="zh-CN" altLang="en-US" dirty="0"/>
          </a:p>
        </p:txBody>
      </p:sp>
      <p:sp>
        <p:nvSpPr>
          <p:cNvPr id="3" name="内容占位符 2"/>
          <p:cNvSpPr>
            <a:spLocks noGrp="1"/>
          </p:cNvSpPr>
          <p:nvPr>
            <p:ph idx="4294967295"/>
          </p:nvPr>
        </p:nvSpPr>
        <p:spPr>
          <a:xfrm>
            <a:off x="457200" y="1600200"/>
            <a:ext cx="8229600" cy="4525963"/>
          </a:xfrm>
        </p:spPr>
        <p:txBody>
          <a:bodyPr/>
          <a:lstStyle/>
          <a:p>
            <a:r>
              <a:rPr lang="zh-CN" altLang="en-US" sz="2950" dirty="0"/>
              <a:t>内存控制块</a:t>
            </a:r>
            <a:r>
              <a:rPr lang="en-US" altLang="zh-CN" sz="2950" dirty="0"/>
              <a:t>——</a:t>
            </a:r>
            <a:r>
              <a:rPr lang="zh-CN" altLang="en-US" sz="2950" dirty="0"/>
              <a:t>管理物理内存：</a:t>
            </a:r>
            <a:endParaRPr lang="zh-CN" altLang="en-US" sz="2950" dirty="0"/>
          </a:p>
          <a:p>
            <a:pPr marL="457200" lvl="1" indent="0">
              <a:buNone/>
            </a:pPr>
            <a:r>
              <a:rPr lang="en-US" altLang="zh-CN" sz="2720" dirty="0">
                <a:sym typeface="+mn-ea"/>
              </a:rPr>
              <a:t>	</a:t>
            </a:r>
            <a:r>
              <a:rPr lang="en-US" altLang="zh-CN" sz="2000" dirty="0">
                <a:latin typeface="Courier New" panose="02070409020205090404" charset="0"/>
                <a:cs typeface="Courier New" panose="02070409020205090404" charset="0"/>
                <a:sym typeface="+mn-ea"/>
              </a:rPr>
              <a:t>typedef LIST_ENTRY(Page) Page_LIST_entry_t;</a:t>
            </a:r>
            <a:endParaRPr lang="en-US" altLang="zh-CN" sz="2000" dirty="0">
              <a:latin typeface="Courier New" panose="02070409020205090404" charset="0"/>
              <a:cs typeface="Courier New" panose="02070409020205090404" charset="0"/>
            </a:endParaRPr>
          </a:p>
          <a:p>
            <a:pPr marL="457200" lvl="1" indent="0">
              <a:buNone/>
            </a:pPr>
            <a:r>
              <a:rPr lang="en-US" altLang="zh-CN" sz="2000" dirty="0">
                <a:latin typeface="Courier New" panose="02070409020205090404" charset="0"/>
                <a:cs typeface="Courier New" panose="02070409020205090404" charset="0"/>
                <a:sym typeface="+mn-ea"/>
              </a:rPr>
              <a:t>	struct Page {</a:t>
            </a:r>
            <a:endParaRPr lang="en-US" altLang="zh-CN" sz="2000" dirty="0">
              <a:latin typeface="Courier New" panose="02070409020205090404" charset="0"/>
              <a:cs typeface="Courier New" panose="02070409020205090404" charset="0"/>
            </a:endParaRPr>
          </a:p>
          <a:p>
            <a:pPr marL="0" indent="0">
              <a:buNone/>
            </a:pPr>
            <a:r>
              <a:rPr lang="en-US" altLang="zh-CN" sz="2000" dirty="0">
                <a:latin typeface="Courier New" panose="02070409020205090404" charset="0"/>
                <a:cs typeface="Courier New" panose="02070409020205090404" charset="0"/>
                <a:sym typeface="+mn-ea"/>
              </a:rPr>
              <a:t>	    	Page_LIST_entry_t pp_link;  </a:t>
            </a:r>
            <a:endParaRPr lang="en-US" altLang="zh-CN" sz="2000" dirty="0">
              <a:latin typeface="Courier New" panose="02070409020205090404" charset="0"/>
              <a:cs typeface="Courier New" panose="02070409020205090404" charset="0"/>
              <a:sym typeface="+mn-ea"/>
            </a:endParaRPr>
          </a:p>
          <a:p>
            <a:pPr marL="0" indent="0">
              <a:buNone/>
            </a:pPr>
            <a:r>
              <a:rPr lang="en-US" altLang="zh-CN" sz="2000" dirty="0">
                <a:latin typeface="Courier New" panose="02070409020205090404" charset="0"/>
                <a:cs typeface="Courier New" panose="02070409020205090404" charset="0"/>
                <a:sym typeface="+mn-ea"/>
              </a:rPr>
              <a:t>		/* free list link */</a:t>
            </a:r>
            <a:endParaRPr lang="en-US" altLang="zh-CN" sz="2000" dirty="0">
              <a:latin typeface="Courier New" panose="02070409020205090404" charset="0"/>
              <a:cs typeface="Courier New" panose="02070409020205090404" charset="0"/>
            </a:endParaRPr>
          </a:p>
          <a:p>
            <a:pPr marL="0" indent="0">
              <a:buNone/>
            </a:pPr>
            <a:r>
              <a:rPr lang="en-US" altLang="zh-CN" sz="2000" dirty="0">
                <a:latin typeface="Courier New" panose="02070409020205090404" charset="0"/>
                <a:cs typeface="Courier New" panose="02070409020205090404" charset="0"/>
                <a:sym typeface="+mn-ea"/>
              </a:rPr>
              <a:t>	   	u_short pp_ref;</a:t>
            </a:r>
            <a:endParaRPr lang="en-US" altLang="zh-CN" sz="2000" dirty="0">
              <a:latin typeface="Courier New" panose="02070409020205090404" charset="0"/>
              <a:cs typeface="Courier New" panose="02070409020205090404" charset="0"/>
            </a:endParaRPr>
          </a:p>
          <a:p>
            <a:pPr marL="457200" lvl="1" indent="0">
              <a:buNone/>
            </a:pPr>
            <a:r>
              <a:rPr lang="en-US" altLang="zh-CN" sz="2000" dirty="0">
                <a:latin typeface="Courier New" panose="02070409020205090404" charset="0"/>
                <a:cs typeface="Courier New" panose="02070409020205090404" charset="0"/>
                <a:sym typeface="+mn-ea"/>
              </a:rPr>
              <a:t>	};</a:t>
            </a:r>
            <a:endParaRPr lang="zh-CN" altLang="en-US" sz="2720" dirty="0"/>
          </a:p>
          <a:p>
            <a:r>
              <a:rPr lang="zh-CN" altLang="en-US" sz="2950" dirty="0"/>
              <a:t>空闲内存链表</a:t>
            </a:r>
            <a:r>
              <a:rPr lang="en-US" altLang="zh-CN" sz="2950" dirty="0"/>
              <a:t>——</a:t>
            </a:r>
            <a:r>
              <a:rPr lang="zh-CN" altLang="en-US" sz="2950" dirty="0"/>
              <a:t>管理空闲物理内存：</a:t>
            </a:r>
            <a:endParaRPr lang="zh-CN" altLang="en-US" sz="2950" dirty="0"/>
          </a:p>
          <a:p>
            <a:pPr marL="457200" lvl="1" indent="0">
              <a:buNone/>
            </a:pPr>
            <a:r>
              <a:rPr lang="en-US" altLang="zh-CN" sz="2000" dirty="0">
                <a:latin typeface="Courier New" panose="02070409020205090404" charset="0"/>
                <a:cs typeface="Courier New" panose="02070409020205090404" charset="0"/>
              </a:rPr>
              <a:t>	</a:t>
            </a:r>
            <a:r>
              <a:rPr lang="zh-CN" altLang="en-US" sz="2000" dirty="0">
                <a:latin typeface="Courier New" panose="02070409020205090404" charset="0"/>
                <a:cs typeface="Courier New" panose="02070409020205090404" charset="0"/>
              </a:rPr>
              <a:t>LIST_HEAD(Page_list, Page);</a:t>
            </a:r>
            <a:endParaRPr lang="zh-CN" altLang="en-US" sz="2000" dirty="0">
              <a:latin typeface="Courier New" panose="02070409020205090404" charset="0"/>
              <a:cs typeface="Courier New" panose="02070409020205090404" charset="0"/>
            </a:endParaRPr>
          </a:p>
          <a:p>
            <a:pPr marL="457200" lvl="1" indent="0">
              <a:buNone/>
            </a:pPr>
            <a:r>
              <a:rPr lang="en-US" altLang="zh-CN" sz="2000" dirty="0">
                <a:latin typeface="Courier New" panose="02070409020205090404" charset="0"/>
                <a:cs typeface="Courier New" panose="02070409020205090404" charset="0"/>
              </a:rPr>
              <a:t>	</a:t>
            </a:r>
            <a:r>
              <a:rPr lang="zh-CN" altLang="en-US" sz="2000" dirty="0">
                <a:latin typeface="Courier New" panose="02070409020205090404" charset="0"/>
                <a:cs typeface="Courier New" panose="02070409020205090404" charset="0"/>
              </a:rPr>
              <a:t>static struct Page_list page_free_list; </a:t>
            </a:r>
            <a:endParaRPr lang="zh-CN" altLang="en-US" sz="2000" dirty="0">
              <a:latin typeface="Courier New" panose="02070409020205090404" charset="0"/>
              <a:cs typeface="Courier New" panose="02070409020205090404" charset="0"/>
            </a:endParaRPr>
          </a:p>
          <a:p>
            <a:pPr marL="457200" lvl="1" indent="0">
              <a:buNone/>
            </a:pPr>
            <a:r>
              <a:rPr lang="en-US" altLang="zh-CN" sz="2000" dirty="0">
                <a:latin typeface="Courier New" panose="02070409020205090404" charset="0"/>
                <a:cs typeface="Courier New" panose="02070409020205090404" charset="0"/>
              </a:rPr>
              <a:t>	</a:t>
            </a:r>
            <a:r>
              <a:rPr lang="zh-CN" altLang="en-US" sz="2000" dirty="0">
                <a:latin typeface="Courier New" panose="02070409020205090404" charset="0"/>
                <a:cs typeface="Courier New" panose="02070409020205090404" charset="0"/>
              </a:rPr>
              <a:t>/* Free list of physical pages */</a:t>
            </a:r>
            <a:endParaRPr lang="zh-CN" altLang="en-US" sz="2720" dirty="0"/>
          </a:p>
          <a:p>
            <a:pPr marL="457200" lvl="1" indent="0">
              <a:buNone/>
            </a:pPr>
            <a:endParaRPr lang="en-US" altLang="zh-CN" sz="2000" dirty="0">
              <a:latin typeface="Courier New" panose="02070409020205090404" charset="0"/>
              <a:cs typeface="Courier New" panose="02070409020205090404" charset="0"/>
            </a:endParaRPr>
          </a:p>
          <a:p>
            <a:pPr marL="457200" lvl="1" indent="0">
              <a:buNone/>
            </a:pPr>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内容提要</a:t>
            </a:r>
            <a:endParaRPr lang="zh-CN" altLang="en-US" dirty="0"/>
          </a:p>
        </p:txBody>
      </p:sp>
      <p:sp>
        <p:nvSpPr>
          <p:cNvPr id="3" name="内容占位符 2"/>
          <p:cNvSpPr>
            <a:spLocks noGrp="1"/>
          </p:cNvSpPr>
          <p:nvPr>
            <p:ph idx="4294967295"/>
          </p:nvPr>
        </p:nvSpPr>
        <p:spPr>
          <a:xfrm>
            <a:off x="457200" y="1600200"/>
            <a:ext cx="8229600" cy="4525963"/>
          </a:xfrm>
        </p:spPr>
        <p:txBody>
          <a:bodyPr/>
          <a:lstStyle/>
          <a:p>
            <a:r>
              <a:rPr lang="zh-CN" altLang="en-US" sz="3200"/>
              <a:t>实验</a:t>
            </a:r>
            <a:r>
              <a:rPr lang="zh-CN" altLang="en-US" sz="3200" dirty="0"/>
              <a:t>概述</a:t>
            </a:r>
            <a:endParaRPr lang="en-US" altLang="zh-CN" sz="2950" dirty="0"/>
          </a:p>
          <a:p>
            <a:r>
              <a:rPr lang="zh-CN" altLang="en-US" sz="3200" dirty="0"/>
              <a:t>实验内容</a:t>
            </a:r>
            <a:endParaRPr lang="en-US" altLang="zh-CN" sz="3200" dirty="0"/>
          </a:p>
          <a:p>
            <a:pPr lvl="1"/>
            <a:r>
              <a:rPr lang="zh-CN" altLang="en-US" sz="3000" dirty="0"/>
              <a:t>实验任务</a:t>
            </a:r>
            <a:r>
              <a:rPr lang="en-US" altLang="zh-CN" sz="3000" dirty="0"/>
              <a:t>1-8</a:t>
            </a:r>
            <a:endParaRPr lang="en-US" altLang="zh-CN" sz="3000" dirty="0"/>
          </a:p>
          <a:p>
            <a:r>
              <a:rPr lang="zh-CN" altLang="en-US" sz="3200" dirty="0"/>
              <a:t>测试结果</a:t>
            </a:r>
            <a:endParaRPr lang="zh-CN" altLang="en-US" sz="32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1</a:t>
            </a:r>
            <a:endParaRPr lang="en-US" altLang="zh-CN" dirty="0"/>
          </a:p>
        </p:txBody>
      </p:sp>
      <p:pic>
        <p:nvPicPr>
          <p:cNvPr id="4" name="图片 3"/>
          <p:cNvPicPr>
            <a:picLocks noChangeAspect="1"/>
          </p:cNvPicPr>
          <p:nvPr/>
        </p:nvPicPr>
        <p:blipFill>
          <a:blip r:embed="rId1"/>
          <a:stretch>
            <a:fillRect/>
          </a:stretch>
        </p:blipFill>
        <p:spPr>
          <a:xfrm>
            <a:off x="1178216" y="4254285"/>
            <a:ext cx="7406878" cy="1458777"/>
          </a:xfrm>
          <a:prstGeom prst="rect">
            <a:avLst/>
          </a:prstGeom>
        </p:spPr>
      </p:pic>
      <p:sp>
        <p:nvSpPr>
          <p:cNvPr id="5" name="内容占位符 4"/>
          <p:cNvSpPr>
            <a:spLocks noGrp="1"/>
          </p:cNvSpPr>
          <p:nvPr>
            <p:ph idx="1"/>
          </p:nvPr>
        </p:nvSpPr>
        <p:spPr>
          <a:xfrm>
            <a:off x="276860" y="1417955"/>
            <a:ext cx="8589963" cy="5245100"/>
          </a:xfrm>
        </p:spPr>
        <p:txBody>
          <a:bodyPr/>
          <a:p>
            <a:r>
              <a:rPr lang="zh-CN" altLang="en-US" dirty="0"/>
              <a:t>在阅读</a:t>
            </a:r>
            <a:r>
              <a:rPr lang="en-US" altLang="zh-CN" dirty="0" err="1"/>
              <a:t>queue.h</a:t>
            </a:r>
            <a:r>
              <a:rPr lang="en-US" altLang="zh-CN" dirty="0"/>
              <a:t> </a:t>
            </a:r>
            <a:r>
              <a:rPr lang="zh-CN" altLang="en-US" dirty="0"/>
              <a:t>文件之后，相信你对宏函数的巧妙之处有了更深的体会。</a:t>
            </a:r>
            <a:endParaRPr lang="en-US" altLang="zh-CN" dirty="0"/>
          </a:p>
          <a:p>
            <a:r>
              <a:rPr lang="zh-CN" altLang="en-US" dirty="0"/>
              <a:t>比较与同学们在数据结构课上学的队列有什么不同？</a:t>
            </a:r>
            <a:endParaRPr lang="en-US" altLang="zh-CN" dirty="0"/>
          </a:p>
          <a:p>
            <a:pPr lvl="1"/>
            <a:r>
              <a:rPr lang="fr-FR" altLang="zh-CN" b="0" dirty="0"/>
              <a:t>LIST_ENTRY</a:t>
            </a:r>
            <a:r>
              <a:rPr lang="zh-CN" altLang="fr-FR" b="0" dirty="0"/>
              <a:t>中， </a:t>
            </a:r>
            <a:r>
              <a:rPr lang="fr-FR" altLang="zh-CN" b="0" dirty="0"/>
              <a:t>struct type **le_prev</a:t>
            </a:r>
            <a:endParaRPr lang="en-US" altLang="zh-CN" dirty="0"/>
          </a:p>
          <a:p>
            <a:r>
              <a:rPr lang="zh-CN" altLang="en-US" dirty="0"/>
              <a:t>请完成</a:t>
            </a:r>
            <a:r>
              <a:rPr lang="en-US" altLang="zh-CN" dirty="0" err="1"/>
              <a:t>queue.h</a:t>
            </a:r>
            <a:r>
              <a:rPr lang="en-US" altLang="zh-CN" dirty="0"/>
              <a:t> </a:t>
            </a:r>
            <a:r>
              <a:rPr lang="zh-CN" altLang="en-US" dirty="0"/>
              <a:t>中的</a:t>
            </a:r>
            <a:r>
              <a:rPr lang="en-US" altLang="zh-CN" dirty="0"/>
              <a:t>LIST_INSERT_AFTER</a:t>
            </a:r>
            <a:r>
              <a:rPr lang="zh-CN" altLang="en-US" dirty="0"/>
              <a:t>函数和</a:t>
            </a:r>
            <a:r>
              <a:rPr lang="en-US" altLang="zh-CN" dirty="0"/>
              <a:t>LIST_INSERT_TAIL</a:t>
            </a:r>
            <a:r>
              <a:rPr lang="zh-CN" altLang="en-US" dirty="0"/>
              <a:t>函数</a:t>
            </a:r>
            <a:endParaRPr lang="zh-CN" altLang="en-US"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2</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t>在mips_detect_memory() 函数中初始化全局变量</a:t>
            </a:r>
            <a:endParaRPr lang="zh-CN" altLang="en-US" sz="3200" dirty="0"/>
          </a:p>
          <a:p>
            <a:r>
              <a:rPr lang="zh-CN" altLang="en-US" sz="3200" dirty="0"/>
              <a:t>比较简单，注意概念的理解</a:t>
            </a:r>
            <a:endParaRPr lang="en-US" altLang="zh-CN" sz="3200" dirty="0"/>
          </a:p>
          <a:p>
            <a:r>
              <a:rPr lang="zh-CN" altLang="en-US" sz="3200" dirty="0"/>
              <a:t>物理内存为</a:t>
            </a:r>
            <a:r>
              <a:rPr lang="en-US" altLang="zh-CN" sz="3200" dirty="0"/>
              <a:t>64MB</a:t>
            </a:r>
            <a:r>
              <a:rPr lang="zh-CN" altLang="en-US" sz="3200" dirty="0"/>
              <a:t>，页的大小为</a:t>
            </a:r>
            <a:r>
              <a:rPr lang="en-US" altLang="zh-CN" sz="3200" dirty="0"/>
              <a:t>4KB</a:t>
            </a:r>
            <a:r>
              <a:rPr lang="zh-CN" altLang="en-US" sz="3200" dirty="0"/>
              <a:t>。</a:t>
            </a:r>
            <a:endParaRPr lang="zh-CN" altLang="en-US" sz="32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3</a:t>
            </a:r>
            <a:endParaRPr lang="en-US" altLang="zh-CN" dirty="0"/>
          </a:p>
        </p:txBody>
      </p:sp>
      <p:sp>
        <p:nvSpPr>
          <p:cNvPr id="3" name="内容占位符 2"/>
          <p:cNvSpPr>
            <a:spLocks noGrp="1"/>
          </p:cNvSpPr>
          <p:nvPr>
            <p:ph idx="4294967295"/>
          </p:nvPr>
        </p:nvSpPr>
        <p:spPr>
          <a:xfrm>
            <a:off x="457200" y="1417638"/>
            <a:ext cx="8229600" cy="4525963"/>
          </a:xfrm>
        </p:spPr>
        <p:txBody>
          <a:bodyPr/>
          <a:lstStyle/>
          <a:p>
            <a:r>
              <a:rPr lang="zh-CN" altLang="en-US" sz="2800" dirty="0"/>
              <a:t>完成page_init 函数，使include/queue.h 中定义的宏函数将未分配的物理页加入到空闲链表page_free_list 中去。</a:t>
            </a:r>
            <a:endParaRPr lang="en-US" altLang="zh-CN" sz="2800" dirty="0"/>
          </a:p>
          <a:p>
            <a:r>
              <a:rPr lang="zh-CN" altLang="en-US" sz="2800" dirty="0"/>
              <a:t>操作系统内核必须的数据结构</a:t>
            </a:r>
            <a:endParaRPr lang="en-US" altLang="zh-CN" sz="2800" dirty="0"/>
          </a:p>
          <a:p>
            <a:pPr lvl="1"/>
            <a:r>
              <a:rPr lang="zh-CN" altLang="en-US" sz="2800" dirty="0"/>
              <a:t>页目录（pgdir）、内存控制块数组（pages）和进程控制块数（envs）分配所需的物理内存。mips_vm_init() 函数实现了这一功能，并且使用</a:t>
            </a:r>
            <a:r>
              <a:rPr lang="en-US" altLang="zh-CN" sz="2800" dirty="0" err="1"/>
              <a:t>boot_map_segment</a:t>
            </a:r>
            <a:r>
              <a:rPr lang="en-US" altLang="zh-CN" sz="2800" dirty="0"/>
              <a:t>()</a:t>
            </a:r>
            <a:r>
              <a:rPr lang="zh-CN" altLang="en-US" sz="2800" dirty="0"/>
              <a:t>完成了相关的虚拟内存与物理内存之间的映射。</a:t>
            </a:r>
            <a:endParaRPr lang="zh-CN" altLang="en-US" sz="2800" dirty="0"/>
          </a:p>
          <a:p>
            <a:r>
              <a:rPr lang="zh-CN" altLang="en-US" sz="2800" dirty="0"/>
              <a:t>仔细阅读已有代码，注意区别哪些内存已经被使用，哪些还没有被使用？</a:t>
            </a:r>
            <a:endParaRPr lang="zh-CN" altLang="en-US" sz="2800" dirty="0"/>
          </a:p>
          <a:p>
            <a:pPr lvl="1"/>
            <a:endParaRPr lang="en-US" altLang="zh-CN" dirty="0"/>
          </a:p>
          <a:p>
            <a:pPr lvl="1"/>
            <a:endParaRPr lang="en-US" altLang="zh-CN" dirty="0"/>
          </a:p>
          <a:p>
            <a:pPr lvl="1"/>
            <a:endParaRPr lang="en-US" altLang="zh-CN" dirty="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4</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完成mm/pmap.c 中的page_alloc和page_free 函数，基于空闲内存链表page_free_list ，以页为单位进行物理内存的管理</a:t>
            </a:r>
            <a:endParaRPr lang="zh-CN" altLang="en-US" sz="3200" dirty="0">
              <a:sym typeface="+mn-ea"/>
            </a:endParaRPr>
          </a:p>
          <a:p>
            <a:pPr algn="l"/>
            <a:r>
              <a:rPr lang="zh-CN" altLang="en-US" sz="3200" dirty="0">
                <a:sym typeface="+mn-ea"/>
              </a:rPr>
              <a:t>仔细阅读queue.h中定义的数据结构，理解各种MACRO的使用方法</a:t>
            </a:r>
            <a:endParaRPr lang="zh-CN" altLang="en-US" sz="3200" dirty="0"/>
          </a:p>
          <a:p>
            <a:pPr algn="l"/>
            <a:r>
              <a:rPr lang="zh-CN" altLang="en-US" sz="3200" dirty="0">
                <a:sym typeface="+mn-ea"/>
              </a:rPr>
              <a:t>仔细阅读pmap.h中定义的各种函数和数据结构，理解各个成员的作用</a:t>
            </a:r>
            <a:endParaRPr lang="zh-CN" altLang="en-US" sz="3200" dirty="0"/>
          </a:p>
          <a:p>
            <a:pPr algn="l"/>
            <a:r>
              <a:rPr lang="zh-CN" altLang="en-US" sz="3200" dirty="0">
                <a:sym typeface="+mn-ea"/>
              </a:rPr>
              <a:t>仔细阅读pmap.c中的相关代码</a:t>
            </a:r>
            <a:endParaRPr lang="zh-CN" altLang="en-US" sz="3000" dirty="0">
              <a:latin typeface="微软雅黑 Light" panose="020B0502040204020203" charset="-122"/>
              <a:ea typeface="微软雅黑 Light" panose="020B0502040204020203" charset="-122"/>
            </a:endParaRPr>
          </a:p>
          <a:p>
            <a:endParaRPr lang="en-US" altLang="zh-CN" sz="30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测试结果</a:t>
            </a:r>
            <a:r>
              <a:rPr lang="en-US" altLang="zh-CN" dirty="0"/>
              <a:t>1</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物理内存部分结果</a:t>
            </a:r>
            <a:endParaRPr lang="en-US" altLang="zh-CN" sz="3200" dirty="0">
              <a:sym typeface="+mn-ea"/>
            </a:endParaRPr>
          </a:p>
          <a:p>
            <a:pPr lvl="1"/>
            <a:r>
              <a:rPr lang="zh-CN" altLang="en-US" sz="1600" dirty="0">
                <a:sym typeface="+mn-ea"/>
              </a:rPr>
              <a:t>在init/init.c 的函数mips_init 中注释掉page_check();</a:t>
            </a:r>
            <a:endParaRPr lang="zh-CN" altLang="en-US" sz="1600" dirty="0">
              <a:sym typeface="+mn-ea"/>
            </a:endParaRPr>
          </a:p>
          <a:p>
            <a:pPr lvl="1"/>
            <a:r>
              <a:rPr lang="en-US" altLang="zh-CN" sz="1600" dirty="0">
                <a:sym typeface="+mn-ea"/>
              </a:rPr>
              <a:t>make</a:t>
            </a:r>
            <a:r>
              <a:rPr lang="zh-CN" altLang="en-US" sz="1600" dirty="0">
                <a:sym typeface="+mn-ea"/>
              </a:rPr>
              <a:t>后运行</a:t>
            </a:r>
            <a:r>
              <a:rPr lang="en-US" altLang="zh-CN" sz="1600" dirty="0">
                <a:sym typeface="+mn-ea"/>
              </a:rPr>
              <a:t>“</a:t>
            </a:r>
            <a:r>
              <a:rPr lang="zh-CN" altLang="en-US" sz="1600" dirty="0">
                <a:sym typeface="+mn-ea"/>
              </a:rPr>
              <a:t>gxemul -E testmips -C R3000 -M 64 gxemul/vmlinux</a:t>
            </a:r>
            <a:r>
              <a:rPr lang="en-US" altLang="zh-CN" sz="1600" dirty="0">
                <a:sym typeface="+mn-ea"/>
              </a:rPr>
              <a:t>”</a:t>
            </a:r>
            <a:r>
              <a:rPr lang="zh-CN" altLang="en-US" sz="1600" dirty="0">
                <a:sym typeface="+mn-ea"/>
              </a:rPr>
              <a:t>进行测试</a:t>
            </a:r>
            <a:endParaRPr lang="zh-CN" altLang="en-US" sz="1600" dirty="0">
              <a:sym typeface="+mn-ea"/>
            </a:endParaRPr>
          </a:p>
          <a:p>
            <a:endParaRPr lang="zh-CN" altLang="en-US" sz="1800" dirty="0">
              <a:sym typeface="+mn-ea"/>
            </a:endParaRPr>
          </a:p>
          <a:p>
            <a:endParaRPr lang="zh-CN" altLang="en-US" sz="3200" dirty="0">
              <a:sym typeface="+mn-ea"/>
            </a:endParaRPr>
          </a:p>
          <a:p>
            <a:endParaRPr lang="zh-CN" altLang="en-US" sz="3200" dirty="0">
              <a:sym typeface="+mn-ea"/>
            </a:endParaRPr>
          </a:p>
          <a:p>
            <a:endParaRPr lang="zh-CN" altLang="en-US" sz="3200" dirty="0">
              <a:sym typeface="+mn-ea"/>
            </a:endParaRPr>
          </a:p>
          <a:p>
            <a:pPr marL="0" indent="0">
              <a:buNone/>
            </a:pPr>
            <a:endParaRPr lang="zh-CN" altLang="en-US" sz="3200" dirty="0">
              <a:sym typeface="+mn-ea"/>
            </a:endParaRPr>
          </a:p>
          <a:p>
            <a:endParaRPr lang="zh-CN" altLang="en-US" sz="3200" dirty="0">
              <a:sym typeface="+mn-ea"/>
            </a:endParaRPr>
          </a:p>
          <a:p>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grpSp>
        <p:nvGrpSpPr>
          <p:cNvPr id="6" name="组合 5"/>
          <p:cNvGrpSpPr/>
          <p:nvPr/>
        </p:nvGrpSpPr>
        <p:grpSpPr>
          <a:xfrm>
            <a:off x="753476" y="3291265"/>
            <a:ext cx="7528560" cy="2362200"/>
            <a:chOff x="1272" y="4505"/>
            <a:chExt cx="11856" cy="3720"/>
          </a:xfrm>
        </p:grpSpPr>
        <p:pic>
          <p:nvPicPr>
            <p:cNvPr id="4" name="图片 3"/>
            <p:cNvPicPr>
              <a:picLocks noChangeAspect="1"/>
            </p:cNvPicPr>
            <p:nvPr/>
          </p:nvPicPr>
          <p:blipFill>
            <a:blip r:embed="rId1"/>
            <a:stretch>
              <a:fillRect/>
            </a:stretch>
          </p:blipFill>
          <p:spPr>
            <a:xfrm>
              <a:off x="1272" y="4505"/>
              <a:ext cx="11857" cy="3158"/>
            </a:xfrm>
            <a:prstGeom prst="rect">
              <a:avLst/>
            </a:prstGeom>
          </p:spPr>
        </p:pic>
        <p:pic>
          <p:nvPicPr>
            <p:cNvPr id="5" name="图片 4"/>
            <p:cNvPicPr>
              <a:picLocks noChangeAspect="1"/>
            </p:cNvPicPr>
            <p:nvPr/>
          </p:nvPicPr>
          <p:blipFill>
            <a:blip r:embed="rId2"/>
            <a:stretch>
              <a:fillRect/>
            </a:stretch>
          </p:blipFill>
          <p:spPr>
            <a:xfrm>
              <a:off x="1353" y="7663"/>
              <a:ext cx="9937" cy="563"/>
            </a:xfrm>
            <a:prstGeom prst="rect">
              <a:avLst/>
            </a:prstGeom>
          </p:spPr>
        </p:pic>
      </p:gr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5</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完成mm/pmap.c 中的boot_pgdir_walk 和pgdir_walk 函数，实现虚拟地址到物理地址的转换以及创建页表的功能。</a:t>
            </a:r>
            <a:endParaRPr lang="zh-CN" altLang="en-US" sz="3200" dirty="0">
              <a:sym typeface="+mn-ea"/>
            </a:endParaRPr>
          </a:p>
          <a:p>
            <a:pPr marL="342900" lvl="1" indent="-342900" algn="l">
              <a:spcAft>
                <a:spcPct val="20000"/>
              </a:spcAft>
              <a:buFont typeface="Wingdings" panose="05000000000000000000" pitchFamily="2" charset="2"/>
              <a:buChar char="§"/>
            </a:pPr>
            <a:r>
              <a:rPr lang="zh-CN" altLang="en-US" sz="3200" dirty="0">
                <a:sym typeface="+mn-ea"/>
              </a:rPr>
              <a:t>结合内存访问原理一节的讲解，区别什么时候需要用虚拟地址，什么时候需要用物理地址。</a:t>
            </a:r>
            <a:endParaRPr lang="zh-CN" altLang="en-US" sz="3200" dirty="0"/>
          </a:p>
          <a:p>
            <a:pPr marL="342900" lvl="1" indent="-342900" algn="l">
              <a:spcAft>
                <a:spcPct val="20000"/>
              </a:spcAft>
              <a:buFont typeface="Wingdings" panose="05000000000000000000" pitchFamily="2" charset="2"/>
              <a:buChar char="§"/>
            </a:pPr>
            <a:r>
              <a:rPr lang="zh-CN" altLang="en-US" sz="3200" dirty="0">
                <a:sym typeface="+mn-ea"/>
              </a:rPr>
              <a:t>仔细阅读mmu.h和相关代码</a:t>
            </a:r>
            <a:endParaRPr lang="zh-CN" altLang="en-US" sz="3200" dirty="0"/>
          </a:p>
          <a:p>
            <a:pPr marL="342900" lvl="1" indent="-342900" algn="l">
              <a:spcAft>
                <a:spcPct val="20000"/>
              </a:spcAft>
              <a:buFont typeface="Wingdings" panose="05000000000000000000" pitchFamily="2" charset="2"/>
              <a:buChar char="§"/>
            </a:pPr>
            <a:r>
              <a:rPr lang="zh-CN" altLang="en-US" sz="3200" dirty="0">
                <a:sym typeface="+mn-ea"/>
              </a:rPr>
              <a:t>概念模糊是常见的问题，需要多翻翻书</a:t>
            </a:r>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6</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mm/pmap.c 中的boot_map_segment 函数，实现将制定的物理内存与虚拟内存建立起映射的功能。</a:t>
            </a:r>
            <a:endParaRPr lang="zh-CN" altLang="en-US" sz="3200" dirty="0">
              <a:sym typeface="+mn-ea"/>
            </a:endParaRPr>
          </a:p>
          <a:p>
            <a:r>
              <a:rPr lang="zh-CN" altLang="en-US" sz="3200" dirty="0">
                <a:sym typeface="+mn-ea"/>
              </a:rPr>
              <a:t>和上题一样，注意对二级页表机制的理解</a:t>
            </a:r>
            <a:endParaRPr lang="zh-CN" altLang="en-US" sz="3200" dirty="0">
              <a:sym typeface="+mn-ea"/>
            </a:endParaRPr>
          </a:p>
          <a:p>
            <a:r>
              <a:rPr lang="zh-CN" altLang="en-US" sz="3200" dirty="0">
                <a:sym typeface="+mn-ea"/>
              </a:rPr>
              <a:t>利用已有的函数来完成</a:t>
            </a:r>
            <a:endParaRPr lang="en-US" altLang="zh-CN" sz="3200" dirty="0">
              <a:sym typeface="+mn-ea"/>
            </a:endParaRPr>
          </a:p>
          <a:p>
            <a:pPr lvl="1"/>
            <a:endParaRPr lang="zh-CN" altLang="en-US" sz="3000" dirty="0">
              <a:sym typeface="+mn-ea"/>
            </a:endParaRPr>
          </a:p>
          <a:p>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7</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完成 </a:t>
            </a:r>
            <a:r>
              <a:rPr lang="en-US" altLang="zh-CN" sz="3200" dirty="0">
                <a:sym typeface="+mn-ea"/>
              </a:rPr>
              <a:t>mm/</a:t>
            </a:r>
            <a:r>
              <a:rPr lang="en-US" altLang="zh-CN" sz="3200" dirty="0" err="1">
                <a:sym typeface="+mn-ea"/>
              </a:rPr>
              <a:t>pmap.c</a:t>
            </a:r>
            <a:r>
              <a:rPr lang="en-US" altLang="zh-CN" sz="3200" dirty="0">
                <a:sym typeface="+mn-ea"/>
              </a:rPr>
              <a:t> </a:t>
            </a:r>
            <a:r>
              <a:rPr lang="zh-CN" altLang="en-US" sz="3200" dirty="0">
                <a:sym typeface="+mn-ea"/>
              </a:rPr>
              <a:t>中的 </a:t>
            </a:r>
            <a:r>
              <a:rPr lang="en-US" altLang="zh-CN" sz="3200" dirty="0" err="1">
                <a:sym typeface="+mn-ea"/>
              </a:rPr>
              <a:t>page_insert</a:t>
            </a:r>
            <a:r>
              <a:rPr lang="en-US" altLang="zh-CN" sz="3200" dirty="0">
                <a:sym typeface="+mn-ea"/>
              </a:rPr>
              <a:t> </a:t>
            </a:r>
            <a:r>
              <a:rPr lang="zh-CN" altLang="en-US" sz="3200" dirty="0">
                <a:sym typeface="+mn-ea"/>
              </a:rPr>
              <a:t>函数。</a:t>
            </a:r>
            <a:endParaRPr lang="en-US" altLang="zh-CN" sz="3200" dirty="0">
              <a:sym typeface="+mn-ea"/>
            </a:endParaRPr>
          </a:p>
          <a:p>
            <a:pPr lvl="1"/>
            <a:r>
              <a:rPr lang="en-US" altLang="zh-CN" sz="1800" dirty="0"/>
              <a:t>Step1:</a:t>
            </a:r>
            <a:r>
              <a:rPr lang="zh-CN" altLang="en-US" sz="1800" dirty="0"/>
              <a:t>先判断va 是否有效，如果va 已经有了映射的物理地址的话，则去判断这个物理地址是不是我们要插入的那个物理地址。如果不是，那么就把该物理地址移除掉；如果是，则修改权限，放到tlb 中，返回。</a:t>
            </a:r>
            <a:endParaRPr lang="en-US" altLang="zh-CN" sz="1800" dirty="0"/>
          </a:p>
          <a:p>
            <a:pPr lvl="1"/>
            <a:r>
              <a:rPr lang="en-US" altLang="zh-CN" sz="1800" dirty="0"/>
              <a:t>Step2:</a:t>
            </a:r>
            <a:r>
              <a:rPr lang="zh-CN" altLang="en-US" sz="1800" dirty="0"/>
              <a:t>更新</a:t>
            </a:r>
            <a:r>
              <a:rPr lang="en-US" altLang="zh-CN" sz="1800" dirty="0"/>
              <a:t>TLB</a:t>
            </a:r>
            <a:r>
              <a:rPr lang="zh-CN" altLang="en-US" sz="1800" dirty="0"/>
              <a:t>，应该注意到只要对页表的内容有修改，都必须用tlb_invalidate来让tlb 更新，否则后面紧接着对内存的访问很有可能出错。</a:t>
            </a:r>
            <a:endParaRPr lang="en-US" altLang="zh-CN" sz="1800" dirty="0"/>
          </a:p>
          <a:p>
            <a:pPr lvl="1"/>
            <a:r>
              <a:rPr lang="en-US" altLang="zh-CN" sz="1800" dirty="0"/>
              <a:t>Step3:</a:t>
            </a:r>
            <a:r>
              <a:rPr lang="zh-CN" altLang="en-US" sz="1800" dirty="0"/>
              <a:t>重新获取页面以检查是否插入，若成功插入则设置相关标记位。否则报错。</a:t>
            </a:r>
            <a:endParaRPr lang="en-US" altLang="zh-CN" sz="3200" dirty="0">
              <a:sym typeface="+mn-ea"/>
            </a:endParaRPr>
          </a:p>
          <a:p>
            <a:r>
              <a:rPr lang="zh-CN" altLang="en-US" sz="3200" dirty="0">
                <a:sym typeface="+mn-ea"/>
              </a:rPr>
              <a:t>最重要的函数。</a:t>
            </a:r>
            <a:endParaRPr lang="en-US" altLang="zh-CN" sz="3200" dirty="0">
              <a:sym typeface="+mn-ea"/>
            </a:endParaRPr>
          </a:p>
          <a:p>
            <a:pPr lvl="1"/>
            <a:r>
              <a:rPr lang="en-US" altLang="zh-CN" b="0" dirty="0" err="1"/>
              <a:t>pgdir_walk</a:t>
            </a:r>
            <a:r>
              <a:rPr lang="zh-CN" altLang="en-US" b="0" dirty="0"/>
              <a:t>、</a:t>
            </a:r>
            <a:r>
              <a:rPr lang="en-US" altLang="zh-CN" b="0" dirty="0"/>
              <a:t>pa2page</a:t>
            </a:r>
            <a:r>
              <a:rPr lang="zh-CN" altLang="en-US" b="0" dirty="0"/>
              <a:t>、</a:t>
            </a:r>
            <a:r>
              <a:rPr lang="en-US" altLang="zh-CN" b="0" dirty="0" err="1"/>
              <a:t>page_remove</a:t>
            </a:r>
            <a:r>
              <a:rPr lang="zh-CN" altLang="en-US" b="0" dirty="0"/>
              <a:t>、</a:t>
            </a:r>
            <a:r>
              <a:rPr lang="en-US" altLang="zh-CN" b="0" dirty="0" err="1"/>
              <a:t>tlb_invalidate</a:t>
            </a:r>
            <a:r>
              <a:rPr lang="zh-CN" altLang="en-US" b="0" dirty="0"/>
              <a:t>、</a:t>
            </a:r>
            <a:r>
              <a:rPr lang="en-US" altLang="zh-CN" b="0" dirty="0"/>
              <a:t>page2pa</a:t>
            </a:r>
            <a:endParaRPr lang="zh-CN" altLang="en-US" sz="3000" dirty="0">
              <a:sym typeface="+mn-ea"/>
            </a:endParaRPr>
          </a:p>
          <a:p>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实验任务</a:t>
            </a:r>
            <a:r>
              <a:rPr lang="en-US" altLang="zh-CN" dirty="0"/>
              <a:t>8</a:t>
            </a:r>
            <a:endParaRPr lang="en-US" altLang="zh-CN"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sym typeface="+mn-ea"/>
              </a:rPr>
              <a:t>完成 </a:t>
            </a:r>
            <a:r>
              <a:rPr lang="en-US" altLang="zh-CN" sz="3200" dirty="0">
                <a:sym typeface="+mn-ea"/>
              </a:rPr>
              <a:t>mm/</a:t>
            </a:r>
            <a:r>
              <a:rPr lang="en-US" altLang="zh-CN" sz="3200" dirty="0" err="1">
                <a:sym typeface="+mn-ea"/>
              </a:rPr>
              <a:t>tlb_asm.S</a:t>
            </a:r>
            <a:r>
              <a:rPr lang="en-US" altLang="zh-CN" sz="3200" dirty="0">
                <a:sym typeface="+mn-ea"/>
              </a:rPr>
              <a:t> </a:t>
            </a:r>
            <a:r>
              <a:rPr lang="zh-CN" altLang="en-US" sz="3200" dirty="0">
                <a:sym typeface="+mn-ea"/>
              </a:rPr>
              <a:t>中 </a:t>
            </a:r>
            <a:r>
              <a:rPr lang="en-US" altLang="zh-CN" sz="3200" dirty="0" err="1">
                <a:sym typeface="+mn-ea"/>
              </a:rPr>
              <a:t>tlb_out</a:t>
            </a:r>
            <a:r>
              <a:rPr lang="en-US" altLang="zh-CN" sz="3200" dirty="0">
                <a:sym typeface="+mn-ea"/>
              </a:rPr>
              <a:t> </a:t>
            </a:r>
            <a:r>
              <a:rPr lang="zh-CN" altLang="en-US" sz="3200" dirty="0">
                <a:sym typeface="+mn-ea"/>
              </a:rPr>
              <a:t>函数。 </a:t>
            </a:r>
            <a:endParaRPr lang="zh-CN" altLang="en-US" sz="3200" dirty="0">
              <a:sym typeface="+mn-ea"/>
            </a:endParaRPr>
          </a:p>
          <a:p>
            <a:r>
              <a:rPr lang="zh-CN" altLang="en-US" sz="3200" dirty="0"/>
              <a:t>这个函数的作用是使得某一虚拟地址对应的</a:t>
            </a:r>
            <a:r>
              <a:rPr lang="en-US" altLang="zh-CN" sz="3200" dirty="0" err="1"/>
              <a:t>tlb</a:t>
            </a:r>
            <a:r>
              <a:rPr lang="zh-CN" altLang="en-US" sz="3200" dirty="0"/>
              <a:t>表项失效。从而下次访问这个地址的时候诱发</a:t>
            </a:r>
            <a:r>
              <a:rPr lang="en-US" altLang="zh-CN" sz="3200" dirty="0" err="1"/>
              <a:t>tlb</a:t>
            </a:r>
            <a:r>
              <a:rPr lang="zh-CN" altLang="en-US" sz="3200" dirty="0"/>
              <a:t>重填，以保证数据更新。</a:t>
            </a:r>
            <a:endParaRPr lang="en-US" altLang="zh-CN" sz="3200" dirty="0">
              <a:sym typeface="+mn-ea"/>
            </a:endParaRPr>
          </a:p>
          <a:p>
            <a:r>
              <a:rPr lang="zh-CN" altLang="en-US" sz="3200" dirty="0">
                <a:sym typeface="+mn-ea"/>
              </a:rPr>
              <a:t>重点是理解</a:t>
            </a:r>
            <a:r>
              <a:rPr lang="en-US" altLang="zh-CN" sz="3200" dirty="0" err="1">
                <a:sym typeface="+mn-ea"/>
              </a:rPr>
              <a:t>tlbp</a:t>
            </a:r>
            <a:r>
              <a:rPr lang="zh-CN" altLang="en-US" sz="3200" dirty="0">
                <a:sym typeface="+mn-ea"/>
              </a:rPr>
              <a:t>和</a:t>
            </a:r>
            <a:r>
              <a:rPr lang="en-US" altLang="zh-CN" sz="3200" dirty="0" err="1">
                <a:sym typeface="+mn-ea"/>
              </a:rPr>
              <a:t>tlbwi</a:t>
            </a:r>
            <a:r>
              <a:rPr lang="zh-CN" altLang="en-US" sz="3200" dirty="0">
                <a:sym typeface="+mn-ea"/>
              </a:rPr>
              <a:t>两条指令的含义以及大致的执行流程。</a:t>
            </a:r>
            <a:endParaRPr lang="zh-CN" altLang="en-US" sz="3200" dirty="0">
              <a:sym typeface="+mn-ea"/>
            </a:endParaRPr>
          </a:p>
          <a:p>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测试结果</a:t>
            </a:r>
            <a:r>
              <a:rPr lang="en-US" altLang="zh-CN" dirty="0"/>
              <a:t>2</a:t>
            </a:r>
            <a:endParaRPr lang="en-US" altLang="zh-CN" dirty="0"/>
          </a:p>
        </p:txBody>
      </p:sp>
      <p:sp>
        <p:nvSpPr>
          <p:cNvPr id="3" name="内容占位符 2"/>
          <p:cNvSpPr>
            <a:spLocks noGrp="1"/>
          </p:cNvSpPr>
          <p:nvPr>
            <p:ph idx="4294967295"/>
          </p:nvPr>
        </p:nvSpPr>
        <p:spPr>
          <a:xfrm>
            <a:off x="457200" y="1313481"/>
            <a:ext cx="8229600" cy="4525963"/>
          </a:xfrm>
        </p:spPr>
        <p:txBody>
          <a:bodyPr/>
          <a:lstStyle/>
          <a:p>
            <a:r>
              <a:rPr lang="zh-CN" altLang="en-US" sz="3200" dirty="0">
                <a:sym typeface="+mn-ea"/>
              </a:rPr>
              <a:t>虚拟内存部分结果</a:t>
            </a:r>
            <a:endParaRPr lang="en-US" altLang="zh-CN" sz="3200" dirty="0">
              <a:sym typeface="+mn-ea"/>
            </a:endParaRPr>
          </a:p>
          <a:p>
            <a:pPr lvl="1"/>
            <a:r>
              <a:rPr lang="zh-CN" altLang="en-US" sz="1600" dirty="0"/>
              <a:t>在init/init.c 的函数mips_init 中，page_check 还原，并注释掉physical_memory_manage_check();</a:t>
            </a:r>
            <a:endParaRPr lang="zh-CN" altLang="en-US" sz="1600" dirty="0"/>
          </a:p>
          <a:p>
            <a:pPr lvl="1"/>
            <a:r>
              <a:rPr lang="en-US" altLang="zh-CN" sz="1600" dirty="0">
                <a:sym typeface="+mn-ea"/>
              </a:rPr>
              <a:t>make</a:t>
            </a:r>
            <a:r>
              <a:rPr lang="zh-CN" altLang="en-US" sz="1600" dirty="0">
                <a:sym typeface="+mn-ea"/>
              </a:rPr>
              <a:t>后运行</a:t>
            </a:r>
            <a:r>
              <a:rPr lang="en-US" altLang="zh-CN" sz="1600" dirty="0">
                <a:sym typeface="+mn-ea"/>
              </a:rPr>
              <a:t>“</a:t>
            </a:r>
            <a:r>
              <a:rPr lang="zh-CN" altLang="en-US" sz="1600" dirty="0">
                <a:sym typeface="+mn-ea"/>
              </a:rPr>
              <a:t>gxemul -E testmips -C R3000 -M 64 gxemul/vmlinux</a:t>
            </a:r>
            <a:r>
              <a:rPr lang="en-US" altLang="zh-CN" sz="1600" dirty="0">
                <a:sym typeface="+mn-ea"/>
              </a:rPr>
              <a:t>”</a:t>
            </a:r>
            <a:r>
              <a:rPr lang="zh-CN" altLang="en-US" sz="1600" dirty="0">
                <a:sym typeface="+mn-ea"/>
              </a:rPr>
              <a:t>进行测试</a:t>
            </a:r>
            <a:endParaRPr lang="zh-CN" altLang="en-US" sz="1600" dirty="0"/>
          </a:p>
          <a:p>
            <a:pPr lvl="1"/>
            <a:r>
              <a:rPr lang="zh-CN" altLang="en-US" sz="1600" dirty="0"/>
              <a:t>运行的正确结果：</a:t>
            </a:r>
            <a:endParaRPr lang="zh-CN" altLang="en-US" sz="3000" dirty="0"/>
          </a:p>
          <a:p>
            <a:endParaRPr lang="zh-CN" altLang="en-US" sz="3200" dirty="0">
              <a:sym typeface="+mn-ea"/>
            </a:endParaRPr>
          </a:p>
          <a:p>
            <a:endParaRPr lang="zh-CN" altLang="en-US" sz="3200" dirty="0">
              <a:sym typeface="+mn-ea"/>
            </a:endParaRPr>
          </a:p>
          <a:p>
            <a:endParaRPr lang="zh-CN" altLang="en-US" sz="3200" dirty="0">
              <a:sym typeface="+mn-ea"/>
            </a:endParaRPr>
          </a:p>
          <a:p>
            <a:endParaRPr lang="zh-CN" altLang="en-US" sz="3200" dirty="0">
              <a:sym typeface="+mn-ea"/>
            </a:endParaRPr>
          </a:p>
          <a:p>
            <a:pPr marL="0" indent="0">
              <a:buNone/>
            </a:pPr>
            <a:endParaRPr lang="zh-CN" altLang="en-US" sz="3200" dirty="0">
              <a:sym typeface="+mn-ea"/>
            </a:endParaRPr>
          </a:p>
          <a:p>
            <a:endParaRPr lang="zh-CN" altLang="en-US" sz="3200" dirty="0">
              <a:sym typeface="+mn-ea"/>
            </a:endParaRPr>
          </a:p>
          <a:p>
            <a:endParaRPr lang="zh-CN" altLang="en-US" sz="3200" dirty="0">
              <a:sym typeface="+mn-ea"/>
            </a:endParaRPr>
          </a:p>
          <a:p>
            <a:pPr lvl="1"/>
            <a:endParaRPr lang="en-US" altLang="zh-CN" sz="3000" dirty="0"/>
          </a:p>
          <a:p>
            <a:pPr lvl="1"/>
            <a:endParaRPr lang="en-US" altLang="zh-CN" sz="3000" dirty="0"/>
          </a:p>
          <a:p>
            <a:pPr lvl="1"/>
            <a:endParaRPr lang="en-US" altLang="zh-CN" sz="3000" dirty="0"/>
          </a:p>
        </p:txBody>
      </p:sp>
      <p:pic>
        <p:nvPicPr>
          <p:cNvPr id="5" name="图片 4"/>
          <p:cNvPicPr>
            <a:picLocks noChangeAspect="1"/>
          </p:cNvPicPr>
          <p:nvPr/>
        </p:nvPicPr>
        <p:blipFill>
          <a:blip r:embed="rId1"/>
          <a:stretch>
            <a:fillRect/>
          </a:stretch>
        </p:blipFill>
        <p:spPr>
          <a:xfrm>
            <a:off x="1183005" y="3226629"/>
            <a:ext cx="6777990" cy="2847340"/>
          </a:xfrm>
          <a:prstGeom prst="rect">
            <a:avLst/>
          </a:prstGeom>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实验概述</a:t>
            </a:r>
            <a:endParaRPr lang="zh-CN" altLang="en-US" dirty="0"/>
          </a:p>
        </p:txBody>
      </p:sp>
      <p:sp>
        <p:nvSpPr>
          <p:cNvPr id="3" name="内容占位符 2"/>
          <p:cNvSpPr>
            <a:spLocks noGrp="1"/>
          </p:cNvSpPr>
          <p:nvPr>
            <p:ph idx="4294967295"/>
          </p:nvPr>
        </p:nvSpPr>
        <p:spPr>
          <a:xfrm>
            <a:off x="457200" y="1600200"/>
            <a:ext cx="8229600" cy="4525963"/>
          </a:xfrm>
        </p:spPr>
        <p:txBody>
          <a:bodyPr/>
          <a:lstStyle/>
          <a:p>
            <a:r>
              <a:rPr lang="zh-CN" altLang="en-US" sz="3200" dirty="0"/>
              <a:t>内存访问原理</a:t>
            </a:r>
            <a:endParaRPr lang="zh-CN" altLang="en-US" sz="2950" dirty="0"/>
          </a:p>
          <a:p>
            <a:r>
              <a:rPr lang="en-US" altLang="zh-CN" sz="3200" dirty="0"/>
              <a:t>MIPS</a:t>
            </a:r>
            <a:r>
              <a:rPr lang="zh-CN" altLang="en-US" sz="3200" dirty="0"/>
              <a:t>内存映射</a:t>
            </a:r>
            <a:endParaRPr lang="zh-CN" altLang="en-US" sz="3200" dirty="0"/>
          </a:p>
          <a:p>
            <a:r>
              <a:rPr lang="zh-CN" altLang="en-US" sz="3200" dirty="0"/>
              <a:t>物理内存管理</a:t>
            </a:r>
            <a:endParaRPr lang="zh-CN" altLang="en-US" sz="3200" dirty="0"/>
          </a:p>
          <a:p>
            <a:pPr lvl="1"/>
            <a:r>
              <a:rPr lang="zh-CN" altLang="en-US" sz="2950" dirty="0"/>
              <a:t>使用链表管理物理内存</a:t>
            </a:r>
            <a:endParaRPr lang="zh-CN" altLang="en-US" sz="2950" dirty="0"/>
          </a:p>
          <a:p>
            <a:r>
              <a:rPr lang="zh-CN" altLang="en-US" sz="3200" dirty="0"/>
              <a:t>虚拟内存管理</a:t>
            </a:r>
            <a:endParaRPr lang="zh-CN" altLang="en-US" sz="3200" dirty="0"/>
          </a:p>
          <a:p>
            <a:pPr lvl="1"/>
            <a:r>
              <a:rPr lang="zh-CN" altLang="en-US" sz="2950" dirty="0"/>
              <a:t>建立</a:t>
            </a:r>
            <a:r>
              <a:rPr lang="en-US" altLang="zh-CN" sz="2950" dirty="0"/>
              <a:t>2</a:t>
            </a:r>
            <a:r>
              <a:rPr lang="zh-CN" altLang="en-US" sz="2950" dirty="0"/>
              <a:t>级页表管理内存</a:t>
            </a:r>
            <a:endParaRPr lang="en-US" altLang="zh-CN" sz="295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特别说明！！！</a:t>
            </a:r>
            <a:endParaRPr lang="zh-CN" altLang="en-US" dirty="0"/>
          </a:p>
        </p:txBody>
      </p:sp>
      <p:sp>
        <p:nvSpPr>
          <p:cNvPr id="4" name="文本框 3"/>
          <p:cNvSpPr txBox="1"/>
          <p:nvPr/>
        </p:nvSpPr>
        <p:spPr>
          <a:xfrm>
            <a:off x="525780" y="1777365"/>
            <a:ext cx="8005445" cy="1383665"/>
          </a:xfrm>
          <a:prstGeom prst="rect">
            <a:avLst/>
          </a:prstGeom>
          <a:noFill/>
        </p:spPr>
        <p:txBody>
          <a:bodyPr wrap="square" rtlCol="0">
            <a:spAutoFit/>
          </a:bodyPr>
          <a:p>
            <a:r>
              <a:rPr lang="en-US" altLang="zh-CN" sz="2800" b="1">
                <a:latin typeface="+mn-ea"/>
                <a:ea typeface="+mn-ea"/>
                <a:cs typeface="+mn-ea"/>
              </a:rPr>
              <a:t>Lab2-1</a:t>
            </a:r>
            <a:r>
              <a:rPr lang="zh-CN" altLang="en-US" sz="2800" b="1">
                <a:latin typeface="+mn-ea"/>
                <a:ea typeface="+mn-ea"/>
                <a:cs typeface="+mn-ea"/>
              </a:rPr>
              <a:t>：</a:t>
            </a:r>
            <a:endParaRPr lang="zh-CN" altLang="en-US" sz="2800" b="1">
              <a:latin typeface="+mn-ea"/>
              <a:ea typeface="+mn-ea"/>
              <a:cs typeface="+mn-ea"/>
            </a:endParaRPr>
          </a:p>
          <a:p>
            <a:r>
              <a:rPr lang="zh-CN" altLang="en-US" sz="2800" b="1">
                <a:latin typeface="+mn-ea"/>
                <a:ea typeface="+mn-ea"/>
                <a:cs typeface="+mn-ea"/>
              </a:rPr>
              <a:t>课下测试完成要求：</a:t>
            </a:r>
            <a:r>
              <a:rPr lang="en-US" altLang="zh-CN" sz="2800" b="1">
                <a:latin typeface="+mn-ea"/>
                <a:ea typeface="+mn-ea"/>
                <a:cs typeface="+mn-ea"/>
              </a:rPr>
              <a:t>Exercise 2.1~2.4</a:t>
            </a:r>
            <a:endParaRPr lang="en-US" altLang="zh-CN" sz="2800" b="1">
              <a:latin typeface="+mn-ea"/>
              <a:ea typeface="+mn-ea"/>
              <a:cs typeface="+mn-ea"/>
            </a:endParaRPr>
          </a:p>
          <a:p>
            <a:r>
              <a:rPr lang="zh-CN" altLang="en-US" sz="2800" b="1">
                <a:latin typeface="+mn-ea"/>
                <a:ea typeface="+mn-ea"/>
                <a:cs typeface="+mn-ea"/>
              </a:rPr>
              <a:t>第一次课上测试范围：物理内存管理及之前内容</a:t>
            </a:r>
            <a:endParaRPr lang="zh-CN" altLang="en-US" sz="2800" b="1">
              <a:latin typeface="+mn-ea"/>
              <a:ea typeface="+mn-ea"/>
              <a:cs typeface="+mn-ea"/>
            </a:endParaRPr>
          </a:p>
        </p:txBody>
      </p:sp>
      <p:sp>
        <p:nvSpPr>
          <p:cNvPr id="6" name="文本框 5"/>
          <p:cNvSpPr txBox="1"/>
          <p:nvPr/>
        </p:nvSpPr>
        <p:spPr>
          <a:xfrm>
            <a:off x="525780" y="3937000"/>
            <a:ext cx="7868920" cy="1383665"/>
          </a:xfrm>
          <a:prstGeom prst="rect">
            <a:avLst/>
          </a:prstGeom>
          <a:noFill/>
        </p:spPr>
        <p:txBody>
          <a:bodyPr wrap="square" rtlCol="0">
            <a:spAutoFit/>
          </a:bodyPr>
          <a:p>
            <a:r>
              <a:rPr lang="en-US" altLang="zh-CN" sz="2800" b="1">
                <a:latin typeface="+mn-ea"/>
                <a:ea typeface="+mn-ea"/>
                <a:cs typeface="+mn-ea"/>
              </a:rPr>
              <a:t>Lab2-2</a:t>
            </a:r>
            <a:r>
              <a:rPr lang="zh-CN" altLang="en-US" sz="2800" b="1">
                <a:latin typeface="+mn-ea"/>
                <a:ea typeface="+mn-ea"/>
                <a:cs typeface="+mn-ea"/>
              </a:rPr>
              <a:t>：</a:t>
            </a:r>
            <a:endParaRPr lang="zh-CN" altLang="en-US" sz="2800" b="1">
              <a:latin typeface="+mn-ea"/>
              <a:ea typeface="+mn-ea"/>
              <a:cs typeface="+mn-ea"/>
            </a:endParaRPr>
          </a:p>
          <a:p>
            <a:r>
              <a:rPr lang="zh-CN" altLang="en-US" sz="2800" b="1">
                <a:latin typeface="+mn-ea"/>
                <a:ea typeface="+mn-ea"/>
                <a:cs typeface="+mn-ea"/>
              </a:rPr>
              <a:t>课下测试完成要求：</a:t>
            </a:r>
            <a:r>
              <a:rPr lang="en-US" altLang="zh-CN" sz="2800" b="1">
                <a:latin typeface="+mn-ea"/>
                <a:ea typeface="+mn-ea"/>
                <a:cs typeface="+mn-ea"/>
              </a:rPr>
              <a:t>Exercise 2.1~2.8</a:t>
            </a:r>
            <a:endParaRPr lang="en-US" altLang="zh-CN" sz="2800" b="1">
              <a:latin typeface="+mn-ea"/>
              <a:ea typeface="+mn-ea"/>
              <a:cs typeface="+mn-ea"/>
            </a:endParaRPr>
          </a:p>
          <a:p>
            <a:r>
              <a:rPr lang="zh-CN" altLang="en-US" sz="2800" b="1">
                <a:latin typeface="+mn-ea"/>
                <a:ea typeface="+mn-ea"/>
                <a:cs typeface="+mn-ea"/>
              </a:rPr>
              <a:t>第二次课上测试范围：</a:t>
            </a:r>
            <a:r>
              <a:rPr lang="en-US" altLang="zh-CN" sz="2800" b="1">
                <a:latin typeface="+mn-ea"/>
                <a:ea typeface="+mn-ea"/>
                <a:cs typeface="+mn-ea"/>
              </a:rPr>
              <a:t>Lab2</a:t>
            </a:r>
            <a:r>
              <a:rPr lang="zh-CN" altLang="en-US" sz="2800" b="1">
                <a:latin typeface="+mn-ea"/>
                <a:ea typeface="+mn-ea"/>
                <a:cs typeface="+mn-ea"/>
              </a:rPr>
              <a:t>全部内容</a:t>
            </a:r>
            <a:endParaRPr lang="zh-CN" altLang="en-US" sz="2800" b="1">
              <a:latin typeface="+mn-ea"/>
              <a:ea typeface="+mn-ea"/>
              <a:cs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硬件和软件的功能</a:t>
            </a:r>
            <a:endParaRPr lang="zh-CN" altLang="en-US" dirty="0"/>
          </a:p>
        </p:txBody>
      </p:sp>
      <p:sp>
        <p:nvSpPr>
          <p:cNvPr id="3" name="内容占位符 2"/>
          <p:cNvSpPr>
            <a:spLocks noGrp="1"/>
          </p:cNvSpPr>
          <p:nvPr>
            <p:ph idx="1"/>
          </p:nvPr>
        </p:nvSpPr>
        <p:spPr/>
        <p:txBody>
          <a:bodyPr/>
          <a:lstStyle/>
          <a:p>
            <a:r>
              <a:rPr lang="en-US" altLang="zh-CN" sz="2800" dirty="0">
                <a:solidFill>
                  <a:schemeClr val="tx2"/>
                </a:solidFill>
              </a:rPr>
              <a:t>MMU:</a:t>
            </a:r>
            <a:r>
              <a:rPr lang="zh-CN" altLang="en-US" sz="2800" dirty="0">
                <a:solidFill>
                  <a:schemeClr val="tx2"/>
                </a:solidFill>
              </a:rPr>
              <a:t> 访问虚拟地址自动转换物理地址</a:t>
            </a:r>
            <a:endParaRPr lang="en-US" altLang="zh-CN" sz="2800" dirty="0">
              <a:solidFill>
                <a:schemeClr val="tx2"/>
              </a:solidFill>
            </a:endParaRPr>
          </a:p>
          <a:p>
            <a:r>
              <a:rPr lang="zh-CN" altLang="en-US" sz="2800" dirty="0">
                <a:solidFill>
                  <a:schemeClr val="tx2"/>
                </a:solidFill>
              </a:rPr>
              <a:t>操作系统</a:t>
            </a:r>
            <a:r>
              <a:rPr lang="en-US" altLang="zh-CN" sz="2800" dirty="0">
                <a:solidFill>
                  <a:schemeClr val="tx2"/>
                </a:solidFill>
              </a:rPr>
              <a:t>: </a:t>
            </a:r>
            <a:r>
              <a:rPr lang="zh-CN" altLang="en-US" sz="2800" dirty="0">
                <a:solidFill>
                  <a:schemeClr val="tx2"/>
                </a:solidFill>
              </a:rPr>
              <a:t>建立与维护页目录、页表</a:t>
            </a:r>
            <a:endParaRPr lang="en-US" altLang="zh-CN" sz="2800" dirty="0">
              <a:solidFill>
                <a:schemeClr val="tx2"/>
              </a:solidFill>
            </a:endParaRPr>
          </a:p>
          <a:p>
            <a:endParaRPr lang="en-US" altLang="zh-CN" sz="2800" dirty="0">
              <a:solidFill>
                <a:schemeClr val="tx2"/>
              </a:solidFill>
            </a:endParaRPr>
          </a:p>
          <a:p>
            <a:r>
              <a:rPr lang="zh-CN" altLang="en-US" sz="2800" dirty="0">
                <a:solidFill>
                  <a:schemeClr val="tx2"/>
                </a:solidFill>
              </a:rPr>
              <a:t>代码里所有地址均为逻辑地址</a:t>
            </a:r>
            <a:endParaRPr lang="en-US" altLang="zh-CN" sz="2800" dirty="0">
              <a:solidFill>
                <a:schemeClr val="tx2"/>
              </a:solidFill>
            </a:endParaRPr>
          </a:p>
          <a:p>
            <a:r>
              <a:rPr lang="zh-CN" altLang="en-US" sz="2800">
                <a:solidFill>
                  <a:schemeClr val="tx2"/>
                </a:solidFill>
              </a:rPr>
              <a:t>只有</a:t>
            </a:r>
            <a:r>
              <a:rPr lang="zh-CN" altLang="en-US" sz="2800" dirty="0">
                <a:solidFill>
                  <a:schemeClr val="tx2"/>
                </a:solidFill>
              </a:rPr>
              <a:t>通过算与查才能得到我们需要的物理地址</a:t>
            </a:r>
            <a:endParaRPr lang="en-US" altLang="zh-CN" sz="2800" dirty="0">
              <a:solidFill>
                <a:schemeClr val="tx2"/>
              </a:solidFill>
            </a:endParaRPr>
          </a:p>
          <a:p>
            <a:endParaRPr lang="en-US" altLang="zh-CN" sz="2800" dirty="0">
              <a:solidFill>
                <a:schemeClr val="tx2"/>
              </a:solidFill>
            </a:endParaRPr>
          </a:p>
          <a:p>
            <a:endParaRPr lang="en-US" altLang="zh-CN" sz="2800" dirty="0">
              <a:solidFill>
                <a:schemeClr val="tx2"/>
              </a:solidFill>
            </a:endParaRPr>
          </a:p>
          <a:p>
            <a:endParaRPr lang="zh-CN" alt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内存访问原理</a:t>
            </a:r>
            <a:r>
              <a:rPr lang="en-US" altLang="zh-CN" dirty="0"/>
              <a:t>(1)</a:t>
            </a:r>
            <a:endParaRPr lang="en-US" altLang="zh-CN" dirty="0"/>
          </a:p>
        </p:txBody>
      </p:sp>
      <p:sp>
        <p:nvSpPr>
          <p:cNvPr id="3" name="内容占位符 2"/>
          <p:cNvSpPr>
            <a:spLocks noGrp="1"/>
          </p:cNvSpPr>
          <p:nvPr>
            <p:ph idx="4294967295"/>
          </p:nvPr>
        </p:nvSpPr>
        <p:spPr>
          <a:xfrm>
            <a:off x="457200" y="1179195"/>
            <a:ext cx="8229600" cy="4947285"/>
          </a:xfrm>
        </p:spPr>
        <p:txBody>
          <a:bodyPr/>
          <a:lstStyle/>
          <a:p>
            <a:pPr lvl="1"/>
            <a:r>
              <a:rPr lang="en-US" altLang="zh-CN" sz="3000" dirty="0"/>
              <a:t>MMU:全称是Memory Management Unit，中文为内存管理单元，MMU是硬件设备，它的功能是把逻辑地址映射为物理地址，并提供了一套硬件机制来实现内存访问的权限检查</a:t>
            </a:r>
            <a:r>
              <a:rPr lang="zh-CN" altLang="en-US" sz="3000" dirty="0"/>
              <a:t>。</a:t>
            </a:r>
            <a:endParaRPr lang="zh-CN" altLang="en-US" sz="3000" dirty="0"/>
          </a:p>
          <a:p>
            <a:pPr lvl="1"/>
            <a:endParaRPr lang="en-US" altLang="zh-CN" sz="3000" dirty="0"/>
          </a:p>
          <a:p>
            <a:pPr lvl="1"/>
            <a:endParaRPr lang="en-US" altLang="zh-CN" sz="3000" dirty="0"/>
          </a:p>
          <a:p>
            <a:pPr lvl="1"/>
            <a:endParaRPr lang="en-US" altLang="zh-CN" sz="3000" dirty="0"/>
          </a:p>
          <a:p>
            <a:pPr lvl="1"/>
            <a:endParaRPr lang="en-US" altLang="zh-CN" sz="3000" dirty="0"/>
          </a:p>
        </p:txBody>
      </p:sp>
      <p:pic>
        <p:nvPicPr>
          <p:cNvPr id="4" name="图片 3"/>
          <p:cNvPicPr>
            <a:picLocks noChangeAspect="1"/>
          </p:cNvPicPr>
          <p:nvPr/>
        </p:nvPicPr>
        <p:blipFill>
          <a:blip r:embed="rId1"/>
          <a:stretch>
            <a:fillRect/>
          </a:stretch>
        </p:blipFill>
        <p:spPr>
          <a:xfrm>
            <a:off x="780415" y="3289935"/>
            <a:ext cx="7582535" cy="2965450"/>
          </a:xfrm>
          <a:prstGeom prst="rect">
            <a:avLst/>
          </a:prstGeom>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内存访问原理</a:t>
            </a:r>
            <a:r>
              <a:rPr lang="en-US" altLang="zh-CN" dirty="0"/>
              <a:t>(2)</a:t>
            </a:r>
            <a:endParaRPr lang="en-US" altLang="zh-CN" dirty="0"/>
          </a:p>
        </p:txBody>
      </p:sp>
      <p:sp>
        <p:nvSpPr>
          <p:cNvPr id="3" name="内容占位符 2"/>
          <p:cNvSpPr>
            <a:spLocks noGrp="1"/>
          </p:cNvSpPr>
          <p:nvPr>
            <p:ph idx="4294967295"/>
          </p:nvPr>
        </p:nvSpPr>
        <p:spPr>
          <a:xfrm>
            <a:off x="457200" y="1600200"/>
            <a:ext cx="8229600" cy="4525963"/>
          </a:xfrm>
        </p:spPr>
        <p:txBody>
          <a:bodyPr/>
          <a:lstStyle/>
          <a:p>
            <a:pPr lvl="1"/>
            <a:r>
              <a:rPr lang="en-US" altLang="zh-CN" sz="3000" dirty="0">
                <a:sym typeface="+mn-ea"/>
              </a:rPr>
              <a:t>TLB:全称是Translation Lookside Buffer，中文</a:t>
            </a:r>
            <a:r>
              <a:rPr lang="zh-CN" altLang="en-US" sz="3000" dirty="0">
                <a:sym typeface="+mn-ea"/>
              </a:rPr>
              <a:t>为</a:t>
            </a:r>
            <a:r>
              <a:rPr lang="en-US" altLang="zh-CN" sz="3000" dirty="0">
                <a:sym typeface="+mn-ea"/>
              </a:rPr>
              <a:t>后援存储器，或者快表，它通常被安装在MMU的内部</a:t>
            </a:r>
            <a:r>
              <a:rPr lang="zh-CN" altLang="en-US" sz="3000" dirty="0">
                <a:sym typeface="+mn-ea"/>
              </a:rPr>
              <a:t>，</a:t>
            </a:r>
            <a:r>
              <a:rPr lang="en-US" altLang="zh-CN" sz="3000" dirty="0">
                <a:sym typeface="+mn-ea"/>
              </a:rPr>
              <a:t>TLB</a:t>
            </a:r>
            <a:r>
              <a:rPr lang="zh-CN" altLang="en-US" sz="3000" dirty="0">
                <a:sym typeface="+mn-ea"/>
              </a:rPr>
              <a:t>可被看作页表的高速缓存。</a:t>
            </a:r>
            <a:endParaRPr lang="en-US" altLang="zh-CN" sz="3000" dirty="0"/>
          </a:p>
          <a:p>
            <a:pPr lvl="1"/>
            <a:endParaRPr lang="en-US" altLang="zh-CN" sz="3000" dirty="0"/>
          </a:p>
          <a:p>
            <a:pPr lvl="1"/>
            <a:endParaRPr lang="en-US" altLang="zh-CN" sz="3000" dirty="0"/>
          </a:p>
        </p:txBody>
      </p:sp>
      <p:pic>
        <p:nvPicPr>
          <p:cNvPr id="4" name="图片 3"/>
          <p:cNvPicPr>
            <a:picLocks noChangeAspect="1"/>
          </p:cNvPicPr>
          <p:nvPr/>
        </p:nvPicPr>
        <p:blipFill>
          <a:blip r:embed="rId1"/>
          <a:stretch>
            <a:fillRect/>
          </a:stretch>
        </p:blipFill>
        <p:spPr>
          <a:xfrm>
            <a:off x="2028825" y="3209290"/>
            <a:ext cx="5085715" cy="3117850"/>
          </a:xfrm>
          <a:prstGeom prst="rect">
            <a:avLst/>
          </a:prstGeom>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700" y="134938"/>
            <a:ext cx="8229600" cy="1143000"/>
          </a:xfrm>
        </p:spPr>
        <p:txBody>
          <a:bodyPr/>
          <a:lstStyle/>
          <a:p>
            <a:r>
              <a:rPr lang="zh-CN" altLang="en-US" dirty="0"/>
              <a:t>内存访问原理</a:t>
            </a:r>
            <a:r>
              <a:rPr lang="en-US" altLang="zh-CN" dirty="0"/>
              <a:t>(3)</a:t>
            </a:r>
            <a:endParaRPr lang="en-US" altLang="zh-CN" dirty="0"/>
          </a:p>
        </p:txBody>
      </p:sp>
      <p:sp>
        <p:nvSpPr>
          <p:cNvPr id="3" name="内容占位符 2"/>
          <p:cNvSpPr>
            <a:spLocks noGrp="1"/>
          </p:cNvSpPr>
          <p:nvPr>
            <p:ph idx="4294967295"/>
          </p:nvPr>
        </p:nvSpPr>
        <p:spPr>
          <a:xfrm>
            <a:off x="254000" y="1333500"/>
            <a:ext cx="8229600" cy="4525963"/>
          </a:xfrm>
        </p:spPr>
        <p:txBody>
          <a:bodyPr/>
          <a:lstStyle/>
          <a:p>
            <a:pPr lvl="1"/>
            <a:r>
              <a:rPr lang="zh-CN" altLang="en-US" sz="3000" dirty="0">
                <a:sym typeface="+mn-ea"/>
              </a:rPr>
              <a:t>完整的访存步骤（同时考虑</a:t>
            </a:r>
            <a:r>
              <a:rPr lang="en-US" altLang="zh-CN" sz="3000" dirty="0">
                <a:sym typeface="+mn-ea"/>
              </a:rPr>
              <a:t>cache</a:t>
            </a:r>
            <a:r>
              <a:rPr lang="zh-CN" altLang="en-US" sz="3000" dirty="0">
                <a:sym typeface="+mn-ea"/>
              </a:rPr>
              <a:t>）：</a:t>
            </a:r>
            <a:endParaRPr lang="en-US" altLang="zh-CN" sz="3000" dirty="0"/>
          </a:p>
          <a:p>
            <a:pPr lvl="2"/>
            <a:r>
              <a:rPr lang="en-US" altLang="zh-CN" sz="2500" dirty="0"/>
              <a:t>1.CPU给出虚拟地址来访问数据，TLB接收到这个地址之后查找是否有对应的页表项。</a:t>
            </a:r>
            <a:endParaRPr lang="en-US" altLang="zh-CN" sz="2500" dirty="0"/>
          </a:p>
          <a:p>
            <a:pPr lvl="2"/>
            <a:endParaRPr lang="en-US" altLang="zh-CN" sz="2500" dirty="0"/>
          </a:p>
          <a:p>
            <a:pPr lvl="2"/>
            <a:r>
              <a:rPr lang="en-US" altLang="zh-CN" sz="2500" dirty="0"/>
              <a:t>2.假设页表项存在，则根据物理地址在cache中查询；如果不存在，则MMU执行正常的页表查询工作之后再根据物理地址在cache中查询，同时更新TLB中的内容。</a:t>
            </a:r>
            <a:endParaRPr lang="en-US" altLang="zh-CN" sz="2500" dirty="0"/>
          </a:p>
          <a:p>
            <a:pPr lvl="2"/>
            <a:endParaRPr lang="en-US" altLang="zh-CN" sz="2500" dirty="0"/>
          </a:p>
          <a:p>
            <a:pPr lvl="2"/>
            <a:r>
              <a:rPr lang="en-US" altLang="zh-CN" sz="2500" dirty="0"/>
              <a:t>3.如果cache命中，则直接返回给CPU数据；如果没有命中则按照相应的算法进行cache的替换或者装填，之后返回给CPU数据。</a:t>
            </a:r>
            <a:endParaRPr lang="en-US" altLang="zh-CN" sz="25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内存访问原理</a:t>
            </a:r>
            <a:r>
              <a:rPr lang="en-US" altLang="zh-CN" dirty="0"/>
              <a:t>(4)</a:t>
            </a:r>
            <a:endParaRPr lang="en-US" altLang="zh-CN" dirty="0"/>
          </a:p>
        </p:txBody>
      </p:sp>
      <p:sp>
        <p:nvSpPr>
          <p:cNvPr id="3" name="内容占位符 2"/>
          <p:cNvSpPr>
            <a:spLocks noGrp="1"/>
          </p:cNvSpPr>
          <p:nvPr>
            <p:ph idx="4294967295"/>
          </p:nvPr>
        </p:nvSpPr>
        <p:spPr>
          <a:xfrm>
            <a:off x="457200" y="1417955"/>
            <a:ext cx="8229600" cy="4525963"/>
          </a:xfrm>
        </p:spPr>
        <p:txBody>
          <a:bodyPr/>
          <a:lstStyle/>
          <a:p>
            <a:pPr lvl="1"/>
            <a:r>
              <a:rPr lang="zh-CN" altLang="en-US" sz="3000" dirty="0">
                <a:sym typeface="+mn-ea"/>
              </a:rPr>
              <a:t>软件层面的内存管理要做什么？</a:t>
            </a:r>
            <a:endParaRPr lang="en-US" altLang="zh-CN" sz="2500" dirty="0"/>
          </a:p>
          <a:p>
            <a:pPr lvl="2"/>
            <a:r>
              <a:rPr lang="zh-CN" altLang="en-US" sz="2500" dirty="0"/>
              <a:t>在内存中填充页表地址映射</a:t>
            </a:r>
            <a:r>
              <a:rPr lang="en-US" altLang="zh-CN" sz="2500" dirty="0"/>
              <a:t>——MMU</a:t>
            </a:r>
            <a:r>
              <a:rPr lang="zh-CN" altLang="en-US" sz="2500" dirty="0"/>
              <a:t>可以翻译地址，但不能翻译空的页表。</a:t>
            </a:r>
            <a:endParaRPr lang="zh-CN" altLang="en-US" sz="2500" dirty="0"/>
          </a:p>
          <a:p>
            <a:pPr lvl="2"/>
            <a:r>
              <a:rPr lang="zh-CN" altLang="en-US" sz="2500" dirty="0"/>
              <a:t>掌握内存的使用情况</a:t>
            </a:r>
            <a:r>
              <a:rPr lang="en-US" altLang="zh-CN" sz="2500" dirty="0"/>
              <a:t>——</a:t>
            </a:r>
            <a:r>
              <a:rPr lang="zh-CN" altLang="en-US" sz="2500" dirty="0"/>
              <a:t>内存的使用情况是操作系统运行时必须考虑的要素。</a:t>
            </a:r>
            <a:endParaRPr lang="zh-CN" altLang="en-US" sz="2500" dirty="0"/>
          </a:p>
          <a:p>
            <a:pPr lvl="2"/>
            <a:r>
              <a:rPr lang="zh-CN" altLang="en-US" sz="2500" dirty="0"/>
              <a:t>管理内存</a:t>
            </a:r>
            <a:r>
              <a:rPr lang="en-US" altLang="zh-CN" sz="2500" dirty="0"/>
              <a:t>——(1)</a:t>
            </a:r>
            <a:r>
              <a:rPr lang="zh-CN" altLang="en-US" sz="2500" dirty="0"/>
              <a:t>高效、节约地管理内存是构建操作系统必须考虑的要素。</a:t>
            </a:r>
            <a:r>
              <a:rPr lang="en-US" altLang="zh-CN" sz="2500" dirty="0"/>
              <a:t>(2)</a:t>
            </a:r>
            <a:r>
              <a:rPr lang="zh-CN" altLang="en-US" sz="2500" dirty="0"/>
              <a:t>通过虚拟内存来保护物理内存，同时扩展了内存空间。</a:t>
            </a:r>
            <a:endParaRPr lang="zh-CN" altLang="en-US" sz="2500" dirty="0"/>
          </a:p>
          <a:p>
            <a:pPr lvl="2"/>
            <a:r>
              <a:rPr lang="zh-CN" altLang="en-US" sz="2500" dirty="0"/>
              <a:t>提供内存分配和释放的接口</a:t>
            </a:r>
            <a:r>
              <a:rPr lang="en-US" altLang="zh-CN" sz="2500" dirty="0"/>
              <a:t>——</a:t>
            </a:r>
            <a:r>
              <a:rPr lang="zh-CN" altLang="en-US" sz="2500" dirty="0"/>
              <a:t>任何应用程序都需要物理内存来运行。</a:t>
            </a:r>
            <a:endParaRPr lang="en-US" altLang="zh-CN" sz="2500" dirty="0"/>
          </a:p>
          <a:p>
            <a:pPr lvl="1"/>
            <a:endParaRPr lang="en-US" altLang="zh-CN" sz="3000" dirty="0"/>
          </a:p>
          <a:p>
            <a:pPr lvl="1"/>
            <a:endParaRPr lang="en-US" altLang="zh-CN" sz="3000"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dirty="0"/>
              <a:t>MIPS</a:t>
            </a:r>
            <a:r>
              <a:rPr lang="zh-CN" altLang="en-US" dirty="0"/>
              <a:t>内存映射</a:t>
            </a:r>
            <a:r>
              <a:rPr lang="en-US" altLang="zh-CN" dirty="0"/>
              <a:t>(1)</a:t>
            </a:r>
            <a:endParaRPr lang="en-US" altLang="zh-CN" dirty="0"/>
          </a:p>
        </p:txBody>
      </p:sp>
      <p:sp>
        <p:nvSpPr>
          <p:cNvPr id="3" name="内容占位符 2"/>
          <p:cNvSpPr>
            <a:spLocks noGrp="1"/>
          </p:cNvSpPr>
          <p:nvPr>
            <p:ph idx="4294967295"/>
          </p:nvPr>
        </p:nvSpPr>
        <p:spPr>
          <a:xfrm>
            <a:off x="431800" y="1140460"/>
            <a:ext cx="8229600" cy="4808220"/>
          </a:xfrm>
        </p:spPr>
        <p:txBody>
          <a:bodyPr/>
          <a:lstStyle/>
          <a:p>
            <a:pPr marL="0" indent="0">
              <a:buNone/>
            </a:pPr>
            <a:endParaRPr lang="en-US" altLang="zh-CN" sz="2950" dirty="0"/>
          </a:p>
          <a:p>
            <a:r>
              <a:rPr lang="en-US" altLang="zh-CN" sz="2400" dirty="0">
                <a:sym typeface="+mn-ea"/>
              </a:rPr>
              <a:t>1.kuseg (TLB-mapped cacheable user space, 0x00000000 - 0x7fffffff)： 这一段是用户模式下可用的地址，大小为2G，也就是MIPS约定的用户内存空间。需要通过MMU进行虚拟地址到物理 地址的转换。</a:t>
            </a:r>
            <a:endParaRPr lang="en-US" altLang="zh-CN" sz="2400" dirty="0"/>
          </a:p>
          <a:p>
            <a:r>
              <a:rPr lang="en-US" altLang="zh-CN" sz="2400" dirty="0">
                <a:sym typeface="+mn-ea"/>
              </a:rPr>
              <a:t>2.kseg0 (direct-mapped cached kernel space, 0x80000000 - 0x9fffffff)： 这一段是内核地址，其内存虚存地址到物理内存地址的映射转换不通过MMU，使用时只需要将地址的最高位清零 (&amp; 0x7fffffff)， 这些地址就被转换为物理地址。也就是说，这段逻辑地址被连续地映射到物理内存的低端512M空间。对这段地址 的存取都会通过高速缓存(cached)。通常在没有MMU的系统中，这段空间用于存放大多数程序和数据。对于有 MMU 的系统，操作系统的内核会存放在这个区域。</a:t>
            </a:r>
            <a:endParaRPr lang="en-US" altLang="zh-CN" sz="2400" dirty="0"/>
          </a:p>
          <a:p>
            <a:endParaRPr lang="en-US" altLang="zh-CN" sz="2950" dirty="0"/>
          </a:p>
          <a:p>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503050405090304"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503050405090304"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0</TotalTime>
  <Words>4446</Words>
  <Application>WPS 演示</Application>
  <PresentationFormat>全屏显示(4:3)</PresentationFormat>
  <Paragraphs>301</Paragraphs>
  <Slides>30</Slides>
  <Notes>25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50" baseType="lpstr">
      <vt:lpstr>Arial</vt:lpstr>
      <vt:lpstr>方正书宋_GBK</vt:lpstr>
      <vt:lpstr>Wingdings</vt:lpstr>
      <vt:lpstr>Times New Roman</vt:lpstr>
      <vt:lpstr>华文仿宋</vt:lpstr>
      <vt:lpstr>华文行楷</vt:lpstr>
      <vt:lpstr>行楷-简</vt:lpstr>
      <vt:lpstr>宋体</vt:lpstr>
      <vt:lpstr>华文中宋</vt:lpstr>
      <vt:lpstr>汉仪书宋二KW</vt:lpstr>
      <vt:lpstr>Courier New</vt:lpstr>
      <vt:lpstr>微软雅黑 Light</vt:lpstr>
      <vt:lpstr>苹方-简</vt:lpstr>
      <vt:lpstr>微软雅黑</vt:lpstr>
      <vt:lpstr>汉仪旗黑</vt:lpstr>
      <vt:lpstr>宋体</vt:lpstr>
      <vt:lpstr>Arial Unicode MS</vt:lpstr>
      <vt:lpstr>华文宋体</vt:lpstr>
      <vt:lpstr>Grid</vt:lpstr>
      <vt:lpstr>PBrush</vt:lpstr>
      <vt:lpstr>操作系统实验  lab2  内存管理 课下任务讲解</vt:lpstr>
      <vt:lpstr>内容提要</vt:lpstr>
      <vt:lpstr>实验概述</vt:lpstr>
      <vt:lpstr>硬件和软件的功能</vt:lpstr>
      <vt:lpstr>内存访问原理(1)</vt:lpstr>
      <vt:lpstr>内存访问原理(2)</vt:lpstr>
      <vt:lpstr>内存访问原理(3)</vt:lpstr>
      <vt:lpstr>内存访问原理(4)</vt:lpstr>
      <vt:lpstr>MIPS内存映射(1)</vt:lpstr>
      <vt:lpstr>MIPS内存映射(2)</vt:lpstr>
      <vt:lpstr>两种算法</vt:lpstr>
      <vt:lpstr>虚拟内存管理(1)</vt:lpstr>
      <vt:lpstr>虚拟内存管理(2)</vt:lpstr>
      <vt:lpstr>虚拟内存管理(3)</vt:lpstr>
      <vt:lpstr>虚拟内存管理(4)</vt:lpstr>
      <vt:lpstr>虚拟内存管理(5)</vt:lpstr>
      <vt:lpstr>虚拟内存管理(6)</vt:lpstr>
      <vt:lpstr>顶层初始化函数</vt:lpstr>
      <vt:lpstr>物理内存管理</vt:lpstr>
      <vt:lpstr>实验任务1</vt:lpstr>
      <vt:lpstr>实验任务2</vt:lpstr>
      <vt:lpstr>实验任务3</vt:lpstr>
      <vt:lpstr>实验任务4</vt:lpstr>
      <vt:lpstr>测试结果1</vt:lpstr>
      <vt:lpstr>实验任务5</vt:lpstr>
      <vt:lpstr>实验任务6</vt:lpstr>
      <vt:lpstr>实验任务7</vt:lpstr>
      <vt:lpstr>实验任务8</vt:lpstr>
      <vt:lpstr>测试结果2</vt:lpstr>
      <vt:lpstr>特别说明！！！</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apple</cp:lastModifiedBy>
  <cp:revision>3073</cp:revision>
  <dcterms:created xsi:type="dcterms:W3CDTF">2021-03-24T14:51:46Z</dcterms:created>
  <dcterms:modified xsi:type="dcterms:W3CDTF">2021-03-24T14:51:46Z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