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1606" r:id="rId2"/>
    <p:sldId id="1541" r:id="rId3"/>
    <p:sldId id="1608" r:id="rId4"/>
    <p:sldId id="1609" r:id="rId5"/>
    <p:sldId id="1610" r:id="rId6"/>
    <p:sldId id="1640" r:id="rId7"/>
    <p:sldId id="1612" r:id="rId8"/>
    <p:sldId id="1613" r:id="rId9"/>
    <p:sldId id="1641" r:id="rId10"/>
    <p:sldId id="1615" r:id="rId11"/>
    <p:sldId id="1616" r:id="rId12"/>
    <p:sldId id="1617" r:id="rId13"/>
    <p:sldId id="1618" r:id="rId14"/>
    <p:sldId id="1619" r:id="rId15"/>
    <p:sldId id="1628" r:id="rId16"/>
    <p:sldId id="1629" r:id="rId17"/>
    <p:sldId id="1620" r:id="rId18"/>
    <p:sldId id="1621" r:id="rId19"/>
    <p:sldId id="1622" r:id="rId20"/>
    <p:sldId id="1623" r:id="rId21"/>
    <p:sldId id="1630" r:id="rId22"/>
    <p:sldId id="1625" r:id="rId23"/>
    <p:sldId id="1626" r:id="rId24"/>
    <p:sldId id="1631" r:id="rId25"/>
    <p:sldId id="1632" r:id="rId26"/>
    <p:sldId id="1633" r:id="rId27"/>
    <p:sldId id="1634" r:id="rId28"/>
    <p:sldId id="1635" r:id="rId29"/>
    <p:sldId id="1636" r:id="rId30"/>
    <p:sldId id="1637" r:id="rId31"/>
    <p:sldId id="1642" r:id="rId32"/>
    <p:sldId id="1627" r:id="rId33"/>
    <p:sldId id="1639" r:id="rId34"/>
    <p:sldId id="1638" r:id="rId35"/>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itchFamily="18" charset="0"/>
        <a:ea typeface="华文仿宋"/>
        <a:cs typeface="华文仿宋"/>
      </a:defRPr>
    </a:lvl1pPr>
    <a:lvl2pPr marL="457200" algn="l" rtl="0" fontAlgn="base">
      <a:spcBef>
        <a:spcPct val="0"/>
      </a:spcBef>
      <a:spcAft>
        <a:spcPct val="0"/>
      </a:spcAft>
      <a:defRPr sz="3600" kern="1200">
        <a:solidFill>
          <a:schemeClr val="tx1"/>
        </a:solidFill>
        <a:latin typeface="Times New Roman" pitchFamily="18" charset="0"/>
        <a:ea typeface="华文仿宋"/>
        <a:cs typeface="华文仿宋"/>
      </a:defRPr>
    </a:lvl2pPr>
    <a:lvl3pPr marL="914400" algn="l" rtl="0" fontAlgn="base">
      <a:spcBef>
        <a:spcPct val="0"/>
      </a:spcBef>
      <a:spcAft>
        <a:spcPct val="0"/>
      </a:spcAft>
      <a:defRPr sz="3600" kern="1200">
        <a:solidFill>
          <a:schemeClr val="tx1"/>
        </a:solidFill>
        <a:latin typeface="Times New Roman" pitchFamily="18" charset="0"/>
        <a:ea typeface="华文仿宋"/>
        <a:cs typeface="华文仿宋"/>
      </a:defRPr>
    </a:lvl3pPr>
    <a:lvl4pPr marL="1371600" algn="l" rtl="0" fontAlgn="base">
      <a:spcBef>
        <a:spcPct val="0"/>
      </a:spcBef>
      <a:spcAft>
        <a:spcPct val="0"/>
      </a:spcAft>
      <a:defRPr sz="3600" kern="1200">
        <a:solidFill>
          <a:schemeClr val="tx1"/>
        </a:solidFill>
        <a:latin typeface="Times New Roman" pitchFamily="18" charset="0"/>
        <a:ea typeface="华文仿宋"/>
        <a:cs typeface="华文仿宋"/>
      </a:defRPr>
    </a:lvl4pPr>
    <a:lvl5pPr marL="1828800" algn="l" rtl="0" fontAlgn="base">
      <a:spcBef>
        <a:spcPct val="0"/>
      </a:spcBef>
      <a:spcAft>
        <a:spcPct val="0"/>
      </a:spcAft>
      <a:defRPr sz="3600" kern="1200">
        <a:solidFill>
          <a:schemeClr val="tx1"/>
        </a:solidFill>
        <a:latin typeface="Times New Roman" pitchFamily="18" charset="0"/>
        <a:ea typeface="华文仿宋"/>
        <a:cs typeface="华文仿宋"/>
      </a:defRPr>
    </a:lvl5pPr>
    <a:lvl6pPr marL="2286000" algn="l" defTabSz="914400" rtl="0" eaLnBrk="1" latinLnBrk="0" hangingPunct="1">
      <a:defRPr sz="3600" kern="1200">
        <a:solidFill>
          <a:schemeClr val="tx1"/>
        </a:solidFill>
        <a:latin typeface="Times New Roman" pitchFamily="18" charset="0"/>
        <a:ea typeface="华文仿宋"/>
        <a:cs typeface="华文仿宋"/>
      </a:defRPr>
    </a:lvl6pPr>
    <a:lvl7pPr marL="2743200" algn="l" defTabSz="914400" rtl="0" eaLnBrk="1" latinLnBrk="0" hangingPunct="1">
      <a:defRPr sz="3600" kern="1200">
        <a:solidFill>
          <a:schemeClr val="tx1"/>
        </a:solidFill>
        <a:latin typeface="Times New Roman" pitchFamily="18" charset="0"/>
        <a:ea typeface="华文仿宋"/>
        <a:cs typeface="华文仿宋"/>
      </a:defRPr>
    </a:lvl7pPr>
    <a:lvl8pPr marL="3200400" algn="l" defTabSz="914400" rtl="0" eaLnBrk="1" latinLnBrk="0" hangingPunct="1">
      <a:defRPr sz="3600" kern="1200">
        <a:solidFill>
          <a:schemeClr val="tx1"/>
        </a:solidFill>
        <a:latin typeface="Times New Roman" pitchFamily="18" charset="0"/>
        <a:ea typeface="华文仿宋"/>
        <a:cs typeface="华文仿宋"/>
      </a:defRPr>
    </a:lvl8pPr>
    <a:lvl9pPr marL="3657600" algn="l" defTabSz="914400" rtl="0" eaLnBrk="1" latinLnBrk="0" hangingPunct="1">
      <a:defRPr sz="3600" kern="1200">
        <a:solidFill>
          <a:schemeClr val="tx1"/>
        </a:solidFill>
        <a:latin typeface="Times New Roman" pitchFamily="18" charset="0"/>
        <a:ea typeface="华文仿宋"/>
        <a:cs typeface="华文仿宋"/>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CC"/>
    <a:srgbClr val="3333CC"/>
    <a:srgbClr val="009999"/>
    <a:srgbClr val="99CCFF"/>
    <a:srgbClr val="C0C0C0"/>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5137" autoAdjust="0"/>
  </p:normalViewPr>
  <p:slideViewPr>
    <p:cSldViewPr snapToGrid="0">
      <p:cViewPr varScale="1">
        <p:scale>
          <a:sx n="73" d="100"/>
          <a:sy n="73" d="100"/>
        </p:scale>
        <p:origin x="642" y="51"/>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6008"/>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cs typeface="+mn-cs"/>
              </a:defRPr>
            </a:lvl1pPr>
          </a:lstStyle>
          <a:p>
            <a:pPr>
              <a:defRPr/>
            </a:pPr>
            <a:fld id="{C82B94DB-91B2-48A0-BAB1-7AC5813B0FE3}" type="slidenum">
              <a:rPr lang="zh-CN" altLang="en-US"/>
              <a:pPr>
                <a:defRPr/>
              </a:pPr>
              <a:t>‹#›</a:t>
            </a:fld>
            <a:endParaRPr lang="en-US" altLang="zh-CN"/>
          </a:p>
        </p:txBody>
      </p:sp>
    </p:spTree>
    <p:extLst>
      <p:ext uri="{BB962C8B-B14F-4D97-AF65-F5344CB8AC3E}">
        <p14:creationId xmlns:p14="http://schemas.microsoft.com/office/powerpoint/2010/main" val="2509420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cs typeface="+mn-cs"/>
              </a:defRPr>
            </a:lvl1pPr>
          </a:lstStyle>
          <a:p>
            <a:pPr>
              <a:defRPr/>
            </a:pPr>
            <a:fld id="{A4FA5199-6272-4107-B9EC-04DAA56CCC40}" type="slidenum">
              <a:rPr lang="zh-CN" altLang="en-US"/>
              <a:pPr>
                <a:defRPr/>
              </a:pPr>
              <a:t>‹#›</a:t>
            </a:fld>
            <a:endParaRPr lang="en-US" altLang="zh-CN"/>
          </a:p>
        </p:txBody>
      </p:sp>
    </p:spTree>
    <p:extLst>
      <p:ext uri="{BB962C8B-B14F-4D97-AF65-F5344CB8AC3E}">
        <p14:creationId xmlns:p14="http://schemas.microsoft.com/office/powerpoint/2010/main" val="267180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pPr>
                <a:defRPr/>
              </a:pPr>
              <a:t>1</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274120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2</a:t>
            </a:fld>
            <a:endParaRPr lang="zh-CN" altLang="en-US"/>
          </a:p>
        </p:txBody>
      </p:sp>
    </p:spTree>
    <p:extLst>
      <p:ext uri="{BB962C8B-B14F-4D97-AF65-F5344CB8AC3E}">
        <p14:creationId xmlns:p14="http://schemas.microsoft.com/office/powerpoint/2010/main" val="249470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14</a:t>
            </a:fld>
            <a:endParaRPr lang="en-US" altLang="zh-CN"/>
          </a:p>
        </p:txBody>
      </p:sp>
    </p:spTree>
    <p:extLst>
      <p:ext uri="{BB962C8B-B14F-4D97-AF65-F5344CB8AC3E}">
        <p14:creationId xmlns:p14="http://schemas.microsoft.com/office/powerpoint/2010/main" val="240295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15</a:t>
            </a:fld>
            <a:endParaRPr lang="en-US" altLang="zh-CN"/>
          </a:p>
        </p:txBody>
      </p:sp>
    </p:spTree>
    <p:extLst>
      <p:ext uri="{BB962C8B-B14F-4D97-AF65-F5344CB8AC3E}">
        <p14:creationId xmlns:p14="http://schemas.microsoft.com/office/powerpoint/2010/main" val="719375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FA5199-6272-4107-B9EC-04DAA56CCC40}" type="slidenum">
              <a:rPr lang="zh-CN" altLang="en-US" smtClean="0"/>
              <a:pPr>
                <a:defRPr/>
              </a:pPr>
              <a:t>16</a:t>
            </a:fld>
            <a:endParaRPr lang="en-US" altLang="zh-CN"/>
          </a:p>
        </p:txBody>
      </p:sp>
    </p:spTree>
    <p:extLst>
      <p:ext uri="{BB962C8B-B14F-4D97-AF65-F5344CB8AC3E}">
        <p14:creationId xmlns:p14="http://schemas.microsoft.com/office/powerpoint/2010/main" val="91873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4FA5199-6272-4107-B9EC-04DAA56CCC40}" type="slidenum">
              <a:rPr lang="zh-CN" altLang="en-US" smtClean="0"/>
              <a:pPr>
                <a:defRPr/>
              </a:pPr>
              <a:t>34</a:t>
            </a:fld>
            <a:endParaRPr lang="en-US" altLang="zh-CN"/>
          </a:p>
        </p:txBody>
      </p:sp>
    </p:spTree>
    <p:extLst>
      <p:ext uri="{BB962C8B-B14F-4D97-AF65-F5344CB8AC3E}">
        <p14:creationId xmlns:p14="http://schemas.microsoft.com/office/powerpoint/2010/main" val="2411545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ext uri="{D42A27DB-BD31-4B8C-83A1-F6EECF244321}">
                <p14:modId xmlns:p14="http://schemas.microsoft.com/office/powerpoint/2010/main" val="420191252"/>
              </p:ext>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234625" name="BMP 图像" r:id="rId3" imgW="9161905" imgH="704948" progId="PBrush">
                  <p:embed/>
                </p:oleObj>
              </mc:Choice>
              <mc:Fallback>
                <p:oleObj name="BMP 图像" r:id="rId3" imgW="9161905" imgH="704948"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CE32FF86-1C38-4121-AD9B-A6BA7EEBFEA3}" type="slidenum">
              <a:rPr lang="zh-CN" altLang="en-US"/>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55D6D429-5464-4809-913A-4436523C9EE6}" type="slidenum">
              <a:rPr lang="zh-CN" altLang="en-US"/>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defRPr/>
            </a:pPr>
            <a:fld id="{D0EFB509-6A30-49FF-A099-72772AAB8524}" type="slidenum">
              <a:rPr lang="zh-CN" altLang="en-US"/>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7683DF9-294A-46B2-B2A9-741C745746A1}" type="slidenum">
              <a:rPr lang="zh-CN" altLang="en-US"/>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FE5E8F7A-5601-41C2-983E-AE6A3280D327}" type="slidenum">
              <a:rPr lang="zh-CN" altLang="en-US"/>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B629B91F-4CD0-4CB9-AB06-EDE3346DC620}" type="slidenum">
              <a:rPr lang="zh-CN" altLang="en-US"/>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CDCF00F-797F-4394-B7CB-80B8BEE56974}" type="slidenum">
              <a:rPr lang="zh-CN" altLang="en-US"/>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4D6FA83-D2BE-4E13-AFDF-E4D06E854AC6}" type="slidenum">
              <a:rPr lang="zh-CN" altLang="en-US"/>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cs typeface="+mn-cs"/>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C4BC2169-558D-414C-A7F6-90D670A3397E}" type="slidenum">
              <a:rPr lang="zh-CN" altLang="en-US" sz="1600">
                <a:solidFill>
                  <a:schemeClr val="bg1"/>
                </a:solidFill>
                <a:ea typeface="宋体" pitchFamily="2" charset="-122"/>
                <a:cs typeface="+mn-cs"/>
              </a:rPr>
              <a:pPr algn="ctr">
                <a:defRPr/>
              </a:pPr>
              <a:t>‹#›</a:t>
            </a:fld>
            <a:endParaRPr lang="en-US" altLang="zh-CN" sz="1600">
              <a:solidFill>
                <a:schemeClr val="bg1"/>
              </a:solidFill>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5642" y="1552075"/>
            <a:ext cx="7772400" cy="1937084"/>
          </a:xfrm>
        </p:spPr>
        <p:txBody>
          <a:bodyPr/>
          <a:lstStyle/>
          <a:p>
            <a:pPr eaLnBrk="1" hangingPunct="1">
              <a:defRPr/>
            </a:pPr>
            <a:r>
              <a:rPr lang="en-US" altLang="zh-CN" dirty="0">
                <a:latin typeface="方正舒体" panose="02010601030101010101" pitchFamily="2" charset="-122"/>
                <a:ea typeface="方正舒体" panose="02010601030101010101" pitchFamily="2" charset="-122"/>
              </a:rPr>
              <a:t>MOS</a:t>
            </a:r>
            <a:r>
              <a:rPr lang="zh-CN" altLang="en-US" dirty="0"/>
              <a:t>操作系统实验</a:t>
            </a:r>
            <a:br>
              <a:rPr lang="en-US" altLang="zh-CN" dirty="0"/>
            </a:br>
            <a:br>
              <a:rPr lang="en-US" altLang="zh-CN" dirty="0"/>
            </a:br>
            <a:r>
              <a:rPr lang="en-US" altLang="zh-CN" dirty="0">
                <a:latin typeface="Consolas" panose="020B0609020204030204" pitchFamily="49" charset="0"/>
              </a:rPr>
              <a:t>lab4</a:t>
            </a:r>
            <a:r>
              <a:rPr lang="zh-CN" altLang="en-US" dirty="0"/>
              <a:t>  系统调用和</a:t>
            </a:r>
            <a:r>
              <a:rPr lang="en-US" altLang="zh-CN" dirty="0">
                <a:latin typeface="Consolas" panose="020B0609020204030204" pitchFamily="49" charset="0"/>
              </a:rPr>
              <a:t>fork</a:t>
            </a:r>
            <a:endParaRPr lang="zh-CN" altLang="en-US" dirty="0">
              <a:latin typeface="Consolas" panose="020B0609020204030204" pitchFamily="49" charset="0"/>
            </a:endParaRPr>
          </a:p>
        </p:txBody>
      </p:sp>
      <p:sp>
        <p:nvSpPr>
          <p:cNvPr id="3" name="副标题 2"/>
          <p:cNvSpPr>
            <a:spLocks noGrp="1"/>
          </p:cNvSpPr>
          <p:nvPr>
            <p:ph type="subTitle" idx="1"/>
          </p:nvPr>
        </p:nvSpPr>
        <p:spPr/>
        <p:txBody>
          <a:bodyPr/>
          <a:lstStyle/>
          <a:p>
            <a:r>
              <a:rPr lang="zh-CN" altLang="en-US" dirty="0"/>
              <a:t>姜博 </a:t>
            </a:r>
            <a:r>
              <a:rPr lang="en-US" altLang="zh-CN" dirty="0" err="1"/>
              <a:t>gongbell@gmail.com</a:t>
            </a:r>
            <a:endParaRPr lang="zh-CN" altLang="en-US" dirty="0"/>
          </a:p>
        </p:txBody>
      </p:sp>
    </p:spTree>
    <p:extLst>
      <p:ext uri="{BB962C8B-B14F-4D97-AF65-F5344CB8AC3E}">
        <p14:creationId xmlns:p14="http://schemas.microsoft.com/office/powerpoint/2010/main" val="411759793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C1E2-862F-4E01-9AA6-F5B6C4CC285E}"/>
              </a:ext>
            </a:extLst>
          </p:cNvPr>
          <p:cNvSpPr>
            <a:spLocks noGrp="1"/>
          </p:cNvSpPr>
          <p:nvPr>
            <p:ph type="title"/>
          </p:nvPr>
        </p:nvSpPr>
        <p:spPr/>
        <p:txBody>
          <a:bodyPr/>
          <a:lstStyle/>
          <a:p>
            <a:r>
              <a:rPr lang="en-US" dirty="0"/>
              <a:t>MIPS</a:t>
            </a:r>
            <a:r>
              <a:rPr lang="zh-CN" altLang="en-US" dirty="0"/>
              <a:t>调用规范</a:t>
            </a:r>
            <a:r>
              <a:rPr lang="en-US" altLang="zh-CN" dirty="0"/>
              <a:t>(</a:t>
            </a:r>
            <a:r>
              <a:rPr lang="en-US" dirty="0"/>
              <a:t>ABI) </a:t>
            </a:r>
            <a:r>
              <a:rPr lang="zh-CN" altLang="en-US" dirty="0"/>
              <a:t>续</a:t>
            </a:r>
            <a:endParaRPr lang="en-US" dirty="0"/>
          </a:p>
        </p:txBody>
      </p:sp>
      <p:pic>
        <p:nvPicPr>
          <p:cNvPr id="4" name="Content Placeholder 3">
            <a:extLst>
              <a:ext uri="{FF2B5EF4-FFF2-40B4-BE49-F238E27FC236}">
                <a16:creationId xmlns:a16="http://schemas.microsoft.com/office/drawing/2014/main" id="{5210E193-F9D9-47B1-ADBC-26D6C7499914}"/>
              </a:ext>
            </a:extLst>
          </p:cNvPr>
          <p:cNvPicPr>
            <a:picLocks noGrp="1" noChangeAspect="1"/>
          </p:cNvPicPr>
          <p:nvPr>
            <p:ph idx="1"/>
          </p:nvPr>
        </p:nvPicPr>
        <p:blipFill>
          <a:blip r:embed="rId2"/>
          <a:stretch>
            <a:fillRect/>
          </a:stretch>
        </p:blipFill>
        <p:spPr>
          <a:xfrm>
            <a:off x="0" y="1524043"/>
            <a:ext cx="9260861" cy="3809913"/>
          </a:xfrm>
          <a:prstGeom prst="rect">
            <a:avLst/>
          </a:prstGeom>
        </p:spPr>
      </p:pic>
      <p:sp>
        <p:nvSpPr>
          <p:cNvPr id="3" name="文本框 2">
            <a:extLst>
              <a:ext uri="{FF2B5EF4-FFF2-40B4-BE49-F238E27FC236}">
                <a16:creationId xmlns:a16="http://schemas.microsoft.com/office/drawing/2014/main" id="{39ADADB1-26E2-4183-B3F1-A905E069349D}"/>
              </a:ext>
            </a:extLst>
          </p:cNvPr>
          <p:cNvSpPr txBox="1"/>
          <p:nvPr/>
        </p:nvSpPr>
        <p:spPr>
          <a:xfrm>
            <a:off x="5311302" y="4234732"/>
            <a:ext cx="1770434" cy="338554"/>
          </a:xfrm>
          <a:prstGeom prst="rect">
            <a:avLst/>
          </a:prstGeom>
          <a:solidFill>
            <a:schemeClr val="bg1"/>
          </a:solidFill>
        </p:spPr>
        <p:txBody>
          <a:bodyPr wrap="square" rtlCol="0">
            <a:spAutoFit/>
          </a:bodyPr>
          <a:lstStyle/>
          <a:p>
            <a:r>
              <a:rPr lang="zh-CN" altLang="en-US" sz="1600" dirty="0">
                <a:ea typeface="宋体" panose="02010600030101010101" pitchFamily="2" charset="-122"/>
                <a:cs typeface="Times New Roman" panose="02020603050405020304" pitchFamily="18" charset="0"/>
              </a:rPr>
              <a:t>设置</a:t>
            </a:r>
            <a:r>
              <a:rPr lang="en-US" altLang="zh-CN" sz="1600" dirty="0">
                <a:ea typeface="宋体" panose="02010600030101010101" pitchFamily="2" charset="-122"/>
                <a:cs typeface="Times New Roman" panose="02020603050405020304" pitchFamily="18" charset="0"/>
              </a:rPr>
              <a:t>$a3</a:t>
            </a:r>
            <a:endParaRPr lang="zh-CN" altLang="en-US" sz="1600"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8397475"/>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4EDA-3F36-4518-99E7-3B9B4D0CBF38}"/>
              </a:ext>
            </a:extLst>
          </p:cNvPr>
          <p:cNvSpPr>
            <a:spLocks noGrp="1"/>
          </p:cNvSpPr>
          <p:nvPr>
            <p:ph type="title"/>
          </p:nvPr>
        </p:nvSpPr>
        <p:spPr/>
        <p:txBody>
          <a:bodyPr/>
          <a:lstStyle/>
          <a:p>
            <a:r>
              <a:rPr lang="zh-CN" altLang="en-US" dirty="0"/>
              <a:t>内核的系统调用中断入口</a:t>
            </a:r>
            <a:endParaRPr lang="en-US" dirty="0"/>
          </a:p>
        </p:txBody>
      </p:sp>
      <p:sp>
        <p:nvSpPr>
          <p:cNvPr id="3" name="Content Placeholder 2">
            <a:extLst>
              <a:ext uri="{FF2B5EF4-FFF2-40B4-BE49-F238E27FC236}">
                <a16:creationId xmlns:a16="http://schemas.microsoft.com/office/drawing/2014/main" id="{B393AE82-3560-4E3B-9257-CA27A47CACA6}"/>
              </a:ext>
            </a:extLst>
          </p:cNvPr>
          <p:cNvSpPr>
            <a:spLocks noGrp="1"/>
          </p:cNvSpPr>
          <p:nvPr>
            <p:ph idx="1"/>
          </p:nvPr>
        </p:nvSpPr>
        <p:spPr>
          <a:xfrm>
            <a:off x="228600" y="1103586"/>
            <a:ext cx="8589963" cy="4215305"/>
          </a:xfrm>
        </p:spPr>
        <p:txBody>
          <a:bodyPr anchor="ctr"/>
          <a:lstStyle/>
          <a:p>
            <a:pPr marL="0" indent="0">
              <a:buNone/>
            </a:pPr>
            <a:endParaRPr lang="en-US" altLang="zh-CN" dirty="0"/>
          </a:p>
          <a:p>
            <a:r>
              <a:rPr lang="zh-CN" altLang="en-US" dirty="0"/>
              <a:t>因为特权指令</a:t>
            </a:r>
            <a:r>
              <a:rPr lang="en-US" altLang="zh-CN" dirty="0" err="1"/>
              <a:t>syscall</a:t>
            </a:r>
            <a:r>
              <a:rPr lang="zh-CN" altLang="en-US" dirty="0"/>
              <a:t>，处理器陷入内核态</a:t>
            </a:r>
          </a:p>
          <a:p>
            <a:r>
              <a:rPr lang="zh-CN" altLang="en-US" dirty="0"/>
              <a:t>根据异常向量跳转到</a:t>
            </a:r>
            <a:r>
              <a:rPr lang="en-US" altLang="zh-CN" dirty="0" err="1"/>
              <a:t>handle_sys</a:t>
            </a:r>
            <a:r>
              <a:rPr lang="zh-CN" altLang="en-US" dirty="0"/>
              <a:t>函数</a:t>
            </a:r>
          </a:p>
        </p:txBody>
      </p:sp>
    </p:spTree>
    <p:extLst>
      <p:ext uri="{BB962C8B-B14F-4D97-AF65-F5344CB8AC3E}">
        <p14:creationId xmlns:p14="http://schemas.microsoft.com/office/powerpoint/2010/main" val="2181963307"/>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744B-8F66-4EF1-9DA7-22DB9466BF2A}"/>
              </a:ext>
            </a:extLst>
          </p:cNvPr>
          <p:cNvSpPr>
            <a:spLocks noGrp="1"/>
          </p:cNvSpPr>
          <p:nvPr>
            <p:ph type="title"/>
          </p:nvPr>
        </p:nvSpPr>
        <p:spPr/>
        <p:txBody>
          <a:bodyPr/>
          <a:lstStyle/>
          <a:p>
            <a:r>
              <a:rPr lang="en-US" dirty="0" err="1"/>
              <a:t>handle_sys</a:t>
            </a:r>
            <a:r>
              <a:rPr lang="en-US" dirty="0"/>
              <a:t> </a:t>
            </a:r>
            <a:r>
              <a:rPr lang="zh-CN" altLang="en-US" dirty="0"/>
              <a:t>函数</a:t>
            </a:r>
            <a:endParaRPr lang="en-US" dirty="0"/>
          </a:p>
        </p:txBody>
      </p:sp>
      <p:pic>
        <p:nvPicPr>
          <p:cNvPr id="4" name="Content Placeholder 3">
            <a:extLst>
              <a:ext uri="{FF2B5EF4-FFF2-40B4-BE49-F238E27FC236}">
                <a16:creationId xmlns:a16="http://schemas.microsoft.com/office/drawing/2014/main" id="{0947063D-B72A-4514-B608-E0612B8DF7D1}"/>
              </a:ext>
            </a:extLst>
          </p:cNvPr>
          <p:cNvPicPr>
            <a:picLocks noGrp="1" noChangeAspect="1"/>
          </p:cNvPicPr>
          <p:nvPr>
            <p:ph idx="1"/>
          </p:nvPr>
        </p:nvPicPr>
        <p:blipFill>
          <a:blip r:embed="rId2"/>
          <a:stretch>
            <a:fillRect/>
          </a:stretch>
        </p:blipFill>
        <p:spPr>
          <a:xfrm>
            <a:off x="0" y="2571272"/>
            <a:ext cx="9203792" cy="3548628"/>
          </a:xfrm>
          <a:prstGeom prst="rect">
            <a:avLst/>
          </a:prstGeom>
        </p:spPr>
      </p:pic>
      <p:sp>
        <p:nvSpPr>
          <p:cNvPr id="3" name="矩形 2">
            <a:extLst>
              <a:ext uri="{FF2B5EF4-FFF2-40B4-BE49-F238E27FC236}">
                <a16:creationId xmlns:a16="http://schemas.microsoft.com/office/drawing/2014/main" id="{A5864B30-179D-4B00-8384-28EF005C7F38}"/>
              </a:ext>
            </a:extLst>
          </p:cNvPr>
          <p:cNvSpPr/>
          <p:nvPr/>
        </p:nvSpPr>
        <p:spPr>
          <a:xfrm>
            <a:off x="331075" y="1022669"/>
            <a:ext cx="7993117" cy="830997"/>
          </a:xfrm>
          <a:prstGeom prst="rect">
            <a:avLst/>
          </a:prstGeom>
        </p:spPr>
        <p:txBody>
          <a:bodyPr wrap="square">
            <a:spAutoFit/>
          </a:bodyPr>
          <a:lstStyle/>
          <a:p>
            <a:pPr marL="0" indent="0">
              <a:buNone/>
            </a:pPr>
            <a:r>
              <a:rPr lang="en-US" altLang="zh-CN" sz="2400" b="1" dirty="0">
                <a:solidFill>
                  <a:srgbClr val="FF0000"/>
                </a:solidFill>
              </a:rPr>
              <a:t>Exercise 4.2 </a:t>
            </a:r>
            <a:r>
              <a:rPr lang="zh-CN" altLang="en-US" sz="2400" b="1" dirty="0">
                <a:solidFill>
                  <a:srgbClr val="FF0000"/>
                </a:solidFill>
              </a:rPr>
              <a:t>：</a:t>
            </a:r>
            <a:r>
              <a:rPr lang="zh-CN" altLang="en-US" sz="2400" b="1" dirty="0"/>
              <a:t>按照</a:t>
            </a:r>
            <a:r>
              <a:rPr lang="en-US" altLang="zh-CN" sz="2400" b="1" dirty="0"/>
              <a:t>lib/</a:t>
            </a:r>
            <a:r>
              <a:rPr lang="en-US" altLang="zh-CN" sz="2400" b="1" dirty="0" err="1"/>
              <a:t>syscall.S</a:t>
            </a:r>
            <a:r>
              <a:rPr lang="en-US" altLang="zh-CN" sz="2400" b="1" dirty="0"/>
              <a:t> </a:t>
            </a:r>
            <a:r>
              <a:rPr lang="zh-CN" altLang="en-US" sz="2400" b="1" dirty="0"/>
              <a:t>中的提示，完成</a:t>
            </a:r>
            <a:r>
              <a:rPr lang="en-US" altLang="zh-CN" sz="2400" b="1" dirty="0" err="1"/>
              <a:t>handle_sys</a:t>
            </a:r>
            <a:r>
              <a:rPr lang="en-US" altLang="zh-CN" sz="2400" b="1" dirty="0"/>
              <a:t> </a:t>
            </a:r>
            <a:r>
              <a:rPr lang="zh-CN" altLang="en-US" sz="2400" b="1" dirty="0"/>
              <a:t>函数，使得内核部分的系统调用机制可以正常工作。</a:t>
            </a:r>
            <a:endParaRPr lang="en-US" altLang="zh-CN" sz="2400" b="1" dirty="0"/>
          </a:p>
        </p:txBody>
      </p:sp>
    </p:spTree>
    <p:extLst>
      <p:ext uri="{BB962C8B-B14F-4D97-AF65-F5344CB8AC3E}">
        <p14:creationId xmlns:p14="http://schemas.microsoft.com/office/powerpoint/2010/main" val="264960622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CEB6-5A0B-495F-B570-0EFA5A176EB8}"/>
              </a:ext>
            </a:extLst>
          </p:cNvPr>
          <p:cNvSpPr>
            <a:spLocks noGrp="1"/>
          </p:cNvSpPr>
          <p:nvPr>
            <p:ph type="title"/>
          </p:nvPr>
        </p:nvSpPr>
        <p:spPr/>
        <p:txBody>
          <a:bodyPr/>
          <a:lstStyle/>
          <a:p>
            <a:r>
              <a:rPr lang="en-US" dirty="0" err="1"/>
              <a:t>handle_sys</a:t>
            </a:r>
            <a:r>
              <a:rPr lang="en-US" dirty="0"/>
              <a:t> </a:t>
            </a:r>
            <a:r>
              <a:rPr lang="zh-CN" altLang="en-US" dirty="0"/>
              <a:t>函数</a:t>
            </a:r>
            <a:endParaRPr lang="en-US" dirty="0"/>
          </a:p>
        </p:txBody>
      </p:sp>
      <p:pic>
        <p:nvPicPr>
          <p:cNvPr id="4" name="Content Placeholder 3">
            <a:extLst>
              <a:ext uri="{FF2B5EF4-FFF2-40B4-BE49-F238E27FC236}">
                <a16:creationId xmlns:a16="http://schemas.microsoft.com/office/drawing/2014/main" id="{C730B47B-9D91-406C-9B5A-2014B80CCC3A}"/>
              </a:ext>
            </a:extLst>
          </p:cNvPr>
          <p:cNvPicPr>
            <a:picLocks noGrp="1" noChangeAspect="1"/>
          </p:cNvPicPr>
          <p:nvPr>
            <p:ph idx="1"/>
          </p:nvPr>
        </p:nvPicPr>
        <p:blipFill>
          <a:blip r:embed="rId2"/>
          <a:stretch>
            <a:fillRect/>
          </a:stretch>
        </p:blipFill>
        <p:spPr>
          <a:xfrm>
            <a:off x="70342" y="1525108"/>
            <a:ext cx="9073658" cy="3807783"/>
          </a:xfrm>
          <a:prstGeom prst="rect">
            <a:avLst/>
          </a:prstGeom>
        </p:spPr>
      </p:pic>
    </p:spTree>
    <p:extLst>
      <p:ext uri="{BB962C8B-B14F-4D97-AF65-F5344CB8AC3E}">
        <p14:creationId xmlns:p14="http://schemas.microsoft.com/office/powerpoint/2010/main" val="307939277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F676-04BD-45DA-A832-87BE2662CCDF}"/>
              </a:ext>
            </a:extLst>
          </p:cNvPr>
          <p:cNvSpPr>
            <a:spLocks noGrp="1"/>
          </p:cNvSpPr>
          <p:nvPr>
            <p:ph type="title"/>
          </p:nvPr>
        </p:nvSpPr>
        <p:spPr/>
        <p:txBody>
          <a:bodyPr/>
          <a:lstStyle/>
          <a:p>
            <a:r>
              <a:rPr lang="zh-CN" altLang="en-US" dirty="0"/>
              <a:t>系统调用的实现</a:t>
            </a:r>
            <a:endParaRPr lang="en-US" dirty="0"/>
          </a:p>
        </p:txBody>
      </p:sp>
      <p:graphicFrame>
        <p:nvGraphicFramePr>
          <p:cNvPr id="4" name="Content Placeholder 4">
            <a:extLst>
              <a:ext uri="{FF2B5EF4-FFF2-40B4-BE49-F238E27FC236}">
                <a16:creationId xmlns:a16="http://schemas.microsoft.com/office/drawing/2014/main" id="{6FC609BF-16F0-4833-8C74-5BECF9058B1F}"/>
              </a:ext>
            </a:extLst>
          </p:cNvPr>
          <p:cNvGraphicFramePr>
            <a:graphicFrameLocks/>
          </p:cNvGraphicFramePr>
          <p:nvPr>
            <p:extLst>
              <p:ext uri="{D42A27DB-BD31-4B8C-83A1-F6EECF244321}">
                <p14:modId xmlns:p14="http://schemas.microsoft.com/office/powerpoint/2010/main" val="583814173"/>
              </p:ext>
            </p:extLst>
          </p:nvPr>
        </p:nvGraphicFramePr>
        <p:xfrm>
          <a:off x="1038094" y="990600"/>
          <a:ext cx="7067812" cy="5364480"/>
        </p:xfrm>
        <a:graphic>
          <a:graphicData uri="http://schemas.openxmlformats.org/drawingml/2006/table">
            <a:tbl>
              <a:tblPr firstRow="1" bandRow="1">
                <a:tableStyleId>{21E4AEA4-8DFA-4A89-87EB-49C32662AFE0}</a:tableStyleId>
              </a:tblPr>
              <a:tblGrid>
                <a:gridCol w="3533906">
                  <a:extLst>
                    <a:ext uri="{9D8B030D-6E8A-4147-A177-3AD203B41FA5}">
                      <a16:colId xmlns:a16="http://schemas.microsoft.com/office/drawing/2014/main" val="1141497193"/>
                    </a:ext>
                  </a:extLst>
                </a:gridCol>
                <a:gridCol w="3533906">
                  <a:extLst>
                    <a:ext uri="{9D8B030D-6E8A-4147-A177-3AD203B41FA5}">
                      <a16:colId xmlns:a16="http://schemas.microsoft.com/office/drawing/2014/main" val="4045998064"/>
                    </a:ext>
                  </a:extLst>
                </a:gridCol>
              </a:tblGrid>
              <a:tr h="289560">
                <a:tc>
                  <a:txBody>
                    <a:bodyPr/>
                    <a:lstStyle/>
                    <a:p>
                      <a:r>
                        <a:rPr lang="zh-CN" altLang="en-US" sz="1600" dirty="0"/>
                        <a:t>内核系统调用</a:t>
                      </a:r>
                      <a:endParaRPr lang="en-US" sz="1600" dirty="0"/>
                    </a:p>
                  </a:txBody>
                  <a:tcPr/>
                </a:tc>
                <a:tc>
                  <a:txBody>
                    <a:bodyPr/>
                    <a:lstStyle/>
                    <a:p>
                      <a:r>
                        <a:rPr lang="zh-CN" altLang="en-US" sz="1600" dirty="0"/>
                        <a:t>作用</a:t>
                      </a:r>
                      <a:endParaRPr lang="en-US" sz="1600" dirty="0"/>
                    </a:p>
                  </a:txBody>
                  <a:tcPr/>
                </a:tc>
                <a:extLst>
                  <a:ext uri="{0D108BD9-81ED-4DB2-BD59-A6C34878D82A}">
                    <a16:rowId xmlns:a16="http://schemas.microsoft.com/office/drawing/2014/main" val="3607968838"/>
                  </a:ext>
                </a:extLst>
              </a:tr>
              <a:tr h="289560">
                <a:tc>
                  <a:txBody>
                    <a:bodyPr/>
                    <a:lstStyle/>
                    <a:p>
                      <a:r>
                        <a:rPr lang="en-US" sz="1600" dirty="0" err="1"/>
                        <a:t>sys_putchar</a:t>
                      </a:r>
                      <a:endParaRPr lang="en-US" sz="1600" dirty="0"/>
                    </a:p>
                  </a:txBody>
                  <a:tcPr/>
                </a:tc>
                <a:tc>
                  <a:txBody>
                    <a:bodyPr/>
                    <a:lstStyle/>
                    <a:p>
                      <a:r>
                        <a:rPr lang="zh-CN" altLang="en-US" sz="1600" dirty="0"/>
                        <a:t>输出字符（控制台驱动）</a:t>
                      </a:r>
                      <a:endParaRPr lang="en-US" sz="1600" dirty="0"/>
                    </a:p>
                  </a:txBody>
                  <a:tcPr/>
                </a:tc>
                <a:extLst>
                  <a:ext uri="{0D108BD9-81ED-4DB2-BD59-A6C34878D82A}">
                    <a16:rowId xmlns:a16="http://schemas.microsoft.com/office/drawing/2014/main" val="3642812232"/>
                  </a:ext>
                </a:extLst>
              </a:tr>
              <a:tr h="289560">
                <a:tc>
                  <a:txBody>
                    <a:bodyPr/>
                    <a:lstStyle/>
                    <a:p>
                      <a:r>
                        <a:rPr lang="en-US" sz="1600" dirty="0" err="1"/>
                        <a:t>sys_getenvid</a:t>
                      </a:r>
                      <a:endParaRPr lang="en-US" sz="1600" dirty="0"/>
                    </a:p>
                  </a:txBody>
                  <a:tcPr/>
                </a:tc>
                <a:tc>
                  <a:txBody>
                    <a:bodyPr/>
                    <a:lstStyle/>
                    <a:p>
                      <a:r>
                        <a:rPr lang="zh-CN" altLang="en-US" sz="1600" dirty="0"/>
                        <a:t>取得自身的进程</a:t>
                      </a:r>
                      <a:r>
                        <a:rPr lang="en-US" altLang="zh-CN" sz="1600" dirty="0"/>
                        <a:t>ID</a:t>
                      </a:r>
                      <a:endParaRPr lang="en-US" sz="1600" dirty="0"/>
                    </a:p>
                  </a:txBody>
                  <a:tcPr/>
                </a:tc>
                <a:extLst>
                  <a:ext uri="{0D108BD9-81ED-4DB2-BD59-A6C34878D82A}">
                    <a16:rowId xmlns:a16="http://schemas.microsoft.com/office/drawing/2014/main" val="2966956137"/>
                  </a:ext>
                </a:extLst>
              </a:tr>
              <a:tr h="289560">
                <a:tc>
                  <a:txBody>
                    <a:bodyPr/>
                    <a:lstStyle/>
                    <a:p>
                      <a:r>
                        <a:rPr lang="en-US" sz="1600" dirty="0" err="1">
                          <a:solidFill>
                            <a:srgbClr val="FF0000"/>
                          </a:solidFill>
                        </a:rPr>
                        <a:t>sys_yield</a:t>
                      </a:r>
                      <a:endParaRPr lang="en-US" sz="1600" dirty="0">
                        <a:solidFill>
                          <a:srgbClr val="FF0000"/>
                        </a:solidFill>
                      </a:endParaRPr>
                    </a:p>
                  </a:txBody>
                  <a:tcPr/>
                </a:tc>
                <a:tc>
                  <a:txBody>
                    <a:bodyPr/>
                    <a:lstStyle/>
                    <a:p>
                      <a:r>
                        <a:rPr lang="zh-CN" altLang="en-US" sz="1600" dirty="0">
                          <a:solidFill>
                            <a:srgbClr val="FF0000"/>
                          </a:solidFill>
                        </a:rPr>
                        <a:t>放弃处理机</a:t>
                      </a:r>
                      <a:endParaRPr lang="en-US" sz="1600" dirty="0">
                        <a:solidFill>
                          <a:srgbClr val="FF0000"/>
                        </a:solidFill>
                      </a:endParaRPr>
                    </a:p>
                  </a:txBody>
                  <a:tcPr/>
                </a:tc>
                <a:extLst>
                  <a:ext uri="{0D108BD9-81ED-4DB2-BD59-A6C34878D82A}">
                    <a16:rowId xmlns:a16="http://schemas.microsoft.com/office/drawing/2014/main" val="1954618485"/>
                  </a:ext>
                </a:extLst>
              </a:tr>
              <a:tr h="289560">
                <a:tc>
                  <a:txBody>
                    <a:bodyPr/>
                    <a:lstStyle/>
                    <a:p>
                      <a:r>
                        <a:rPr lang="en-US" sz="1600" dirty="0" err="1"/>
                        <a:t>sys_env_destroy</a:t>
                      </a:r>
                      <a:endParaRPr lang="en-US" sz="1600" dirty="0"/>
                    </a:p>
                  </a:txBody>
                  <a:tcPr/>
                </a:tc>
                <a:tc>
                  <a:txBody>
                    <a:bodyPr/>
                    <a:lstStyle/>
                    <a:p>
                      <a:r>
                        <a:rPr lang="zh-CN" altLang="en-US" sz="1600" dirty="0"/>
                        <a:t>结束销毁进程</a:t>
                      </a:r>
                      <a:endParaRPr lang="en-US" sz="1600" dirty="0"/>
                    </a:p>
                  </a:txBody>
                  <a:tcPr/>
                </a:tc>
                <a:extLst>
                  <a:ext uri="{0D108BD9-81ED-4DB2-BD59-A6C34878D82A}">
                    <a16:rowId xmlns:a16="http://schemas.microsoft.com/office/drawing/2014/main" val="1859451728"/>
                  </a:ext>
                </a:extLst>
              </a:tr>
              <a:tr h="289560">
                <a:tc>
                  <a:txBody>
                    <a:bodyPr/>
                    <a:lstStyle/>
                    <a:p>
                      <a:r>
                        <a:rPr lang="en-US" sz="1600" dirty="0" err="1"/>
                        <a:t>sys_set_pgfault_handler</a:t>
                      </a:r>
                      <a:endParaRPr lang="en-US" sz="1600" dirty="0"/>
                    </a:p>
                  </a:txBody>
                  <a:tcPr/>
                </a:tc>
                <a:tc>
                  <a:txBody>
                    <a:bodyPr/>
                    <a:lstStyle/>
                    <a:p>
                      <a:r>
                        <a:rPr lang="zh-CN" altLang="en-US" sz="1600" dirty="0"/>
                        <a:t>缺页中断相关</a:t>
                      </a:r>
                      <a:endParaRPr lang="en-US" sz="1600" dirty="0"/>
                    </a:p>
                  </a:txBody>
                  <a:tcPr/>
                </a:tc>
                <a:extLst>
                  <a:ext uri="{0D108BD9-81ED-4DB2-BD59-A6C34878D82A}">
                    <a16:rowId xmlns:a16="http://schemas.microsoft.com/office/drawing/2014/main" val="3971294948"/>
                  </a:ext>
                </a:extLst>
              </a:tr>
              <a:tr h="289560">
                <a:tc>
                  <a:txBody>
                    <a:bodyPr/>
                    <a:lstStyle/>
                    <a:p>
                      <a:r>
                        <a:rPr lang="en-US" sz="1600" dirty="0" err="1">
                          <a:solidFill>
                            <a:srgbClr val="FF0000"/>
                          </a:solidFill>
                        </a:rPr>
                        <a:t>sys_mem_alloc</a:t>
                      </a:r>
                      <a:endParaRPr lang="en-US" sz="1600" dirty="0">
                        <a:solidFill>
                          <a:srgbClr val="FF0000"/>
                        </a:solidFill>
                      </a:endParaRPr>
                    </a:p>
                  </a:txBody>
                  <a:tcPr/>
                </a:tc>
                <a:tc>
                  <a:txBody>
                    <a:bodyPr/>
                    <a:lstStyle/>
                    <a:p>
                      <a:r>
                        <a:rPr lang="zh-CN" altLang="en-US" sz="1600" dirty="0">
                          <a:solidFill>
                            <a:srgbClr val="FF0000"/>
                          </a:solidFill>
                        </a:rPr>
                        <a:t>物理页面分配</a:t>
                      </a:r>
                      <a:endParaRPr lang="en-US" sz="1600" dirty="0">
                        <a:solidFill>
                          <a:srgbClr val="FF0000"/>
                        </a:solidFill>
                      </a:endParaRPr>
                    </a:p>
                  </a:txBody>
                  <a:tcPr/>
                </a:tc>
                <a:extLst>
                  <a:ext uri="{0D108BD9-81ED-4DB2-BD59-A6C34878D82A}">
                    <a16:rowId xmlns:a16="http://schemas.microsoft.com/office/drawing/2014/main" val="938050869"/>
                  </a:ext>
                </a:extLst>
              </a:tr>
              <a:tr h="289560">
                <a:tc>
                  <a:txBody>
                    <a:bodyPr/>
                    <a:lstStyle/>
                    <a:p>
                      <a:r>
                        <a:rPr lang="en-US" sz="1600" dirty="0" err="1">
                          <a:solidFill>
                            <a:srgbClr val="FF0000"/>
                          </a:solidFill>
                        </a:rPr>
                        <a:t>sys_mem_map</a:t>
                      </a:r>
                      <a:endParaRPr lang="en-US" sz="1600" dirty="0">
                        <a:solidFill>
                          <a:srgbClr val="FF0000"/>
                        </a:solidFill>
                      </a:endParaRPr>
                    </a:p>
                  </a:txBody>
                  <a:tcPr/>
                </a:tc>
                <a:tc>
                  <a:txBody>
                    <a:bodyPr/>
                    <a:lstStyle/>
                    <a:p>
                      <a:r>
                        <a:rPr lang="zh-CN" altLang="en-US" sz="1600" dirty="0">
                          <a:solidFill>
                            <a:srgbClr val="FF0000"/>
                          </a:solidFill>
                        </a:rPr>
                        <a:t>虚拟页面映射</a:t>
                      </a:r>
                      <a:endParaRPr lang="en-US" sz="1600" dirty="0">
                        <a:solidFill>
                          <a:srgbClr val="FF0000"/>
                        </a:solidFill>
                      </a:endParaRPr>
                    </a:p>
                  </a:txBody>
                  <a:tcPr/>
                </a:tc>
                <a:extLst>
                  <a:ext uri="{0D108BD9-81ED-4DB2-BD59-A6C34878D82A}">
                    <a16:rowId xmlns:a16="http://schemas.microsoft.com/office/drawing/2014/main" val="1396326679"/>
                  </a:ext>
                </a:extLst>
              </a:tr>
              <a:tr h="289560">
                <a:tc>
                  <a:txBody>
                    <a:bodyPr/>
                    <a:lstStyle/>
                    <a:p>
                      <a:r>
                        <a:rPr lang="en-US" sz="1600" dirty="0" err="1">
                          <a:solidFill>
                            <a:srgbClr val="FF0000"/>
                          </a:solidFill>
                        </a:rPr>
                        <a:t>sys_mem_unmap</a:t>
                      </a:r>
                      <a:endParaRPr lang="en-US" sz="1600" dirty="0">
                        <a:solidFill>
                          <a:srgbClr val="FF0000"/>
                        </a:solidFill>
                      </a:endParaRPr>
                    </a:p>
                  </a:txBody>
                  <a:tcPr/>
                </a:tc>
                <a:tc>
                  <a:txBody>
                    <a:bodyPr/>
                    <a:lstStyle/>
                    <a:p>
                      <a:r>
                        <a:rPr lang="zh-CN" altLang="en-US" sz="1600" dirty="0">
                          <a:solidFill>
                            <a:srgbClr val="FF0000"/>
                          </a:solidFill>
                        </a:rPr>
                        <a:t>虚拟页面去映射</a:t>
                      </a:r>
                      <a:endParaRPr lang="en-US" sz="1600" dirty="0">
                        <a:solidFill>
                          <a:srgbClr val="FF0000"/>
                        </a:solidFill>
                      </a:endParaRPr>
                    </a:p>
                  </a:txBody>
                  <a:tcPr/>
                </a:tc>
                <a:extLst>
                  <a:ext uri="{0D108BD9-81ED-4DB2-BD59-A6C34878D82A}">
                    <a16:rowId xmlns:a16="http://schemas.microsoft.com/office/drawing/2014/main" val="4273544498"/>
                  </a:ext>
                </a:extLst>
              </a:tr>
              <a:tr h="289560">
                <a:tc>
                  <a:txBody>
                    <a:bodyPr/>
                    <a:lstStyle/>
                    <a:p>
                      <a:r>
                        <a:rPr lang="en-US" sz="1600" dirty="0" err="1">
                          <a:solidFill>
                            <a:srgbClr val="FF0000"/>
                          </a:solidFill>
                        </a:rPr>
                        <a:t>sys_env_alloc</a:t>
                      </a:r>
                      <a:endParaRPr lang="en-US" sz="1600" dirty="0">
                        <a:solidFill>
                          <a:srgbClr val="FF0000"/>
                        </a:solidFill>
                      </a:endParaRPr>
                    </a:p>
                  </a:txBody>
                  <a:tcPr/>
                </a:tc>
                <a:tc>
                  <a:txBody>
                    <a:bodyPr/>
                    <a:lstStyle/>
                    <a:p>
                      <a:r>
                        <a:rPr lang="zh-CN" altLang="en-US" sz="1600" dirty="0">
                          <a:solidFill>
                            <a:srgbClr val="FF0000"/>
                          </a:solidFill>
                        </a:rPr>
                        <a:t>创建一个进程（</a:t>
                      </a:r>
                      <a:r>
                        <a:rPr lang="en-US" altLang="zh-CN" sz="1600" dirty="0">
                          <a:solidFill>
                            <a:srgbClr val="FF0000"/>
                          </a:solidFill>
                        </a:rPr>
                        <a:t>fork</a:t>
                      </a:r>
                      <a:r>
                        <a:rPr lang="zh-CN" altLang="en-US" sz="1600" dirty="0">
                          <a:solidFill>
                            <a:srgbClr val="FF0000"/>
                          </a:solidFill>
                        </a:rPr>
                        <a:t>）</a:t>
                      </a:r>
                      <a:endParaRPr lang="en-US" sz="1600" dirty="0">
                        <a:solidFill>
                          <a:srgbClr val="FF0000"/>
                        </a:solidFill>
                      </a:endParaRPr>
                    </a:p>
                  </a:txBody>
                  <a:tcPr/>
                </a:tc>
                <a:extLst>
                  <a:ext uri="{0D108BD9-81ED-4DB2-BD59-A6C34878D82A}">
                    <a16:rowId xmlns:a16="http://schemas.microsoft.com/office/drawing/2014/main" val="204044392"/>
                  </a:ext>
                </a:extLst>
              </a:tr>
              <a:tr h="289560">
                <a:tc>
                  <a:txBody>
                    <a:bodyPr/>
                    <a:lstStyle/>
                    <a:p>
                      <a:r>
                        <a:rPr lang="en-US" sz="1600" dirty="0" err="1"/>
                        <a:t>sys_set_env_status</a:t>
                      </a:r>
                      <a:endParaRPr lang="en-US" sz="1600" dirty="0"/>
                    </a:p>
                  </a:txBody>
                  <a:tcPr/>
                </a:tc>
                <a:tc>
                  <a:txBody>
                    <a:bodyPr/>
                    <a:lstStyle/>
                    <a:p>
                      <a:r>
                        <a:rPr lang="zh-CN" altLang="en-US" sz="1600" dirty="0"/>
                        <a:t>设置子进程的运行状态</a:t>
                      </a:r>
                      <a:endParaRPr lang="en-US" sz="1600" dirty="0"/>
                    </a:p>
                  </a:txBody>
                  <a:tcPr/>
                </a:tc>
                <a:extLst>
                  <a:ext uri="{0D108BD9-81ED-4DB2-BD59-A6C34878D82A}">
                    <a16:rowId xmlns:a16="http://schemas.microsoft.com/office/drawing/2014/main" val="2739471051"/>
                  </a:ext>
                </a:extLst>
              </a:tr>
              <a:tr h="289560">
                <a:tc>
                  <a:txBody>
                    <a:bodyPr/>
                    <a:lstStyle/>
                    <a:p>
                      <a:r>
                        <a:rPr lang="en-US" sz="1600" dirty="0" err="1"/>
                        <a:t>sys_set_trapframe</a:t>
                      </a:r>
                      <a:endParaRPr lang="en-US" sz="1600" dirty="0"/>
                    </a:p>
                  </a:txBody>
                  <a:tcPr/>
                </a:tc>
                <a:tc>
                  <a:txBody>
                    <a:bodyPr/>
                    <a:lstStyle/>
                    <a:p>
                      <a:r>
                        <a:rPr lang="zh-CN" altLang="en-US" sz="1600" dirty="0"/>
                        <a:t>弃用</a:t>
                      </a:r>
                      <a:endParaRPr lang="en-US" sz="1600" dirty="0"/>
                    </a:p>
                  </a:txBody>
                  <a:tcPr/>
                </a:tc>
                <a:extLst>
                  <a:ext uri="{0D108BD9-81ED-4DB2-BD59-A6C34878D82A}">
                    <a16:rowId xmlns:a16="http://schemas.microsoft.com/office/drawing/2014/main" val="3009808303"/>
                  </a:ext>
                </a:extLst>
              </a:tr>
              <a:tr h="289560">
                <a:tc>
                  <a:txBody>
                    <a:bodyPr/>
                    <a:lstStyle/>
                    <a:p>
                      <a:r>
                        <a:rPr lang="en-US" sz="1600" dirty="0" err="1"/>
                        <a:t>sys_panic</a:t>
                      </a:r>
                      <a:endParaRPr lang="en-US" sz="1600" dirty="0"/>
                    </a:p>
                  </a:txBody>
                  <a:tcPr/>
                </a:tc>
                <a:tc>
                  <a:txBody>
                    <a:bodyPr/>
                    <a:lstStyle/>
                    <a:p>
                      <a:r>
                        <a:rPr lang="zh-CN" altLang="en-US" sz="1600" dirty="0"/>
                        <a:t>造成</a:t>
                      </a:r>
                      <a:r>
                        <a:rPr lang="en-US" altLang="zh-CN" sz="1600" dirty="0"/>
                        <a:t>kernel panic</a:t>
                      </a:r>
                      <a:r>
                        <a:rPr lang="zh-CN" altLang="en-US" sz="1600" dirty="0"/>
                        <a:t>（调试用途）</a:t>
                      </a:r>
                      <a:endParaRPr lang="en-US" sz="1600" dirty="0"/>
                    </a:p>
                  </a:txBody>
                  <a:tcPr/>
                </a:tc>
                <a:extLst>
                  <a:ext uri="{0D108BD9-81ED-4DB2-BD59-A6C34878D82A}">
                    <a16:rowId xmlns:a16="http://schemas.microsoft.com/office/drawing/2014/main" val="3216602802"/>
                  </a:ext>
                </a:extLst>
              </a:tr>
              <a:tr h="289560">
                <a:tc>
                  <a:txBody>
                    <a:bodyPr/>
                    <a:lstStyle/>
                    <a:p>
                      <a:r>
                        <a:rPr lang="en-US" sz="1600" dirty="0" err="1">
                          <a:solidFill>
                            <a:srgbClr val="FF0000"/>
                          </a:solidFill>
                        </a:rPr>
                        <a:t>sys_ipc_can_send</a:t>
                      </a:r>
                      <a:endParaRPr lang="en-US" sz="1600" dirty="0">
                        <a:solidFill>
                          <a:srgbClr val="FF0000"/>
                        </a:solidFill>
                      </a:endParaRPr>
                    </a:p>
                  </a:txBody>
                  <a:tcPr/>
                </a:tc>
                <a:tc>
                  <a:txBody>
                    <a:bodyPr/>
                    <a:lstStyle/>
                    <a:p>
                      <a:r>
                        <a:rPr lang="zh-CN" altLang="en-US" sz="1600" dirty="0">
                          <a:solidFill>
                            <a:srgbClr val="FF0000"/>
                          </a:solidFill>
                        </a:rPr>
                        <a:t>进程通讯相关</a:t>
                      </a:r>
                      <a:endParaRPr lang="en-US" sz="1600" dirty="0">
                        <a:solidFill>
                          <a:srgbClr val="FF0000"/>
                        </a:solidFill>
                      </a:endParaRPr>
                    </a:p>
                  </a:txBody>
                  <a:tcPr/>
                </a:tc>
                <a:extLst>
                  <a:ext uri="{0D108BD9-81ED-4DB2-BD59-A6C34878D82A}">
                    <a16:rowId xmlns:a16="http://schemas.microsoft.com/office/drawing/2014/main" val="1852448068"/>
                  </a:ext>
                </a:extLst>
              </a:tr>
              <a:tr h="289560">
                <a:tc>
                  <a:txBody>
                    <a:bodyPr/>
                    <a:lstStyle/>
                    <a:p>
                      <a:r>
                        <a:rPr lang="en-US" sz="1600" dirty="0" err="1">
                          <a:solidFill>
                            <a:srgbClr val="FF0000"/>
                          </a:solidFill>
                        </a:rPr>
                        <a:t>sys_ipc_recv</a:t>
                      </a:r>
                      <a:endParaRPr lang="en-US" sz="16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0000"/>
                          </a:solidFill>
                        </a:rPr>
                        <a:t>进程通讯相关</a:t>
                      </a:r>
                      <a:endParaRPr lang="en-US" sz="1600" dirty="0">
                        <a:solidFill>
                          <a:srgbClr val="FF0000"/>
                        </a:solidFill>
                      </a:endParaRPr>
                    </a:p>
                  </a:txBody>
                  <a:tcPr/>
                </a:tc>
                <a:extLst>
                  <a:ext uri="{0D108BD9-81ED-4DB2-BD59-A6C34878D82A}">
                    <a16:rowId xmlns:a16="http://schemas.microsoft.com/office/drawing/2014/main" val="3503799977"/>
                  </a:ext>
                </a:extLst>
              </a:tr>
              <a:tr h="289560">
                <a:tc>
                  <a:txBody>
                    <a:bodyPr/>
                    <a:lstStyle/>
                    <a:p>
                      <a:r>
                        <a:rPr lang="en-US" sz="1600" dirty="0" err="1"/>
                        <a:t>sys_cgetc</a:t>
                      </a:r>
                      <a:endParaRPr lang="en-US" sz="1600" dirty="0"/>
                    </a:p>
                  </a:txBody>
                  <a:tcPr/>
                </a:tc>
                <a:tc>
                  <a:txBody>
                    <a:bodyPr/>
                    <a:lstStyle/>
                    <a:p>
                      <a:r>
                        <a:rPr lang="zh-CN" altLang="en-US" sz="1600" dirty="0"/>
                        <a:t>输入字符（控制台驱动）</a:t>
                      </a:r>
                      <a:endParaRPr lang="en-US" sz="1600" dirty="0"/>
                    </a:p>
                  </a:txBody>
                  <a:tcPr/>
                </a:tc>
                <a:extLst>
                  <a:ext uri="{0D108BD9-81ED-4DB2-BD59-A6C34878D82A}">
                    <a16:rowId xmlns:a16="http://schemas.microsoft.com/office/drawing/2014/main" val="3474939583"/>
                  </a:ext>
                </a:extLst>
              </a:tr>
            </a:tbl>
          </a:graphicData>
        </a:graphic>
      </p:graphicFrame>
    </p:spTree>
    <p:extLst>
      <p:ext uri="{BB962C8B-B14F-4D97-AF65-F5344CB8AC3E}">
        <p14:creationId xmlns:p14="http://schemas.microsoft.com/office/powerpoint/2010/main" val="172242258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F676-04BD-45DA-A832-87BE2662CCDF}"/>
              </a:ext>
            </a:extLst>
          </p:cNvPr>
          <p:cNvSpPr>
            <a:spLocks noGrp="1"/>
          </p:cNvSpPr>
          <p:nvPr>
            <p:ph type="title"/>
          </p:nvPr>
        </p:nvSpPr>
        <p:spPr/>
        <p:txBody>
          <a:bodyPr/>
          <a:lstStyle/>
          <a:p>
            <a:r>
              <a:rPr lang="zh-CN" altLang="en-US" dirty="0"/>
              <a:t>系统调用的实现</a:t>
            </a:r>
            <a:endParaRPr lang="en-US" dirty="0"/>
          </a:p>
        </p:txBody>
      </p:sp>
      <p:sp>
        <p:nvSpPr>
          <p:cNvPr id="3" name="矩形 2">
            <a:extLst>
              <a:ext uri="{FF2B5EF4-FFF2-40B4-BE49-F238E27FC236}">
                <a16:creationId xmlns:a16="http://schemas.microsoft.com/office/drawing/2014/main" id="{16B698BD-5CA1-4DCF-B576-D87613C05582}"/>
              </a:ext>
            </a:extLst>
          </p:cNvPr>
          <p:cNvSpPr/>
          <p:nvPr/>
        </p:nvSpPr>
        <p:spPr>
          <a:xfrm>
            <a:off x="518729" y="932564"/>
            <a:ext cx="7814442" cy="5755422"/>
          </a:xfrm>
          <a:prstGeom prst="rect">
            <a:avLst/>
          </a:prstGeom>
        </p:spPr>
        <p:txBody>
          <a:bodyPr wrap="square">
            <a:spAutoFit/>
          </a:bodyPr>
          <a:lstStyle/>
          <a:p>
            <a:r>
              <a:rPr lang="en-US" altLang="zh-CN" sz="2400" b="1" dirty="0">
                <a:solidFill>
                  <a:srgbClr val="FF0000"/>
                </a:solidFill>
                <a:latin typeface="+mj-ea"/>
                <a:ea typeface="+mj-ea"/>
              </a:rPr>
              <a:t>Exercise 4.3</a:t>
            </a:r>
            <a:r>
              <a:rPr lang="en-US" altLang="zh-CN" sz="2400" dirty="0">
                <a:solidFill>
                  <a:srgbClr val="FF0000"/>
                </a:solidFill>
                <a:latin typeface="+mj-ea"/>
                <a:ea typeface="+mj-ea"/>
              </a:rPr>
              <a:t> </a:t>
            </a:r>
            <a:r>
              <a:rPr lang="zh-CN" altLang="en-US" sz="2400" dirty="0">
                <a:solidFill>
                  <a:srgbClr val="FF0000"/>
                </a:solidFill>
                <a:latin typeface="+mj-ea"/>
                <a:ea typeface="+mj-ea"/>
              </a:rPr>
              <a:t>：</a:t>
            </a:r>
            <a:r>
              <a:rPr lang="zh-CN" altLang="en-US" sz="2400" dirty="0">
                <a:latin typeface="+mj-ea"/>
                <a:ea typeface="+mj-ea"/>
              </a:rPr>
              <a:t>实现</a:t>
            </a:r>
            <a:r>
              <a:rPr lang="en-US" altLang="zh-CN" sz="2400" dirty="0">
                <a:latin typeface="+mj-ea"/>
                <a:ea typeface="+mj-ea"/>
              </a:rPr>
              <a:t>lib/</a:t>
            </a:r>
            <a:r>
              <a:rPr lang="en-US" altLang="zh-CN" sz="2400" dirty="0" err="1">
                <a:latin typeface="+mj-ea"/>
                <a:ea typeface="+mj-ea"/>
              </a:rPr>
              <a:t>syscall_all.c</a:t>
            </a:r>
            <a:r>
              <a:rPr lang="en-US" altLang="zh-CN" sz="2400" dirty="0">
                <a:latin typeface="+mj-ea"/>
                <a:ea typeface="+mj-ea"/>
              </a:rPr>
              <a:t> </a:t>
            </a:r>
            <a:r>
              <a:rPr lang="zh-CN" altLang="en-US" sz="2400" dirty="0">
                <a:latin typeface="+mj-ea"/>
                <a:ea typeface="+mj-ea"/>
              </a:rPr>
              <a:t>中的</a:t>
            </a:r>
            <a:r>
              <a:rPr lang="en-US" altLang="zh-CN" sz="2400" dirty="0">
                <a:latin typeface="+mj-ea"/>
                <a:ea typeface="+mj-ea"/>
              </a:rPr>
              <a:t>int </a:t>
            </a:r>
            <a:r>
              <a:rPr lang="en-US" altLang="zh-CN" sz="2400" dirty="0" err="1">
                <a:latin typeface="+mj-ea"/>
                <a:ea typeface="+mj-ea"/>
              </a:rPr>
              <a:t>sys_mem_alloc</a:t>
            </a:r>
            <a:r>
              <a:rPr lang="en-US" altLang="zh-CN" sz="2400" dirty="0">
                <a:latin typeface="+mj-ea"/>
                <a:ea typeface="+mj-ea"/>
              </a:rPr>
              <a:t>(int </a:t>
            </a:r>
            <a:r>
              <a:rPr lang="en-US" altLang="zh-CN" sz="2400" dirty="0" err="1">
                <a:latin typeface="+mj-ea"/>
                <a:ea typeface="+mj-ea"/>
              </a:rPr>
              <a:t>sysno,u_int</a:t>
            </a:r>
            <a:r>
              <a:rPr lang="en-US" altLang="zh-CN" sz="2400" dirty="0">
                <a:latin typeface="+mj-ea"/>
                <a:ea typeface="+mj-ea"/>
              </a:rPr>
              <a:t> </a:t>
            </a:r>
            <a:r>
              <a:rPr lang="en-US" altLang="zh-CN" sz="2400" dirty="0" err="1">
                <a:latin typeface="+mj-ea"/>
                <a:ea typeface="+mj-ea"/>
              </a:rPr>
              <a:t>envid,u_int</a:t>
            </a:r>
            <a:r>
              <a:rPr lang="en-US" altLang="zh-CN" sz="2400" dirty="0">
                <a:latin typeface="+mj-ea"/>
                <a:ea typeface="+mj-ea"/>
              </a:rPr>
              <a:t> </a:t>
            </a:r>
            <a:r>
              <a:rPr lang="en-US" altLang="zh-CN" sz="2400" dirty="0" err="1">
                <a:latin typeface="+mj-ea"/>
                <a:ea typeface="+mj-ea"/>
              </a:rPr>
              <a:t>va</a:t>
            </a:r>
            <a:r>
              <a:rPr lang="en-US" altLang="zh-CN" sz="2400" dirty="0">
                <a:latin typeface="+mj-ea"/>
                <a:ea typeface="+mj-ea"/>
              </a:rPr>
              <a:t>, </a:t>
            </a:r>
            <a:r>
              <a:rPr lang="en-US" altLang="zh-CN" sz="2400" dirty="0" err="1">
                <a:latin typeface="+mj-ea"/>
                <a:ea typeface="+mj-ea"/>
              </a:rPr>
              <a:t>u_int</a:t>
            </a:r>
            <a:r>
              <a:rPr lang="en-US" altLang="zh-CN" sz="2400" dirty="0">
                <a:latin typeface="+mj-ea"/>
                <a:ea typeface="+mj-ea"/>
              </a:rPr>
              <a:t> perm) </a:t>
            </a:r>
            <a:r>
              <a:rPr lang="zh-CN" altLang="en-US" sz="2400" dirty="0">
                <a:latin typeface="+mj-ea"/>
                <a:ea typeface="+mj-ea"/>
              </a:rPr>
              <a:t>函数。</a:t>
            </a:r>
            <a:endParaRPr lang="en-US" altLang="zh-CN" sz="2400" dirty="0">
              <a:latin typeface="+mj-ea"/>
              <a:ea typeface="+mj-ea"/>
            </a:endParaRPr>
          </a:p>
          <a:p>
            <a:endParaRPr lang="en-US" altLang="zh-CN" sz="2000" dirty="0">
              <a:latin typeface="+mj-ea"/>
              <a:ea typeface="+mj-ea"/>
            </a:endParaRPr>
          </a:p>
          <a:p>
            <a:r>
              <a:rPr lang="zh-CN" altLang="en-US" sz="2000" dirty="0">
                <a:latin typeface="+mj-ea"/>
                <a:ea typeface="+mj-ea"/>
              </a:rPr>
              <a:t>这个系统调用的功能是分配内存，用户程序可以通过这个系统调用给该程序所允许的虚拟内存空间内存显式地分配实际的物理内存。</a:t>
            </a:r>
            <a:endParaRPr lang="en-US" altLang="zh-CN" sz="2000" dirty="0">
              <a:latin typeface="+mj-ea"/>
              <a:ea typeface="+mj-ea"/>
            </a:endParaRPr>
          </a:p>
          <a:p>
            <a:r>
              <a:rPr lang="zh-CN" altLang="en-US" sz="2000" dirty="0">
                <a:latin typeface="+mj-ea"/>
                <a:ea typeface="+mj-ea"/>
              </a:rPr>
              <a:t>可能用到的函数：</a:t>
            </a:r>
            <a:r>
              <a:rPr lang="en-US" altLang="zh-CN" sz="2000" dirty="0" err="1">
                <a:latin typeface="+mj-ea"/>
                <a:ea typeface="+mj-ea"/>
              </a:rPr>
              <a:t>page_alloc</a:t>
            </a:r>
            <a:r>
              <a:rPr lang="zh-CN" altLang="en-US" sz="2000" dirty="0">
                <a:latin typeface="+mj-ea"/>
                <a:ea typeface="+mj-ea"/>
              </a:rPr>
              <a:t>，</a:t>
            </a:r>
            <a:r>
              <a:rPr lang="en-US" altLang="zh-CN" sz="2000" dirty="0" err="1">
                <a:latin typeface="+mj-ea"/>
                <a:ea typeface="+mj-ea"/>
              </a:rPr>
              <a:t>page_insert</a:t>
            </a:r>
            <a:r>
              <a:rPr lang="zh-CN" altLang="en-US" sz="2000" dirty="0">
                <a:latin typeface="+mj-ea"/>
                <a:ea typeface="+mj-ea"/>
              </a:rPr>
              <a:t>。</a:t>
            </a:r>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r>
              <a:rPr lang="en-US" altLang="zh-CN" sz="2400" b="1" dirty="0">
                <a:solidFill>
                  <a:srgbClr val="FF0000"/>
                </a:solidFill>
                <a:latin typeface="+mj-ea"/>
                <a:ea typeface="+mj-ea"/>
              </a:rPr>
              <a:t>Exercise 4.4</a:t>
            </a:r>
            <a:r>
              <a:rPr lang="en-US" altLang="zh-CN" sz="2400" dirty="0">
                <a:solidFill>
                  <a:srgbClr val="FF0000"/>
                </a:solidFill>
                <a:latin typeface="+mj-ea"/>
                <a:ea typeface="+mj-ea"/>
              </a:rPr>
              <a:t> </a:t>
            </a:r>
            <a:r>
              <a:rPr lang="zh-CN" altLang="en-US" sz="2400" dirty="0">
                <a:latin typeface="+mj-ea"/>
                <a:ea typeface="+mj-ea"/>
              </a:rPr>
              <a:t>：实现</a:t>
            </a:r>
            <a:r>
              <a:rPr lang="en-US" altLang="zh-CN" sz="2400" dirty="0">
                <a:latin typeface="+mj-ea"/>
                <a:ea typeface="+mj-ea"/>
              </a:rPr>
              <a:t>lib/</a:t>
            </a:r>
            <a:r>
              <a:rPr lang="en-US" altLang="zh-CN" sz="2400" dirty="0" err="1">
                <a:latin typeface="+mj-ea"/>
                <a:ea typeface="+mj-ea"/>
              </a:rPr>
              <a:t>syscall_all.c</a:t>
            </a:r>
            <a:r>
              <a:rPr lang="en-US" altLang="zh-CN" sz="2400" dirty="0">
                <a:latin typeface="+mj-ea"/>
                <a:ea typeface="+mj-ea"/>
              </a:rPr>
              <a:t> </a:t>
            </a:r>
            <a:r>
              <a:rPr lang="zh-CN" altLang="en-US" sz="2400" dirty="0">
                <a:latin typeface="+mj-ea"/>
                <a:ea typeface="+mj-ea"/>
              </a:rPr>
              <a:t>中的</a:t>
            </a:r>
            <a:r>
              <a:rPr lang="en-US" altLang="zh-CN" sz="2400" dirty="0">
                <a:latin typeface="+mj-ea"/>
                <a:ea typeface="+mj-ea"/>
              </a:rPr>
              <a:t>int </a:t>
            </a:r>
            <a:r>
              <a:rPr lang="en-US" altLang="zh-CN" sz="2400" dirty="0" err="1">
                <a:latin typeface="+mj-ea"/>
                <a:ea typeface="+mj-ea"/>
              </a:rPr>
              <a:t>sys_mem_map</a:t>
            </a:r>
            <a:r>
              <a:rPr lang="en-US" altLang="zh-CN" sz="2400" dirty="0">
                <a:latin typeface="+mj-ea"/>
                <a:ea typeface="+mj-ea"/>
              </a:rPr>
              <a:t>(int </a:t>
            </a:r>
            <a:r>
              <a:rPr lang="en-US" altLang="zh-CN" sz="2400" dirty="0" err="1">
                <a:latin typeface="+mj-ea"/>
                <a:ea typeface="+mj-ea"/>
              </a:rPr>
              <a:t>sysno,u_int</a:t>
            </a:r>
            <a:r>
              <a:rPr lang="en-US" altLang="zh-CN" sz="2400" dirty="0">
                <a:latin typeface="+mj-ea"/>
                <a:ea typeface="+mj-ea"/>
              </a:rPr>
              <a:t> </a:t>
            </a:r>
            <a:r>
              <a:rPr lang="en-US" altLang="zh-CN" sz="2400" dirty="0" err="1">
                <a:latin typeface="+mj-ea"/>
                <a:ea typeface="+mj-ea"/>
              </a:rPr>
              <a:t>srcid,u_int</a:t>
            </a:r>
            <a:r>
              <a:rPr lang="en-US" altLang="zh-CN" sz="2400" dirty="0">
                <a:latin typeface="+mj-ea"/>
                <a:ea typeface="+mj-ea"/>
              </a:rPr>
              <a:t> </a:t>
            </a:r>
            <a:r>
              <a:rPr lang="en-US" altLang="zh-CN" sz="2400" dirty="0" err="1">
                <a:latin typeface="+mj-ea"/>
                <a:ea typeface="+mj-ea"/>
              </a:rPr>
              <a:t>srcva</a:t>
            </a:r>
            <a:r>
              <a:rPr lang="en-US" altLang="zh-CN" sz="2400" dirty="0">
                <a:latin typeface="+mj-ea"/>
                <a:ea typeface="+mj-ea"/>
              </a:rPr>
              <a:t>, </a:t>
            </a:r>
            <a:r>
              <a:rPr lang="en-US" altLang="zh-CN" sz="2400" dirty="0" err="1">
                <a:latin typeface="+mj-ea"/>
                <a:ea typeface="+mj-ea"/>
              </a:rPr>
              <a:t>u_int</a:t>
            </a:r>
            <a:r>
              <a:rPr lang="en-US" altLang="zh-CN" sz="2400" dirty="0">
                <a:latin typeface="+mj-ea"/>
                <a:ea typeface="+mj-ea"/>
              </a:rPr>
              <a:t> </a:t>
            </a:r>
            <a:r>
              <a:rPr lang="en-US" altLang="zh-CN" sz="2400" dirty="0" err="1">
                <a:latin typeface="+mj-ea"/>
                <a:ea typeface="+mj-ea"/>
              </a:rPr>
              <a:t>dstid</a:t>
            </a:r>
            <a:r>
              <a:rPr lang="en-US" altLang="zh-CN" sz="2400" dirty="0">
                <a:latin typeface="+mj-ea"/>
                <a:ea typeface="+mj-ea"/>
              </a:rPr>
              <a:t>, </a:t>
            </a:r>
            <a:r>
              <a:rPr lang="en-US" altLang="zh-CN" sz="2400" dirty="0" err="1">
                <a:latin typeface="+mj-ea"/>
                <a:ea typeface="+mj-ea"/>
              </a:rPr>
              <a:t>u_dstva</a:t>
            </a:r>
            <a:r>
              <a:rPr lang="en-US" altLang="zh-CN" sz="2400" dirty="0">
                <a:latin typeface="+mj-ea"/>
                <a:ea typeface="+mj-ea"/>
              </a:rPr>
              <a:t>, </a:t>
            </a:r>
            <a:r>
              <a:rPr lang="en-US" altLang="zh-CN" sz="2400" dirty="0" err="1">
                <a:latin typeface="+mj-ea"/>
                <a:ea typeface="+mj-ea"/>
              </a:rPr>
              <a:t>u_int</a:t>
            </a:r>
            <a:r>
              <a:rPr lang="en-US" altLang="zh-CN" sz="2400" dirty="0">
                <a:latin typeface="+mj-ea"/>
                <a:ea typeface="+mj-ea"/>
              </a:rPr>
              <a:t> perm) </a:t>
            </a:r>
            <a:r>
              <a:rPr lang="zh-CN" altLang="en-US" sz="2400" dirty="0">
                <a:latin typeface="+mj-ea"/>
                <a:ea typeface="+mj-ea"/>
              </a:rPr>
              <a:t>函数。</a:t>
            </a:r>
            <a:endParaRPr lang="en-US" altLang="zh-CN" sz="2400" dirty="0">
              <a:latin typeface="+mj-ea"/>
              <a:ea typeface="+mj-ea"/>
            </a:endParaRPr>
          </a:p>
          <a:p>
            <a:endParaRPr lang="en-US" altLang="zh-CN" sz="2400" dirty="0">
              <a:latin typeface="+mj-ea"/>
              <a:ea typeface="+mj-ea"/>
            </a:endParaRPr>
          </a:p>
          <a:p>
            <a:r>
              <a:rPr lang="zh-CN" altLang="en-US" sz="2000" dirty="0">
                <a:latin typeface="+mj-ea"/>
                <a:ea typeface="+mj-ea"/>
              </a:rPr>
              <a:t>这个系统调用的功能是将源进程地址空间中的相应内存映射到目标进程的相应地址空间的相应虚拟内存中去。</a:t>
            </a:r>
            <a:endParaRPr lang="en-US" altLang="zh-CN" sz="2000" dirty="0">
              <a:latin typeface="+mj-ea"/>
              <a:ea typeface="+mj-ea"/>
            </a:endParaRPr>
          </a:p>
          <a:p>
            <a:r>
              <a:rPr lang="zh-CN" altLang="en-US" sz="2000" dirty="0">
                <a:latin typeface="+mj-ea"/>
                <a:ea typeface="+mj-ea"/>
              </a:rPr>
              <a:t>可能用到的函数：</a:t>
            </a:r>
            <a:r>
              <a:rPr lang="en-US" altLang="zh-CN" sz="2000" dirty="0" err="1">
                <a:latin typeface="+mj-ea"/>
                <a:ea typeface="+mj-ea"/>
              </a:rPr>
              <a:t>page_alloc</a:t>
            </a:r>
            <a:r>
              <a:rPr lang="zh-CN" altLang="en-US" sz="2000" dirty="0">
                <a:latin typeface="+mj-ea"/>
                <a:ea typeface="+mj-ea"/>
              </a:rPr>
              <a:t>，</a:t>
            </a:r>
            <a:r>
              <a:rPr lang="en-US" altLang="zh-CN" sz="2000" dirty="0" err="1">
                <a:latin typeface="+mj-ea"/>
                <a:ea typeface="+mj-ea"/>
              </a:rPr>
              <a:t>page_insert</a:t>
            </a:r>
            <a:r>
              <a:rPr lang="zh-CN" altLang="en-US" sz="2000" dirty="0">
                <a:latin typeface="+mj-ea"/>
                <a:ea typeface="+mj-ea"/>
              </a:rPr>
              <a:t>，</a:t>
            </a:r>
            <a:r>
              <a:rPr lang="en-US" altLang="zh-CN" sz="2000" dirty="0" err="1">
                <a:latin typeface="+mj-ea"/>
                <a:ea typeface="+mj-ea"/>
              </a:rPr>
              <a:t>page_lookup</a:t>
            </a:r>
            <a:r>
              <a:rPr lang="zh-CN" altLang="en-US" sz="2000" dirty="0">
                <a:latin typeface="+mj-ea"/>
                <a:ea typeface="+mj-ea"/>
              </a:rPr>
              <a:t>。</a:t>
            </a:r>
            <a:endParaRPr lang="en-US" altLang="zh-CN" sz="2000" dirty="0">
              <a:latin typeface="+mj-ea"/>
              <a:ea typeface="+mj-ea"/>
            </a:endParaRPr>
          </a:p>
          <a:p>
            <a:endParaRPr lang="zh-CN" altLang="en-US" sz="2000" dirty="0">
              <a:latin typeface="+mj-ea"/>
              <a:ea typeface="+mj-ea"/>
            </a:endParaRPr>
          </a:p>
        </p:txBody>
      </p:sp>
    </p:spTree>
    <p:extLst>
      <p:ext uri="{BB962C8B-B14F-4D97-AF65-F5344CB8AC3E}">
        <p14:creationId xmlns:p14="http://schemas.microsoft.com/office/powerpoint/2010/main" val="427193847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F676-04BD-45DA-A832-87BE2662CCDF}"/>
              </a:ext>
            </a:extLst>
          </p:cNvPr>
          <p:cNvSpPr>
            <a:spLocks noGrp="1"/>
          </p:cNvSpPr>
          <p:nvPr>
            <p:ph type="title"/>
          </p:nvPr>
        </p:nvSpPr>
        <p:spPr/>
        <p:txBody>
          <a:bodyPr/>
          <a:lstStyle/>
          <a:p>
            <a:r>
              <a:rPr lang="zh-CN" altLang="en-US" dirty="0"/>
              <a:t>系统调用的实现</a:t>
            </a:r>
            <a:endParaRPr lang="en-US" dirty="0"/>
          </a:p>
        </p:txBody>
      </p:sp>
      <p:sp>
        <p:nvSpPr>
          <p:cNvPr id="3" name="矩形 2">
            <a:extLst>
              <a:ext uri="{FF2B5EF4-FFF2-40B4-BE49-F238E27FC236}">
                <a16:creationId xmlns:a16="http://schemas.microsoft.com/office/drawing/2014/main" id="{16B698BD-5CA1-4DCF-B576-D87613C05582}"/>
              </a:ext>
            </a:extLst>
          </p:cNvPr>
          <p:cNvSpPr/>
          <p:nvPr/>
        </p:nvSpPr>
        <p:spPr>
          <a:xfrm>
            <a:off x="518729" y="932564"/>
            <a:ext cx="7814442" cy="4770537"/>
          </a:xfrm>
          <a:prstGeom prst="rect">
            <a:avLst/>
          </a:prstGeom>
        </p:spPr>
        <p:txBody>
          <a:bodyPr wrap="square">
            <a:spAutoFit/>
          </a:bodyPr>
          <a:lstStyle/>
          <a:p>
            <a:endParaRPr lang="en-US" altLang="zh-CN" sz="2000" dirty="0">
              <a:solidFill>
                <a:srgbClr val="FF0000"/>
              </a:solidFill>
              <a:latin typeface="+mj-ea"/>
              <a:ea typeface="+mj-ea"/>
            </a:endParaRPr>
          </a:p>
          <a:p>
            <a:r>
              <a:rPr lang="en-US" altLang="zh-CN" sz="2400" b="1" dirty="0">
                <a:solidFill>
                  <a:srgbClr val="FF0000"/>
                </a:solidFill>
                <a:latin typeface="+mj-ea"/>
                <a:ea typeface="+mj-ea"/>
              </a:rPr>
              <a:t>Exercise 4.5</a:t>
            </a:r>
            <a:r>
              <a:rPr lang="en-US" altLang="zh-CN" sz="2400" dirty="0">
                <a:solidFill>
                  <a:srgbClr val="FF0000"/>
                </a:solidFill>
                <a:latin typeface="+mj-ea"/>
                <a:ea typeface="+mj-ea"/>
              </a:rPr>
              <a:t> </a:t>
            </a:r>
            <a:r>
              <a:rPr lang="zh-CN" altLang="en-US" sz="2400" dirty="0">
                <a:solidFill>
                  <a:srgbClr val="FF0000"/>
                </a:solidFill>
                <a:latin typeface="+mj-ea"/>
                <a:ea typeface="+mj-ea"/>
              </a:rPr>
              <a:t>：</a:t>
            </a:r>
            <a:r>
              <a:rPr lang="zh-CN" altLang="en-US" sz="2400" dirty="0">
                <a:latin typeface="+mj-ea"/>
                <a:ea typeface="+mj-ea"/>
              </a:rPr>
              <a:t>实现</a:t>
            </a:r>
            <a:r>
              <a:rPr lang="en-US" altLang="zh-CN" sz="2400" dirty="0">
                <a:latin typeface="+mj-ea"/>
                <a:ea typeface="+mj-ea"/>
              </a:rPr>
              <a:t>lib/</a:t>
            </a:r>
            <a:r>
              <a:rPr lang="en-US" altLang="zh-CN" sz="2400" dirty="0" err="1">
                <a:latin typeface="+mj-ea"/>
                <a:ea typeface="+mj-ea"/>
              </a:rPr>
              <a:t>syscall_all.c</a:t>
            </a:r>
            <a:r>
              <a:rPr lang="en-US" altLang="zh-CN" sz="2400" dirty="0">
                <a:latin typeface="+mj-ea"/>
                <a:ea typeface="+mj-ea"/>
              </a:rPr>
              <a:t> </a:t>
            </a:r>
            <a:r>
              <a:rPr lang="zh-CN" altLang="en-US" sz="2400" dirty="0">
                <a:latin typeface="+mj-ea"/>
                <a:ea typeface="+mj-ea"/>
              </a:rPr>
              <a:t>中的</a:t>
            </a:r>
            <a:r>
              <a:rPr lang="en-US" altLang="zh-CN" sz="2400" dirty="0">
                <a:latin typeface="+mj-ea"/>
                <a:ea typeface="+mj-ea"/>
              </a:rPr>
              <a:t>int </a:t>
            </a:r>
            <a:r>
              <a:rPr lang="en-US" altLang="zh-CN" sz="2400" dirty="0" err="1">
                <a:latin typeface="+mj-ea"/>
                <a:ea typeface="+mj-ea"/>
              </a:rPr>
              <a:t>sys_mem_unmap</a:t>
            </a:r>
            <a:r>
              <a:rPr lang="en-US" altLang="zh-CN" sz="2400" dirty="0">
                <a:latin typeface="+mj-ea"/>
                <a:ea typeface="+mj-ea"/>
              </a:rPr>
              <a:t>(int </a:t>
            </a:r>
            <a:r>
              <a:rPr lang="en-US" altLang="zh-CN" sz="2400" dirty="0" err="1">
                <a:latin typeface="+mj-ea"/>
                <a:ea typeface="+mj-ea"/>
              </a:rPr>
              <a:t>sysno,u_int</a:t>
            </a:r>
            <a:r>
              <a:rPr lang="en-US" altLang="zh-CN" sz="2400" dirty="0">
                <a:latin typeface="+mj-ea"/>
                <a:ea typeface="+mj-ea"/>
              </a:rPr>
              <a:t> </a:t>
            </a:r>
            <a:r>
              <a:rPr lang="en-US" altLang="zh-CN" sz="2400" dirty="0" err="1">
                <a:latin typeface="+mj-ea"/>
                <a:ea typeface="+mj-ea"/>
              </a:rPr>
              <a:t>envid,u_int</a:t>
            </a:r>
            <a:r>
              <a:rPr lang="en-US" altLang="zh-CN" sz="2400" dirty="0">
                <a:latin typeface="+mj-ea"/>
                <a:ea typeface="+mj-ea"/>
              </a:rPr>
              <a:t> </a:t>
            </a:r>
            <a:r>
              <a:rPr lang="en-US" altLang="zh-CN" sz="2400" dirty="0" err="1">
                <a:latin typeface="+mj-ea"/>
                <a:ea typeface="+mj-ea"/>
              </a:rPr>
              <a:t>va</a:t>
            </a:r>
            <a:r>
              <a:rPr lang="en-US" altLang="zh-CN" sz="2400" dirty="0">
                <a:latin typeface="+mj-ea"/>
                <a:ea typeface="+mj-ea"/>
              </a:rPr>
              <a:t>) </a:t>
            </a:r>
            <a:r>
              <a:rPr lang="zh-CN" altLang="en-US" sz="2400" dirty="0">
                <a:latin typeface="+mj-ea"/>
                <a:ea typeface="+mj-ea"/>
              </a:rPr>
              <a:t>函数。</a:t>
            </a:r>
            <a:endParaRPr lang="en-US" altLang="zh-CN" sz="2400" dirty="0">
              <a:latin typeface="+mj-ea"/>
              <a:ea typeface="+mj-ea"/>
            </a:endParaRPr>
          </a:p>
          <a:p>
            <a:endParaRPr lang="en-US" altLang="zh-CN" sz="2000" dirty="0">
              <a:latin typeface="+mj-ea"/>
              <a:ea typeface="+mj-ea"/>
            </a:endParaRPr>
          </a:p>
          <a:p>
            <a:r>
              <a:rPr lang="zh-CN" altLang="en-US" sz="2000" dirty="0">
                <a:latin typeface="+mj-ea"/>
                <a:ea typeface="+mj-ea"/>
              </a:rPr>
              <a:t>这个系统调用的功能是解除某个进程地址空间虚拟内存和物理内存之间的映射关系。可能用到的函数：</a:t>
            </a:r>
            <a:r>
              <a:rPr lang="en-US" altLang="zh-CN" sz="2000" dirty="0" err="1">
                <a:latin typeface="+mj-ea"/>
                <a:ea typeface="+mj-ea"/>
              </a:rPr>
              <a:t>page_remove</a:t>
            </a:r>
            <a:r>
              <a:rPr lang="zh-CN" altLang="en-US" sz="2000" dirty="0">
                <a:latin typeface="+mj-ea"/>
                <a:ea typeface="+mj-ea"/>
              </a:rPr>
              <a:t>。</a:t>
            </a:r>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r>
              <a:rPr lang="en-US" altLang="zh-CN" sz="2400" b="1" dirty="0">
                <a:solidFill>
                  <a:srgbClr val="FF0000"/>
                </a:solidFill>
                <a:latin typeface="+mj-ea"/>
                <a:ea typeface="+mj-ea"/>
              </a:rPr>
              <a:t>Exercise 4.6</a:t>
            </a:r>
            <a:r>
              <a:rPr lang="en-US" altLang="zh-CN" sz="2400" dirty="0">
                <a:solidFill>
                  <a:srgbClr val="FF0000"/>
                </a:solidFill>
                <a:latin typeface="+mj-ea"/>
                <a:ea typeface="+mj-ea"/>
              </a:rPr>
              <a:t> </a:t>
            </a:r>
            <a:r>
              <a:rPr lang="zh-CN" altLang="en-US" sz="2400" dirty="0">
                <a:solidFill>
                  <a:srgbClr val="FF0000"/>
                </a:solidFill>
                <a:latin typeface="+mj-ea"/>
                <a:ea typeface="+mj-ea"/>
              </a:rPr>
              <a:t>：</a:t>
            </a:r>
            <a:r>
              <a:rPr lang="zh-CN" altLang="en-US" sz="2400" dirty="0">
                <a:latin typeface="+mj-ea"/>
                <a:ea typeface="+mj-ea"/>
              </a:rPr>
              <a:t>实现</a:t>
            </a:r>
            <a:r>
              <a:rPr lang="en-US" altLang="zh-CN" sz="2400" dirty="0">
                <a:latin typeface="+mj-ea"/>
                <a:ea typeface="+mj-ea"/>
              </a:rPr>
              <a:t>lib/</a:t>
            </a:r>
            <a:r>
              <a:rPr lang="en-US" altLang="zh-CN" sz="2400" dirty="0" err="1">
                <a:latin typeface="+mj-ea"/>
                <a:ea typeface="+mj-ea"/>
              </a:rPr>
              <a:t>syscall_all.c</a:t>
            </a:r>
            <a:r>
              <a:rPr lang="en-US" altLang="zh-CN" sz="2400" dirty="0">
                <a:latin typeface="+mj-ea"/>
                <a:ea typeface="+mj-ea"/>
              </a:rPr>
              <a:t> </a:t>
            </a:r>
            <a:r>
              <a:rPr lang="zh-CN" altLang="en-US" sz="2400" dirty="0">
                <a:latin typeface="+mj-ea"/>
                <a:ea typeface="+mj-ea"/>
              </a:rPr>
              <a:t>中的</a:t>
            </a:r>
            <a:r>
              <a:rPr lang="en-US" altLang="zh-CN" sz="2400" dirty="0">
                <a:latin typeface="+mj-ea"/>
                <a:ea typeface="+mj-ea"/>
              </a:rPr>
              <a:t>void </a:t>
            </a:r>
            <a:r>
              <a:rPr lang="en-US" altLang="zh-CN" sz="2400" dirty="0" err="1">
                <a:latin typeface="+mj-ea"/>
                <a:ea typeface="+mj-ea"/>
              </a:rPr>
              <a:t>sys_yield</a:t>
            </a:r>
            <a:r>
              <a:rPr lang="en-US" altLang="zh-CN" sz="2400" dirty="0">
                <a:latin typeface="+mj-ea"/>
                <a:ea typeface="+mj-ea"/>
              </a:rPr>
              <a:t>(void) </a:t>
            </a:r>
            <a:r>
              <a:rPr lang="zh-CN" altLang="en-US" sz="2400" dirty="0">
                <a:latin typeface="+mj-ea"/>
                <a:ea typeface="+mj-ea"/>
              </a:rPr>
              <a:t>函数。</a:t>
            </a:r>
            <a:endParaRPr lang="en-US" altLang="zh-CN" sz="2400" dirty="0">
              <a:latin typeface="+mj-ea"/>
              <a:ea typeface="+mj-ea"/>
            </a:endParaRPr>
          </a:p>
          <a:p>
            <a:endParaRPr lang="en-US" altLang="zh-CN" sz="2400" dirty="0">
              <a:latin typeface="+mj-ea"/>
              <a:ea typeface="+mj-ea"/>
            </a:endParaRPr>
          </a:p>
          <a:p>
            <a:r>
              <a:rPr lang="zh-CN" altLang="en-US" sz="2000" dirty="0">
                <a:latin typeface="+mj-ea"/>
                <a:ea typeface="+mj-ea"/>
              </a:rPr>
              <a:t>这个系统调用的功能主要用于实现用户进程对</a:t>
            </a:r>
            <a:r>
              <a:rPr lang="en-US" altLang="zh-CN" sz="2000" dirty="0">
                <a:latin typeface="+mj-ea"/>
                <a:ea typeface="+mj-ea"/>
              </a:rPr>
              <a:t>CPU</a:t>
            </a:r>
            <a:r>
              <a:rPr lang="zh-CN" altLang="en-US" sz="2000" dirty="0">
                <a:latin typeface="+mj-ea"/>
                <a:ea typeface="+mj-ea"/>
              </a:rPr>
              <a:t>的放弃。</a:t>
            </a:r>
            <a:endParaRPr lang="en-US" altLang="zh-CN" sz="2000" dirty="0">
              <a:latin typeface="+mj-ea"/>
              <a:ea typeface="+mj-ea"/>
            </a:endParaRPr>
          </a:p>
          <a:p>
            <a:endParaRPr lang="zh-CN" altLang="en-US" sz="2000" dirty="0">
              <a:latin typeface="+mj-ea"/>
              <a:ea typeface="+mj-ea"/>
            </a:endParaRPr>
          </a:p>
        </p:txBody>
      </p:sp>
    </p:spTree>
    <p:extLst>
      <p:ext uri="{BB962C8B-B14F-4D97-AF65-F5344CB8AC3E}">
        <p14:creationId xmlns:p14="http://schemas.microsoft.com/office/powerpoint/2010/main" val="386533332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E5C8-B2ED-4B89-B2B1-4050979BC821}"/>
              </a:ext>
            </a:extLst>
          </p:cNvPr>
          <p:cNvSpPr>
            <a:spLocks noGrp="1"/>
          </p:cNvSpPr>
          <p:nvPr>
            <p:ph type="title"/>
          </p:nvPr>
        </p:nvSpPr>
        <p:spPr/>
        <p:txBody>
          <a:bodyPr/>
          <a:lstStyle/>
          <a:p>
            <a:r>
              <a:rPr lang="zh-CN" altLang="en-US" dirty="0"/>
              <a:t>进程间通讯 </a:t>
            </a:r>
            <a:r>
              <a:rPr lang="en-US" dirty="0"/>
              <a:t>IPC</a:t>
            </a:r>
          </a:p>
        </p:txBody>
      </p:sp>
      <p:sp>
        <p:nvSpPr>
          <p:cNvPr id="4" name="Content Placeholder 5">
            <a:extLst>
              <a:ext uri="{FF2B5EF4-FFF2-40B4-BE49-F238E27FC236}">
                <a16:creationId xmlns:a16="http://schemas.microsoft.com/office/drawing/2014/main" id="{2B744296-720E-4F18-B1D8-3BEA759DDCD9}"/>
              </a:ext>
            </a:extLst>
          </p:cNvPr>
          <p:cNvSpPr>
            <a:spLocks noGrp="1"/>
          </p:cNvSpPr>
          <p:nvPr>
            <p:ph sz="half" idx="1"/>
          </p:nvPr>
        </p:nvSpPr>
        <p:spPr>
          <a:xfrm>
            <a:off x="0" y="1437318"/>
            <a:ext cx="4750322" cy="4351338"/>
          </a:xfrm>
        </p:spPr>
        <p:txBody>
          <a:bodyPr anchor="ctr">
            <a:normAutofit/>
          </a:bodyPr>
          <a:lstStyle/>
          <a:p>
            <a:pPr marL="0" indent="0">
              <a:buNone/>
            </a:pPr>
            <a:r>
              <a:rPr lang="zh-CN" altLang="en-US" sz="2400" dirty="0"/>
              <a:t>在进程控制块 </a:t>
            </a:r>
            <a:r>
              <a:rPr lang="en-US" altLang="zh-CN" sz="2400" dirty="0"/>
              <a:t>PCB </a:t>
            </a:r>
            <a:r>
              <a:rPr lang="zh-CN" altLang="en-US" sz="2400" dirty="0"/>
              <a:t>中设置若干的域</a:t>
            </a:r>
            <a:endParaRPr lang="en-US" altLang="zh-CN" sz="2400" dirty="0"/>
          </a:p>
          <a:p>
            <a:r>
              <a:rPr lang="nl-NL" sz="2400" dirty="0"/>
              <a:t>env_ipc_value </a:t>
            </a:r>
            <a:r>
              <a:rPr lang="zh-CN" altLang="nl-NL" sz="2400" dirty="0"/>
              <a:t>传递</a:t>
            </a:r>
            <a:r>
              <a:rPr lang="zh-CN" altLang="en-US" sz="2400" dirty="0"/>
              <a:t>的“值”</a:t>
            </a:r>
            <a:endParaRPr lang="nl-NL" sz="2400" dirty="0"/>
          </a:p>
          <a:p>
            <a:r>
              <a:rPr lang="en-US" sz="2400" dirty="0" err="1"/>
              <a:t>env_ipc_from</a:t>
            </a:r>
            <a:r>
              <a:rPr lang="en-US" sz="2400" dirty="0"/>
              <a:t> </a:t>
            </a:r>
            <a:r>
              <a:rPr lang="zh-CN" altLang="en-US" sz="2400" dirty="0"/>
              <a:t>发送者的进程</a:t>
            </a:r>
            <a:r>
              <a:rPr lang="en-US" altLang="zh-CN" sz="2400" dirty="0"/>
              <a:t>ID</a:t>
            </a:r>
            <a:endParaRPr lang="en-US" sz="2400" dirty="0"/>
          </a:p>
          <a:p>
            <a:r>
              <a:rPr lang="nl-NL" sz="2400" dirty="0"/>
              <a:t>env_ipc_recving </a:t>
            </a:r>
            <a:r>
              <a:rPr lang="zh-CN" altLang="nl-NL" sz="2400" dirty="0"/>
              <a:t>自身</a:t>
            </a:r>
            <a:r>
              <a:rPr lang="zh-CN" altLang="en-US" sz="2400" dirty="0"/>
              <a:t>接收状态</a:t>
            </a:r>
            <a:endParaRPr lang="nl-NL" sz="2400" dirty="0"/>
          </a:p>
          <a:p>
            <a:r>
              <a:rPr lang="nl-NL" sz="2400" dirty="0"/>
              <a:t>env_ipc_dstva </a:t>
            </a:r>
            <a:r>
              <a:rPr lang="zh-CN" altLang="en-US" sz="2400" dirty="0"/>
              <a:t>页面映射地址</a:t>
            </a:r>
            <a:endParaRPr lang="nl-NL" sz="2400" dirty="0"/>
          </a:p>
          <a:p>
            <a:r>
              <a:rPr lang="nl-NL" sz="2400" dirty="0"/>
              <a:t>env_ipc_perm </a:t>
            </a:r>
            <a:r>
              <a:rPr lang="zh-CN" altLang="nl-NL" sz="2400" dirty="0"/>
              <a:t>页面</a:t>
            </a:r>
            <a:r>
              <a:rPr lang="zh-CN" altLang="en-US" sz="2400" dirty="0"/>
              <a:t>映射权限</a:t>
            </a:r>
            <a:br>
              <a:rPr lang="nl-NL" sz="2400" dirty="0"/>
            </a:br>
            <a:br>
              <a:rPr lang="en-US" sz="2400" dirty="0"/>
            </a:br>
            <a:endParaRPr lang="en-US" altLang="zh-CN" sz="2400" dirty="0"/>
          </a:p>
        </p:txBody>
      </p:sp>
      <p:sp>
        <p:nvSpPr>
          <p:cNvPr id="5" name="Content Placeholder 1">
            <a:extLst>
              <a:ext uri="{FF2B5EF4-FFF2-40B4-BE49-F238E27FC236}">
                <a16:creationId xmlns:a16="http://schemas.microsoft.com/office/drawing/2014/main" id="{7AF6E2E2-2FB1-4D1E-AF95-5F2C0F6B7A56}"/>
              </a:ext>
            </a:extLst>
          </p:cNvPr>
          <p:cNvSpPr txBox="1">
            <a:spLocks/>
          </p:cNvSpPr>
          <p:nvPr/>
        </p:nvSpPr>
        <p:spPr>
          <a:xfrm>
            <a:off x="4892632" y="1437318"/>
            <a:ext cx="5181600" cy="4351338"/>
          </a:xfrm>
          <a:prstGeom prst="rect">
            <a:avLst/>
          </a:prstGeom>
        </p:spPr>
        <p:txBody>
          <a:bodyPr anchor="ctr">
            <a:normAutofit/>
          </a:bodyPr>
          <a:lst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a:lstStyle>
          <a:p>
            <a:pPr marL="0" indent="0">
              <a:buFont typeface="Wingdings" pitchFamily="2" charset="2"/>
              <a:buNone/>
            </a:pPr>
            <a:r>
              <a:rPr lang="en-US" altLang="zh-CN" sz="2400" kern="0" dirty="0"/>
              <a:t>IPC </a:t>
            </a:r>
            <a:r>
              <a:rPr lang="zh-CN" altLang="en-US" sz="2400" kern="0" dirty="0"/>
              <a:t>的核心系统调用</a:t>
            </a:r>
            <a:endParaRPr lang="en-US" altLang="zh-CN" sz="2400" kern="0" dirty="0"/>
          </a:p>
          <a:p>
            <a:r>
              <a:rPr lang="zh-CN" altLang="en-US" sz="2400" kern="0" dirty="0">
                <a:latin typeface="Courier New" panose="02070309020205020404" pitchFamily="49" charset="0"/>
                <a:cs typeface="Courier New" panose="02070309020205020404" pitchFamily="49" charset="0"/>
              </a:rPr>
              <a:t>接收</a:t>
            </a:r>
            <a:r>
              <a:rPr lang="en-US" altLang="zh-CN" sz="2400" kern="0" dirty="0">
                <a:latin typeface="Courier New" panose="02070309020205020404" pitchFamily="49" charset="0"/>
                <a:cs typeface="Courier New" panose="02070309020205020404" pitchFamily="49" charset="0"/>
              </a:rPr>
              <a:t> </a:t>
            </a:r>
            <a:r>
              <a:rPr lang="en-US" altLang="zh-CN" sz="2400" kern="0" dirty="0" err="1">
                <a:latin typeface="Courier New" panose="02070309020205020404" pitchFamily="49" charset="0"/>
                <a:cs typeface="Courier New" panose="02070309020205020404" pitchFamily="49" charset="0"/>
              </a:rPr>
              <a:t>sys_ipc_recv</a:t>
            </a:r>
            <a:endParaRPr lang="en-US" altLang="zh-CN" sz="2400" kern="0" dirty="0">
              <a:latin typeface="Courier New" panose="02070309020205020404" pitchFamily="49" charset="0"/>
              <a:cs typeface="Courier New" panose="02070309020205020404" pitchFamily="49" charset="0"/>
            </a:endParaRPr>
          </a:p>
          <a:p>
            <a:r>
              <a:rPr lang="zh-CN" altLang="en-US" sz="2400" kern="0" dirty="0">
                <a:latin typeface="Courier New" panose="02070309020205020404" pitchFamily="49" charset="0"/>
                <a:cs typeface="Courier New" panose="02070309020205020404" pitchFamily="49" charset="0"/>
              </a:rPr>
              <a:t>发送</a:t>
            </a:r>
            <a:r>
              <a:rPr lang="en-US" altLang="zh-CN" sz="2400" kern="0" dirty="0">
                <a:latin typeface="Courier New" panose="02070309020205020404" pitchFamily="49" charset="0"/>
                <a:cs typeface="Courier New" panose="02070309020205020404" pitchFamily="49" charset="0"/>
              </a:rPr>
              <a:t> </a:t>
            </a:r>
            <a:r>
              <a:rPr lang="en-US" altLang="zh-CN" sz="2400" kern="0" dirty="0" err="1">
                <a:latin typeface="Courier New" panose="02070309020205020404" pitchFamily="49" charset="0"/>
                <a:cs typeface="Courier New" panose="02070309020205020404" pitchFamily="49" charset="0"/>
              </a:rPr>
              <a:t>sys_ipc_can_send</a:t>
            </a:r>
            <a:endParaRPr lang="en-US" sz="2400" kern="0" dirty="0"/>
          </a:p>
        </p:txBody>
      </p:sp>
      <p:sp>
        <p:nvSpPr>
          <p:cNvPr id="6" name="TextBox 5">
            <a:extLst>
              <a:ext uri="{FF2B5EF4-FFF2-40B4-BE49-F238E27FC236}">
                <a16:creationId xmlns:a16="http://schemas.microsoft.com/office/drawing/2014/main" id="{FBBABACC-BDC9-482B-B3BF-ABE64B4C3F96}"/>
              </a:ext>
            </a:extLst>
          </p:cNvPr>
          <p:cNvSpPr txBox="1"/>
          <p:nvPr/>
        </p:nvSpPr>
        <p:spPr>
          <a:xfrm>
            <a:off x="830089" y="6086117"/>
            <a:ext cx="8561959" cy="307777"/>
          </a:xfrm>
          <a:prstGeom prst="rect">
            <a:avLst/>
          </a:prstGeom>
          <a:noFill/>
        </p:spPr>
        <p:txBody>
          <a:bodyPr wrap="none" rtlCol="0">
            <a:spAutoFit/>
          </a:bodyPr>
          <a:lstStyle/>
          <a:p>
            <a:r>
              <a:rPr lang="en-US" altLang="zh-CN" sz="1400" dirty="0"/>
              <a:t>※</a:t>
            </a:r>
            <a:r>
              <a:rPr lang="zh-CN" altLang="en-US" sz="1400" dirty="0"/>
              <a:t>在</a:t>
            </a:r>
            <a:r>
              <a:rPr lang="en-US" altLang="zh-CN" sz="1400" dirty="0"/>
              <a:t>Lab4</a:t>
            </a:r>
            <a:r>
              <a:rPr lang="zh-CN" altLang="en-US" sz="1400" dirty="0"/>
              <a:t>的测试中，并不涉及页面的传递。但在</a:t>
            </a:r>
            <a:r>
              <a:rPr lang="en-US" altLang="zh-CN" sz="1400" dirty="0"/>
              <a:t>Lab5</a:t>
            </a:r>
            <a:r>
              <a:rPr lang="zh-CN" altLang="en-US" sz="1400" dirty="0"/>
              <a:t>的文件系统服务中依赖于正确的页面传递的</a:t>
            </a:r>
            <a:r>
              <a:rPr lang="en-US" altLang="zh-CN" sz="1400" dirty="0"/>
              <a:t>IPC</a:t>
            </a:r>
            <a:r>
              <a:rPr lang="zh-CN" altLang="en-US" sz="1400" dirty="0"/>
              <a:t>实现。</a:t>
            </a:r>
            <a:endParaRPr lang="en-US" sz="1400" dirty="0"/>
          </a:p>
        </p:txBody>
      </p:sp>
    </p:spTree>
    <p:extLst>
      <p:ext uri="{BB962C8B-B14F-4D97-AF65-F5344CB8AC3E}">
        <p14:creationId xmlns:p14="http://schemas.microsoft.com/office/powerpoint/2010/main" val="129935694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9BC-0C10-4B64-85FE-2CD5FAD2C35D}"/>
              </a:ext>
            </a:extLst>
          </p:cNvPr>
          <p:cNvSpPr>
            <a:spLocks noGrp="1"/>
          </p:cNvSpPr>
          <p:nvPr>
            <p:ph type="title"/>
          </p:nvPr>
        </p:nvSpPr>
        <p:spPr/>
        <p:txBody>
          <a:bodyPr/>
          <a:lstStyle/>
          <a:p>
            <a:r>
              <a:rPr lang="zh-CN" altLang="en-US" dirty="0"/>
              <a:t>进程间通讯 </a:t>
            </a:r>
            <a:r>
              <a:rPr lang="en-US" altLang="zh-CN" dirty="0"/>
              <a:t>IPC </a:t>
            </a:r>
            <a:r>
              <a:rPr lang="zh-CN" altLang="en-US" dirty="0"/>
              <a:t>续</a:t>
            </a:r>
            <a:endParaRPr lang="en-US" dirty="0"/>
          </a:p>
        </p:txBody>
      </p:sp>
      <p:pic>
        <p:nvPicPr>
          <p:cNvPr id="4" name="Picture 3">
            <a:extLst>
              <a:ext uri="{FF2B5EF4-FFF2-40B4-BE49-F238E27FC236}">
                <a16:creationId xmlns:a16="http://schemas.microsoft.com/office/drawing/2014/main" id="{676FBF68-1AEF-4FBE-A6CC-68727CB09A2D}"/>
              </a:ext>
            </a:extLst>
          </p:cNvPr>
          <p:cNvPicPr>
            <a:picLocks noChangeAspect="1"/>
          </p:cNvPicPr>
          <p:nvPr/>
        </p:nvPicPr>
        <p:blipFill>
          <a:blip r:embed="rId2"/>
          <a:stretch>
            <a:fillRect/>
          </a:stretch>
        </p:blipFill>
        <p:spPr>
          <a:xfrm>
            <a:off x="0" y="1427761"/>
            <a:ext cx="9144000" cy="4002478"/>
          </a:xfrm>
          <a:prstGeom prst="rect">
            <a:avLst/>
          </a:prstGeom>
        </p:spPr>
      </p:pic>
    </p:spTree>
    <p:extLst>
      <p:ext uri="{BB962C8B-B14F-4D97-AF65-F5344CB8AC3E}">
        <p14:creationId xmlns:p14="http://schemas.microsoft.com/office/powerpoint/2010/main" val="1565699078"/>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E0D7-7520-448C-ACAD-BCB8901C5707}"/>
              </a:ext>
            </a:extLst>
          </p:cNvPr>
          <p:cNvSpPr>
            <a:spLocks noGrp="1"/>
          </p:cNvSpPr>
          <p:nvPr>
            <p:ph type="title"/>
          </p:nvPr>
        </p:nvSpPr>
        <p:spPr/>
        <p:txBody>
          <a:bodyPr/>
          <a:lstStyle/>
          <a:p>
            <a:r>
              <a:rPr lang="en-US" dirty="0"/>
              <a:t>IPC </a:t>
            </a:r>
            <a:r>
              <a:rPr lang="zh-CN" altLang="en-US" dirty="0"/>
              <a:t>的用户接口（</a:t>
            </a:r>
            <a:r>
              <a:rPr lang="en-US" dirty="0"/>
              <a:t>user/</a:t>
            </a:r>
            <a:r>
              <a:rPr lang="en-US" dirty="0" err="1"/>
              <a:t>ipc.c</a:t>
            </a:r>
            <a:r>
              <a:rPr lang="en-US" dirty="0"/>
              <a:t>）</a:t>
            </a:r>
          </a:p>
        </p:txBody>
      </p:sp>
      <p:sp>
        <p:nvSpPr>
          <p:cNvPr id="3" name="Content Placeholder 2">
            <a:extLst>
              <a:ext uri="{FF2B5EF4-FFF2-40B4-BE49-F238E27FC236}">
                <a16:creationId xmlns:a16="http://schemas.microsoft.com/office/drawing/2014/main" id="{8CAD55FD-5E3C-4B7E-ABE7-3AD577717BEB}"/>
              </a:ext>
            </a:extLst>
          </p:cNvPr>
          <p:cNvSpPr>
            <a:spLocks noGrp="1"/>
          </p:cNvSpPr>
          <p:nvPr>
            <p:ph idx="1"/>
          </p:nvPr>
        </p:nvSpPr>
        <p:spPr/>
        <p:txBody>
          <a:bodyPr/>
          <a:lstStyle/>
          <a:p>
            <a:pPr marL="0" indent="0">
              <a:buNone/>
            </a:pPr>
            <a:r>
              <a:rPr lang="en-US" dirty="0"/>
              <a:t>void </a:t>
            </a:r>
            <a:r>
              <a:rPr lang="en-US" dirty="0" err="1"/>
              <a:t>ipc_send</a:t>
            </a:r>
            <a:r>
              <a:rPr lang="en-US" dirty="0"/>
              <a:t>(</a:t>
            </a:r>
            <a:r>
              <a:rPr lang="en-US" dirty="0" err="1"/>
              <a:t>u_int</a:t>
            </a:r>
            <a:r>
              <a:rPr lang="en-US" dirty="0"/>
              <a:t> whom, </a:t>
            </a:r>
            <a:r>
              <a:rPr lang="en-US" dirty="0" err="1"/>
              <a:t>u_int</a:t>
            </a:r>
            <a:r>
              <a:rPr lang="en-US" dirty="0"/>
              <a:t> </a:t>
            </a:r>
            <a:r>
              <a:rPr lang="en-US" dirty="0" err="1"/>
              <a:t>val</a:t>
            </a:r>
            <a:r>
              <a:rPr lang="en-US" dirty="0"/>
              <a:t>, </a:t>
            </a:r>
            <a:r>
              <a:rPr lang="en-US" dirty="0" err="1"/>
              <a:t>u_int</a:t>
            </a:r>
            <a:r>
              <a:rPr lang="en-US" dirty="0"/>
              <a:t> </a:t>
            </a:r>
            <a:r>
              <a:rPr lang="en-US" dirty="0" err="1"/>
              <a:t>srcva</a:t>
            </a:r>
            <a:r>
              <a:rPr lang="en-US" dirty="0"/>
              <a:t>, </a:t>
            </a:r>
            <a:r>
              <a:rPr lang="en-US" dirty="0" err="1"/>
              <a:t>u_int</a:t>
            </a:r>
            <a:r>
              <a:rPr lang="en-US" dirty="0"/>
              <a:t> perm) {</a:t>
            </a:r>
          </a:p>
          <a:p>
            <a:pPr marL="0" indent="0">
              <a:buNone/>
            </a:pPr>
            <a:r>
              <a:rPr lang="en-US" dirty="0"/>
              <a:t>    int r;</a:t>
            </a:r>
          </a:p>
          <a:p>
            <a:pPr marL="0" indent="0">
              <a:buNone/>
            </a:pPr>
            <a:r>
              <a:rPr lang="en-US" dirty="0"/>
              <a:t>    while ((r = </a:t>
            </a:r>
            <a:r>
              <a:rPr lang="en-US" dirty="0" err="1"/>
              <a:t>syscall_ipc_can_send</a:t>
            </a:r>
            <a:r>
              <a:rPr lang="en-US" dirty="0"/>
              <a:t>(whom, </a:t>
            </a:r>
            <a:r>
              <a:rPr lang="en-US" dirty="0" err="1"/>
              <a:t>val</a:t>
            </a:r>
            <a:r>
              <a:rPr lang="en-US" dirty="0"/>
              <a:t>, </a:t>
            </a:r>
            <a:r>
              <a:rPr lang="en-US" dirty="0" err="1"/>
              <a:t>srcva</a:t>
            </a:r>
            <a:r>
              <a:rPr lang="en-US" dirty="0"/>
              <a:t>, perm)) == -E_IPC_NOT_RECV) {</a:t>
            </a:r>
          </a:p>
          <a:p>
            <a:pPr marL="0" indent="0">
              <a:buNone/>
            </a:pPr>
            <a:r>
              <a:rPr lang="en-US" dirty="0"/>
              <a:t>        </a:t>
            </a:r>
            <a:r>
              <a:rPr lang="en-US" dirty="0" err="1"/>
              <a:t>syscall_yield</a:t>
            </a:r>
            <a:r>
              <a:rPr lang="en-US" dirty="0"/>
              <a:t>();</a:t>
            </a:r>
          </a:p>
          <a:p>
            <a:pPr marL="0" indent="0">
              <a:buNone/>
            </a:pPr>
            <a:r>
              <a:rPr lang="en-US" dirty="0"/>
              <a:t>    }</a:t>
            </a:r>
          </a:p>
          <a:p>
            <a:pPr marL="0" indent="0">
              <a:buNone/>
            </a:pPr>
            <a:r>
              <a:rPr lang="en-US" dirty="0"/>
              <a:t>    if (r == 0) {</a:t>
            </a:r>
          </a:p>
          <a:p>
            <a:pPr marL="0" indent="0">
              <a:buNone/>
            </a:pPr>
            <a:r>
              <a:rPr lang="en-US" dirty="0"/>
              <a:t>        return;</a:t>
            </a:r>
          </a:p>
          <a:p>
            <a:pPr marL="0" indent="0">
              <a:buNone/>
            </a:pPr>
            <a:r>
              <a:rPr lang="en-US" dirty="0"/>
              <a:t>    }</a:t>
            </a:r>
          </a:p>
          <a:p>
            <a:pPr marL="0" indent="0">
              <a:buNone/>
            </a:pPr>
            <a:r>
              <a:rPr lang="en-US" dirty="0"/>
              <a:t>    </a:t>
            </a:r>
            <a:r>
              <a:rPr lang="en-US" dirty="0" err="1"/>
              <a:t>user_panic</a:t>
            </a:r>
            <a:r>
              <a:rPr lang="en-US" dirty="0"/>
              <a:t>("error in </a:t>
            </a:r>
            <a:r>
              <a:rPr lang="en-US" dirty="0" err="1"/>
              <a:t>ipc_send</a:t>
            </a:r>
            <a:r>
              <a:rPr lang="en-US" dirty="0"/>
              <a:t>: %d", r);</a:t>
            </a:r>
          </a:p>
          <a:p>
            <a:pPr marL="0" indent="0">
              <a:buNone/>
            </a:pPr>
            <a:r>
              <a:rPr lang="en-US" dirty="0"/>
              <a:t>}</a:t>
            </a:r>
          </a:p>
          <a:p>
            <a:endParaRPr lang="en-US" dirty="0"/>
          </a:p>
        </p:txBody>
      </p:sp>
    </p:spTree>
    <p:extLst>
      <p:ext uri="{BB962C8B-B14F-4D97-AF65-F5344CB8AC3E}">
        <p14:creationId xmlns:p14="http://schemas.microsoft.com/office/powerpoint/2010/main" val="302404688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dirty="0"/>
              <a:t>内容提要</a:t>
            </a:r>
          </a:p>
        </p:txBody>
      </p:sp>
      <p:sp>
        <p:nvSpPr>
          <p:cNvPr id="3" name="内容占位符 2"/>
          <p:cNvSpPr>
            <a:spLocks noGrp="1"/>
          </p:cNvSpPr>
          <p:nvPr>
            <p:ph idx="4294967295"/>
          </p:nvPr>
        </p:nvSpPr>
        <p:spPr>
          <a:xfrm>
            <a:off x="457200" y="1600200"/>
            <a:ext cx="8229600" cy="4525963"/>
          </a:xfrm>
        </p:spPr>
        <p:txBody>
          <a:bodyPr/>
          <a:lstStyle/>
          <a:p>
            <a:r>
              <a:rPr lang="zh-CN" altLang="en-US" sz="3200" dirty="0"/>
              <a:t>实验概述</a:t>
            </a:r>
            <a:endParaRPr lang="en-US" altLang="zh-CN" sz="3200" dirty="0"/>
          </a:p>
          <a:p>
            <a:r>
              <a:rPr lang="zh-CN" altLang="en-US" sz="3200" dirty="0"/>
              <a:t>实验内容</a:t>
            </a:r>
            <a:endParaRPr lang="en-US" altLang="zh-CN" sz="3200" dirty="0"/>
          </a:p>
          <a:p>
            <a:pPr lvl="1"/>
            <a:r>
              <a:rPr lang="zh-CN" altLang="en-US" sz="3000" dirty="0"/>
              <a:t>完成系统调用的机制</a:t>
            </a:r>
            <a:endParaRPr lang="en-US" altLang="zh-CN" sz="3000" dirty="0"/>
          </a:p>
          <a:p>
            <a:pPr lvl="1"/>
            <a:r>
              <a:rPr lang="zh-CN" altLang="en-US" sz="3000" dirty="0"/>
              <a:t>完成几个基本系统调用</a:t>
            </a:r>
            <a:endParaRPr lang="en-US" altLang="zh-CN" sz="3000" dirty="0"/>
          </a:p>
          <a:p>
            <a:pPr lvl="1"/>
            <a:r>
              <a:rPr lang="zh-CN" altLang="en-US" sz="3000" dirty="0"/>
              <a:t>实现进程通讯需要的系统调用</a:t>
            </a:r>
            <a:endParaRPr lang="en-US" altLang="zh-CN" sz="3000" dirty="0"/>
          </a:p>
          <a:p>
            <a:pPr lvl="1"/>
            <a:r>
              <a:rPr lang="zh-CN" altLang="en-US" sz="3000" dirty="0"/>
              <a:t>实现</a:t>
            </a:r>
            <a:r>
              <a:rPr lang="en-US" altLang="zh-CN" sz="3000" dirty="0"/>
              <a:t>fork</a:t>
            </a:r>
            <a:r>
              <a:rPr lang="zh-CN" altLang="en-US" sz="3000" dirty="0"/>
              <a:t>函数和缺页中断的处理</a:t>
            </a:r>
            <a:endParaRPr lang="en-US" altLang="zh-CN" sz="3000" dirty="0"/>
          </a:p>
          <a:p>
            <a:r>
              <a:rPr lang="zh-CN" altLang="en-US" sz="3200" dirty="0"/>
              <a:t>测试结果</a:t>
            </a:r>
            <a:endParaRPr lang="en-US" altLang="zh-CN" sz="3200" dirty="0"/>
          </a:p>
          <a:p>
            <a:pPr lvl="1"/>
            <a:endParaRPr lang="en-US" altLang="zh-CN" sz="3000" dirty="0"/>
          </a:p>
          <a:p>
            <a:pPr lvl="1"/>
            <a:endParaRPr lang="en-US" altLang="zh-CN" sz="3000" dirty="0"/>
          </a:p>
          <a:p>
            <a:pPr lvl="1"/>
            <a:endParaRPr lang="en-US" altLang="zh-CN" sz="3000" dirty="0"/>
          </a:p>
        </p:txBody>
      </p:sp>
    </p:spTree>
    <p:extLst>
      <p:ext uri="{BB962C8B-B14F-4D97-AF65-F5344CB8AC3E}">
        <p14:creationId xmlns:p14="http://schemas.microsoft.com/office/powerpoint/2010/main" val="313268397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DB75-4874-4137-B0BB-1EF00458B8F5}"/>
              </a:ext>
            </a:extLst>
          </p:cNvPr>
          <p:cNvSpPr>
            <a:spLocks noGrp="1"/>
          </p:cNvSpPr>
          <p:nvPr>
            <p:ph type="title"/>
          </p:nvPr>
        </p:nvSpPr>
        <p:spPr/>
        <p:txBody>
          <a:bodyPr/>
          <a:lstStyle/>
          <a:p>
            <a:r>
              <a:rPr lang="en-US" dirty="0"/>
              <a:t>IPC </a:t>
            </a:r>
            <a:r>
              <a:rPr lang="zh-CN" altLang="en-US" dirty="0"/>
              <a:t>的用户接口（</a:t>
            </a:r>
            <a:r>
              <a:rPr lang="en-US" dirty="0"/>
              <a:t>user/</a:t>
            </a:r>
            <a:r>
              <a:rPr lang="en-US" dirty="0" err="1"/>
              <a:t>ipc.c</a:t>
            </a:r>
            <a:r>
              <a:rPr lang="en-US" dirty="0"/>
              <a:t>）</a:t>
            </a:r>
          </a:p>
        </p:txBody>
      </p:sp>
      <p:sp>
        <p:nvSpPr>
          <p:cNvPr id="3" name="Content Placeholder 2">
            <a:extLst>
              <a:ext uri="{FF2B5EF4-FFF2-40B4-BE49-F238E27FC236}">
                <a16:creationId xmlns:a16="http://schemas.microsoft.com/office/drawing/2014/main" id="{73E081C7-2913-485D-94C9-AFFFEDD1A61C}"/>
              </a:ext>
            </a:extLst>
          </p:cNvPr>
          <p:cNvSpPr>
            <a:spLocks noGrp="1"/>
          </p:cNvSpPr>
          <p:nvPr>
            <p:ph idx="1"/>
          </p:nvPr>
        </p:nvSpPr>
        <p:spPr/>
        <p:txBody>
          <a:bodyPr/>
          <a:lstStyle/>
          <a:p>
            <a:pPr marL="0" indent="0">
              <a:buNone/>
            </a:pPr>
            <a:r>
              <a:rPr lang="en-US" dirty="0" err="1"/>
              <a:t>u_int</a:t>
            </a:r>
            <a:r>
              <a:rPr lang="en-US" dirty="0"/>
              <a:t> </a:t>
            </a:r>
            <a:r>
              <a:rPr lang="en-US" dirty="0" err="1"/>
              <a:t>ipc_recv</a:t>
            </a:r>
            <a:r>
              <a:rPr lang="en-US" dirty="0"/>
              <a:t>(</a:t>
            </a:r>
            <a:r>
              <a:rPr lang="en-US" dirty="0" err="1"/>
              <a:t>u_int</a:t>
            </a:r>
            <a:r>
              <a:rPr lang="en-US" dirty="0"/>
              <a:t> *whom, </a:t>
            </a:r>
            <a:r>
              <a:rPr lang="en-US" dirty="0" err="1"/>
              <a:t>u_int</a:t>
            </a:r>
            <a:r>
              <a:rPr lang="en-US" dirty="0"/>
              <a:t> </a:t>
            </a:r>
            <a:r>
              <a:rPr lang="en-US" dirty="0" err="1"/>
              <a:t>dstva</a:t>
            </a:r>
            <a:r>
              <a:rPr lang="en-US" dirty="0"/>
              <a:t>, </a:t>
            </a:r>
            <a:r>
              <a:rPr lang="en-US" dirty="0" err="1"/>
              <a:t>u_int</a:t>
            </a:r>
            <a:r>
              <a:rPr lang="en-US" dirty="0"/>
              <a:t> *perm) {</a:t>
            </a:r>
          </a:p>
          <a:p>
            <a:pPr marL="0" indent="0">
              <a:buNone/>
            </a:pPr>
            <a:r>
              <a:rPr lang="en-US" dirty="0"/>
              <a:t>    </a:t>
            </a:r>
            <a:r>
              <a:rPr lang="en-US" dirty="0" err="1"/>
              <a:t>syscall_ipc_recv</a:t>
            </a:r>
            <a:r>
              <a:rPr lang="en-US" dirty="0"/>
              <a:t>(</a:t>
            </a:r>
            <a:r>
              <a:rPr lang="en-US" dirty="0" err="1"/>
              <a:t>dstva</a:t>
            </a:r>
            <a:r>
              <a:rPr lang="en-US" dirty="0"/>
              <a:t>);</a:t>
            </a:r>
          </a:p>
          <a:p>
            <a:pPr marL="0" indent="0">
              <a:buNone/>
            </a:pPr>
            <a:r>
              <a:rPr lang="en-US" dirty="0"/>
              <a:t>    if (whom) {</a:t>
            </a:r>
          </a:p>
          <a:p>
            <a:pPr marL="0" indent="0">
              <a:buNone/>
            </a:pPr>
            <a:r>
              <a:rPr lang="en-US" dirty="0"/>
              <a:t>        *whom = env-&gt;</a:t>
            </a:r>
            <a:r>
              <a:rPr lang="en-US" dirty="0" err="1"/>
              <a:t>env_ipc_from</a:t>
            </a:r>
            <a:r>
              <a:rPr lang="en-US" dirty="0"/>
              <a:t>;</a:t>
            </a:r>
          </a:p>
          <a:p>
            <a:pPr marL="0" indent="0">
              <a:buNone/>
            </a:pPr>
            <a:r>
              <a:rPr lang="en-US" dirty="0"/>
              <a:t>    }</a:t>
            </a:r>
          </a:p>
          <a:p>
            <a:pPr marL="0" indent="0">
              <a:buNone/>
            </a:pPr>
            <a:r>
              <a:rPr lang="en-US" dirty="0"/>
              <a:t>    if (perm) {</a:t>
            </a:r>
          </a:p>
          <a:p>
            <a:pPr marL="0" indent="0">
              <a:buNone/>
            </a:pPr>
            <a:r>
              <a:rPr lang="en-US" dirty="0"/>
              <a:t>        *perm = env-&gt;</a:t>
            </a:r>
            <a:r>
              <a:rPr lang="en-US" dirty="0" err="1"/>
              <a:t>env_ipc_perm</a:t>
            </a:r>
            <a:r>
              <a:rPr lang="en-US" dirty="0"/>
              <a:t>;</a:t>
            </a:r>
          </a:p>
          <a:p>
            <a:pPr marL="0" indent="0">
              <a:buNone/>
            </a:pPr>
            <a:r>
              <a:rPr lang="en-US" dirty="0"/>
              <a:t>    }</a:t>
            </a:r>
          </a:p>
          <a:p>
            <a:pPr marL="0" indent="0">
              <a:buNone/>
            </a:pPr>
            <a:r>
              <a:rPr lang="en-US" dirty="0"/>
              <a:t>    return env-&gt;</a:t>
            </a:r>
            <a:r>
              <a:rPr lang="en-US" dirty="0" err="1"/>
              <a:t>env_ipc_value</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687200779"/>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DB75-4874-4137-B0BB-1EF00458B8F5}"/>
              </a:ext>
            </a:extLst>
          </p:cNvPr>
          <p:cNvSpPr>
            <a:spLocks noGrp="1"/>
          </p:cNvSpPr>
          <p:nvPr>
            <p:ph type="title"/>
          </p:nvPr>
        </p:nvSpPr>
        <p:spPr/>
        <p:txBody>
          <a:bodyPr/>
          <a:lstStyle/>
          <a:p>
            <a:r>
              <a:rPr lang="en-US" dirty="0"/>
              <a:t>IPC </a:t>
            </a:r>
            <a:r>
              <a:rPr lang="zh-CN" altLang="en-US" dirty="0"/>
              <a:t>相关的系统调用</a:t>
            </a:r>
            <a:endParaRPr lang="en-US" dirty="0"/>
          </a:p>
        </p:txBody>
      </p:sp>
      <p:sp>
        <p:nvSpPr>
          <p:cNvPr id="3" name="Content Placeholder 2">
            <a:extLst>
              <a:ext uri="{FF2B5EF4-FFF2-40B4-BE49-F238E27FC236}">
                <a16:creationId xmlns:a16="http://schemas.microsoft.com/office/drawing/2014/main" id="{73E081C7-2913-485D-94C9-AFFFEDD1A61C}"/>
              </a:ext>
            </a:extLst>
          </p:cNvPr>
          <p:cNvSpPr>
            <a:spLocks noGrp="1"/>
          </p:cNvSpPr>
          <p:nvPr>
            <p:ph idx="1"/>
          </p:nvPr>
        </p:nvSpPr>
        <p:spPr/>
        <p:txBody>
          <a:bodyPr/>
          <a:lstStyle/>
          <a:p>
            <a:pPr marL="0" indent="0">
              <a:buNone/>
            </a:pPr>
            <a:r>
              <a:rPr lang="en-US" altLang="zh-CN" dirty="0">
                <a:solidFill>
                  <a:srgbClr val="FF0000"/>
                </a:solidFill>
              </a:rPr>
              <a:t>Exercise 4.7 </a:t>
            </a:r>
            <a:r>
              <a:rPr lang="zh-CN" altLang="en-US">
                <a:solidFill>
                  <a:srgbClr val="FF0000"/>
                </a:solidFill>
              </a:rPr>
              <a:t>：</a:t>
            </a:r>
            <a:endParaRPr lang="en-US" altLang="zh-CN" dirty="0">
              <a:solidFill>
                <a:srgbClr val="FF0000"/>
              </a:solidFill>
            </a:endParaRPr>
          </a:p>
          <a:p>
            <a:pPr marL="0" indent="0">
              <a:buNone/>
            </a:pPr>
            <a:r>
              <a:rPr lang="zh-CN" altLang="en-US" dirty="0"/>
              <a:t>实现</a:t>
            </a:r>
            <a:r>
              <a:rPr lang="en-US" altLang="zh-CN" dirty="0"/>
              <a:t>lib/</a:t>
            </a:r>
            <a:r>
              <a:rPr lang="en-US" altLang="zh-CN" dirty="0" err="1"/>
              <a:t>syscall_all.c</a:t>
            </a:r>
            <a:r>
              <a:rPr lang="en-US" altLang="zh-CN" dirty="0"/>
              <a:t> </a:t>
            </a:r>
            <a:r>
              <a:rPr lang="zh-CN" altLang="en-US" dirty="0"/>
              <a:t>中的</a:t>
            </a:r>
            <a:r>
              <a:rPr lang="en-US" altLang="zh-CN" dirty="0"/>
              <a:t>void </a:t>
            </a:r>
            <a:r>
              <a:rPr lang="en-US" altLang="zh-CN" dirty="0" err="1"/>
              <a:t>sys_ipc_recv</a:t>
            </a:r>
            <a:r>
              <a:rPr lang="en-US" altLang="zh-CN" dirty="0"/>
              <a:t>(int </a:t>
            </a:r>
            <a:r>
              <a:rPr lang="en-US" altLang="zh-CN" dirty="0" err="1"/>
              <a:t>sysno,u_int</a:t>
            </a:r>
            <a:r>
              <a:rPr lang="en-US" altLang="zh-CN" dirty="0"/>
              <a:t> </a:t>
            </a:r>
            <a:r>
              <a:rPr lang="en-US" altLang="zh-CN" dirty="0" err="1"/>
              <a:t>dstva</a:t>
            </a:r>
            <a:r>
              <a:rPr lang="en-US" altLang="zh-CN" dirty="0"/>
              <a:t>)</a:t>
            </a:r>
            <a:r>
              <a:rPr lang="zh-CN" altLang="en-US" dirty="0"/>
              <a:t>函数和</a:t>
            </a:r>
            <a:r>
              <a:rPr lang="en-US" altLang="zh-CN" dirty="0"/>
              <a:t>int </a:t>
            </a:r>
            <a:r>
              <a:rPr lang="en-US" altLang="zh-CN" dirty="0" err="1"/>
              <a:t>sys_ipc_can_send</a:t>
            </a:r>
            <a:r>
              <a:rPr lang="en-US" altLang="zh-CN" dirty="0"/>
              <a:t>(int </a:t>
            </a:r>
            <a:r>
              <a:rPr lang="en-US" altLang="zh-CN" dirty="0" err="1"/>
              <a:t>sysno,u_int</a:t>
            </a:r>
            <a:r>
              <a:rPr lang="en-US" altLang="zh-CN" dirty="0"/>
              <a:t> </a:t>
            </a:r>
            <a:r>
              <a:rPr lang="en-US" altLang="zh-CN" dirty="0" err="1"/>
              <a:t>envid</a:t>
            </a:r>
            <a:r>
              <a:rPr lang="en-US" altLang="zh-CN" dirty="0"/>
              <a:t>, </a:t>
            </a:r>
            <a:r>
              <a:rPr lang="en-US" altLang="zh-CN" dirty="0" err="1"/>
              <a:t>u_int</a:t>
            </a:r>
            <a:r>
              <a:rPr lang="en-US" altLang="zh-CN" dirty="0"/>
              <a:t> value, </a:t>
            </a:r>
            <a:r>
              <a:rPr lang="en-US" altLang="zh-CN" dirty="0" err="1"/>
              <a:t>u_int</a:t>
            </a:r>
            <a:r>
              <a:rPr lang="en-US" altLang="zh-CN" dirty="0"/>
              <a:t> </a:t>
            </a:r>
            <a:r>
              <a:rPr lang="en-US" altLang="zh-CN" dirty="0" err="1"/>
              <a:t>srcva,u_int</a:t>
            </a:r>
            <a:r>
              <a:rPr lang="en-US" altLang="zh-CN" dirty="0"/>
              <a:t> perm) </a:t>
            </a:r>
            <a:r>
              <a:rPr lang="zh-CN" altLang="en-US" dirty="0"/>
              <a:t>函数。</a:t>
            </a:r>
            <a:endParaRPr lang="en-US" altLang="zh-CN" dirty="0"/>
          </a:p>
          <a:p>
            <a:pPr marL="0" indent="0">
              <a:buNone/>
            </a:pPr>
            <a:endParaRPr lang="en-US" b="0" dirty="0"/>
          </a:p>
          <a:p>
            <a:pPr marL="0" indent="0">
              <a:buNone/>
            </a:pPr>
            <a:r>
              <a:rPr lang="zh-CN" altLang="en-US" sz="2400" b="0" dirty="0"/>
              <a:t>注：由于在我们的用户程序中，会大量使用</a:t>
            </a:r>
            <a:r>
              <a:rPr lang="en-US" altLang="zh-CN" sz="2400" b="0" dirty="0" err="1"/>
              <a:t>srcva</a:t>
            </a:r>
            <a:r>
              <a:rPr lang="en-US" altLang="zh-CN" sz="2400" b="0" dirty="0"/>
              <a:t> </a:t>
            </a:r>
            <a:r>
              <a:rPr lang="zh-CN" altLang="en-US" sz="2400" b="0" dirty="0"/>
              <a:t>为</a:t>
            </a:r>
            <a:r>
              <a:rPr lang="en-US" altLang="zh-CN" sz="2400" b="0" dirty="0"/>
              <a:t>0 </a:t>
            </a:r>
            <a:r>
              <a:rPr lang="zh-CN" altLang="en-US" sz="2400" b="0" dirty="0"/>
              <a:t>的调用来表示不需要传递物理页面，因此在编写相关函数时也需要注意此种情况</a:t>
            </a:r>
            <a:endParaRPr lang="en-US" sz="2400" dirty="0"/>
          </a:p>
        </p:txBody>
      </p:sp>
    </p:spTree>
    <p:extLst>
      <p:ext uri="{BB962C8B-B14F-4D97-AF65-F5344CB8AC3E}">
        <p14:creationId xmlns:p14="http://schemas.microsoft.com/office/powerpoint/2010/main" val="1373364367"/>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BB1D-C480-4404-A466-542721984BF0}"/>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7E0A232A-FCB1-4273-A20A-1B19AF46DC0A}"/>
              </a:ext>
            </a:extLst>
          </p:cNvPr>
          <p:cNvSpPr>
            <a:spLocks noGrp="1"/>
          </p:cNvSpPr>
          <p:nvPr>
            <p:ph idx="1"/>
          </p:nvPr>
        </p:nvSpPr>
        <p:spPr/>
        <p:txBody>
          <a:bodyPr anchor="ctr"/>
          <a:lstStyle/>
          <a:p>
            <a:r>
              <a:rPr lang="zh-CN" altLang="en-US" dirty="0"/>
              <a:t>这是一个</a:t>
            </a:r>
            <a:r>
              <a:rPr lang="zh-CN" altLang="en-US" sz="2400" dirty="0">
                <a:latin typeface="+mj-ea"/>
              </a:rPr>
              <a:t>非原子的用户态</a:t>
            </a:r>
            <a:r>
              <a:rPr lang="zh-CN" altLang="en-US" dirty="0"/>
              <a:t>的 </a:t>
            </a:r>
            <a:r>
              <a:rPr lang="en-US" altLang="zh-CN" dirty="0"/>
              <a:t>fork </a:t>
            </a:r>
            <a:r>
              <a:rPr lang="zh-CN" altLang="en-US" dirty="0"/>
              <a:t>函数。所以主要工作是在 </a:t>
            </a:r>
            <a:r>
              <a:rPr lang="en-US" altLang="zh-CN" dirty="0"/>
              <a:t>user/</a:t>
            </a:r>
            <a:r>
              <a:rPr lang="en-US" altLang="zh-CN" dirty="0" err="1"/>
              <a:t>fork.c</a:t>
            </a:r>
            <a:r>
              <a:rPr lang="en-US" altLang="zh-CN" dirty="0"/>
              <a:t> </a:t>
            </a:r>
            <a:r>
              <a:rPr lang="zh-CN" altLang="en-US" dirty="0"/>
              <a:t>中完成；</a:t>
            </a:r>
            <a:endParaRPr lang="en-US" altLang="zh-CN" dirty="0"/>
          </a:p>
          <a:p>
            <a:r>
              <a:rPr lang="en-US" altLang="zh-CN" dirty="0"/>
              <a:t>Fork</a:t>
            </a:r>
            <a:r>
              <a:rPr lang="zh-CN" altLang="en-US" dirty="0"/>
              <a:t>主要流程：</a:t>
            </a:r>
            <a:endParaRPr lang="en-US" altLang="zh-CN" dirty="0"/>
          </a:p>
          <a:p>
            <a:pPr lvl="1"/>
            <a:r>
              <a:rPr lang="zh-CN" altLang="en-US" dirty="0"/>
              <a:t>父进程：</a:t>
            </a:r>
            <a:endParaRPr lang="en-US" altLang="zh-CN" dirty="0"/>
          </a:p>
          <a:p>
            <a:pPr lvl="2"/>
            <a:r>
              <a:rPr lang="zh-CN" altLang="en-US" dirty="0"/>
              <a:t>调用</a:t>
            </a:r>
            <a:r>
              <a:rPr lang="en-US" altLang="zh-CN" dirty="0" err="1"/>
              <a:t>syscall_env_alloc</a:t>
            </a:r>
            <a:r>
              <a:rPr lang="zh-CN" altLang="en-US" dirty="0"/>
              <a:t>创建子进程</a:t>
            </a:r>
            <a:r>
              <a:rPr lang="en-US" altLang="zh-CN" dirty="0"/>
              <a:t>env</a:t>
            </a:r>
            <a:r>
              <a:rPr lang="zh-CN" altLang="en-US" dirty="0"/>
              <a:t>，并设置相关参数</a:t>
            </a:r>
            <a:endParaRPr lang="en-US" altLang="zh-CN" dirty="0"/>
          </a:p>
          <a:p>
            <a:pPr lvl="2"/>
            <a:r>
              <a:rPr lang="en-US" altLang="zh-CN" dirty="0" err="1"/>
              <a:t>duppage</a:t>
            </a:r>
            <a:r>
              <a:rPr lang="zh-CN" altLang="en-US" dirty="0"/>
              <a:t>复制页表内容，并设置相关标志（如</a:t>
            </a:r>
            <a:r>
              <a:rPr lang="en-US" altLang="zh-CN" dirty="0"/>
              <a:t>PTE_COW</a:t>
            </a:r>
            <a:r>
              <a:rPr lang="zh-CN" altLang="en-US" dirty="0"/>
              <a:t>）</a:t>
            </a:r>
            <a:endParaRPr lang="en-US" altLang="zh-CN" dirty="0"/>
          </a:p>
          <a:p>
            <a:pPr lvl="2"/>
            <a:r>
              <a:rPr lang="zh-CN" altLang="en-US" dirty="0"/>
              <a:t>为子进程分配异常处理栈，设置缺页处理函数入口</a:t>
            </a:r>
            <a:endParaRPr lang="en-US" altLang="zh-CN" dirty="0"/>
          </a:p>
          <a:p>
            <a:pPr lvl="1"/>
            <a:r>
              <a:rPr lang="zh-CN" altLang="en-US" dirty="0"/>
              <a:t>子进程：</a:t>
            </a:r>
            <a:endParaRPr lang="en-US" altLang="zh-CN" dirty="0"/>
          </a:p>
          <a:p>
            <a:pPr lvl="2"/>
            <a:r>
              <a:rPr lang="zh-CN" altLang="en-US" dirty="0"/>
              <a:t>设置用户</a:t>
            </a:r>
            <a:r>
              <a:rPr lang="en-US" altLang="zh-CN" dirty="0"/>
              <a:t>env</a:t>
            </a:r>
            <a:r>
              <a:rPr lang="zh-CN" altLang="en-US" dirty="0"/>
              <a:t>指针</a:t>
            </a:r>
            <a:endParaRPr lang="en-US" altLang="zh-CN" dirty="0"/>
          </a:p>
          <a:p>
            <a:pPr lvl="2"/>
            <a:r>
              <a:rPr lang="zh-CN" altLang="en-US" dirty="0"/>
              <a:t>运行时触发缺页中断，在内核态保存现场，返回到用户态进行缺页处理</a:t>
            </a:r>
            <a:endParaRPr lang="en-US" altLang="zh-CN" dirty="0"/>
          </a:p>
          <a:p>
            <a:pPr lvl="2"/>
            <a:r>
              <a:rPr lang="zh-CN" altLang="en-US" dirty="0"/>
              <a:t>用户态</a:t>
            </a:r>
            <a:r>
              <a:rPr lang="en-US" altLang="zh-CN" dirty="0" err="1"/>
              <a:t>pgfault</a:t>
            </a:r>
            <a:r>
              <a:rPr lang="zh-CN" altLang="en-US" dirty="0"/>
              <a:t>处理缺页中断，拷贝页面</a:t>
            </a:r>
            <a:endParaRPr lang="en-US" altLang="zh-CN" dirty="0"/>
          </a:p>
          <a:p>
            <a:pPr lvl="2"/>
            <a:r>
              <a:rPr lang="zh-CN" altLang="en-US" dirty="0"/>
              <a:t>用户态恢复现场，返回执行</a:t>
            </a:r>
            <a:endParaRPr lang="en-US" altLang="zh-CN" dirty="0"/>
          </a:p>
        </p:txBody>
      </p:sp>
    </p:spTree>
    <p:extLst>
      <p:ext uri="{BB962C8B-B14F-4D97-AF65-F5344CB8AC3E}">
        <p14:creationId xmlns:p14="http://schemas.microsoft.com/office/powerpoint/2010/main" val="406633564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C634-A84B-442F-A495-5CB3E90EFE76}"/>
              </a:ext>
            </a:extLst>
          </p:cNvPr>
          <p:cNvSpPr>
            <a:spLocks noGrp="1"/>
          </p:cNvSpPr>
          <p:nvPr>
            <p:ph type="title"/>
          </p:nvPr>
        </p:nvSpPr>
        <p:spPr/>
        <p:txBody>
          <a:bodyPr/>
          <a:lstStyle/>
          <a:p>
            <a:r>
              <a:rPr lang="zh-CN" altLang="en-US" dirty="0"/>
              <a:t>写时复制 </a:t>
            </a:r>
            <a:r>
              <a:rPr lang="en-US" altLang="zh-CN" dirty="0"/>
              <a:t>&amp; </a:t>
            </a:r>
            <a:r>
              <a:rPr lang="zh-CN" altLang="en-US" dirty="0"/>
              <a:t>缺页中断处理</a:t>
            </a:r>
            <a:endParaRPr lang="en-US" dirty="0"/>
          </a:p>
        </p:txBody>
      </p:sp>
      <p:sp>
        <p:nvSpPr>
          <p:cNvPr id="3" name="Content Placeholder 2">
            <a:extLst>
              <a:ext uri="{FF2B5EF4-FFF2-40B4-BE49-F238E27FC236}">
                <a16:creationId xmlns:a16="http://schemas.microsoft.com/office/drawing/2014/main" id="{3E2F32F1-662E-4F34-86F2-B3912E1F3C3A}"/>
              </a:ext>
            </a:extLst>
          </p:cNvPr>
          <p:cNvSpPr>
            <a:spLocks noGrp="1"/>
          </p:cNvSpPr>
          <p:nvPr>
            <p:ph idx="1"/>
          </p:nvPr>
        </p:nvSpPr>
        <p:spPr/>
        <p:txBody>
          <a:bodyPr anchor="ctr"/>
          <a:lstStyle/>
          <a:p>
            <a:r>
              <a:rPr lang="zh-CN" altLang="en-US" dirty="0"/>
              <a:t>父进程在</a:t>
            </a:r>
            <a:r>
              <a:rPr lang="en-US" altLang="zh-CN" dirty="0" err="1"/>
              <a:t>duppage</a:t>
            </a:r>
            <a:r>
              <a:rPr lang="zh-CN" altLang="en-US" dirty="0"/>
              <a:t>函数为子进程页表设置标识：</a:t>
            </a:r>
            <a:endParaRPr lang="en-US" altLang="zh-CN" dirty="0"/>
          </a:p>
          <a:p>
            <a:pPr lvl="1"/>
            <a:r>
              <a:rPr lang="zh-CN" altLang="en-US" dirty="0"/>
              <a:t>只读页面：</a:t>
            </a:r>
            <a:r>
              <a:rPr lang="en-US" altLang="zh-CN" dirty="0"/>
              <a:t> </a:t>
            </a:r>
            <a:r>
              <a:rPr lang="zh-CN" altLang="en-US" dirty="0"/>
              <a:t>按照相同权限（只读）映射给子进程即可</a:t>
            </a:r>
          </a:p>
          <a:p>
            <a:pPr lvl="1"/>
            <a:r>
              <a:rPr lang="zh-CN" altLang="en-US" dirty="0"/>
              <a:t>共享页面：</a:t>
            </a:r>
            <a:r>
              <a:rPr lang="en-US" altLang="zh-CN" dirty="0"/>
              <a:t> </a:t>
            </a:r>
            <a:r>
              <a:rPr lang="zh-CN" altLang="en-US" dirty="0"/>
              <a:t>即具有</a:t>
            </a:r>
            <a:r>
              <a:rPr lang="en-US" altLang="zh-CN" dirty="0"/>
              <a:t>PTE_LIBRARY</a:t>
            </a:r>
            <a:r>
              <a:rPr lang="zh-CN" altLang="en-US" dirty="0"/>
              <a:t>标记的页面，这类页面需要保持共享的可写的状态</a:t>
            </a:r>
          </a:p>
          <a:p>
            <a:pPr lvl="1"/>
            <a:r>
              <a:rPr lang="zh-CN" altLang="en-US" dirty="0"/>
              <a:t>写时复制页面：</a:t>
            </a:r>
            <a:r>
              <a:rPr lang="en-US" altLang="zh-CN" dirty="0"/>
              <a:t> </a:t>
            </a:r>
            <a:r>
              <a:rPr lang="zh-CN" altLang="en-US" dirty="0"/>
              <a:t>即具有</a:t>
            </a:r>
            <a:r>
              <a:rPr lang="en-US" altLang="zh-CN" dirty="0"/>
              <a:t>PTE_COW</a:t>
            </a:r>
            <a:r>
              <a:rPr lang="zh-CN" altLang="en-US" dirty="0"/>
              <a:t>标记的页面，这类页面是上一次的</a:t>
            </a:r>
            <a:r>
              <a:rPr lang="en-US" altLang="zh-CN" dirty="0"/>
              <a:t>fork</a:t>
            </a:r>
            <a:r>
              <a:rPr lang="zh-CN" altLang="en-US" dirty="0"/>
              <a:t>的</a:t>
            </a:r>
            <a:r>
              <a:rPr lang="en-US" altLang="zh-CN" dirty="0" err="1"/>
              <a:t>duppage</a:t>
            </a:r>
            <a:r>
              <a:rPr lang="zh-CN" altLang="en-US" dirty="0"/>
              <a:t>的结果</a:t>
            </a:r>
          </a:p>
          <a:p>
            <a:pPr lvl="1"/>
            <a:r>
              <a:rPr lang="zh-CN" altLang="en-US" dirty="0"/>
              <a:t>可写页面：</a:t>
            </a:r>
            <a:r>
              <a:rPr lang="en-US" altLang="zh-CN" dirty="0"/>
              <a:t> </a:t>
            </a:r>
            <a:r>
              <a:rPr lang="zh-CN" altLang="en-US" dirty="0"/>
              <a:t>需要给父进程和子进程的页表项都加上</a:t>
            </a:r>
            <a:r>
              <a:rPr lang="en-US" altLang="zh-CN" dirty="0"/>
              <a:t>PTE_COW</a:t>
            </a:r>
            <a:r>
              <a:rPr lang="zh-CN" altLang="en-US" dirty="0"/>
              <a:t>标记</a:t>
            </a:r>
            <a:endParaRPr lang="en-US" altLang="zh-CN" dirty="0"/>
          </a:p>
          <a:p>
            <a:r>
              <a:rPr lang="zh-CN" altLang="en-US" dirty="0"/>
              <a:t>父进程为子进程分配好异常处理栈，地址空间为</a:t>
            </a:r>
            <a:r>
              <a:rPr lang="en-US" altLang="zh-CN" dirty="0"/>
              <a:t>[UXSTACKTOP-BY2PG, UXSTACKTOP)</a:t>
            </a:r>
          </a:p>
          <a:p>
            <a:r>
              <a:rPr lang="zh-CN" altLang="en-US" dirty="0"/>
              <a:t>父进程为子进程设置好缺页处理函数入口（</a:t>
            </a:r>
            <a:r>
              <a:rPr lang="en-US" altLang="zh-CN" dirty="0" err="1"/>
              <a:t>trap.c</a:t>
            </a:r>
            <a:r>
              <a:rPr lang="zh-CN" altLang="en-US" dirty="0"/>
              <a:t>中的</a:t>
            </a:r>
            <a:r>
              <a:rPr lang="en-US" altLang="zh-CN" dirty="0" err="1"/>
              <a:t>page_fault_handler</a:t>
            </a:r>
            <a:r>
              <a:rPr lang="zh-CN" altLang="en-US" dirty="0"/>
              <a:t>）</a:t>
            </a:r>
            <a:endParaRPr lang="en-US" altLang="zh-CN" dirty="0"/>
          </a:p>
        </p:txBody>
      </p:sp>
    </p:spTree>
    <p:extLst>
      <p:ext uri="{BB962C8B-B14F-4D97-AF65-F5344CB8AC3E}">
        <p14:creationId xmlns:p14="http://schemas.microsoft.com/office/powerpoint/2010/main" val="150262190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C634-A84B-442F-A495-5CB3E90EFE76}"/>
              </a:ext>
            </a:extLst>
          </p:cNvPr>
          <p:cNvSpPr>
            <a:spLocks noGrp="1"/>
          </p:cNvSpPr>
          <p:nvPr>
            <p:ph type="title"/>
          </p:nvPr>
        </p:nvSpPr>
        <p:spPr/>
        <p:txBody>
          <a:bodyPr/>
          <a:lstStyle/>
          <a:p>
            <a:r>
              <a:rPr lang="zh-CN" altLang="en-US" dirty="0"/>
              <a:t>写时复制 </a:t>
            </a:r>
            <a:r>
              <a:rPr lang="en-US" altLang="zh-CN" dirty="0"/>
              <a:t>&amp; </a:t>
            </a:r>
            <a:r>
              <a:rPr lang="zh-CN" altLang="en-US" dirty="0"/>
              <a:t>缺页中断处理</a:t>
            </a:r>
            <a:endParaRPr lang="en-US" dirty="0"/>
          </a:p>
        </p:txBody>
      </p:sp>
      <p:sp>
        <p:nvSpPr>
          <p:cNvPr id="3" name="Content Placeholder 2">
            <a:extLst>
              <a:ext uri="{FF2B5EF4-FFF2-40B4-BE49-F238E27FC236}">
                <a16:creationId xmlns:a16="http://schemas.microsoft.com/office/drawing/2014/main" id="{3E2F32F1-662E-4F34-86F2-B3912E1F3C3A}"/>
              </a:ext>
            </a:extLst>
          </p:cNvPr>
          <p:cNvSpPr>
            <a:spLocks noGrp="1"/>
          </p:cNvSpPr>
          <p:nvPr>
            <p:ph idx="1"/>
          </p:nvPr>
        </p:nvSpPr>
        <p:spPr>
          <a:xfrm>
            <a:off x="276225" y="946150"/>
            <a:ext cx="8867775" cy="5245100"/>
          </a:xfrm>
        </p:spPr>
        <p:txBody>
          <a:bodyPr anchor="ctr"/>
          <a:lstStyle/>
          <a:p>
            <a:r>
              <a:rPr lang="zh-CN" altLang="en-US" dirty="0"/>
              <a:t>子进程触发缺页中断陷入内核态，执行</a:t>
            </a:r>
            <a:r>
              <a:rPr lang="en-US" altLang="zh-CN" dirty="0" err="1"/>
              <a:t>page_fault_handler</a:t>
            </a:r>
            <a:r>
              <a:rPr lang="zh-CN" altLang="en-US" dirty="0"/>
              <a:t>函数（</a:t>
            </a:r>
            <a:r>
              <a:rPr lang="en-US" altLang="zh-CN" dirty="0" err="1"/>
              <a:t>trap.c</a:t>
            </a:r>
            <a:r>
              <a:rPr lang="zh-CN" altLang="en-US" dirty="0"/>
              <a:t>中）</a:t>
            </a:r>
            <a:endParaRPr lang="en-US" altLang="zh-CN" dirty="0"/>
          </a:p>
          <a:p>
            <a:r>
              <a:rPr lang="en-US" altLang="zh-CN" dirty="0" err="1"/>
              <a:t>page_fault_handler</a:t>
            </a:r>
            <a:r>
              <a:rPr lang="zh-CN" altLang="en-US" dirty="0"/>
              <a:t>函数保存现场，设置异常处理栈，设置</a:t>
            </a:r>
            <a:r>
              <a:rPr lang="en-US" altLang="zh-CN" dirty="0" err="1"/>
              <a:t>epc</a:t>
            </a:r>
            <a:r>
              <a:rPr lang="zh-CN" altLang="en-US" dirty="0"/>
              <a:t>为真正的缺页处理函数（</a:t>
            </a:r>
            <a:r>
              <a:rPr lang="en-US" altLang="zh-CN" dirty="0"/>
              <a:t>__</a:t>
            </a:r>
            <a:r>
              <a:rPr lang="en-US" altLang="zh-CN" dirty="0" err="1"/>
              <a:t>asm_pgfault_handler</a:t>
            </a:r>
            <a:r>
              <a:rPr lang="zh-CN" altLang="en-US" dirty="0"/>
              <a:t>）</a:t>
            </a:r>
            <a:endParaRPr lang="en-US" altLang="zh-CN" dirty="0"/>
          </a:p>
          <a:p>
            <a:r>
              <a:rPr lang="en-US" altLang="zh-CN" dirty="0"/>
              <a:t>__</a:t>
            </a:r>
            <a:r>
              <a:rPr lang="en-US" altLang="zh-CN" dirty="0" err="1"/>
              <a:t>asm_pgfault_handler</a:t>
            </a:r>
            <a:r>
              <a:rPr lang="zh-CN" altLang="en-US" dirty="0"/>
              <a:t>调用</a:t>
            </a:r>
            <a:r>
              <a:rPr lang="en-US" altLang="zh-CN" dirty="0" err="1"/>
              <a:t>pgfault</a:t>
            </a:r>
            <a:r>
              <a:rPr lang="zh-CN" altLang="en-US" dirty="0"/>
              <a:t>函数，进行缺页处理，拷贝页面。</a:t>
            </a:r>
            <a:endParaRPr lang="en-US" altLang="zh-CN" dirty="0"/>
          </a:p>
          <a:p>
            <a:r>
              <a:rPr lang="en-US" altLang="zh-CN" dirty="0"/>
              <a:t>__</a:t>
            </a:r>
            <a:r>
              <a:rPr lang="en-US" altLang="zh-CN" dirty="0" err="1"/>
              <a:t>asm_pgfault_handler</a:t>
            </a:r>
            <a:r>
              <a:rPr lang="zh-CN" altLang="en-US" dirty="0"/>
              <a:t>恢复现场，子进程返回执行</a:t>
            </a:r>
            <a:endParaRPr lang="en-US" altLang="zh-CN" dirty="0"/>
          </a:p>
        </p:txBody>
      </p:sp>
    </p:spTree>
    <p:extLst>
      <p:ext uri="{BB962C8B-B14F-4D97-AF65-F5344CB8AC3E}">
        <p14:creationId xmlns:p14="http://schemas.microsoft.com/office/powerpoint/2010/main" val="311631721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流程图</a:t>
            </a:r>
            <a:endParaRPr lang="en-US" dirty="0"/>
          </a:p>
        </p:txBody>
      </p:sp>
      <p:pic>
        <p:nvPicPr>
          <p:cNvPr id="7" name="内容占位符 6">
            <a:extLst>
              <a:ext uri="{FF2B5EF4-FFF2-40B4-BE49-F238E27FC236}">
                <a16:creationId xmlns:a16="http://schemas.microsoft.com/office/drawing/2014/main" id="{B934F97F-80D3-466E-8498-4DC29DDA3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205" y="0"/>
            <a:ext cx="4744095" cy="6858000"/>
          </a:xfrm>
        </p:spPr>
      </p:pic>
    </p:spTree>
    <p:extLst>
      <p:ext uri="{BB962C8B-B14F-4D97-AF65-F5344CB8AC3E}">
        <p14:creationId xmlns:p14="http://schemas.microsoft.com/office/powerpoint/2010/main" val="239666546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的实现</a:t>
            </a:r>
            <a:endParaRPr lang="en-US" dirty="0"/>
          </a:p>
        </p:txBody>
      </p:sp>
      <p:sp>
        <p:nvSpPr>
          <p:cNvPr id="4" name="内容占位符 3">
            <a:extLst>
              <a:ext uri="{FF2B5EF4-FFF2-40B4-BE49-F238E27FC236}">
                <a16:creationId xmlns:a16="http://schemas.microsoft.com/office/drawing/2014/main" id="{4DC53DAB-5FAB-403B-A466-38D161E3FE18}"/>
              </a:ext>
            </a:extLst>
          </p:cNvPr>
          <p:cNvSpPr>
            <a:spLocks noGrp="1"/>
          </p:cNvSpPr>
          <p:nvPr>
            <p:ph idx="1"/>
          </p:nvPr>
        </p:nvSpPr>
        <p:spPr>
          <a:xfrm>
            <a:off x="228601" y="936422"/>
            <a:ext cx="8915400" cy="5245100"/>
          </a:xfrm>
        </p:spPr>
        <p:txBody>
          <a:bodyPr/>
          <a:lstStyle/>
          <a:p>
            <a:pPr marL="0" indent="0">
              <a:buNone/>
            </a:pPr>
            <a:r>
              <a:rPr lang="en-US" altLang="zh-CN" sz="2800" dirty="0">
                <a:solidFill>
                  <a:srgbClr val="FF0000"/>
                </a:solidFill>
                <a:latin typeface="+mj-ea"/>
              </a:rPr>
              <a:t>Exercise 4.8 </a:t>
            </a:r>
            <a:r>
              <a:rPr lang="zh-CN" altLang="en-US" sz="2800" dirty="0">
                <a:solidFill>
                  <a:srgbClr val="FF0000"/>
                </a:solidFill>
                <a:latin typeface="+mj-ea"/>
              </a:rPr>
              <a:t>：</a:t>
            </a:r>
            <a:r>
              <a:rPr lang="zh-CN" altLang="en-US" sz="2800" dirty="0"/>
              <a:t>请根据指导书步骤提示以及代码中的注释提示，填写 </a:t>
            </a:r>
            <a:r>
              <a:rPr lang="en-US" altLang="zh-CN" sz="2800" dirty="0"/>
              <a:t>lib/</a:t>
            </a:r>
            <a:r>
              <a:rPr lang="en-US" altLang="zh-CN" sz="2800" dirty="0" err="1"/>
              <a:t>syscall_all.c</a:t>
            </a:r>
            <a:r>
              <a:rPr lang="en-US" altLang="zh-CN" sz="2800" dirty="0"/>
              <a:t> </a:t>
            </a:r>
            <a:r>
              <a:rPr lang="zh-CN" altLang="en-US" sz="2800" dirty="0"/>
              <a:t>中的 </a:t>
            </a:r>
            <a:r>
              <a:rPr lang="en-US" altLang="zh-CN" sz="2800" dirty="0" err="1"/>
              <a:t>sys_env_alloc</a:t>
            </a:r>
            <a:r>
              <a:rPr lang="en-US" altLang="zh-CN" sz="2800" dirty="0"/>
              <a:t> </a:t>
            </a:r>
            <a:r>
              <a:rPr lang="zh-CN" altLang="en-US" sz="2800" dirty="0"/>
              <a:t>函数。</a:t>
            </a:r>
            <a:endParaRPr lang="en-US" altLang="zh-CN" sz="2800" dirty="0"/>
          </a:p>
          <a:p>
            <a:pPr marL="0" indent="0">
              <a:buNone/>
            </a:pPr>
            <a:r>
              <a:rPr lang="zh-CN" altLang="en-US" sz="2800" dirty="0"/>
              <a:t>该函数比较简单，即分配一个子进程</a:t>
            </a:r>
            <a:r>
              <a:rPr lang="en-US" altLang="zh-CN" sz="2800" dirty="0"/>
              <a:t>env</a:t>
            </a:r>
            <a:r>
              <a:rPr lang="zh-CN" altLang="en-US" sz="2800" dirty="0"/>
              <a:t>控制块，并设定一定初始值，例如</a:t>
            </a:r>
            <a:r>
              <a:rPr lang="en-US" altLang="zh-CN" sz="2800" dirty="0" err="1"/>
              <a:t>env_status</a:t>
            </a:r>
            <a:r>
              <a:rPr lang="zh-CN" altLang="en-US" sz="2800" dirty="0"/>
              <a:t>，</a:t>
            </a:r>
            <a:r>
              <a:rPr lang="en-US" altLang="zh-CN" sz="2800" dirty="0" err="1"/>
              <a:t>env_pri</a:t>
            </a:r>
            <a:r>
              <a:rPr lang="zh-CN" altLang="en-US" sz="2800" dirty="0"/>
              <a:t>，</a:t>
            </a:r>
            <a:r>
              <a:rPr lang="en-US" altLang="zh-CN" dirty="0" err="1"/>
              <a:t>env_tf</a:t>
            </a:r>
            <a:r>
              <a:rPr lang="zh-CN" altLang="en-US" dirty="0"/>
              <a:t>等。</a:t>
            </a:r>
            <a:endParaRPr lang="en-US" altLang="zh-CN" dirty="0"/>
          </a:p>
          <a:p>
            <a:pPr marL="0" indent="0">
              <a:buNone/>
            </a:pPr>
            <a:endParaRPr lang="en-US" altLang="zh-CN" sz="2800" dirty="0"/>
          </a:p>
          <a:p>
            <a:pPr marL="0" indent="0">
              <a:buNone/>
            </a:pPr>
            <a:r>
              <a:rPr lang="en-US" altLang="zh-CN" sz="2800" dirty="0">
                <a:solidFill>
                  <a:srgbClr val="FF0000"/>
                </a:solidFill>
                <a:latin typeface="+mj-ea"/>
              </a:rPr>
              <a:t>Exercise 4.9 </a:t>
            </a:r>
            <a:r>
              <a:rPr lang="zh-CN" altLang="en-US" sz="2800" dirty="0">
                <a:solidFill>
                  <a:srgbClr val="FF0000"/>
                </a:solidFill>
                <a:latin typeface="+mj-ea"/>
              </a:rPr>
              <a:t>：</a:t>
            </a:r>
            <a:r>
              <a:rPr lang="zh-CN" altLang="en-US" sz="2800" dirty="0"/>
              <a:t>按照指导书的提示，填写 </a:t>
            </a:r>
            <a:r>
              <a:rPr lang="en-US" altLang="zh-CN" sz="2800" dirty="0"/>
              <a:t>user/</a:t>
            </a:r>
            <a:r>
              <a:rPr lang="en-US" altLang="zh-CN" sz="2800" dirty="0" err="1"/>
              <a:t>fork.c</a:t>
            </a:r>
            <a:r>
              <a:rPr lang="en-US" altLang="zh-CN" sz="2800" dirty="0"/>
              <a:t> </a:t>
            </a:r>
            <a:r>
              <a:rPr lang="zh-CN" altLang="en-US" sz="2800" dirty="0"/>
              <a:t>中的</a:t>
            </a:r>
            <a:r>
              <a:rPr lang="en-US" altLang="zh-CN" sz="2800" dirty="0"/>
              <a:t>fork </a:t>
            </a:r>
            <a:r>
              <a:rPr lang="zh-CN" altLang="en-US" sz="2800" dirty="0"/>
              <a:t>函数中关于</a:t>
            </a:r>
            <a:r>
              <a:rPr lang="en-US" altLang="zh-CN" sz="2800" dirty="0" err="1"/>
              <a:t>sys_env_alloc</a:t>
            </a:r>
            <a:r>
              <a:rPr lang="zh-CN" altLang="en-US" sz="2800" dirty="0"/>
              <a:t>的部分和“子进程”执行的部分</a:t>
            </a:r>
            <a:endParaRPr lang="en-US" altLang="zh-CN" sz="2800" dirty="0"/>
          </a:p>
          <a:p>
            <a:pPr marL="0" indent="0">
              <a:buNone/>
            </a:pPr>
            <a:r>
              <a:rPr lang="en-US" altLang="zh-CN" sz="2800" dirty="0"/>
              <a:t>Fork</a:t>
            </a:r>
            <a:r>
              <a:rPr lang="zh-CN" altLang="en-US" sz="2800" dirty="0"/>
              <a:t>中包括“父进程部分”和“子进程部分”，其中子进程只需要对用户态的</a:t>
            </a:r>
            <a:r>
              <a:rPr lang="en-US" altLang="zh-CN" sz="2800" dirty="0"/>
              <a:t>env</a:t>
            </a:r>
            <a:r>
              <a:rPr lang="zh-CN" altLang="en-US" sz="2800" dirty="0"/>
              <a:t>指针进行更新即可。</a:t>
            </a:r>
          </a:p>
          <a:p>
            <a:pPr marL="0" indent="0">
              <a:buNone/>
            </a:pPr>
            <a:endParaRPr lang="en-US" altLang="zh-CN" sz="2800" dirty="0"/>
          </a:p>
          <a:p>
            <a:pPr marL="0" indent="0">
              <a:buNone/>
            </a:pPr>
            <a:endParaRPr lang="en-US" altLang="zh-CN" sz="2800" dirty="0"/>
          </a:p>
          <a:p>
            <a:pPr marL="0" indent="0">
              <a:buNone/>
            </a:pPr>
            <a:endParaRPr lang="en-US" altLang="zh-CN" sz="2800" dirty="0"/>
          </a:p>
          <a:p>
            <a:endParaRPr lang="zh-CN" altLang="en-US" b="0" dirty="0"/>
          </a:p>
          <a:p>
            <a:endParaRPr lang="zh-CN" altLang="en-US" dirty="0"/>
          </a:p>
        </p:txBody>
      </p:sp>
    </p:spTree>
    <p:extLst>
      <p:ext uri="{BB962C8B-B14F-4D97-AF65-F5344CB8AC3E}">
        <p14:creationId xmlns:p14="http://schemas.microsoft.com/office/powerpoint/2010/main" val="2700715465"/>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的实现</a:t>
            </a:r>
            <a:endParaRPr lang="en-US" dirty="0"/>
          </a:p>
        </p:txBody>
      </p:sp>
      <p:sp>
        <p:nvSpPr>
          <p:cNvPr id="4" name="内容占位符 3">
            <a:extLst>
              <a:ext uri="{FF2B5EF4-FFF2-40B4-BE49-F238E27FC236}">
                <a16:creationId xmlns:a16="http://schemas.microsoft.com/office/drawing/2014/main" id="{4DC53DAB-5FAB-403B-A466-38D161E3FE18}"/>
              </a:ext>
            </a:extLst>
          </p:cNvPr>
          <p:cNvSpPr>
            <a:spLocks noGrp="1"/>
          </p:cNvSpPr>
          <p:nvPr>
            <p:ph idx="1"/>
          </p:nvPr>
        </p:nvSpPr>
        <p:spPr>
          <a:xfrm>
            <a:off x="228601" y="936422"/>
            <a:ext cx="8915400" cy="5245100"/>
          </a:xfrm>
        </p:spPr>
        <p:txBody>
          <a:bodyPr/>
          <a:lstStyle/>
          <a:p>
            <a:pPr marL="0" indent="0">
              <a:buNone/>
            </a:pPr>
            <a:r>
              <a:rPr lang="en-US" altLang="zh-CN" sz="2800" dirty="0">
                <a:solidFill>
                  <a:srgbClr val="FF0000"/>
                </a:solidFill>
                <a:latin typeface="+mj-ea"/>
              </a:rPr>
              <a:t>Exercise 4.10 </a:t>
            </a:r>
            <a:r>
              <a:rPr lang="zh-CN" altLang="en-US" sz="2800" dirty="0">
                <a:solidFill>
                  <a:srgbClr val="FF0000"/>
                </a:solidFill>
                <a:latin typeface="+mj-ea"/>
              </a:rPr>
              <a:t>：</a:t>
            </a:r>
            <a:r>
              <a:rPr lang="zh-CN" altLang="en-US" dirty="0"/>
              <a:t>结合代码注释以及上述提示，填写 </a:t>
            </a:r>
            <a:r>
              <a:rPr lang="en-US" altLang="zh-CN" dirty="0"/>
              <a:t>user/</a:t>
            </a:r>
            <a:r>
              <a:rPr lang="en-US" altLang="zh-CN" dirty="0" err="1"/>
              <a:t>fork.c</a:t>
            </a:r>
            <a:r>
              <a:rPr lang="en-US" altLang="zh-CN" dirty="0"/>
              <a:t> </a:t>
            </a:r>
            <a:r>
              <a:rPr lang="zh-CN" altLang="en-US" dirty="0"/>
              <a:t>中的 </a:t>
            </a:r>
            <a:r>
              <a:rPr lang="en-US" altLang="zh-CN" dirty="0" err="1"/>
              <a:t>duppage</a:t>
            </a:r>
            <a:r>
              <a:rPr lang="en-US" altLang="zh-CN" dirty="0"/>
              <a:t> </a:t>
            </a:r>
            <a:r>
              <a:rPr lang="zh-CN" altLang="en-US" dirty="0"/>
              <a:t>函数。</a:t>
            </a:r>
          </a:p>
          <a:p>
            <a:pPr marL="0" indent="0">
              <a:buNone/>
            </a:pPr>
            <a:r>
              <a:rPr lang="en-US" altLang="zh-CN" sz="2800" dirty="0"/>
              <a:t>Fork</a:t>
            </a:r>
            <a:r>
              <a:rPr lang="zh-CN" altLang="en-US" sz="2800" dirty="0"/>
              <a:t>需要复制父进程的页表给子进程，</a:t>
            </a:r>
            <a:r>
              <a:rPr lang="en-US" altLang="zh-CN" sz="2800" dirty="0" err="1"/>
              <a:t>duppage</a:t>
            </a:r>
            <a:r>
              <a:rPr lang="zh-CN" altLang="en-US" sz="2800" dirty="0"/>
              <a:t>函数负责复制单个页面映射，以及页面标志设置：</a:t>
            </a:r>
            <a:endParaRPr lang="en-US" altLang="zh-CN" sz="2800" dirty="0"/>
          </a:p>
          <a:p>
            <a:r>
              <a:rPr lang="zh-CN" altLang="en-US" dirty="0"/>
              <a:t>只读页面：按照相同权限（只读）映射给子进程即可</a:t>
            </a:r>
          </a:p>
          <a:p>
            <a:r>
              <a:rPr lang="zh-CN" altLang="en-US" dirty="0"/>
              <a:t>共享页面：即具有</a:t>
            </a:r>
            <a:r>
              <a:rPr lang="en-US" altLang="zh-CN" dirty="0"/>
              <a:t>PTE_LIBRARY</a:t>
            </a:r>
            <a:r>
              <a:rPr lang="zh-CN" altLang="en-US" dirty="0"/>
              <a:t>标记的页面，这类页面需要保持共享的可写的状态</a:t>
            </a:r>
          </a:p>
          <a:p>
            <a:r>
              <a:rPr lang="zh-CN" altLang="en-US" dirty="0"/>
              <a:t>写时复制页面：即具有</a:t>
            </a:r>
            <a:r>
              <a:rPr lang="en-US" altLang="zh-CN" dirty="0"/>
              <a:t>PTE_COW</a:t>
            </a:r>
            <a:r>
              <a:rPr lang="zh-CN" altLang="en-US" dirty="0"/>
              <a:t>标记的页面，这类页面是上一次的</a:t>
            </a:r>
            <a:r>
              <a:rPr lang="en-US" altLang="zh-CN" dirty="0"/>
              <a:t>fork</a:t>
            </a:r>
            <a:r>
              <a:rPr lang="zh-CN" altLang="en-US" dirty="0"/>
              <a:t>的</a:t>
            </a:r>
            <a:r>
              <a:rPr lang="en-US" altLang="zh-CN" dirty="0" err="1"/>
              <a:t>duppage</a:t>
            </a:r>
            <a:r>
              <a:rPr lang="zh-CN" altLang="en-US" dirty="0"/>
              <a:t>的结果</a:t>
            </a:r>
          </a:p>
          <a:p>
            <a:r>
              <a:rPr lang="zh-CN" altLang="en-US" dirty="0"/>
              <a:t>可写页面：需要给父进程和子进程的页表项都加上</a:t>
            </a:r>
            <a:r>
              <a:rPr lang="en-US" altLang="zh-CN" dirty="0"/>
              <a:t>PTE_COW</a:t>
            </a:r>
            <a:r>
              <a:rPr lang="zh-CN" altLang="en-US" dirty="0"/>
              <a:t>标记</a:t>
            </a:r>
          </a:p>
          <a:p>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endParaRPr lang="zh-CN" altLang="en-US" b="0" dirty="0"/>
          </a:p>
          <a:p>
            <a:endParaRPr lang="zh-CN" altLang="en-US" dirty="0"/>
          </a:p>
        </p:txBody>
      </p:sp>
    </p:spTree>
    <p:extLst>
      <p:ext uri="{BB962C8B-B14F-4D97-AF65-F5344CB8AC3E}">
        <p14:creationId xmlns:p14="http://schemas.microsoft.com/office/powerpoint/2010/main" val="407005172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的实现</a:t>
            </a:r>
            <a:endParaRPr lang="en-US" dirty="0"/>
          </a:p>
        </p:txBody>
      </p:sp>
      <p:sp>
        <p:nvSpPr>
          <p:cNvPr id="4" name="内容占位符 3">
            <a:extLst>
              <a:ext uri="{FF2B5EF4-FFF2-40B4-BE49-F238E27FC236}">
                <a16:creationId xmlns:a16="http://schemas.microsoft.com/office/drawing/2014/main" id="{4DC53DAB-5FAB-403B-A466-38D161E3FE18}"/>
              </a:ext>
            </a:extLst>
          </p:cNvPr>
          <p:cNvSpPr>
            <a:spLocks noGrp="1"/>
          </p:cNvSpPr>
          <p:nvPr>
            <p:ph idx="1"/>
          </p:nvPr>
        </p:nvSpPr>
        <p:spPr>
          <a:xfrm>
            <a:off x="116732" y="907239"/>
            <a:ext cx="8910536" cy="5245100"/>
          </a:xfrm>
        </p:spPr>
        <p:txBody>
          <a:bodyPr/>
          <a:lstStyle/>
          <a:p>
            <a:pPr marL="0" indent="0">
              <a:buNone/>
            </a:pPr>
            <a:r>
              <a:rPr lang="en-US" altLang="zh-CN" sz="2800" dirty="0">
                <a:solidFill>
                  <a:srgbClr val="FF0000"/>
                </a:solidFill>
                <a:latin typeface="+mj-ea"/>
              </a:rPr>
              <a:t>Exercise 4.11</a:t>
            </a:r>
            <a:r>
              <a:rPr lang="zh-CN" altLang="en-US" sz="2800" dirty="0">
                <a:solidFill>
                  <a:srgbClr val="FF0000"/>
                </a:solidFill>
                <a:latin typeface="+mj-ea"/>
              </a:rPr>
              <a:t>：</a:t>
            </a:r>
            <a:r>
              <a:rPr lang="zh-CN" altLang="en-US" sz="2400" dirty="0"/>
              <a:t>根据指导书提示以及代码注释，完成 </a:t>
            </a:r>
            <a:r>
              <a:rPr lang="en-US" altLang="zh-CN" sz="2400" dirty="0"/>
              <a:t>lib/</a:t>
            </a:r>
            <a:r>
              <a:rPr lang="en-US" altLang="zh-CN" sz="2400" dirty="0" err="1"/>
              <a:t>traps.c</a:t>
            </a:r>
            <a:r>
              <a:rPr lang="en-US" altLang="zh-CN" sz="2400" dirty="0"/>
              <a:t> </a:t>
            </a:r>
            <a:r>
              <a:rPr lang="zh-CN" altLang="en-US" sz="2400" dirty="0"/>
              <a:t>中的 </a:t>
            </a:r>
            <a:r>
              <a:rPr lang="en-US" altLang="zh-CN" sz="2400" dirty="0" err="1"/>
              <a:t>page_fault_handler</a:t>
            </a:r>
            <a:r>
              <a:rPr lang="en-US" altLang="zh-CN" sz="2400" dirty="0"/>
              <a:t> </a:t>
            </a:r>
            <a:r>
              <a:rPr lang="zh-CN" altLang="en-US" sz="2400" dirty="0"/>
              <a:t>函数，设置好异常处理栈以及</a:t>
            </a:r>
            <a:r>
              <a:rPr lang="en-US" altLang="zh-CN" sz="2400" dirty="0" err="1"/>
              <a:t>epc</a:t>
            </a:r>
            <a:r>
              <a:rPr lang="zh-CN" altLang="en-US" sz="2400" dirty="0"/>
              <a:t>寄存器的值。</a:t>
            </a:r>
          </a:p>
          <a:p>
            <a:pPr marL="0" indent="0">
              <a:buNone/>
            </a:pPr>
            <a:r>
              <a:rPr lang="zh-CN" altLang="en-US" sz="2400" dirty="0"/>
              <a:t>该函数比较简单，主要工作为：保存现场，设置异常栈</a:t>
            </a:r>
            <a:r>
              <a:rPr lang="en-US" altLang="zh-CN" sz="2400" dirty="0"/>
              <a:t>sp</a:t>
            </a:r>
            <a:r>
              <a:rPr lang="zh-CN" altLang="en-US" sz="2400" dirty="0"/>
              <a:t>寄存器的值，设置</a:t>
            </a:r>
            <a:r>
              <a:rPr lang="en-US" altLang="zh-CN" sz="2400" dirty="0" err="1"/>
              <a:t>epc</a:t>
            </a:r>
            <a:r>
              <a:rPr lang="zh-CN" altLang="en-US" sz="2400" dirty="0"/>
              <a:t>寄存器的值，使得返回用户态时能够进入缺页处理函数。</a:t>
            </a:r>
            <a:endParaRPr lang="en-US" altLang="zh-CN" sz="2400" dirty="0"/>
          </a:p>
          <a:p>
            <a:pPr marL="0" indent="0">
              <a:buNone/>
            </a:pPr>
            <a:endParaRPr lang="en-US" altLang="zh-CN" sz="2400" dirty="0"/>
          </a:p>
          <a:p>
            <a:pPr marL="0" indent="0">
              <a:buNone/>
            </a:pPr>
            <a:r>
              <a:rPr lang="en-US" altLang="zh-CN" sz="2800" dirty="0">
                <a:solidFill>
                  <a:srgbClr val="FF0000"/>
                </a:solidFill>
                <a:latin typeface="+mj-ea"/>
              </a:rPr>
              <a:t>Exercise 4.12</a:t>
            </a:r>
            <a:r>
              <a:rPr lang="zh-CN" altLang="en-US" sz="2800" dirty="0">
                <a:solidFill>
                  <a:srgbClr val="FF0000"/>
                </a:solidFill>
                <a:latin typeface="+mj-ea"/>
              </a:rPr>
              <a:t>：</a:t>
            </a:r>
            <a:r>
              <a:rPr lang="zh-CN" altLang="en-US" sz="2400" dirty="0"/>
              <a:t>完成 </a:t>
            </a:r>
            <a:r>
              <a:rPr lang="en-US" altLang="zh-CN" sz="2400" dirty="0"/>
              <a:t>lib/</a:t>
            </a:r>
            <a:r>
              <a:rPr lang="en-US" altLang="zh-CN" sz="2400" dirty="0" err="1"/>
              <a:t>syscall_all.c</a:t>
            </a:r>
            <a:r>
              <a:rPr lang="zh-CN" altLang="en-US" sz="2400" dirty="0"/>
              <a:t>的</a:t>
            </a:r>
            <a:r>
              <a:rPr lang="en-US" altLang="zh-CN" sz="2400" dirty="0" err="1"/>
              <a:t>sys_set_pgfault_handler</a:t>
            </a:r>
            <a:r>
              <a:rPr lang="en-US" altLang="zh-CN" sz="2400" dirty="0"/>
              <a:t> </a:t>
            </a:r>
            <a:r>
              <a:rPr lang="zh-CN" altLang="en-US" sz="2400" dirty="0"/>
              <a:t>函数。</a:t>
            </a:r>
            <a:endParaRPr lang="en-US" altLang="zh-CN" sz="2400" dirty="0"/>
          </a:p>
          <a:p>
            <a:pPr marL="0" indent="0">
              <a:buNone/>
            </a:pPr>
            <a:r>
              <a:rPr lang="zh-CN" altLang="en-US" sz="2400" dirty="0"/>
              <a:t>该函数比较简单，设置好子进程异常处理栈顶和异常处理函数即可。</a:t>
            </a:r>
          </a:p>
          <a:p>
            <a:pPr marL="0" indent="0">
              <a:buNone/>
            </a:pPr>
            <a:endParaRPr lang="en-US" altLang="zh-CN" sz="2400" dirty="0"/>
          </a:p>
          <a:p>
            <a:pPr marL="0" indent="0">
              <a:buNone/>
            </a:pPr>
            <a:endParaRPr lang="en-US" altLang="zh-CN" sz="2800" dirty="0"/>
          </a:p>
          <a:p>
            <a:pPr marL="0" indent="0">
              <a:buNone/>
            </a:pPr>
            <a:endParaRPr lang="en-US" altLang="zh-CN" sz="2800" dirty="0"/>
          </a:p>
          <a:p>
            <a:endParaRPr lang="zh-CN" altLang="en-US" b="0" dirty="0"/>
          </a:p>
          <a:p>
            <a:endParaRPr lang="zh-CN" altLang="en-US" dirty="0"/>
          </a:p>
        </p:txBody>
      </p:sp>
    </p:spTree>
    <p:extLst>
      <p:ext uri="{BB962C8B-B14F-4D97-AF65-F5344CB8AC3E}">
        <p14:creationId xmlns:p14="http://schemas.microsoft.com/office/powerpoint/2010/main" val="3264391390"/>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的实现</a:t>
            </a:r>
            <a:endParaRPr lang="en-US" dirty="0"/>
          </a:p>
        </p:txBody>
      </p:sp>
      <p:sp>
        <p:nvSpPr>
          <p:cNvPr id="4" name="内容占位符 3">
            <a:extLst>
              <a:ext uri="{FF2B5EF4-FFF2-40B4-BE49-F238E27FC236}">
                <a16:creationId xmlns:a16="http://schemas.microsoft.com/office/drawing/2014/main" id="{4DC53DAB-5FAB-403B-A466-38D161E3FE18}"/>
              </a:ext>
            </a:extLst>
          </p:cNvPr>
          <p:cNvSpPr>
            <a:spLocks noGrp="1"/>
          </p:cNvSpPr>
          <p:nvPr>
            <p:ph idx="1"/>
          </p:nvPr>
        </p:nvSpPr>
        <p:spPr>
          <a:xfrm>
            <a:off x="0" y="936422"/>
            <a:ext cx="9202367" cy="5245100"/>
          </a:xfrm>
        </p:spPr>
        <p:txBody>
          <a:bodyPr/>
          <a:lstStyle/>
          <a:p>
            <a:pPr marL="0" indent="0">
              <a:buNone/>
            </a:pPr>
            <a:r>
              <a:rPr lang="en-US" altLang="zh-CN" sz="2800" dirty="0">
                <a:solidFill>
                  <a:srgbClr val="FF0000"/>
                </a:solidFill>
                <a:latin typeface="+mj-ea"/>
              </a:rPr>
              <a:t>Exercise 4.13</a:t>
            </a:r>
            <a:r>
              <a:rPr lang="zh-CN" altLang="en-US" sz="2800" dirty="0">
                <a:solidFill>
                  <a:srgbClr val="FF0000"/>
                </a:solidFill>
                <a:latin typeface="+mj-ea"/>
              </a:rPr>
              <a:t>：</a:t>
            </a:r>
            <a:r>
              <a:rPr lang="zh-CN" altLang="en-US" dirty="0"/>
              <a:t>填写 </a:t>
            </a:r>
            <a:r>
              <a:rPr lang="en-US" altLang="zh-CN" dirty="0"/>
              <a:t>user/</a:t>
            </a:r>
            <a:r>
              <a:rPr lang="en-US" altLang="zh-CN" dirty="0" err="1"/>
              <a:t>fork.c</a:t>
            </a:r>
            <a:r>
              <a:rPr lang="en-US" altLang="zh-CN" dirty="0"/>
              <a:t> </a:t>
            </a:r>
            <a:r>
              <a:rPr lang="zh-CN" altLang="en-US" dirty="0"/>
              <a:t>中的 </a:t>
            </a:r>
            <a:r>
              <a:rPr lang="en-US" altLang="zh-CN" dirty="0" err="1"/>
              <a:t>pgfault</a:t>
            </a:r>
            <a:r>
              <a:rPr lang="zh-CN" altLang="en-US" dirty="0"/>
              <a:t>函数</a:t>
            </a:r>
          </a:p>
          <a:p>
            <a:pPr marL="0" indent="0">
              <a:buNone/>
            </a:pPr>
            <a:r>
              <a:rPr lang="en-US" altLang="zh-CN" sz="2400" dirty="0" err="1"/>
              <a:t>Pgfault</a:t>
            </a:r>
            <a:r>
              <a:rPr lang="zh-CN" altLang="en-US" sz="2400" dirty="0"/>
              <a:t>是子进程缺页处理的重点，主要工作为：分配临时页面，复制页面内容到临时页面上</a:t>
            </a:r>
            <a:endParaRPr lang="en-US" altLang="zh-CN" sz="2400" dirty="0"/>
          </a:p>
          <a:p>
            <a:pPr marL="0" indent="0">
              <a:buNone/>
            </a:pPr>
            <a:r>
              <a:rPr lang="zh-CN" altLang="en-US" sz="2400" dirty="0"/>
              <a:t>可能需要的函数：</a:t>
            </a:r>
            <a:r>
              <a:rPr lang="en-US" altLang="zh-CN" sz="2400" dirty="0" err="1"/>
              <a:t>syscall_mem_alloc</a:t>
            </a:r>
            <a:r>
              <a:rPr lang="zh-CN" altLang="en-US" sz="2400" dirty="0"/>
              <a:t>，</a:t>
            </a:r>
            <a:r>
              <a:rPr lang="en-US" altLang="zh-CN" sz="2400" dirty="0" err="1"/>
              <a:t>syscall_mem_map</a:t>
            </a:r>
            <a:r>
              <a:rPr lang="zh-CN" altLang="en-US" sz="2400" dirty="0"/>
              <a:t>，</a:t>
            </a:r>
            <a:r>
              <a:rPr lang="en-US" altLang="zh-CN" sz="2400" dirty="0" err="1"/>
              <a:t>syscall_mem_unmap</a:t>
            </a:r>
            <a:endParaRPr lang="en-US" altLang="zh-CN" sz="2400" dirty="0"/>
          </a:p>
          <a:p>
            <a:pPr marL="0" indent="0">
              <a:buNone/>
            </a:pPr>
            <a:endParaRPr lang="en-US" altLang="zh-CN" sz="2400" dirty="0"/>
          </a:p>
          <a:p>
            <a:pPr marL="0" indent="0">
              <a:buNone/>
            </a:pPr>
            <a:r>
              <a:rPr lang="en-US" altLang="zh-CN" sz="2800" dirty="0">
                <a:solidFill>
                  <a:srgbClr val="FF0000"/>
                </a:solidFill>
                <a:latin typeface="+mj-ea"/>
              </a:rPr>
              <a:t>Exercise 4.14</a:t>
            </a:r>
            <a:r>
              <a:rPr lang="zh-CN" altLang="en-US" sz="2800" dirty="0">
                <a:solidFill>
                  <a:srgbClr val="FF0000"/>
                </a:solidFill>
                <a:latin typeface="+mj-ea"/>
              </a:rPr>
              <a:t>：</a:t>
            </a:r>
            <a:r>
              <a:rPr lang="zh-CN" altLang="en-US" dirty="0"/>
              <a:t>填写 </a:t>
            </a:r>
            <a:r>
              <a:rPr lang="en-US" altLang="zh-CN" dirty="0"/>
              <a:t>lib/</a:t>
            </a:r>
            <a:r>
              <a:rPr lang="en-US" altLang="zh-CN" dirty="0" err="1"/>
              <a:t>syscall_all.c</a:t>
            </a:r>
            <a:r>
              <a:rPr lang="en-US" altLang="zh-CN" dirty="0"/>
              <a:t> </a:t>
            </a:r>
            <a:r>
              <a:rPr lang="zh-CN" altLang="en-US" dirty="0"/>
              <a:t>中的</a:t>
            </a:r>
            <a:r>
              <a:rPr lang="en-US" altLang="zh-CN" dirty="0" err="1"/>
              <a:t>sys_set_env_status</a:t>
            </a:r>
            <a:r>
              <a:rPr lang="en-US" altLang="zh-CN" dirty="0"/>
              <a:t> </a:t>
            </a:r>
            <a:r>
              <a:rPr lang="zh-CN" altLang="en-US" dirty="0"/>
              <a:t>函数</a:t>
            </a:r>
            <a:endParaRPr lang="en-US" altLang="zh-CN" sz="2400" dirty="0"/>
          </a:p>
          <a:p>
            <a:pPr marL="0" indent="0">
              <a:buNone/>
            </a:pPr>
            <a:r>
              <a:rPr lang="zh-CN" altLang="en-US" sz="2400" dirty="0"/>
              <a:t>该函数比较简单，设置好</a:t>
            </a:r>
            <a:r>
              <a:rPr lang="en-US" altLang="zh-CN" sz="2400" dirty="0" err="1"/>
              <a:t>env_status</a:t>
            </a:r>
            <a:r>
              <a:rPr lang="zh-CN" altLang="en-US" sz="2400" dirty="0"/>
              <a:t>，以及</a:t>
            </a:r>
            <a:r>
              <a:rPr lang="en-US" altLang="zh-CN" sz="2400" dirty="0"/>
              <a:t>env</a:t>
            </a:r>
            <a:r>
              <a:rPr lang="zh-CN" altLang="en-US" sz="2400" dirty="0"/>
              <a:t>从调度队列的插入或删除。</a:t>
            </a:r>
            <a:endParaRPr lang="en-US" altLang="zh-CN" sz="2800" dirty="0"/>
          </a:p>
          <a:p>
            <a:pPr marL="0" indent="0">
              <a:buNone/>
            </a:pPr>
            <a:endParaRPr lang="en-US" altLang="zh-CN" sz="2800" dirty="0"/>
          </a:p>
          <a:p>
            <a:endParaRPr lang="zh-CN" altLang="en-US" b="0" dirty="0"/>
          </a:p>
          <a:p>
            <a:endParaRPr lang="zh-CN" altLang="en-US" dirty="0"/>
          </a:p>
        </p:txBody>
      </p:sp>
    </p:spTree>
    <p:extLst>
      <p:ext uri="{BB962C8B-B14F-4D97-AF65-F5344CB8AC3E}">
        <p14:creationId xmlns:p14="http://schemas.microsoft.com/office/powerpoint/2010/main" val="304859866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8C56-E522-4B3F-9DA5-BA9B9E8971C3}"/>
              </a:ext>
            </a:extLst>
          </p:cNvPr>
          <p:cNvSpPr>
            <a:spLocks noGrp="1"/>
          </p:cNvSpPr>
          <p:nvPr>
            <p:ph type="title"/>
          </p:nvPr>
        </p:nvSpPr>
        <p:spPr/>
        <p:txBody>
          <a:bodyPr/>
          <a:lstStyle/>
          <a:p>
            <a:r>
              <a:rPr lang="zh-CN" altLang="en-US" dirty="0"/>
              <a:t>实验概述</a:t>
            </a:r>
            <a:endParaRPr lang="en-US" dirty="0"/>
          </a:p>
        </p:txBody>
      </p:sp>
      <p:sp>
        <p:nvSpPr>
          <p:cNvPr id="3" name="Content Placeholder 2">
            <a:extLst>
              <a:ext uri="{FF2B5EF4-FFF2-40B4-BE49-F238E27FC236}">
                <a16:creationId xmlns:a16="http://schemas.microsoft.com/office/drawing/2014/main" id="{D1068E9B-2B4E-4C61-A2AF-01DB490D46C6}"/>
              </a:ext>
            </a:extLst>
          </p:cNvPr>
          <p:cNvSpPr>
            <a:spLocks noGrp="1"/>
          </p:cNvSpPr>
          <p:nvPr>
            <p:ph idx="1"/>
          </p:nvPr>
        </p:nvSpPr>
        <p:spPr/>
        <p:txBody>
          <a:bodyPr anchor="ctr"/>
          <a:lstStyle/>
          <a:p>
            <a:r>
              <a:rPr lang="zh-CN" altLang="en-US" dirty="0"/>
              <a:t>掌握</a:t>
            </a:r>
            <a:r>
              <a:rPr lang="zh-CN" altLang="en-US" sz="2400" dirty="0">
                <a:latin typeface="+mj-ea"/>
              </a:rPr>
              <a:t>系统调用</a:t>
            </a:r>
            <a:r>
              <a:rPr lang="zh-CN" altLang="en-US" dirty="0"/>
              <a:t>的概念及流程</a:t>
            </a:r>
          </a:p>
          <a:p>
            <a:r>
              <a:rPr lang="zh-CN" altLang="en-US" dirty="0"/>
              <a:t>实现</a:t>
            </a:r>
            <a:r>
              <a:rPr lang="zh-CN" altLang="en-US" sz="2400" dirty="0">
                <a:latin typeface="+mj-ea"/>
              </a:rPr>
              <a:t>进程间通讯</a:t>
            </a:r>
            <a:r>
              <a:rPr lang="zh-CN" altLang="en-US" dirty="0"/>
              <a:t>机制</a:t>
            </a:r>
          </a:p>
          <a:p>
            <a:r>
              <a:rPr lang="zh-CN" altLang="en-US" dirty="0"/>
              <a:t>实现 </a:t>
            </a:r>
            <a:r>
              <a:rPr lang="en-US" altLang="zh-CN" sz="2400" dirty="0"/>
              <a:t>fork</a:t>
            </a:r>
            <a:r>
              <a:rPr lang="en-US" altLang="zh-CN" dirty="0"/>
              <a:t> </a:t>
            </a:r>
            <a:r>
              <a:rPr lang="zh-CN" altLang="en-US" dirty="0"/>
              <a:t>函数</a:t>
            </a:r>
          </a:p>
          <a:p>
            <a:r>
              <a:rPr lang="zh-CN" altLang="en-US" dirty="0"/>
              <a:t>掌握</a:t>
            </a:r>
            <a:r>
              <a:rPr lang="zh-CN" altLang="en-US" sz="2400" dirty="0">
                <a:latin typeface="+mj-ea"/>
              </a:rPr>
              <a:t>缺页中断</a:t>
            </a:r>
            <a:r>
              <a:rPr lang="zh-CN" altLang="en-US" dirty="0"/>
              <a:t>的处理流程</a:t>
            </a:r>
          </a:p>
        </p:txBody>
      </p:sp>
    </p:spTree>
    <p:extLst>
      <p:ext uri="{BB962C8B-B14F-4D97-AF65-F5344CB8AC3E}">
        <p14:creationId xmlns:p14="http://schemas.microsoft.com/office/powerpoint/2010/main" val="12586924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en-US" altLang="zh-CN" dirty="0"/>
              <a:t>Fork</a:t>
            </a:r>
            <a:r>
              <a:rPr lang="zh-CN" altLang="en-US" dirty="0"/>
              <a:t>的实现</a:t>
            </a:r>
            <a:endParaRPr lang="en-US" dirty="0"/>
          </a:p>
        </p:txBody>
      </p:sp>
      <p:sp>
        <p:nvSpPr>
          <p:cNvPr id="4" name="内容占位符 3">
            <a:extLst>
              <a:ext uri="{FF2B5EF4-FFF2-40B4-BE49-F238E27FC236}">
                <a16:creationId xmlns:a16="http://schemas.microsoft.com/office/drawing/2014/main" id="{4DC53DAB-5FAB-403B-A466-38D161E3FE18}"/>
              </a:ext>
            </a:extLst>
          </p:cNvPr>
          <p:cNvSpPr>
            <a:spLocks noGrp="1"/>
          </p:cNvSpPr>
          <p:nvPr>
            <p:ph idx="1"/>
          </p:nvPr>
        </p:nvSpPr>
        <p:spPr>
          <a:xfrm>
            <a:off x="114300" y="946150"/>
            <a:ext cx="8623300" cy="5245100"/>
          </a:xfrm>
        </p:spPr>
        <p:txBody>
          <a:bodyPr/>
          <a:lstStyle/>
          <a:p>
            <a:pPr marL="0" indent="0">
              <a:buNone/>
            </a:pPr>
            <a:r>
              <a:rPr lang="en-US" altLang="zh-CN" sz="2800" dirty="0">
                <a:solidFill>
                  <a:srgbClr val="FF0000"/>
                </a:solidFill>
                <a:latin typeface="+mj-ea"/>
              </a:rPr>
              <a:t>Exercise 4.15 </a:t>
            </a:r>
            <a:r>
              <a:rPr lang="zh-CN" altLang="en-US" dirty="0"/>
              <a:t>填写 </a:t>
            </a:r>
            <a:r>
              <a:rPr lang="en-US" altLang="zh-CN" dirty="0"/>
              <a:t>user/</a:t>
            </a:r>
            <a:r>
              <a:rPr lang="en-US" altLang="zh-CN" dirty="0" err="1"/>
              <a:t>fork.c</a:t>
            </a:r>
            <a:r>
              <a:rPr lang="en-US" altLang="zh-CN" dirty="0"/>
              <a:t> </a:t>
            </a:r>
            <a:r>
              <a:rPr lang="zh-CN" altLang="en-US" dirty="0"/>
              <a:t>中的</a:t>
            </a:r>
            <a:r>
              <a:rPr lang="en-US" altLang="zh-CN" dirty="0"/>
              <a:t>fork </a:t>
            </a:r>
            <a:r>
              <a:rPr lang="zh-CN" altLang="en-US" dirty="0"/>
              <a:t>函数中关于“父进程”执行的部分。</a:t>
            </a:r>
            <a:endParaRPr lang="en-US" altLang="zh-CN" dirty="0"/>
          </a:p>
          <a:p>
            <a:pPr marL="0" indent="0">
              <a:buNone/>
            </a:pPr>
            <a:endParaRPr lang="en-US" altLang="zh-CN" dirty="0"/>
          </a:p>
          <a:p>
            <a:pPr marL="0" indent="0">
              <a:buNone/>
            </a:pPr>
            <a:r>
              <a:rPr lang="zh-CN" altLang="en-US" dirty="0"/>
              <a:t>调用上述已经实现的</a:t>
            </a:r>
            <a:r>
              <a:rPr lang="en-US" altLang="zh-CN" dirty="0" err="1"/>
              <a:t>duppage</a:t>
            </a:r>
            <a:r>
              <a:rPr lang="zh-CN" altLang="en-US" dirty="0"/>
              <a:t>，</a:t>
            </a:r>
            <a:r>
              <a:rPr lang="en-US" altLang="zh-CN" dirty="0" err="1"/>
              <a:t>syscall_set_pgfault_handler</a:t>
            </a:r>
            <a:r>
              <a:rPr lang="zh-CN" altLang="en-US" dirty="0"/>
              <a:t>，</a:t>
            </a:r>
            <a:r>
              <a:rPr lang="en-US" altLang="zh-CN" dirty="0" err="1"/>
              <a:t>syscall_set_env_status</a:t>
            </a:r>
            <a:r>
              <a:rPr lang="zh-CN" altLang="en-US" dirty="0"/>
              <a:t>来完成这个过程。具体</a:t>
            </a:r>
            <a:r>
              <a:rPr lang="en-US" altLang="zh-CN" dirty="0"/>
              <a:t>fork</a:t>
            </a:r>
            <a:r>
              <a:rPr lang="zh-CN" altLang="en-US" dirty="0"/>
              <a:t>流程见前边讲述，根据你的理解完成整个</a:t>
            </a:r>
            <a:r>
              <a:rPr lang="en-US" altLang="zh-CN" dirty="0"/>
              <a:t>fork</a:t>
            </a:r>
            <a:r>
              <a:rPr lang="zh-CN" altLang="en-US" dirty="0"/>
              <a:t>流程</a:t>
            </a:r>
          </a:p>
          <a:p>
            <a:pPr marL="0" indent="0">
              <a:buNone/>
            </a:pPr>
            <a:endParaRPr lang="en-US" altLang="zh-CN" sz="2800" dirty="0"/>
          </a:p>
          <a:p>
            <a:endParaRPr lang="zh-CN" altLang="en-US" b="0" dirty="0"/>
          </a:p>
          <a:p>
            <a:pPr marL="0" indent="0">
              <a:buNone/>
            </a:pPr>
            <a:endParaRPr lang="zh-CN" altLang="en-US" dirty="0"/>
          </a:p>
        </p:txBody>
      </p:sp>
    </p:spTree>
    <p:extLst>
      <p:ext uri="{BB962C8B-B14F-4D97-AF65-F5344CB8AC3E}">
        <p14:creationId xmlns:p14="http://schemas.microsoft.com/office/powerpoint/2010/main" val="2253131742"/>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zh-CN" altLang="en-US" dirty="0"/>
              <a:t>课下自行测试须知</a:t>
            </a:r>
            <a:endParaRPr lang="en-US" dirty="0"/>
          </a:p>
        </p:txBody>
      </p:sp>
      <p:sp>
        <p:nvSpPr>
          <p:cNvPr id="3" name="Content Placeholder 2">
            <a:extLst>
              <a:ext uri="{FF2B5EF4-FFF2-40B4-BE49-F238E27FC236}">
                <a16:creationId xmlns:a16="http://schemas.microsoft.com/office/drawing/2014/main" id="{F37D2474-7A64-4014-8ECE-B76257E86AFC}"/>
              </a:ext>
            </a:extLst>
          </p:cNvPr>
          <p:cNvSpPr>
            <a:spLocks noGrp="1"/>
          </p:cNvSpPr>
          <p:nvPr>
            <p:ph idx="1"/>
          </p:nvPr>
        </p:nvSpPr>
        <p:spPr>
          <a:xfrm>
            <a:off x="276225" y="946150"/>
            <a:ext cx="8614856" cy="5245100"/>
          </a:xfrm>
        </p:spPr>
        <p:txBody>
          <a:bodyPr anchor="ctr"/>
          <a:lstStyle/>
          <a:p>
            <a:r>
              <a:rPr lang="zh-CN" altLang="en-US" dirty="0"/>
              <a:t>你可以模仿</a:t>
            </a:r>
            <a:r>
              <a:rPr lang="en-US" altLang="zh-CN" dirty="0" err="1"/>
              <a:t>fktest.c</a:t>
            </a:r>
            <a:r>
              <a:rPr lang="zh-CN" altLang="en-US" dirty="0"/>
              <a:t>的方式构造用户进程</a:t>
            </a:r>
            <a:endParaRPr lang="en-US" altLang="zh-CN" dirty="0"/>
          </a:p>
          <a:p>
            <a:pPr lvl="1"/>
            <a:r>
              <a:rPr lang="zh-CN" altLang="en-US" dirty="0"/>
              <a:t>首先在</a:t>
            </a:r>
            <a:r>
              <a:rPr lang="en-US" altLang="zh-CN" dirty="0"/>
              <a:t>user</a:t>
            </a:r>
            <a:r>
              <a:rPr lang="zh-CN" altLang="en-US" dirty="0"/>
              <a:t>目录下新建</a:t>
            </a:r>
            <a:r>
              <a:rPr lang="en-US" altLang="zh-CN" dirty="0" err="1"/>
              <a:t>xxx.c</a:t>
            </a:r>
            <a:endParaRPr lang="en-US" altLang="zh-CN" dirty="0"/>
          </a:p>
          <a:p>
            <a:pPr lvl="1"/>
            <a:r>
              <a:rPr lang="zh-CN" altLang="en-US" dirty="0"/>
              <a:t>在</a:t>
            </a:r>
            <a:r>
              <a:rPr lang="en-US" altLang="zh-CN" dirty="0" err="1"/>
              <a:t>xxx.c</a:t>
            </a:r>
            <a:r>
              <a:rPr lang="zh-CN" altLang="en-US" dirty="0"/>
              <a:t>中</a:t>
            </a:r>
            <a:r>
              <a:rPr lang="en-US" altLang="zh-CN" dirty="0"/>
              <a:t>#include “</a:t>
            </a:r>
            <a:r>
              <a:rPr lang="en-US" altLang="zh-CN" dirty="0" err="1"/>
              <a:t>lib.h</a:t>
            </a:r>
            <a:r>
              <a:rPr lang="en-US" altLang="zh-CN" dirty="0"/>
              <a:t>”</a:t>
            </a:r>
          </a:p>
          <a:p>
            <a:pPr lvl="1"/>
            <a:r>
              <a:rPr lang="zh-CN" altLang="en-US" dirty="0"/>
              <a:t>在</a:t>
            </a:r>
            <a:r>
              <a:rPr lang="en-US" altLang="zh-CN" dirty="0"/>
              <a:t>user/</a:t>
            </a:r>
            <a:r>
              <a:rPr lang="en-US" altLang="zh-CN" dirty="0" err="1"/>
              <a:t>Makefile</a:t>
            </a:r>
            <a:r>
              <a:rPr lang="zh-CN" altLang="en-US" dirty="0"/>
              <a:t>中的编译目标加上</a:t>
            </a:r>
            <a:r>
              <a:rPr lang="en-US" altLang="zh-CN" dirty="0" err="1"/>
              <a:t>xxx.x</a:t>
            </a:r>
            <a:r>
              <a:rPr lang="zh-CN" altLang="en-US" dirty="0"/>
              <a:t>和</a:t>
            </a:r>
            <a:r>
              <a:rPr lang="en-US" altLang="zh-CN" dirty="0" err="1"/>
              <a:t>xxx.b</a:t>
            </a:r>
            <a:endParaRPr lang="en-US" altLang="zh-CN" dirty="0"/>
          </a:p>
          <a:p>
            <a:pPr lvl="1"/>
            <a:r>
              <a:rPr lang="zh-CN" altLang="en-US" dirty="0"/>
              <a:t>在</a:t>
            </a:r>
            <a:r>
              <a:rPr lang="en-US" altLang="zh-CN" dirty="0" err="1"/>
              <a:t>init</a:t>
            </a:r>
            <a:r>
              <a:rPr lang="en-US" altLang="zh-CN" dirty="0"/>
              <a:t>/</a:t>
            </a:r>
            <a:r>
              <a:rPr lang="en-US" altLang="zh-CN" dirty="0" err="1"/>
              <a:t>init.c</a:t>
            </a:r>
            <a:r>
              <a:rPr lang="zh-CN" altLang="en-US" dirty="0"/>
              <a:t>中用</a:t>
            </a:r>
            <a:r>
              <a:rPr lang="en-US" altLang="zh-CN" dirty="0"/>
              <a:t>ENV_CREATE</a:t>
            </a:r>
            <a:r>
              <a:rPr lang="zh-CN" altLang="en-US" dirty="0"/>
              <a:t>或者</a:t>
            </a:r>
            <a:r>
              <a:rPr lang="en-US" altLang="zh-CN" dirty="0"/>
              <a:t>ENV_CREATE_PRIORITY</a:t>
            </a:r>
            <a:r>
              <a:rPr lang="zh-CN" altLang="en-US" dirty="0"/>
              <a:t>创建用户进程</a:t>
            </a:r>
            <a:r>
              <a:rPr lang="en-US" altLang="zh-CN" dirty="0" err="1"/>
              <a:t>user_xxx</a:t>
            </a:r>
            <a:endParaRPr lang="en-US" altLang="zh-CN" dirty="0"/>
          </a:p>
          <a:p>
            <a:r>
              <a:rPr lang="zh-CN" altLang="en-US" dirty="0"/>
              <a:t>用户进程执行过程：</a:t>
            </a:r>
            <a:endParaRPr lang="en-US" altLang="zh-CN" dirty="0"/>
          </a:p>
          <a:p>
            <a:pPr lvl="1"/>
            <a:r>
              <a:rPr lang="zh-CN" altLang="en-US" dirty="0"/>
              <a:t>入口：</a:t>
            </a:r>
            <a:r>
              <a:rPr lang="en-US" altLang="zh-CN" dirty="0" err="1"/>
              <a:t>entry.S</a:t>
            </a:r>
            <a:r>
              <a:rPr lang="zh-CN" altLang="en-US" dirty="0"/>
              <a:t>、</a:t>
            </a:r>
            <a:r>
              <a:rPr lang="en-US" altLang="zh-CN" dirty="0" err="1"/>
              <a:t>libos.c</a:t>
            </a:r>
            <a:endParaRPr lang="en-US" altLang="zh-CN" dirty="0"/>
          </a:p>
          <a:p>
            <a:pPr lvl="1"/>
            <a:r>
              <a:rPr lang="zh-CN" altLang="en-US" dirty="0"/>
              <a:t>主函数：</a:t>
            </a:r>
            <a:r>
              <a:rPr lang="en-US" altLang="zh-CN" dirty="0"/>
              <a:t>void </a:t>
            </a:r>
            <a:r>
              <a:rPr lang="en-US" altLang="zh-CN" dirty="0" err="1"/>
              <a:t>umain</a:t>
            </a:r>
            <a:r>
              <a:rPr lang="en-US" altLang="zh-CN" dirty="0"/>
              <a:t>()</a:t>
            </a:r>
          </a:p>
        </p:txBody>
      </p:sp>
    </p:spTree>
    <p:extLst>
      <p:ext uri="{BB962C8B-B14F-4D97-AF65-F5344CB8AC3E}">
        <p14:creationId xmlns:p14="http://schemas.microsoft.com/office/powerpoint/2010/main" val="479541312"/>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zh-CN" altLang="en-US" dirty="0"/>
              <a:t>课下测试结果</a:t>
            </a:r>
            <a:endParaRPr lang="en-US" dirty="0"/>
          </a:p>
        </p:txBody>
      </p:sp>
      <p:sp>
        <p:nvSpPr>
          <p:cNvPr id="3" name="Content Placeholder 2">
            <a:extLst>
              <a:ext uri="{FF2B5EF4-FFF2-40B4-BE49-F238E27FC236}">
                <a16:creationId xmlns:a16="http://schemas.microsoft.com/office/drawing/2014/main" id="{F37D2474-7A64-4014-8ECE-B76257E86AFC}"/>
              </a:ext>
            </a:extLst>
          </p:cNvPr>
          <p:cNvSpPr>
            <a:spLocks noGrp="1"/>
          </p:cNvSpPr>
          <p:nvPr>
            <p:ph idx="1"/>
          </p:nvPr>
        </p:nvSpPr>
        <p:spPr>
          <a:xfrm>
            <a:off x="277018" y="1121248"/>
            <a:ext cx="8589963" cy="5245100"/>
          </a:xfrm>
        </p:spPr>
        <p:txBody>
          <a:bodyPr anchor="ctr"/>
          <a:lstStyle/>
          <a:p>
            <a:r>
              <a:rPr lang="zh-CN" altLang="en-US" dirty="0"/>
              <a:t>当你完成所有的</a:t>
            </a:r>
            <a:r>
              <a:rPr lang="en-US" altLang="zh-CN" dirty="0"/>
              <a:t>Lab4</a:t>
            </a:r>
            <a:r>
              <a:rPr lang="zh-CN" altLang="en-US" dirty="0"/>
              <a:t>的内容时，你才能使用我们提供的两个测试用的用户程序</a:t>
            </a:r>
            <a:r>
              <a:rPr lang="en-US" altLang="zh-CN" dirty="0" err="1"/>
              <a:t>fktest</a:t>
            </a:r>
            <a:r>
              <a:rPr lang="zh-CN" altLang="en-US" dirty="0"/>
              <a:t>（</a:t>
            </a:r>
            <a:r>
              <a:rPr lang="en-US" altLang="zh-CN" dirty="0"/>
              <a:t>fork</a:t>
            </a:r>
            <a:r>
              <a:rPr lang="zh-CN" altLang="en-US" dirty="0"/>
              <a:t>测试）、</a:t>
            </a:r>
            <a:r>
              <a:rPr lang="en-US" altLang="zh-CN" dirty="0" err="1"/>
              <a:t>pingpong</a:t>
            </a:r>
            <a:r>
              <a:rPr lang="zh-CN" altLang="en-US" dirty="0"/>
              <a:t>（</a:t>
            </a:r>
            <a:r>
              <a:rPr lang="en-US" altLang="zh-CN" dirty="0"/>
              <a:t>fork</a:t>
            </a:r>
            <a:r>
              <a:rPr lang="zh-CN" altLang="en-US" dirty="0"/>
              <a:t>以及</a:t>
            </a:r>
            <a:r>
              <a:rPr lang="en-US" altLang="zh-CN" dirty="0"/>
              <a:t>IPC</a:t>
            </a:r>
            <a:r>
              <a:rPr lang="zh-CN" altLang="en-US" dirty="0"/>
              <a:t>的测试）。</a:t>
            </a:r>
            <a:endParaRPr lang="en-US" altLang="zh-CN" dirty="0"/>
          </a:p>
          <a:p>
            <a:r>
              <a:rPr lang="en-US" altLang="zh-CN" dirty="0" err="1"/>
              <a:t>fktest</a:t>
            </a:r>
            <a:r>
              <a:rPr lang="zh-CN" altLang="en-US" dirty="0"/>
              <a:t>会连续</a:t>
            </a:r>
            <a:r>
              <a:rPr lang="en-US" altLang="zh-CN" dirty="0"/>
              <a:t>fork</a:t>
            </a:r>
            <a:r>
              <a:rPr lang="zh-CN" altLang="en-US" dirty="0"/>
              <a:t>两次，所以会一共产生</a:t>
            </a:r>
            <a:r>
              <a:rPr lang="en-US" altLang="zh-CN" dirty="0"/>
              <a:t>3</a:t>
            </a:r>
            <a:r>
              <a:rPr lang="zh-CN" altLang="en-US" dirty="0"/>
              <a:t>个进程。它们分别输出不同的文本。</a:t>
            </a:r>
            <a:endParaRPr lang="en-US" altLang="zh-CN" dirty="0"/>
          </a:p>
          <a:p>
            <a:r>
              <a:rPr lang="en-US" altLang="zh-CN" dirty="0" err="1"/>
              <a:t>pingpong</a:t>
            </a:r>
            <a:r>
              <a:rPr lang="zh-CN" altLang="en-US" dirty="0"/>
              <a:t>在进程</a:t>
            </a:r>
            <a:r>
              <a:rPr lang="en-US" altLang="zh-CN" dirty="0"/>
              <a:t>fork</a:t>
            </a:r>
            <a:r>
              <a:rPr lang="zh-CN" altLang="en-US" dirty="0"/>
              <a:t>之后互相发送数字，数字从递增到</a:t>
            </a:r>
            <a:r>
              <a:rPr lang="en-US" altLang="zh-CN" dirty="0"/>
              <a:t>10</a:t>
            </a:r>
            <a:r>
              <a:rPr lang="zh-CN" altLang="en-US" dirty="0"/>
              <a:t>结束。</a:t>
            </a:r>
            <a:endParaRPr lang="en-US" altLang="zh-CN" dirty="0"/>
          </a:p>
          <a:p>
            <a:r>
              <a:rPr lang="zh-CN" altLang="en-US" dirty="0"/>
              <a:t>如果你只完成了第一部分，想自行测试</a:t>
            </a:r>
            <a:r>
              <a:rPr lang="en-US" altLang="zh-CN" dirty="0" err="1"/>
              <a:t>syscall</a:t>
            </a:r>
            <a:r>
              <a:rPr lang="zh-CN" altLang="en-US" dirty="0"/>
              <a:t>功能，可以自行构造测试样例进行测试</a:t>
            </a:r>
            <a:endParaRPr lang="en-US" altLang="zh-CN" dirty="0"/>
          </a:p>
          <a:p>
            <a:endParaRPr lang="en-US" dirty="0"/>
          </a:p>
        </p:txBody>
      </p:sp>
    </p:spTree>
    <p:extLst>
      <p:ext uri="{BB962C8B-B14F-4D97-AF65-F5344CB8AC3E}">
        <p14:creationId xmlns:p14="http://schemas.microsoft.com/office/powerpoint/2010/main" val="446126230"/>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E848-DAB5-44EF-8F70-855DBAEB8DA9}"/>
              </a:ext>
            </a:extLst>
          </p:cNvPr>
          <p:cNvSpPr>
            <a:spLocks noGrp="1"/>
          </p:cNvSpPr>
          <p:nvPr>
            <p:ph type="title"/>
          </p:nvPr>
        </p:nvSpPr>
        <p:spPr/>
        <p:txBody>
          <a:bodyPr/>
          <a:lstStyle/>
          <a:p>
            <a:r>
              <a:rPr lang="zh-CN" altLang="en-US" dirty="0"/>
              <a:t>提交评测结果</a:t>
            </a:r>
            <a:endParaRPr lang="en-US" dirty="0"/>
          </a:p>
        </p:txBody>
      </p:sp>
      <p:pic>
        <p:nvPicPr>
          <p:cNvPr id="4" name="内容占位符 3">
            <a:extLst>
              <a:ext uri="{FF2B5EF4-FFF2-40B4-BE49-F238E27FC236}">
                <a16:creationId xmlns:a16="http://schemas.microsoft.com/office/drawing/2014/main" id="{AD19B318-E7A5-4731-A113-06C6A592E0DD}"/>
              </a:ext>
            </a:extLst>
          </p:cNvPr>
          <p:cNvPicPr>
            <a:picLocks noGrp="1" noChangeAspect="1"/>
          </p:cNvPicPr>
          <p:nvPr>
            <p:ph idx="1"/>
          </p:nvPr>
        </p:nvPicPr>
        <p:blipFill>
          <a:blip r:embed="rId2"/>
          <a:stretch>
            <a:fillRect/>
          </a:stretch>
        </p:blipFill>
        <p:spPr>
          <a:xfrm>
            <a:off x="1049305" y="1615723"/>
            <a:ext cx="5872225" cy="770771"/>
          </a:xfrm>
          <a:prstGeom prst="rect">
            <a:avLst/>
          </a:prstGeom>
        </p:spPr>
      </p:pic>
      <p:pic>
        <p:nvPicPr>
          <p:cNvPr id="5" name="图片 4">
            <a:extLst>
              <a:ext uri="{FF2B5EF4-FFF2-40B4-BE49-F238E27FC236}">
                <a16:creationId xmlns:a16="http://schemas.microsoft.com/office/drawing/2014/main" id="{7F3BBC8E-3E7B-46F0-A7FC-ECE048A8EDCC}"/>
              </a:ext>
            </a:extLst>
          </p:cNvPr>
          <p:cNvPicPr>
            <a:picLocks noChangeAspect="1"/>
          </p:cNvPicPr>
          <p:nvPr/>
        </p:nvPicPr>
        <p:blipFill>
          <a:blip r:embed="rId3"/>
          <a:stretch>
            <a:fillRect/>
          </a:stretch>
        </p:blipFill>
        <p:spPr>
          <a:xfrm>
            <a:off x="1049305" y="886931"/>
            <a:ext cx="4722601" cy="307002"/>
          </a:xfrm>
          <a:prstGeom prst="rect">
            <a:avLst/>
          </a:prstGeom>
        </p:spPr>
      </p:pic>
      <p:pic>
        <p:nvPicPr>
          <p:cNvPr id="8" name="图片 7">
            <a:extLst>
              <a:ext uri="{FF2B5EF4-FFF2-40B4-BE49-F238E27FC236}">
                <a16:creationId xmlns:a16="http://schemas.microsoft.com/office/drawing/2014/main" id="{7D471D6A-97DA-4EED-BE72-F3F16EDCDE87}"/>
              </a:ext>
            </a:extLst>
          </p:cNvPr>
          <p:cNvPicPr>
            <a:picLocks noChangeAspect="1"/>
          </p:cNvPicPr>
          <p:nvPr/>
        </p:nvPicPr>
        <p:blipFill>
          <a:blip r:embed="rId4"/>
          <a:stretch>
            <a:fillRect/>
          </a:stretch>
        </p:blipFill>
        <p:spPr>
          <a:xfrm>
            <a:off x="1029709" y="6152291"/>
            <a:ext cx="4546237" cy="163300"/>
          </a:xfrm>
          <a:prstGeom prst="rect">
            <a:avLst/>
          </a:prstGeom>
        </p:spPr>
      </p:pic>
      <p:pic>
        <p:nvPicPr>
          <p:cNvPr id="3" name="图片 2">
            <a:extLst>
              <a:ext uri="{FF2B5EF4-FFF2-40B4-BE49-F238E27FC236}">
                <a16:creationId xmlns:a16="http://schemas.microsoft.com/office/drawing/2014/main" id="{7A666018-1D9A-4301-B754-BF62DE8F3133}"/>
              </a:ext>
            </a:extLst>
          </p:cNvPr>
          <p:cNvPicPr>
            <a:picLocks noChangeAspect="1"/>
          </p:cNvPicPr>
          <p:nvPr/>
        </p:nvPicPr>
        <p:blipFill>
          <a:blip r:embed="rId5"/>
          <a:stretch>
            <a:fillRect/>
          </a:stretch>
        </p:blipFill>
        <p:spPr>
          <a:xfrm>
            <a:off x="1049305" y="2515150"/>
            <a:ext cx="5584818" cy="777303"/>
          </a:xfrm>
          <a:prstGeom prst="rect">
            <a:avLst/>
          </a:prstGeom>
        </p:spPr>
      </p:pic>
      <p:pic>
        <p:nvPicPr>
          <p:cNvPr id="9" name="图片 8">
            <a:extLst>
              <a:ext uri="{FF2B5EF4-FFF2-40B4-BE49-F238E27FC236}">
                <a16:creationId xmlns:a16="http://schemas.microsoft.com/office/drawing/2014/main" id="{3F2B3237-0856-4928-95FE-9EBC61A95BCD}"/>
              </a:ext>
            </a:extLst>
          </p:cNvPr>
          <p:cNvPicPr>
            <a:picLocks noChangeAspect="1"/>
          </p:cNvPicPr>
          <p:nvPr/>
        </p:nvPicPr>
        <p:blipFill>
          <a:blip r:embed="rId6"/>
          <a:stretch>
            <a:fillRect/>
          </a:stretch>
        </p:blipFill>
        <p:spPr>
          <a:xfrm>
            <a:off x="1029709" y="3863668"/>
            <a:ext cx="5624010" cy="757706"/>
          </a:xfrm>
          <a:prstGeom prst="rect">
            <a:avLst/>
          </a:prstGeom>
        </p:spPr>
      </p:pic>
      <p:pic>
        <p:nvPicPr>
          <p:cNvPr id="10" name="图片 9">
            <a:extLst>
              <a:ext uri="{FF2B5EF4-FFF2-40B4-BE49-F238E27FC236}">
                <a16:creationId xmlns:a16="http://schemas.microsoft.com/office/drawing/2014/main" id="{594F40FF-0078-484C-85CD-6345331845C8}"/>
              </a:ext>
            </a:extLst>
          </p:cNvPr>
          <p:cNvPicPr>
            <a:picLocks noChangeAspect="1"/>
          </p:cNvPicPr>
          <p:nvPr/>
        </p:nvPicPr>
        <p:blipFill>
          <a:blip r:embed="rId7"/>
          <a:stretch>
            <a:fillRect/>
          </a:stretch>
        </p:blipFill>
        <p:spPr>
          <a:xfrm>
            <a:off x="1029709" y="4799965"/>
            <a:ext cx="5624010" cy="1171104"/>
          </a:xfrm>
          <a:prstGeom prst="rect">
            <a:avLst/>
          </a:prstGeom>
        </p:spPr>
      </p:pic>
      <p:sp>
        <p:nvSpPr>
          <p:cNvPr id="6" name="文本框 5">
            <a:extLst>
              <a:ext uri="{FF2B5EF4-FFF2-40B4-BE49-F238E27FC236}">
                <a16:creationId xmlns:a16="http://schemas.microsoft.com/office/drawing/2014/main" id="{445CB856-E4A4-4DB9-B88A-01C0B43B3EB2}"/>
              </a:ext>
            </a:extLst>
          </p:cNvPr>
          <p:cNvSpPr txBox="1"/>
          <p:nvPr/>
        </p:nvSpPr>
        <p:spPr>
          <a:xfrm>
            <a:off x="491248" y="1220162"/>
            <a:ext cx="418775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t>完成第一部分</a:t>
            </a:r>
            <a:r>
              <a:rPr lang="en-US" altLang="zh-CN" sz="1800" dirty="0" err="1"/>
              <a:t>syscall</a:t>
            </a:r>
            <a:r>
              <a:rPr lang="zh-CN" altLang="en-US" sz="1800" dirty="0"/>
              <a:t>和</a:t>
            </a:r>
            <a:r>
              <a:rPr lang="en-US" altLang="zh-CN" sz="1800" dirty="0" err="1"/>
              <a:t>ipc</a:t>
            </a:r>
            <a:r>
              <a:rPr lang="zh-CN" altLang="en-US" sz="1800" dirty="0"/>
              <a:t>后：</a:t>
            </a:r>
          </a:p>
        </p:txBody>
      </p:sp>
      <p:sp>
        <p:nvSpPr>
          <p:cNvPr id="12" name="文本框 11">
            <a:extLst>
              <a:ext uri="{FF2B5EF4-FFF2-40B4-BE49-F238E27FC236}">
                <a16:creationId xmlns:a16="http://schemas.microsoft.com/office/drawing/2014/main" id="{6D9B2874-AC31-4091-9ABD-687208B3D406}"/>
              </a:ext>
            </a:extLst>
          </p:cNvPr>
          <p:cNvSpPr txBox="1"/>
          <p:nvPr/>
        </p:nvSpPr>
        <p:spPr>
          <a:xfrm>
            <a:off x="491247" y="3494336"/>
            <a:ext cx="341927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sz="1800" dirty="0"/>
              <a:t>完成第二部分</a:t>
            </a:r>
            <a:r>
              <a:rPr lang="en-US" altLang="zh-CN" sz="1800" dirty="0"/>
              <a:t>fork</a:t>
            </a:r>
            <a:r>
              <a:rPr lang="zh-CN" altLang="en-US" sz="1800" dirty="0"/>
              <a:t>后：</a:t>
            </a:r>
          </a:p>
        </p:txBody>
      </p:sp>
    </p:spTree>
    <p:extLst>
      <p:ext uri="{BB962C8B-B14F-4D97-AF65-F5344CB8AC3E}">
        <p14:creationId xmlns:p14="http://schemas.microsoft.com/office/powerpoint/2010/main" val="4112237604"/>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EBBC-FECE-4A7C-9539-3B00991F90C9}"/>
              </a:ext>
            </a:extLst>
          </p:cNvPr>
          <p:cNvSpPr>
            <a:spLocks noGrp="1"/>
          </p:cNvSpPr>
          <p:nvPr>
            <p:ph type="title"/>
          </p:nvPr>
        </p:nvSpPr>
        <p:spPr/>
        <p:txBody>
          <a:bodyPr/>
          <a:lstStyle/>
          <a:p>
            <a:r>
              <a:rPr lang="en-US" altLang="zh-CN" dirty="0"/>
              <a:t>lab4-extra</a:t>
            </a:r>
            <a:r>
              <a:rPr lang="zh-CN" altLang="en-US" dirty="0"/>
              <a:t>测试范围说明</a:t>
            </a:r>
            <a:endParaRPr lang="en-US" dirty="0"/>
          </a:p>
        </p:txBody>
      </p:sp>
      <p:sp>
        <p:nvSpPr>
          <p:cNvPr id="3" name="Content Placeholder 2">
            <a:extLst>
              <a:ext uri="{FF2B5EF4-FFF2-40B4-BE49-F238E27FC236}">
                <a16:creationId xmlns:a16="http://schemas.microsoft.com/office/drawing/2014/main" id="{701B390C-E143-4476-A6B6-60E0348C0FB1}"/>
              </a:ext>
            </a:extLst>
          </p:cNvPr>
          <p:cNvSpPr>
            <a:spLocks noGrp="1"/>
          </p:cNvSpPr>
          <p:nvPr>
            <p:ph idx="1"/>
          </p:nvPr>
        </p:nvSpPr>
        <p:spPr/>
        <p:txBody>
          <a:bodyPr anchor="ctr"/>
          <a:lstStyle/>
          <a:p>
            <a:r>
              <a:rPr lang="en-US" altLang="zh-CN" dirty="0"/>
              <a:t>lab4-extra </a:t>
            </a:r>
            <a:r>
              <a:rPr lang="zh-CN" altLang="en-US" dirty="0"/>
              <a:t>的范围是 </a:t>
            </a:r>
            <a:r>
              <a:rPr lang="zh-CN" altLang="en-US" sz="2400" dirty="0">
                <a:latin typeface="+mj-ea"/>
              </a:rPr>
              <a:t>系统调用和进程间通信</a:t>
            </a:r>
            <a:endParaRPr lang="en-US" altLang="zh-CN" sz="2400" dirty="0">
              <a:latin typeface="+mj-ea"/>
            </a:endParaRPr>
          </a:p>
          <a:p>
            <a:r>
              <a:rPr lang="zh-CN" altLang="en-US" sz="2400" dirty="0">
                <a:latin typeface="+mj-ea"/>
              </a:rPr>
              <a:t>即需要完成</a:t>
            </a:r>
            <a:r>
              <a:rPr lang="en-US" altLang="zh-CN" sz="2400" dirty="0">
                <a:latin typeface="+mj-ea"/>
              </a:rPr>
              <a:t>Exercise4.1-4.7</a:t>
            </a:r>
          </a:p>
          <a:p>
            <a:r>
              <a:rPr lang="zh-CN" altLang="en-US" dirty="0"/>
              <a:t>但是课下分发的代码并没有能够在这一阶段能够直接运行的用户程序，请自行通过可能的手段（如编写测试用的用户程序）进行测试。</a:t>
            </a:r>
            <a:endParaRPr lang="en-US" dirty="0"/>
          </a:p>
        </p:txBody>
      </p:sp>
    </p:spTree>
    <p:extLst>
      <p:ext uri="{BB962C8B-B14F-4D97-AF65-F5344CB8AC3E}">
        <p14:creationId xmlns:p14="http://schemas.microsoft.com/office/powerpoint/2010/main" val="98688931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9E02-67A0-4780-ABDF-D3BC332CCBBD}"/>
              </a:ext>
            </a:extLst>
          </p:cNvPr>
          <p:cNvSpPr>
            <a:spLocks noGrp="1"/>
          </p:cNvSpPr>
          <p:nvPr>
            <p:ph type="title"/>
          </p:nvPr>
        </p:nvSpPr>
        <p:spPr/>
        <p:txBody>
          <a:bodyPr/>
          <a:lstStyle/>
          <a:p>
            <a:r>
              <a:rPr lang="zh-CN" altLang="en-US" dirty="0"/>
              <a:t>实验内容</a:t>
            </a:r>
            <a:r>
              <a:rPr lang="en-US" altLang="zh-CN" dirty="0"/>
              <a:t>——</a:t>
            </a:r>
            <a:r>
              <a:rPr lang="zh-CN" altLang="en-US" dirty="0"/>
              <a:t>系统调用的机制</a:t>
            </a:r>
            <a:endParaRPr lang="en-US" dirty="0"/>
          </a:p>
        </p:txBody>
      </p:sp>
      <p:sp>
        <p:nvSpPr>
          <p:cNvPr id="3" name="Content Placeholder 2">
            <a:extLst>
              <a:ext uri="{FF2B5EF4-FFF2-40B4-BE49-F238E27FC236}">
                <a16:creationId xmlns:a16="http://schemas.microsoft.com/office/drawing/2014/main" id="{A2A674E1-A8F1-4148-ABF8-42FE97972B11}"/>
              </a:ext>
            </a:extLst>
          </p:cNvPr>
          <p:cNvSpPr>
            <a:spLocks noGrp="1"/>
          </p:cNvSpPr>
          <p:nvPr>
            <p:ph sz="half" idx="1"/>
          </p:nvPr>
        </p:nvSpPr>
        <p:spPr/>
        <p:txBody>
          <a:bodyPr anchor="ctr"/>
          <a:lstStyle/>
          <a:p>
            <a:r>
              <a:rPr lang="en-US" altLang="zh-CN" dirty="0"/>
              <a:t>MIPS</a:t>
            </a:r>
            <a:r>
              <a:rPr lang="zh-CN" altLang="en-US" dirty="0"/>
              <a:t>的异常模型</a:t>
            </a:r>
            <a:endParaRPr lang="en-US" altLang="zh-CN" dirty="0"/>
          </a:p>
          <a:p>
            <a:r>
              <a:rPr lang="zh-CN" altLang="en-US" dirty="0"/>
              <a:t>从用户态到内核态</a:t>
            </a:r>
            <a:endParaRPr lang="en-US" altLang="zh-CN" dirty="0"/>
          </a:p>
          <a:p>
            <a:pPr marL="0" indent="0">
              <a:buNone/>
            </a:pPr>
            <a:r>
              <a:rPr lang="zh-CN" altLang="en-US" dirty="0"/>
              <a:t>（陷入异常）</a:t>
            </a:r>
            <a:endParaRPr lang="en-US" altLang="zh-CN" dirty="0"/>
          </a:p>
          <a:p>
            <a:r>
              <a:rPr lang="zh-CN" altLang="en-US" dirty="0"/>
              <a:t>从内核态回到用户态</a:t>
            </a:r>
            <a:endParaRPr lang="en-US" altLang="zh-CN" dirty="0"/>
          </a:p>
          <a:p>
            <a:pPr marL="0" indent="0">
              <a:buNone/>
            </a:pPr>
            <a:r>
              <a:rPr lang="zh-CN" altLang="en-US" dirty="0"/>
              <a:t>（恢复现场）</a:t>
            </a:r>
            <a:endParaRPr lang="en-US" altLang="zh-CN" dirty="0"/>
          </a:p>
        </p:txBody>
      </p:sp>
      <p:grpSp>
        <p:nvGrpSpPr>
          <p:cNvPr id="13" name="Group 12">
            <a:extLst>
              <a:ext uri="{FF2B5EF4-FFF2-40B4-BE49-F238E27FC236}">
                <a16:creationId xmlns:a16="http://schemas.microsoft.com/office/drawing/2014/main" id="{1DB369A5-1626-4099-970F-41B9620DACEF}"/>
              </a:ext>
            </a:extLst>
          </p:cNvPr>
          <p:cNvGrpSpPr/>
          <p:nvPr/>
        </p:nvGrpSpPr>
        <p:grpSpPr>
          <a:xfrm>
            <a:off x="4745373" y="1437763"/>
            <a:ext cx="4008933" cy="4618908"/>
            <a:chOff x="4420908" y="3023313"/>
            <a:chExt cx="3833253" cy="4416497"/>
          </a:xfrm>
        </p:grpSpPr>
        <p:cxnSp>
          <p:nvCxnSpPr>
            <p:cNvPr id="4" name="Straight Arrow Connector 3">
              <a:extLst>
                <a:ext uri="{FF2B5EF4-FFF2-40B4-BE49-F238E27FC236}">
                  <a16:creationId xmlns:a16="http://schemas.microsoft.com/office/drawing/2014/main" id="{23EE3D60-5BD9-4507-96A7-8B37835914BA}"/>
                </a:ext>
              </a:extLst>
            </p:cNvPr>
            <p:cNvCxnSpPr/>
            <p:nvPr/>
          </p:nvCxnSpPr>
          <p:spPr>
            <a:xfrm>
              <a:off x="4420908" y="3429873"/>
              <a:ext cx="0" cy="40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BAB41E2E-2F2E-4879-9189-D75DD3659F6A}"/>
                </a:ext>
              </a:extLst>
            </p:cNvPr>
            <p:cNvCxnSpPr>
              <a:cxnSpLocks/>
            </p:cNvCxnSpPr>
            <p:nvPr/>
          </p:nvCxnSpPr>
          <p:spPr>
            <a:xfrm>
              <a:off x="6947393" y="4362450"/>
              <a:ext cx="0" cy="1828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B41269A-0D25-445D-940B-207AC9DB42B6}"/>
                </a:ext>
              </a:extLst>
            </p:cNvPr>
            <p:cNvSpPr txBox="1"/>
            <p:nvPr/>
          </p:nvSpPr>
          <p:spPr>
            <a:xfrm>
              <a:off x="4420908" y="3023313"/>
              <a:ext cx="1473480" cy="369332"/>
            </a:xfrm>
            <a:prstGeom prst="rect">
              <a:avLst/>
            </a:prstGeom>
            <a:noFill/>
          </p:spPr>
          <p:txBody>
            <a:bodyPr wrap="none" rtlCol="0">
              <a:spAutoFit/>
            </a:bodyPr>
            <a:lstStyle/>
            <a:p>
              <a:r>
                <a:rPr lang="en-US" altLang="zh-CN" sz="1800" dirty="0"/>
                <a:t>User Program</a:t>
              </a:r>
              <a:endParaRPr lang="en-US" sz="1800" dirty="0"/>
            </a:p>
          </p:txBody>
        </p:sp>
        <p:sp>
          <p:nvSpPr>
            <p:cNvPr id="7" name="TextBox 6">
              <a:extLst>
                <a:ext uri="{FF2B5EF4-FFF2-40B4-BE49-F238E27FC236}">
                  <a16:creationId xmlns:a16="http://schemas.microsoft.com/office/drawing/2014/main" id="{FFDEA930-AFC3-4C8B-9C2E-21D817551420}"/>
                </a:ext>
              </a:extLst>
            </p:cNvPr>
            <p:cNvSpPr txBox="1"/>
            <p:nvPr/>
          </p:nvSpPr>
          <p:spPr>
            <a:xfrm>
              <a:off x="6947393" y="3880388"/>
              <a:ext cx="813043" cy="369332"/>
            </a:xfrm>
            <a:prstGeom prst="rect">
              <a:avLst/>
            </a:prstGeom>
            <a:noFill/>
          </p:spPr>
          <p:txBody>
            <a:bodyPr wrap="none" rtlCol="0">
              <a:spAutoFit/>
            </a:bodyPr>
            <a:lstStyle/>
            <a:p>
              <a:r>
                <a:rPr lang="en-US" altLang="zh-CN" sz="1800" dirty="0"/>
                <a:t>Kernel</a:t>
              </a:r>
              <a:endParaRPr lang="en-US" sz="1800" dirty="0"/>
            </a:p>
          </p:txBody>
        </p:sp>
        <p:cxnSp>
          <p:nvCxnSpPr>
            <p:cNvPr id="8" name="Straight Arrow Connector 7">
              <a:extLst>
                <a:ext uri="{FF2B5EF4-FFF2-40B4-BE49-F238E27FC236}">
                  <a16:creationId xmlns:a16="http://schemas.microsoft.com/office/drawing/2014/main" id="{2123ECA2-B160-448F-80A6-FC5E0234872D}"/>
                </a:ext>
              </a:extLst>
            </p:cNvPr>
            <p:cNvCxnSpPr/>
            <p:nvPr/>
          </p:nvCxnSpPr>
          <p:spPr>
            <a:xfrm flipV="1">
              <a:off x="4420908" y="4362450"/>
              <a:ext cx="2526485"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9489F66-3D4E-423B-BEBC-72DE0E2502AA}"/>
                </a:ext>
              </a:extLst>
            </p:cNvPr>
            <p:cNvCxnSpPr/>
            <p:nvPr/>
          </p:nvCxnSpPr>
          <p:spPr>
            <a:xfrm flipH="1" flipV="1">
              <a:off x="4420908" y="5333919"/>
              <a:ext cx="2526485" cy="857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5F86752-5963-47AF-8C6B-F3AEA0370034}"/>
                </a:ext>
              </a:extLst>
            </p:cNvPr>
            <p:cNvSpPr txBox="1"/>
            <p:nvPr/>
          </p:nvSpPr>
          <p:spPr>
            <a:xfrm rot="20357686">
              <a:off x="5117195" y="4480677"/>
              <a:ext cx="813043" cy="369332"/>
            </a:xfrm>
            <a:prstGeom prst="rect">
              <a:avLst/>
            </a:prstGeom>
            <a:noFill/>
          </p:spPr>
          <p:txBody>
            <a:bodyPr wrap="none" rtlCol="0">
              <a:spAutoFit/>
            </a:bodyPr>
            <a:lstStyle/>
            <a:p>
              <a:r>
                <a:rPr lang="en-US" sz="1800" dirty="0" err="1"/>
                <a:t>syscall</a:t>
              </a:r>
              <a:endParaRPr lang="en-US" sz="1800" dirty="0"/>
            </a:p>
          </p:txBody>
        </p:sp>
        <p:sp>
          <p:nvSpPr>
            <p:cNvPr id="11" name="TextBox 10">
              <a:extLst>
                <a:ext uri="{FF2B5EF4-FFF2-40B4-BE49-F238E27FC236}">
                  <a16:creationId xmlns:a16="http://schemas.microsoft.com/office/drawing/2014/main" id="{8007939C-F316-4825-98C1-9111F37E11B6}"/>
                </a:ext>
              </a:extLst>
            </p:cNvPr>
            <p:cNvSpPr txBox="1"/>
            <p:nvPr/>
          </p:nvSpPr>
          <p:spPr>
            <a:xfrm rot="1077824">
              <a:off x="5258257" y="5645965"/>
              <a:ext cx="530915" cy="369332"/>
            </a:xfrm>
            <a:prstGeom prst="rect">
              <a:avLst/>
            </a:prstGeom>
            <a:noFill/>
          </p:spPr>
          <p:txBody>
            <a:bodyPr wrap="none" rtlCol="0">
              <a:spAutoFit/>
            </a:bodyPr>
            <a:lstStyle/>
            <a:p>
              <a:r>
                <a:rPr lang="en-US" sz="1800" dirty="0" err="1"/>
                <a:t>eret</a:t>
              </a:r>
              <a:endParaRPr lang="en-US" sz="1800" dirty="0"/>
            </a:p>
          </p:txBody>
        </p:sp>
        <p:sp>
          <p:nvSpPr>
            <p:cNvPr id="12" name="TextBox 11">
              <a:extLst>
                <a:ext uri="{FF2B5EF4-FFF2-40B4-BE49-F238E27FC236}">
                  <a16:creationId xmlns:a16="http://schemas.microsoft.com/office/drawing/2014/main" id="{51FB260B-5F1F-4152-9038-BD9E1A51D125}"/>
                </a:ext>
              </a:extLst>
            </p:cNvPr>
            <p:cNvSpPr txBox="1"/>
            <p:nvPr/>
          </p:nvSpPr>
          <p:spPr>
            <a:xfrm>
              <a:off x="6947393" y="5099282"/>
              <a:ext cx="1306768" cy="369332"/>
            </a:xfrm>
            <a:prstGeom prst="rect">
              <a:avLst/>
            </a:prstGeom>
            <a:noFill/>
          </p:spPr>
          <p:txBody>
            <a:bodyPr wrap="none" rtlCol="0">
              <a:spAutoFit/>
            </a:bodyPr>
            <a:lstStyle/>
            <a:p>
              <a:r>
                <a:rPr lang="en-US" sz="1800" dirty="0"/>
                <a:t>System Call</a:t>
              </a:r>
            </a:p>
          </p:txBody>
        </p:sp>
      </p:grpSp>
    </p:spTree>
    <p:extLst>
      <p:ext uri="{BB962C8B-B14F-4D97-AF65-F5344CB8AC3E}">
        <p14:creationId xmlns:p14="http://schemas.microsoft.com/office/powerpoint/2010/main" val="4072868523"/>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48E932A-B545-49A1-8D4F-3F8011D65933}"/>
              </a:ext>
            </a:extLst>
          </p:cNvPr>
          <p:cNvSpPr/>
          <p:nvPr/>
        </p:nvSpPr>
        <p:spPr bwMode="auto">
          <a:xfrm>
            <a:off x="100208" y="2981195"/>
            <a:ext cx="8765980" cy="273856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Times New Roman" pitchFamily="18" charset="0"/>
            </a:endParaRPr>
          </a:p>
        </p:txBody>
      </p:sp>
      <p:sp>
        <p:nvSpPr>
          <p:cNvPr id="5" name="Title 4">
            <a:extLst>
              <a:ext uri="{FF2B5EF4-FFF2-40B4-BE49-F238E27FC236}">
                <a16:creationId xmlns:a16="http://schemas.microsoft.com/office/drawing/2014/main" id="{C918E77C-84AA-4162-AE8D-BED8731F220B}"/>
              </a:ext>
            </a:extLst>
          </p:cNvPr>
          <p:cNvSpPr>
            <a:spLocks noGrp="1"/>
          </p:cNvSpPr>
          <p:nvPr>
            <p:ph type="title"/>
          </p:nvPr>
        </p:nvSpPr>
        <p:spPr/>
        <p:txBody>
          <a:bodyPr/>
          <a:lstStyle/>
          <a:p>
            <a:r>
              <a:rPr lang="en-US" dirty="0" err="1"/>
              <a:t>writef</a:t>
            </a:r>
            <a:r>
              <a:rPr lang="en-US" dirty="0"/>
              <a:t> </a:t>
            </a:r>
            <a:r>
              <a:rPr lang="zh-CN" altLang="en-US" dirty="0"/>
              <a:t>的调用树</a:t>
            </a:r>
            <a:endParaRPr lang="en-US" dirty="0"/>
          </a:p>
        </p:txBody>
      </p:sp>
      <p:sp>
        <p:nvSpPr>
          <p:cNvPr id="6" name="Content Placeholder 5">
            <a:extLst>
              <a:ext uri="{FF2B5EF4-FFF2-40B4-BE49-F238E27FC236}">
                <a16:creationId xmlns:a16="http://schemas.microsoft.com/office/drawing/2014/main" id="{37C6B4B6-0D4F-41E5-9E08-9C0EBD6BDDDC}"/>
              </a:ext>
            </a:extLst>
          </p:cNvPr>
          <p:cNvSpPr>
            <a:spLocks noGrp="1"/>
          </p:cNvSpPr>
          <p:nvPr>
            <p:ph idx="1"/>
          </p:nvPr>
        </p:nvSpPr>
        <p:spPr/>
        <p:txBody>
          <a:bodyPr/>
          <a:lstStyle/>
          <a:p>
            <a:r>
              <a:rPr lang="en-US" altLang="zh-CN" sz="2800" dirty="0"/>
              <a:t>user/</a:t>
            </a:r>
            <a:r>
              <a:rPr lang="en-US" altLang="zh-CN" sz="2800" dirty="0" err="1"/>
              <a:t>printf.c</a:t>
            </a:r>
            <a:r>
              <a:rPr lang="en-US" altLang="zh-CN" sz="2800" dirty="0"/>
              <a:t> : void </a:t>
            </a:r>
            <a:r>
              <a:rPr lang="en-US" altLang="zh-CN" sz="2800" dirty="0" err="1"/>
              <a:t>writef</a:t>
            </a:r>
            <a:r>
              <a:rPr lang="en-US" altLang="zh-CN" sz="2800" dirty="0"/>
              <a:t>(char *</a:t>
            </a:r>
            <a:r>
              <a:rPr lang="en-US" altLang="zh-CN" sz="2800" dirty="0" err="1"/>
              <a:t>fmt</a:t>
            </a:r>
            <a:r>
              <a:rPr lang="en-US" altLang="zh-CN" sz="2800" dirty="0"/>
              <a:t>, ...)</a:t>
            </a:r>
          </a:p>
          <a:p>
            <a:r>
              <a:rPr lang="en-US" sz="2800" dirty="0"/>
              <a:t>user/</a:t>
            </a:r>
            <a:r>
              <a:rPr lang="en-US" sz="2800" dirty="0" err="1"/>
              <a:t>print.c</a:t>
            </a:r>
            <a:r>
              <a:rPr lang="en-US" sz="2800" dirty="0"/>
              <a:t> : void </a:t>
            </a:r>
            <a:r>
              <a:rPr lang="en-US" sz="2800" dirty="0" err="1"/>
              <a:t>user_lp_Print</a:t>
            </a:r>
            <a:r>
              <a:rPr lang="en-US" sz="2800" dirty="0"/>
              <a:t>(……)</a:t>
            </a:r>
          </a:p>
          <a:p>
            <a:r>
              <a:rPr lang="en-US" sz="2800" dirty="0"/>
              <a:t>user/</a:t>
            </a:r>
            <a:r>
              <a:rPr lang="en-US" sz="2800" dirty="0" err="1"/>
              <a:t>printf.c</a:t>
            </a:r>
            <a:r>
              <a:rPr lang="en-US" sz="2800" dirty="0"/>
              <a:t> : void </a:t>
            </a:r>
            <a:r>
              <a:rPr lang="en-US" sz="2800" dirty="0" err="1"/>
              <a:t>user_myoutput</a:t>
            </a:r>
            <a:r>
              <a:rPr lang="en-US" sz="2800" dirty="0"/>
              <a:t>(void *</a:t>
            </a:r>
            <a:r>
              <a:rPr lang="en-US" sz="2800" dirty="0" err="1"/>
              <a:t>arg</a:t>
            </a:r>
            <a:r>
              <a:rPr lang="en-US" sz="2800" dirty="0"/>
              <a:t>, const char *s, int l)</a:t>
            </a:r>
          </a:p>
          <a:p>
            <a:r>
              <a:rPr lang="en-US" sz="2800" dirty="0"/>
              <a:t>user/</a:t>
            </a:r>
            <a:r>
              <a:rPr lang="en-US" sz="2800" dirty="0" err="1"/>
              <a:t>syscall_lib.c</a:t>
            </a:r>
            <a:r>
              <a:rPr lang="en-US" sz="2800" dirty="0"/>
              <a:t> : void </a:t>
            </a:r>
            <a:r>
              <a:rPr lang="en-US" sz="2800" dirty="0" err="1"/>
              <a:t>syscall_putchar</a:t>
            </a:r>
            <a:r>
              <a:rPr lang="en-US" sz="2800" dirty="0"/>
              <a:t>(char ch)</a:t>
            </a:r>
          </a:p>
          <a:p>
            <a:r>
              <a:rPr lang="en-US" sz="2800" dirty="0"/>
              <a:t>user/</a:t>
            </a:r>
            <a:r>
              <a:rPr lang="en-US" sz="2800" dirty="0" err="1"/>
              <a:t>syscall_wrap.S</a:t>
            </a:r>
            <a:r>
              <a:rPr lang="en-US" sz="2800" dirty="0"/>
              <a:t> : </a:t>
            </a:r>
            <a:r>
              <a:rPr lang="en-US" sz="2800" dirty="0" err="1">
                <a:solidFill>
                  <a:srgbClr val="FF0000"/>
                </a:solidFill>
              </a:rPr>
              <a:t>msyscall</a:t>
            </a:r>
            <a:endParaRPr lang="en-US" sz="2800" dirty="0"/>
          </a:p>
          <a:p>
            <a:r>
              <a:rPr lang="en-US" sz="2800" dirty="0"/>
              <a:t>lib/</a:t>
            </a:r>
            <a:r>
              <a:rPr lang="en-US" sz="2800" dirty="0" err="1"/>
              <a:t>syscall.S</a:t>
            </a:r>
            <a:r>
              <a:rPr lang="en-US" sz="2800" dirty="0"/>
              <a:t> : </a:t>
            </a:r>
            <a:r>
              <a:rPr lang="en-US" sz="2800" dirty="0" err="1"/>
              <a:t>handle_sys</a:t>
            </a:r>
            <a:endParaRPr lang="en-US" sz="2800" dirty="0"/>
          </a:p>
          <a:p>
            <a:r>
              <a:rPr lang="en-US" sz="2800" dirty="0"/>
              <a:t>lib/</a:t>
            </a:r>
            <a:r>
              <a:rPr lang="en-US" sz="2800" dirty="0" err="1"/>
              <a:t>syscall_all.c</a:t>
            </a:r>
            <a:r>
              <a:rPr lang="en-US" sz="2800" dirty="0"/>
              <a:t> : void </a:t>
            </a:r>
            <a:r>
              <a:rPr lang="en-US" sz="2800" dirty="0" err="1"/>
              <a:t>sys_putchar</a:t>
            </a:r>
            <a:r>
              <a:rPr lang="en-US" sz="2800" dirty="0"/>
              <a:t>(int </a:t>
            </a:r>
            <a:r>
              <a:rPr lang="en-US" sz="2800" dirty="0" err="1"/>
              <a:t>sysno</a:t>
            </a:r>
            <a:r>
              <a:rPr lang="en-US" sz="2800" dirty="0"/>
              <a:t>, int c, int a2, int a3, int a4, int a5)</a:t>
            </a:r>
          </a:p>
          <a:p>
            <a:r>
              <a:rPr lang="en-US" sz="2800" dirty="0"/>
              <a:t>drivers/</a:t>
            </a:r>
            <a:r>
              <a:rPr lang="en-US" sz="2800" dirty="0" err="1"/>
              <a:t>gxconsole</a:t>
            </a:r>
            <a:r>
              <a:rPr lang="en-US" sz="2800" dirty="0"/>
              <a:t>/</a:t>
            </a:r>
            <a:r>
              <a:rPr lang="en-US" sz="2800" dirty="0" err="1"/>
              <a:t>console.c</a:t>
            </a:r>
            <a:r>
              <a:rPr lang="en-US" sz="2800" dirty="0"/>
              <a:t> : void </a:t>
            </a:r>
            <a:r>
              <a:rPr lang="en-US" sz="2800" dirty="0" err="1"/>
              <a:t>printcharc</a:t>
            </a:r>
            <a:r>
              <a:rPr lang="en-US" sz="2800" dirty="0"/>
              <a:t>(char ch)</a:t>
            </a:r>
          </a:p>
        </p:txBody>
      </p:sp>
      <p:cxnSp>
        <p:nvCxnSpPr>
          <p:cNvPr id="9" name="Straight Connector 8">
            <a:extLst>
              <a:ext uri="{FF2B5EF4-FFF2-40B4-BE49-F238E27FC236}">
                <a16:creationId xmlns:a16="http://schemas.microsoft.com/office/drawing/2014/main" id="{E64ABE45-7049-4D87-B5FA-4241C32FE7E0}"/>
              </a:ext>
            </a:extLst>
          </p:cNvPr>
          <p:cNvCxnSpPr/>
          <p:nvPr/>
        </p:nvCxnSpPr>
        <p:spPr bwMode="auto">
          <a:xfrm>
            <a:off x="228600" y="4171167"/>
            <a:ext cx="83947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0A694B7-4ADC-4675-9C80-D733D29E82CE}"/>
              </a:ext>
            </a:extLst>
          </p:cNvPr>
          <p:cNvSpPr txBox="1"/>
          <p:nvPr/>
        </p:nvSpPr>
        <p:spPr>
          <a:xfrm>
            <a:off x="7250839" y="3523206"/>
            <a:ext cx="2564848" cy="646331"/>
          </a:xfrm>
          <a:prstGeom prst="rect">
            <a:avLst/>
          </a:prstGeom>
          <a:noFill/>
        </p:spPr>
        <p:txBody>
          <a:bodyPr wrap="square" rtlCol="0">
            <a:spAutoFit/>
          </a:bodyPr>
          <a:lstStyle/>
          <a:p>
            <a:r>
              <a:rPr lang="zh-CN" altLang="en-US" dirty="0">
                <a:latin typeface="+mj-lt"/>
              </a:rPr>
              <a:t>用户态</a:t>
            </a:r>
            <a:endParaRPr lang="en-US" dirty="0">
              <a:latin typeface="+mj-lt"/>
            </a:endParaRPr>
          </a:p>
        </p:txBody>
      </p:sp>
      <p:sp>
        <p:nvSpPr>
          <p:cNvPr id="11" name="TextBox 10">
            <a:extLst>
              <a:ext uri="{FF2B5EF4-FFF2-40B4-BE49-F238E27FC236}">
                <a16:creationId xmlns:a16="http://schemas.microsoft.com/office/drawing/2014/main" id="{30373237-819F-4341-8C3E-C6248ED390FC}"/>
              </a:ext>
            </a:extLst>
          </p:cNvPr>
          <p:cNvSpPr txBox="1"/>
          <p:nvPr/>
        </p:nvSpPr>
        <p:spPr>
          <a:xfrm>
            <a:off x="7250839" y="4171167"/>
            <a:ext cx="2564848" cy="646331"/>
          </a:xfrm>
          <a:prstGeom prst="rect">
            <a:avLst/>
          </a:prstGeom>
          <a:noFill/>
        </p:spPr>
        <p:txBody>
          <a:bodyPr wrap="square" rtlCol="0">
            <a:spAutoFit/>
          </a:bodyPr>
          <a:lstStyle/>
          <a:p>
            <a:r>
              <a:rPr lang="zh-CN" altLang="en-US" dirty="0">
                <a:latin typeface="+mj-lt"/>
              </a:rPr>
              <a:t>内核态</a:t>
            </a:r>
            <a:endParaRPr lang="en-US" dirty="0">
              <a:latin typeface="+mj-lt"/>
            </a:endParaRPr>
          </a:p>
        </p:txBody>
      </p:sp>
    </p:spTree>
    <p:extLst>
      <p:ext uri="{BB962C8B-B14F-4D97-AF65-F5344CB8AC3E}">
        <p14:creationId xmlns:p14="http://schemas.microsoft.com/office/powerpoint/2010/main" val="342998151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A8FA-070A-4708-97B3-1207ED876783}"/>
              </a:ext>
            </a:extLst>
          </p:cNvPr>
          <p:cNvSpPr>
            <a:spLocks noGrp="1"/>
          </p:cNvSpPr>
          <p:nvPr>
            <p:ph type="title"/>
          </p:nvPr>
        </p:nvSpPr>
        <p:spPr/>
        <p:txBody>
          <a:bodyPr/>
          <a:lstStyle/>
          <a:p>
            <a:r>
              <a:rPr lang="zh-CN" altLang="en-US" dirty="0"/>
              <a:t>系统调用的流程图示</a:t>
            </a:r>
            <a:endParaRPr lang="en-US" dirty="0"/>
          </a:p>
        </p:txBody>
      </p:sp>
      <p:pic>
        <p:nvPicPr>
          <p:cNvPr id="5" name="图片 4">
            <a:extLst>
              <a:ext uri="{FF2B5EF4-FFF2-40B4-BE49-F238E27FC236}">
                <a16:creationId xmlns:a16="http://schemas.microsoft.com/office/drawing/2014/main" id="{E9A297FC-E82E-4BD1-BBDA-7ED43052233D}"/>
              </a:ext>
            </a:extLst>
          </p:cNvPr>
          <p:cNvPicPr>
            <a:picLocks noChangeAspect="1"/>
          </p:cNvPicPr>
          <p:nvPr/>
        </p:nvPicPr>
        <p:blipFill>
          <a:blip r:embed="rId2"/>
          <a:stretch>
            <a:fillRect/>
          </a:stretch>
        </p:blipFill>
        <p:spPr>
          <a:xfrm>
            <a:off x="228601" y="1111838"/>
            <a:ext cx="4197350" cy="5261286"/>
          </a:xfrm>
          <a:prstGeom prst="rect">
            <a:avLst/>
          </a:prstGeom>
        </p:spPr>
      </p:pic>
      <p:sp>
        <p:nvSpPr>
          <p:cNvPr id="9" name="矩形 8">
            <a:extLst>
              <a:ext uri="{FF2B5EF4-FFF2-40B4-BE49-F238E27FC236}">
                <a16:creationId xmlns:a16="http://schemas.microsoft.com/office/drawing/2014/main" id="{1C374798-9DB4-4F81-855C-CEE8AC51F813}"/>
              </a:ext>
            </a:extLst>
          </p:cNvPr>
          <p:cNvSpPr/>
          <p:nvPr/>
        </p:nvSpPr>
        <p:spPr>
          <a:xfrm>
            <a:off x="4369873" y="1368153"/>
            <a:ext cx="4774127" cy="954107"/>
          </a:xfrm>
          <a:prstGeom prst="rect">
            <a:avLst/>
          </a:prstGeom>
        </p:spPr>
        <p:txBody>
          <a:bodyPr wrap="none">
            <a:spAutoFit/>
          </a:bodyPr>
          <a:lstStyle/>
          <a:p>
            <a:pPr algn="r"/>
            <a:r>
              <a:rPr lang="en-US" altLang="zh-CN" sz="2000" dirty="0"/>
              <a:t>user/</a:t>
            </a:r>
            <a:r>
              <a:rPr lang="en-US" altLang="zh-CN" sz="2000" dirty="0" err="1"/>
              <a:t>syscall_lib.c</a:t>
            </a:r>
            <a:r>
              <a:rPr lang="zh-CN" altLang="en-US" sz="2000" dirty="0"/>
              <a:t>：</a:t>
            </a:r>
            <a:r>
              <a:rPr lang="zh-CN" altLang="en-US" sz="2000" kern="0" dirty="0"/>
              <a:t>用户态的系统调用接口</a:t>
            </a:r>
            <a:endParaRPr lang="en-US" altLang="zh-CN" sz="2000" kern="0" dirty="0"/>
          </a:p>
          <a:p>
            <a:pPr marL="0" indent="0" algn="r">
              <a:buNone/>
            </a:pPr>
            <a:endParaRPr lang="en-US" altLang="zh-CN" dirty="0"/>
          </a:p>
        </p:txBody>
      </p:sp>
      <p:sp>
        <p:nvSpPr>
          <p:cNvPr id="10" name="矩形 9">
            <a:extLst>
              <a:ext uri="{FF2B5EF4-FFF2-40B4-BE49-F238E27FC236}">
                <a16:creationId xmlns:a16="http://schemas.microsoft.com/office/drawing/2014/main" id="{16700154-4C9D-442A-8834-21A3224E4303}"/>
              </a:ext>
            </a:extLst>
          </p:cNvPr>
          <p:cNvSpPr/>
          <p:nvPr/>
        </p:nvSpPr>
        <p:spPr>
          <a:xfrm>
            <a:off x="3459366" y="2371458"/>
            <a:ext cx="5684634" cy="954107"/>
          </a:xfrm>
          <a:prstGeom prst="rect">
            <a:avLst/>
          </a:prstGeom>
        </p:spPr>
        <p:txBody>
          <a:bodyPr wrap="none">
            <a:spAutoFit/>
          </a:bodyPr>
          <a:lstStyle/>
          <a:p>
            <a:pPr algn="r"/>
            <a:r>
              <a:rPr lang="en-US" altLang="zh-CN" sz="2000" dirty="0"/>
              <a:t>user/</a:t>
            </a:r>
            <a:r>
              <a:rPr lang="en-US" altLang="zh-CN" sz="2000" dirty="0" err="1"/>
              <a:t>syscall_wrap.S</a:t>
            </a:r>
            <a:r>
              <a:rPr lang="zh-CN" altLang="en-US" sz="2000" dirty="0"/>
              <a:t>：</a:t>
            </a:r>
            <a:r>
              <a:rPr lang="zh-CN" altLang="en-US" sz="2000" kern="0" dirty="0"/>
              <a:t>执行特权指令</a:t>
            </a:r>
            <a:r>
              <a:rPr lang="en-US" altLang="zh-CN" sz="2000" kern="0" dirty="0" err="1"/>
              <a:t>syscall</a:t>
            </a:r>
            <a:r>
              <a:rPr lang="zh-CN" altLang="en-US" sz="2000" kern="0" dirty="0"/>
              <a:t>的汇编</a:t>
            </a:r>
            <a:endParaRPr lang="en-US" altLang="zh-CN" sz="2000" kern="0" dirty="0"/>
          </a:p>
          <a:p>
            <a:pPr marL="0" indent="0" algn="r">
              <a:buNone/>
            </a:pPr>
            <a:endParaRPr lang="en-US" altLang="zh-CN" dirty="0"/>
          </a:p>
        </p:txBody>
      </p:sp>
      <p:sp>
        <p:nvSpPr>
          <p:cNvPr id="11" name="矩形 10">
            <a:extLst>
              <a:ext uri="{FF2B5EF4-FFF2-40B4-BE49-F238E27FC236}">
                <a16:creationId xmlns:a16="http://schemas.microsoft.com/office/drawing/2014/main" id="{AC423C34-761F-425C-80F7-89BDD7B609A8}"/>
              </a:ext>
            </a:extLst>
          </p:cNvPr>
          <p:cNvSpPr/>
          <p:nvPr/>
        </p:nvSpPr>
        <p:spPr>
          <a:xfrm>
            <a:off x="4369873" y="4585185"/>
            <a:ext cx="4504758" cy="954107"/>
          </a:xfrm>
          <a:prstGeom prst="rect">
            <a:avLst/>
          </a:prstGeom>
        </p:spPr>
        <p:txBody>
          <a:bodyPr wrap="none">
            <a:spAutoFit/>
          </a:bodyPr>
          <a:lstStyle/>
          <a:p>
            <a:pPr algn="r"/>
            <a:r>
              <a:rPr lang="en-US" altLang="zh-CN" sz="2000" dirty="0"/>
              <a:t>lib/</a:t>
            </a:r>
            <a:r>
              <a:rPr lang="en-US" altLang="zh-CN" sz="2000" dirty="0" err="1"/>
              <a:t>syscall.S</a:t>
            </a:r>
            <a:r>
              <a:rPr lang="zh-CN" altLang="en-US" sz="2000" dirty="0"/>
              <a:t>：</a:t>
            </a:r>
            <a:r>
              <a:rPr lang="zh-CN" altLang="en-US" sz="2000" kern="0" dirty="0"/>
              <a:t>内核的系统调用中断入口</a:t>
            </a:r>
            <a:endParaRPr lang="en-US" altLang="zh-CN" sz="2000" kern="0" dirty="0"/>
          </a:p>
          <a:p>
            <a:pPr marL="0" indent="0" algn="r">
              <a:buNone/>
            </a:pPr>
            <a:r>
              <a:rPr lang="en-US" altLang="zh-CN" dirty="0"/>
              <a:t> </a:t>
            </a:r>
          </a:p>
        </p:txBody>
      </p:sp>
      <p:sp>
        <p:nvSpPr>
          <p:cNvPr id="12" name="矩形 11">
            <a:extLst>
              <a:ext uri="{FF2B5EF4-FFF2-40B4-BE49-F238E27FC236}">
                <a16:creationId xmlns:a16="http://schemas.microsoft.com/office/drawing/2014/main" id="{6C077A3B-5399-40C3-BF50-641D3530AE6E}"/>
              </a:ext>
            </a:extLst>
          </p:cNvPr>
          <p:cNvSpPr/>
          <p:nvPr/>
        </p:nvSpPr>
        <p:spPr>
          <a:xfrm>
            <a:off x="4369873" y="5677988"/>
            <a:ext cx="4602607" cy="954107"/>
          </a:xfrm>
          <a:prstGeom prst="rect">
            <a:avLst/>
          </a:prstGeom>
        </p:spPr>
        <p:txBody>
          <a:bodyPr wrap="none">
            <a:spAutoFit/>
          </a:bodyPr>
          <a:lstStyle/>
          <a:p>
            <a:pPr algn="r"/>
            <a:r>
              <a:rPr lang="en-US" altLang="zh-CN" sz="2000" dirty="0"/>
              <a:t>lib/</a:t>
            </a:r>
            <a:r>
              <a:rPr lang="en-US" altLang="zh-CN" sz="2000" dirty="0" err="1"/>
              <a:t>syscall_all.c</a:t>
            </a:r>
            <a:r>
              <a:rPr lang="zh-CN" altLang="en-US" sz="2000" dirty="0"/>
              <a:t>：</a:t>
            </a:r>
            <a:r>
              <a:rPr lang="zh-CN" altLang="en-US" sz="2000" kern="0" dirty="0"/>
              <a:t>具体的系统调用的实现</a:t>
            </a:r>
            <a:endParaRPr lang="en-US" altLang="zh-CN" sz="2000" kern="0" dirty="0"/>
          </a:p>
          <a:p>
            <a:pPr marL="0" indent="0" algn="r">
              <a:buNone/>
            </a:pPr>
            <a:endParaRPr lang="en-US" altLang="zh-CN" dirty="0"/>
          </a:p>
        </p:txBody>
      </p:sp>
    </p:spTree>
    <p:extLst>
      <p:ext uri="{BB962C8B-B14F-4D97-AF65-F5344CB8AC3E}">
        <p14:creationId xmlns:p14="http://schemas.microsoft.com/office/powerpoint/2010/main" val="85220287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1617-05B3-41FC-A4F1-ECB32CD7BB23}"/>
              </a:ext>
            </a:extLst>
          </p:cNvPr>
          <p:cNvSpPr>
            <a:spLocks noGrp="1"/>
          </p:cNvSpPr>
          <p:nvPr>
            <p:ph type="title"/>
          </p:nvPr>
        </p:nvSpPr>
        <p:spPr/>
        <p:txBody>
          <a:bodyPr/>
          <a:lstStyle/>
          <a:p>
            <a:r>
              <a:rPr lang="zh-CN" altLang="en-US" dirty="0"/>
              <a:t>用户态的系统调用接口</a:t>
            </a:r>
            <a:endParaRPr lang="en-US" dirty="0"/>
          </a:p>
        </p:txBody>
      </p:sp>
      <p:sp>
        <p:nvSpPr>
          <p:cNvPr id="4" name="Rectangle: Rounded Corners 3">
            <a:extLst>
              <a:ext uri="{FF2B5EF4-FFF2-40B4-BE49-F238E27FC236}">
                <a16:creationId xmlns:a16="http://schemas.microsoft.com/office/drawing/2014/main" id="{D1F93E60-1DBA-492E-89C8-ED513625CF1B}"/>
              </a:ext>
            </a:extLst>
          </p:cNvPr>
          <p:cNvSpPr/>
          <p:nvPr/>
        </p:nvSpPr>
        <p:spPr>
          <a:xfrm>
            <a:off x="2550598" y="2115174"/>
            <a:ext cx="1929468" cy="4026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Content Placeholder 5">
            <a:extLst>
              <a:ext uri="{FF2B5EF4-FFF2-40B4-BE49-F238E27FC236}">
                <a16:creationId xmlns:a16="http://schemas.microsoft.com/office/drawing/2014/main" id="{82AAF9F6-38DC-4A5D-9C63-3438D93B256E}"/>
              </a:ext>
            </a:extLst>
          </p:cNvPr>
          <p:cNvSpPr>
            <a:spLocks noGrp="1"/>
          </p:cNvSpPr>
          <p:nvPr>
            <p:ph idx="1"/>
          </p:nvPr>
        </p:nvSpPr>
        <p:spPr>
          <a:xfrm>
            <a:off x="1038616" y="1562578"/>
            <a:ext cx="10515600" cy="4351338"/>
          </a:xfrm>
        </p:spPr>
        <p:txBody>
          <a:bodyPr/>
          <a:lstStyle/>
          <a:p>
            <a:pPr marL="0" indent="0">
              <a:buNone/>
            </a:pPr>
            <a:r>
              <a:rPr lang="en-US" dirty="0"/>
              <a:t>void </a:t>
            </a:r>
            <a:r>
              <a:rPr lang="en-US" dirty="0" err="1"/>
              <a:t>syscall_putchar</a:t>
            </a:r>
            <a:r>
              <a:rPr lang="en-US" dirty="0"/>
              <a:t>(char ch) {</a:t>
            </a:r>
          </a:p>
          <a:p>
            <a:pPr marL="0" indent="0">
              <a:buNone/>
            </a:pPr>
            <a:r>
              <a:rPr lang="en-US" dirty="0"/>
              <a:t>    </a:t>
            </a:r>
            <a:r>
              <a:rPr lang="en-US" dirty="0" err="1"/>
              <a:t>msyscall</a:t>
            </a:r>
            <a:r>
              <a:rPr lang="en-US" dirty="0"/>
              <a:t>(SYS_putchar, (int)ch, 0, 0, 0, 0);</a:t>
            </a:r>
          </a:p>
          <a:p>
            <a:pPr marL="0" indent="0">
              <a:buNone/>
            </a:pPr>
            <a:r>
              <a:rPr lang="en-US" dirty="0"/>
              <a:t>}</a:t>
            </a:r>
          </a:p>
          <a:p>
            <a:pPr marL="0" indent="0">
              <a:buNone/>
            </a:pPr>
            <a:endParaRPr lang="en-US" dirty="0"/>
          </a:p>
        </p:txBody>
      </p:sp>
      <p:sp>
        <p:nvSpPr>
          <p:cNvPr id="6" name="Arrow: Down 5">
            <a:extLst>
              <a:ext uri="{FF2B5EF4-FFF2-40B4-BE49-F238E27FC236}">
                <a16:creationId xmlns:a16="http://schemas.microsoft.com/office/drawing/2014/main" id="{A31BDF76-EC29-4177-A3AD-A5AA58BA7819}"/>
              </a:ext>
            </a:extLst>
          </p:cNvPr>
          <p:cNvSpPr/>
          <p:nvPr/>
        </p:nvSpPr>
        <p:spPr>
          <a:xfrm>
            <a:off x="3469192" y="2517846"/>
            <a:ext cx="92279" cy="1828800"/>
          </a:xfrm>
          <a:prstGeom prst="downArrow">
            <a:avLst>
              <a:gd name="adj1" fmla="val 14103"/>
              <a:gd name="adj2" fmla="val 5769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E8EF4B-F63B-413B-A50D-837EAAC9C6C8}"/>
              </a:ext>
            </a:extLst>
          </p:cNvPr>
          <p:cNvSpPr txBox="1"/>
          <p:nvPr/>
        </p:nvSpPr>
        <p:spPr>
          <a:xfrm>
            <a:off x="2762560" y="4490685"/>
            <a:ext cx="1505540" cy="584775"/>
          </a:xfrm>
          <a:prstGeom prst="rect">
            <a:avLst/>
          </a:prstGeom>
          <a:noFill/>
        </p:spPr>
        <p:txBody>
          <a:bodyPr wrap="none" rtlCol="0">
            <a:spAutoFit/>
          </a:bodyPr>
          <a:lstStyle/>
          <a:p>
            <a:pPr algn="ctr"/>
            <a:r>
              <a:rPr lang="zh-CN" altLang="en-US" sz="1600" dirty="0"/>
              <a:t>系统调用号</a:t>
            </a:r>
            <a:endParaRPr lang="en-US" altLang="zh-CN" sz="1600" dirty="0"/>
          </a:p>
          <a:p>
            <a:pPr algn="ctr"/>
            <a:r>
              <a:rPr lang="en-US" sz="1600" dirty="0"/>
              <a:t>include/</a:t>
            </a:r>
            <a:r>
              <a:rPr lang="en-US" sz="1600" dirty="0" err="1"/>
              <a:t>unistd.h</a:t>
            </a:r>
            <a:endParaRPr lang="en-US" sz="1600" dirty="0"/>
          </a:p>
        </p:txBody>
      </p:sp>
      <p:sp>
        <p:nvSpPr>
          <p:cNvPr id="8" name="Arrow: Down 7">
            <a:extLst>
              <a:ext uri="{FF2B5EF4-FFF2-40B4-BE49-F238E27FC236}">
                <a16:creationId xmlns:a16="http://schemas.microsoft.com/office/drawing/2014/main" id="{D8D91217-A6AD-4E61-9E60-D10B01C3D7E4}"/>
              </a:ext>
            </a:extLst>
          </p:cNvPr>
          <p:cNvSpPr/>
          <p:nvPr/>
        </p:nvSpPr>
        <p:spPr>
          <a:xfrm>
            <a:off x="1784403" y="2517846"/>
            <a:ext cx="92279" cy="1828800"/>
          </a:xfrm>
          <a:prstGeom prst="downArrow">
            <a:avLst>
              <a:gd name="adj1" fmla="val 14103"/>
              <a:gd name="adj2" fmla="val 5769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CC02254-1356-45CD-B94D-152CAE04DD14}"/>
              </a:ext>
            </a:extLst>
          </p:cNvPr>
          <p:cNvSpPr/>
          <p:nvPr/>
        </p:nvSpPr>
        <p:spPr>
          <a:xfrm>
            <a:off x="5153981" y="2532527"/>
            <a:ext cx="92279" cy="1828800"/>
          </a:xfrm>
          <a:prstGeom prst="downArrow">
            <a:avLst>
              <a:gd name="adj1" fmla="val 14103"/>
              <a:gd name="adj2" fmla="val 5769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BA3823F-E3AC-41BC-BA49-BCC42D3C1F09}"/>
              </a:ext>
            </a:extLst>
          </p:cNvPr>
          <p:cNvSpPr txBox="1"/>
          <p:nvPr/>
        </p:nvSpPr>
        <p:spPr>
          <a:xfrm>
            <a:off x="918270" y="4490685"/>
            <a:ext cx="1824538" cy="584775"/>
          </a:xfrm>
          <a:prstGeom prst="rect">
            <a:avLst/>
          </a:prstGeom>
          <a:noFill/>
        </p:spPr>
        <p:txBody>
          <a:bodyPr wrap="none" rtlCol="0">
            <a:spAutoFit/>
          </a:bodyPr>
          <a:lstStyle/>
          <a:p>
            <a:pPr algn="ctr"/>
            <a:r>
              <a:rPr lang="zh-CN" altLang="en-US" sz="1600" dirty="0"/>
              <a:t>汇编函数</a:t>
            </a:r>
            <a:endParaRPr lang="en-US" altLang="zh-CN" sz="1600" dirty="0"/>
          </a:p>
          <a:p>
            <a:pPr algn="ctr"/>
            <a:r>
              <a:rPr lang="en-US" sz="1600" dirty="0"/>
              <a:t>user/</a:t>
            </a:r>
            <a:r>
              <a:rPr lang="en-US" sz="1600" dirty="0" err="1"/>
              <a:t>syscall_wrap.S</a:t>
            </a:r>
            <a:endParaRPr lang="en-US" sz="1600" dirty="0"/>
          </a:p>
        </p:txBody>
      </p:sp>
      <p:sp>
        <p:nvSpPr>
          <p:cNvPr id="11" name="TextBox 10">
            <a:extLst>
              <a:ext uri="{FF2B5EF4-FFF2-40B4-BE49-F238E27FC236}">
                <a16:creationId xmlns:a16="http://schemas.microsoft.com/office/drawing/2014/main" id="{8D03C57B-F3F4-4917-AC7B-F0E2911AC263}"/>
              </a:ext>
            </a:extLst>
          </p:cNvPr>
          <p:cNvSpPr txBox="1"/>
          <p:nvPr/>
        </p:nvSpPr>
        <p:spPr>
          <a:xfrm>
            <a:off x="4876954" y="4490685"/>
            <a:ext cx="3596272" cy="338554"/>
          </a:xfrm>
          <a:prstGeom prst="rect">
            <a:avLst/>
          </a:prstGeom>
          <a:noFill/>
        </p:spPr>
        <p:txBody>
          <a:bodyPr wrap="square" rtlCol="0">
            <a:spAutoFit/>
          </a:bodyPr>
          <a:lstStyle/>
          <a:p>
            <a:r>
              <a:rPr lang="zh-CN" altLang="en-US" sz="1600" dirty="0"/>
              <a:t>参数，补齐成 </a:t>
            </a:r>
            <a:r>
              <a:rPr lang="en-US" altLang="zh-CN" sz="1600" dirty="0"/>
              <a:t>6 </a:t>
            </a:r>
            <a:r>
              <a:rPr lang="zh-CN" altLang="en-US" sz="1600" dirty="0"/>
              <a:t>个参数</a:t>
            </a:r>
            <a:endParaRPr lang="en-US" sz="1600" dirty="0"/>
          </a:p>
        </p:txBody>
      </p:sp>
    </p:spTree>
    <p:extLst>
      <p:ext uri="{BB962C8B-B14F-4D97-AF65-F5344CB8AC3E}">
        <p14:creationId xmlns:p14="http://schemas.microsoft.com/office/powerpoint/2010/main" val="300518400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F003-7D3F-4765-85F6-954307775A04}"/>
              </a:ext>
            </a:extLst>
          </p:cNvPr>
          <p:cNvSpPr>
            <a:spLocks noGrp="1"/>
          </p:cNvSpPr>
          <p:nvPr>
            <p:ph type="title"/>
          </p:nvPr>
        </p:nvSpPr>
        <p:spPr/>
        <p:txBody>
          <a:bodyPr/>
          <a:lstStyle/>
          <a:p>
            <a:r>
              <a:rPr lang="zh-CN" altLang="en-US" dirty="0"/>
              <a:t>执行特权指令</a:t>
            </a:r>
            <a:r>
              <a:rPr lang="en-US" altLang="zh-CN" dirty="0" err="1"/>
              <a:t>syscall</a:t>
            </a:r>
            <a:endParaRPr lang="en-US" dirty="0"/>
          </a:p>
        </p:txBody>
      </p:sp>
      <p:sp>
        <p:nvSpPr>
          <p:cNvPr id="3" name="Content Placeholder 2">
            <a:extLst>
              <a:ext uri="{FF2B5EF4-FFF2-40B4-BE49-F238E27FC236}">
                <a16:creationId xmlns:a16="http://schemas.microsoft.com/office/drawing/2014/main" id="{62F1CE44-7D8D-4BE8-BA5F-66A310C375F3}"/>
              </a:ext>
            </a:extLst>
          </p:cNvPr>
          <p:cNvSpPr>
            <a:spLocks noGrp="1"/>
          </p:cNvSpPr>
          <p:nvPr>
            <p:ph idx="1"/>
          </p:nvPr>
        </p:nvSpPr>
        <p:spPr/>
        <p:txBody>
          <a:bodyPr anchor="ctr"/>
          <a:lstStyle/>
          <a:p>
            <a:pPr marL="0" indent="0">
              <a:buNone/>
            </a:pPr>
            <a:r>
              <a:rPr lang="en-US" altLang="zh-CN" dirty="0">
                <a:solidFill>
                  <a:srgbClr val="FF0000"/>
                </a:solidFill>
              </a:rPr>
              <a:t>Exercise 4.1</a:t>
            </a:r>
            <a:r>
              <a:rPr lang="zh-CN" altLang="en-US" dirty="0">
                <a:solidFill>
                  <a:srgbClr val="FF0000"/>
                </a:solidFill>
              </a:rPr>
              <a:t>：</a:t>
            </a:r>
            <a:r>
              <a:rPr lang="zh-CN" altLang="en-US" dirty="0"/>
              <a:t>填写</a:t>
            </a:r>
            <a:r>
              <a:rPr lang="en-US" altLang="zh-CN" dirty="0"/>
              <a:t>user/</a:t>
            </a:r>
            <a:r>
              <a:rPr lang="en-US" altLang="zh-CN" dirty="0" err="1"/>
              <a:t>syscall_wrap.S</a:t>
            </a:r>
            <a:r>
              <a:rPr lang="en-US" altLang="zh-CN" dirty="0"/>
              <a:t> </a:t>
            </a:r>
            <a:r>
              <a:rPr lang="zh-CN" altLang="en-US" dirty="0"/>
              <a:t>中的</a:t>
            </a:r>
            <a:r>
              <a:rPr lang="en-US" altLang="zh-CN" dirty="0" err="1"/>
              <a:t>msyscall</a:t>
            </a:r>
            <a:r>
              <a:rPr lang="en-US" altLang="zh-CN" dirty="0"/>
              <a:t> </a:t>
            </a:r>
            <a:r>
              <a:rPr lang="zh-CN" altLang="en-US" dirty="0"/>
              <a:t>函数，使得用户部分的系统调用机制可以正常工作。</a:t>
            </a:r>
            <a:endParaRPr lang="en-US" altLang="zh-CN" dirty="0"/>
          </a:p>
          <a:p>
            <a:pPr marL="0" indent="0">
              <a:buNone/>
            </a:pPr>
            <a:endParaRPr lang="en-US" altLang="zh-CN" dirty="0"/>
          </a:p>
          <a:p>
            <a:r>
              <a:rPr lang="en-US" dirty="0"/>
              <a:t>LEAF(</a:t>
            </a:r>
            <a:r>
              <a:rPr lang="en-US" dirty="0" err="1"/>
              <a:t>msyscall</a:t>
            </a:r>
            <a:r>
              <a:rPr lang="en-US" dirty="0"/>
              <a:t>)</a:t>
            </a:r>
          </a:p>
          <a:p>
            <a:r>
              <a:rPr lang="en-US" dirty="0"/>
              <a:t>    // TODO: execute a `</a:t>
            </a:r>
            <a:r>
              <a:rPr lang="en-US" dirty="0" err="1"/>
              <a:t>syscall</a:t>
            </a:r>
            <a:r>
              <a:rPr lang="en-US" dirty="0"/>
              <a:t>` instruction and return from </a:t>
            </a:r>
            <a:r>
              <a:rPr lang="en-US" dirty="0" err="1"/>
              <a:t>msyscall</a:t>
            </a:r>
            <a:endParaRPr lang="en-US" dirty="0"/>
          </a:p>
          <a:p>
            <a:endParaRPr lang="en-US" dirty="0"/>
          </a:p>
          <a:p>
            <a:r>
              <a:rPr lang="en-US" dirty="0"/>
              <a:t>END(</a:t>
            </a:r>
            <a:r>
              <a:rPr lang="en-US" dirty="0" err="1"/>
              <a:t>msyscall</a:t>
            </a:r>
            <a:r>
              <a:rPr lang="en-US" dirty="0"/>
              <a:t>)</a:t>
            </a:r>
          </a:p>
          <a:p>
            <a:endParaRPr lang="en-US" dirty="0"/>
          </a:p>
        </p:txBody>
      </p:sp>
    </p:spTree>
    <p:extLst>
      <p:ext uri="{BB962C8B-B14F-4D97-AF65-F5344CB8AC3E}">
        <p14:creationId xmlns:p14="http://schemas.microsoft.com/office/powerpoint/2010/main" val="155557259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FAEC-7307-4FB7-82A4-6638497B9998}"/>
              </a:ext>
            </a:extLst>
          </p:cNvPr>
          <p:cNvSpPr>
            <a:spLocks noGrp="1"/>
          </p:cNvSpPr>
          <p:nvPr>
            <p:ph type="title"/>
          </p:nvPr>
        </p:nvSpPr>
        <p:spPr/>
        <p:txBody>
          <a:bodyPr/>
          <a:lstStyle/>
          <a:p>
            <a:r>
              <a:rPr lang="en-US" dirty="0"/>
              <a:t>MIPS</a:t>
            </a:r>
            <a:r>
              <a:rPr lang="zh-CN" altLang="en-US" dirty="0"/>
              <a:t>调用规范</a:t>
            </a:r>
            <a:r>
              <a:rPr lang="en-US" altLang="zh-CN" dirty="0"/>
              <a:t>(</a:t>
            </a:r>
            <a:r>
              <a:rPr lang="en-US" dirty="0"/>
              <a:t>ABI)</a:t>
            </a:r>
          </a:p>
        </p:txBody>
      </p:sp>
      <p:sp>
        <p:nvSpPr>
          <p:cNvPr id="39" name="TextBox 38">
            <a:extLst>
              <a:ext uri="{FF2B5EF4-FFF2-40B4-BE49-F238E27FC236}">
                <a16:creationId xmlns:a16="http://schemas.microsoft.com/office/drawing/2014/main" id="{93608483-B448-41C8-8623-762491EEB117}"/>
              </a:ext>
            </a:extLst>
          </p:cNvPr>
          <p:cNvSpPr txBox="1"/>
          <p:nvPr/>
        </p:nvSpPr>
        <p:spPr>
          <a:xfrm>
            <a:off x="143098" y="5929282"/>
            <a:ext cx="5635132" cy="400110"/>
          </a:xfrm>
          <a:prstGeom prst="rect">
            <a:avLst/>
          </a:prstGeom>
          <a:noFill/>
        </p:spPr>
        <p:txBody>
          <a:bodyPr wrap="none" rtlCol="0">
            <a:spAutoFit/>
          </a:bodyPr>
          <a:lstStyle/>
          <a:p>
            <a:r>
              <a:rPr lang="en-US" sz="2000" dirty="0"/>
              <a:t>※MIPS ABI</a:t>
            </a:r>
            <a:r>
              <a:rPr lang="zh-CN" altLang="en-US" sz="2000" dirty="0"/>
              <a:t>规定寄存器传参不需要复制到堆栈内</a:t>
            </a:r>
            <a:endParaRPr lang="en-US" sz="2000" dirty="0"/>
          </a:p>
        </p:txBody>
      </p:sp>
      <p:graphicFrame>
        <p:nvGraphicFramePr>
          <p:cNvPr id="5" name="表格 5">
            <a:extLst>
              <a:ext uri="{FF2B5EF4-FFF2-40B4-BE49-F238E27FC236}">
                <a16:creationId xmlns:a16="http://schemas.microsoft.com/office/drawing/2014/main" id="{3890EC6D-E5C7-4EC4-9075-5923FE1086FE}"/>
              </a:ext>
            </a:extLst>
          </p:cNvPr>
          <p:cNvGraphicFramePr>
            <a:graphicFrameLocks noGrp="1"/>
          </p:cNvGraphicFramePr>
          <p:nvPr>
            <p:extLst>
              <p:ext uri="{D42A27DB-BD31-4B8C-83A1-F6EECF244321}">
                <p14:modId xmlns:p14="http://schemas.microsoft.com/office/powerpoint/2010/main" val="739931647"/>
              </p:ext>
            </p:extLst>
          </p:nvPr>
        </p:nvGraphicFramePr>
        <p:xfrm>
          <a:off x="700815" y="2346960"/>
          <a:ext cx="1925651" cy="2164080"/>
        </p:xfrm>
        <a:graphic>
          <a:graphicData uri="http://schemas.openxmlformats.org/drawingml/2006/table">
            <a:tbl>
              <a:tblPr firstRow="1" bandRow="1">
                <a:tableStyleId>{5940675A-B579-460E-94D1-54222C63F5DA}</a:tableStyleId>
              </a:tblPr>
              <a:tblGrid>
                <a:gridCol w="1925651">
                  <a:extLst>
                    <a:ext uri="{9D8B030D-6E8A-4147-A177-3AD203B41FA5}">
                      <a16:colId xmlns:a16="http://schemas.microsoft.com/office/drawing/2014/main" val="2194464775"/>
                    </a:ext>
                  </a:extLst>
                </a:gridCol>
              </a:tblGrid>
              <a:tr h="33994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214462859"/>
                  </a:ext>
                </a:extLst>
              </a:tr>
              <a:tr h="33994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362710326"/>
                  </a:ext>
                </a:extLst>
              </a:tr>
              <a:tr h="317144">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0</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1827075692"/>
                  </a:ext>
                </a:extLst>
              </a:tr>
              <a:tr h="33994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352352121"/>
                  </a:ext>
                </a:extLst>
              </a:tr>
              <a:tr h="33994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(int)ch</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187792530"/>
                  </a:ext>
                </a:extLst>
              </a:tr>
              <a:tr h="303632">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SYS_putchar</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1171981646"/>
                  </a:ext>
                </a:extLst>
              </a:tr>
            </a:tbl>
          </a:graphicData>
        </a:graphic>
      </p:graphicFrame>
      <p:graphicFrame>
        <p:nvGraphicFramePr>
          <p:cNvPr id="9" name="表格 9">
            <a:extLst>
              <a:ext uri="{FF2B5EF4-FFF2-40B4-BE49-F238E27FC236}">
                <a16:creationId xmlns:a16="http://schemas.microsoft.com/office/drawing/2014/main" id="{98B09BC4-417A-4C6A-8845-E9FD4A5E676E}"/>
              </a:ext>
            </a:extLst>
          </p:cNvPr>
          <p:cNvGraphicFramePr>
            <a:graphicFrameLocks noGrp="1"/>
          </p:cNvGraphicFramePr>
          <p:nvPr>
            <p:extLst>
              <p:ext uri="{D42A27DB-BD31-4B8C-83A1-F6EECF244321}">
                <p14:modId xmlns:p14="http://schemas.microsoft.com/office/powerpoint/2010/main" val="2787680254"/>
              </p:ext>
            </p:extLst>
          </p:nvPr>
        </p:nvGraphicFramePr>
        <p:xfrm>
          <a:off x="6074925" y="4100943"/>
          <a:ext cx="1925652" cy="2217906"/>
        </p:xfrm>
        <a:graphic>
          <a:graphicData uri="http://schemas.openxmlformats.org/drawingml/2006/table">
            <a:tbl>
              <a:tblPr firstRow="1" bandRow="1">
                <a:tableStyleId>{5940675A-B579-460E-94D1-54222C63F5DA}</a:tableStyleId>
              </a:tblPr>
              <a:tblGrid>
                <a:gridCol w="1925652">
                  <a:extLst>
                    <a:ext uri="{9D8B030D-6E8A-4147-A177-3AD203B41FA5}">
                      <a16:colId xmlns:a16="http://schemas.microsoft.com/office/drawing/2014/main" val="1013622936"/>
                    </a:ext>
                  </a:extLst>
                </a:gridCol>
              </a:tblGrid>
              <a:tr h="63526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Registers</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1705957893"/>
                  </a:ext>
                </a:extLst>
              </a:tr>
              <a:tr h="1582637">
                <a:tc>
                  <a:txBody>
                    <a:bodyPr/>
                    <a:lstStyle/>
                    <a:p>
                      <a:pPr algn="ct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25020819"/>
                  </a:ext>
                </a:extLst>
              </a:tr>
            </a:tbl>
          </a:graphicData>
        </a:graphic>
      </p:graphicFrame>
      <p:graphicFrame>
        <p:nvGraphicFramePr>
          <p:cNvPr id="7" name="表格 7">
            <a:extLst>
              <a:ext uri="{FF2B5EF4-FFF2-40B4-BE49-F238E27FC236}">
                <a16:creationId xmlns:a16="http://schemas.microsoft.com/office/drawing/2014/main" id="{E9935E2F-AC84-49E0-AFA6-6EDA9CD1EE52}"/>
              </a:ext>
            </a:extLst>
          </p:cNvPr>
          <p:cNvGraphicFramePr>
            <a:graphicFrameLocks noGrp="1"/>
          </p:cNvGraphicFramePr>
          <p:nvPr>
            <p:extLst>
              <p:ext uri="{D42A27DB-BD31-4B8C-83A1-F6EECF244321}">
                <p14:modId xmlns:p14="http://schemas.microsoft.com/office/powerpoint/2010/main" val="3936730437"/>
              </p:ext>
            </p:extLst>
          </p:nvPr>
        </p:nvGraphicFramePr>
        <p:xfrm>
          <a:off x="6074925" y="4602997"/>
          <a:ext cx="2412460" cy="1521296"/>
        </p:xfrm>
        <a:graphic>
          <a:graphicData uri="http://schemas.openxmlformats.org/drawingml/2006/table">
            <a:tbl>
              <a:tblPr firstRow="1" bandRow="1">
                <a:tableStyleId>{5940675A-B579-460E-94D1-54222C63F5DA}</a:tableStyleId>
              </a:tblPr>
              <a:tblGrid>
                <a:gridCol w="1926076">
                  <a:extLst>
                    <a:ext uri="{9D8B030D-6E8A-4147-A177-3AD203B41FA5}">
                      <a16:colId xmlns:a16="http://schemas.microsoft.com/office/drawing/2014/main" val="3524787416"/>
                    </a:ext>
                  </a:extLst>
                </a:gridCol>
                <a:gridCol w="486384">
                  <a:extLst>
                    <a:ext uri="{9D8B030D-6E8A-4147-A177-3AD203B41FA5}">
                      <a16:colId xmlns:a16="http://schemas.microsoft.com/office/drawing/2014/main" val="3451221899"/>
                    </a:ext>
                  </a:extLst>
                </a:gridCol>
              </a:tblGrid>
              <a:tr h="380324">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a3</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3844180325"/>
                  </a:ext>
                </a:extLst>
              </a:tr>
              <a:tr h="380324">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a2</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993002515"/>
                  </a:ext>
                </a:extLst>
              </a:tr>
              <a:tr h="380324">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(int)ch</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a1</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3515273329"/>
                  </a:ext>
                </a:extLst>
              </a:tr>
              <a:tr h="380324">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SYS_putchar</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3540497938"/>
                  </a:ext>
                </a:extLst>
              </a:tr>
            </a:tbl>
          </a:graphicData>
        </a:graphic>
      </p:graphicFrame>
      <p:cxnSp>
        <p:nvCxnSpPr>
          <p:cNvPr id="12" name="直接箭头连接符 11">
            <a:extLst>
              <a:ext uri="{FF2B5EF4-FFF2-40B4-BE49-F238E27FC236}">
                <a16:creationId xmlns:a16="http://schemas.microsoft.com/office/drawing/2014/main" id="{B01C70BD-C729-4CAE-A0A0-A026913882C9}"/>
              </a:ext>
            </a:extLst>
          </p:cNvPr>
          <p:cNvCxnSpPr>
            <a:cxnSpLocks/>
          </p:cNvCxnSpPr>
          <p:nvPr/>
        </p:nvCxnSpPr>
        <p:spPr bwMode="auto">
          <a:xfrm>
            <a:off x="2626466" y="4338536"/>
            <a:ext cx="3448459" cy="16419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A3AE5CC-9006-4A61-9A10-886CB7AE6F0D}"/>
              </a:ext>
            </a:extLst>
          </p:cNvPr>
          <p:cNvSpPr txBox="1"/>
          <p:nvPr/>
        </p:nvSpPr>
        <p:spPr>
          <a:xfrm>
            <a:off x="933854" y="4600713"/>
            <a:ext cx="2996119" cy="369332"/>
          </a:xfrm>
          <a:prstGeom prst="rect">
            <a:avLst/>
          </a:prstGeom>
          <a:noFill/>
        </p:spPr>
        <p:txBody>
          <a:bodyPr wrap="square" rtlCol="0">
            <a:spAutoFit/>
          </a:bodyPr>
          <a:lstStyle/>
          <a:p>
            <a:r>
              <a:rPr lang="zh-CN" altLang="en-US" sz="1800" dirty="0"/>
              <a:t>第一个参数</a:t>
            </a:r>
          </a:p>
        </p:txBody>
      </p:sp>
      <p:cxnSp>
        <p:nvCxnSpPr>
          <p:cNvPr id="20" name="直接箭头连接符 19">
            <a:extLst>
              <a:ext uri="{FF2B5EF4-FFF2-40B4-BE49-F238E27FC236}">
                <a16:creationId xmlns:a16="http://schemas.microsoft.com/office/drawing/2014/main" id="{97EC3820-D6D2-45EC-A771-4454FA4406D4}"/>
              </a:ext>
            </a:extLst>
          </p:cNvPr>
          <p:cNvCxnSpPr>
            <a:cxnSpLocks/>
          </p:cNvCxnSpPr>
          <p:nvPr/>
        </p:nvCxnSpPr>
        <p:spPr bwMode="auto">
          <a:xfrm flipV="1">
            <a:off x="564202" y="2346960"/>
            <a:ext cx="0" cy="216408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aphicFrame>
        <p:nvGraphicFramePr>
          <p:cNvPr id="30" name="表格 30">
            <a:extLst>
              <a:ext uri="{FF2B5EF4-FFF2-40B4-BE49-F238E27FC236}">
                <a16:creationId xmlns:a16="http://schemas.microsoft.com/office/drawing/2014/main" id="{D6800234-6A0A-482D-9579-0FF2E0DC4D42}"/>
              </a:ext>
            </a:extLst>
          </p:cNvPr>
          <p:cNvGraphicFramePr>
            <a:graphicFrameLocks noGrp="1"/>
          </p:cNvGraphicFramePr>
          <p:nvPr>
            <p:extLst>
              <p:ext uri="{D42A27DB-BD31-4B8C-83A1-F6EECF244321}">
                <p14:modId xmlns:p14="http://schemas.microsoft.com/office/powerpoint/2010/main" val="2606356784"/>
              </p:ext>
            </p:extLst>
          </p:nvPr>
        </p:nvGraphicFramePr>
        <p:xfrm>
          <a:off x="6060332" y="321025"/>
          <a:ext cx="1940246" cy="2812570"/>
        </p:xfrm>
        <a:graphic>
          <a:graphicData uri="http://schemas.openxmlformats.org/drawingml/2006/table">
            <a:tbl>
              <a:tblPr firstRow="1" bandRow="1">
                <a:tableStyleId>{5940675A-B579-460E-94D1-54222C63F5DA}</a:tableStyleId>
              </a:tblPr>
              <a:tblGrid>
                <a:gridCol w="1940246">
                  <a:extLst>
                    <a:ext uri="{9D8B030D-6E8A-4147-A177-3AD203B41FA5}">
                      <a16:colId xmlns:a16="http://schemas.microsoft.com/office/drawing/2014/main" val="434914169"/>
                    </a:ext>
                  </a:extLst>
                </a:gridCol>
              </a:tblGrid>
              <a:tr h="2812570">
                <a:tc>
                  <a:txBody>
                    <a:bodyPr/>
                    <a:lstStyle/>
                    <a:p>
                      <a:endParaRPr lang="zh-CN" altLang="en-US" dirty="0"/>
                    </a:p>
                  </a:txBody>
                  <a:tcPr>
                    <a:solidFill>
                      <a:schemeClr val="bg1">
                        <a:lumMod val="65000"/>
                      </a:schemeClr>
                    </a:solidFill>
                  </a:tcPr>
                </a:tc>
                <a:extLst>
                  <a:ext uri="{0D108BD9-81ED-4DB2-BD59-A6C34878D82A}">
                    <a16:rowId xmlns:a16="http://schemas.microsoft.com/office/drawing/2014/main" val="82960583"/>
                  </a:ext>
                </a:extLst>
              </a:tr>
            </a:tbl>
          </a:graphicData>
        </a:graphic>
      </p:graphicFrame>
      <p:graphicFrame>
        <p:nvGraphicFramePr>
          <p:cNvPr id="36" name="表格 36">
            <a:extLst>
              <a:ext uri="{FF2B5EF4-FFF2-40B4-BE49-F238E27FC236}">
                <a16:creationId xmlns:a16="http://schemas.microsoft.com/office/drawing/2014/main" id="{DE6B365B-C9E6-4BF6-B349-A84F737C2A9C}"/>
              </a:ext>
            </a:extLst>
          </p:cNvPr>
          <p:cNvGraphicFramePr>
            <a:graphicFrameLocks noGrp="1"/>
          </p:cNvGraphicFramePr>
          <p:nvPr>
            <p:extLst>
              <p:ext uri="{D42A27DB-BD31-4B8C-83A1-F6EECF244321}">
                <p14:modId xmlns:p14="http://schemas.microsoft.com/office/powerpoint/2010/main" val="307809257"/>
              </p:ext>
            </p:extLst>
          </p:nvPr>
        </p:nvGraphicFramePr>
        <p:xfrm>
          <a:off x="6060333" y="828400"/>
          <a:ext cx="1940244" cy="2305194"/>
        </p:xfrm>
        <a:graphic>
          <a:graphicData uri="http://schemas.openxmlformats.org/drawingml/2006/table">
            <a:tbl>
              <a:tblPr firstRow="1" bandRow="1">
                <a:tableStyleId>{5940675A-B579-460E-94D1-54222C63F5DA}</a:tableStyleId>
              </a:tblPr>
              <a:tblGrid>
                <a:gridCol w="1940244">
                  <a:extLst>
                    <a:ext uri="{9D8B030D-6E8A-4147-A177-3AD203B41FA5}">
                      <a16:colId xmlns:a16="http://schemas.microsoft.com/office/drawing/2014/main" val="4100959249"/>
                    </a:ext>
                  </a:extLst>
                </a:gridCol>
              </a:tblGrid>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1092303707"/>
                  </a:ext>
                </a:extLst>
              </a:tr>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0</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1421432035"/>
                  </a:ext>
                </a:extLst>
              </a:tr>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2289539898"/>
                  </a:ext>
                </a:extLst>
              </a:tr>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3112376096"/>
                  </a:ext>
                </a:extLst>
              </a:tr>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145552381"/>
                  </a:ext>
                </a:extLst>
              </a:tr>
              <a:tr h="384199">
                <a:tc>
                  <a:txBody>
                    <a:bodyPr/>
                    <a:lstStyle/>
                    <a:p>
                      <a:pPr algn="ct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a:txBody>
                  <a:tcPr>
                    <a:solidFill>
                      <a:srgbClr val="0099CC"/>
                    </a:solidFill>
                  </a:tcPr>
                </a:tc>
                <a:extLst>
                  <a:ext uri="{0D108BD9-81ED-4DB2-BD59-A6C34878D82A}">
                    <a16:rowId xmlns:a16="http://schemas.microsoft.com/office/drawing/2014/main" val="1829147828"/>
                  </a:ext>
                </a:extLst>
              </a:tr>
            </a:tbl>
          </a:graphicData>
        </a:graphic>
      </p:graphicFrame>
      <p:cxnSp>
        <p:nvCxnSpPr>
          <p:cNvPr id="46" name="直接箭头连接符 45">
            <a:extLst>
              <a:ext uri="{FF2B5EF4-FFF2-40B4-BE49-F238E27FC236}">
                <a16:creationId xmlns:a16="http://schemas.microsoft.com/office/drawing/2014/main" id="{B350A39F-8CA8-42BB-BBC6-AA5A0EF4082E}"/>
              </a:ext>
            </a:extLst>
          </p:cNvPr>
          <p:cNvCxnSpPr>
            <a:cxnSpLocks/>
          </p:cNvCxnSpPr>
          <p:nvPr/>
        </p:nvCxnSpPr>
        <p:spPr bwMode="auto">
          <a:xfrm>
            <a:off x="2626466" y="3954547"/>
            <a:ext cx="3448459" cy="16419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D650BEF-0BDE-432B-A122-783E455B0B78}"/>
              </a:ext>
            </a:extLst>
          </p:cNvPr>
          <p:cNvCxnSpPr>
            <a:cxnSpLocks/>
          </p:cNvCxnSpPr>
          <p:nvPr/>
        </p:nvCxnSpPr>
        <p:spPr bwMode="auto">
          <a:xfrm>
            <a:off x="2626466" y="3601289"/>
            <a:ext cx="3448459" cy="16419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E10D6BBC-EE3F-42E4-9689-D57A5B5896F3}"/>
              </a:ext>
            </a:extLst>
          </p:cNvPr>
          <p:cNvCxnSpPr>
            <a:cxnSpLocks/>
          </p:cNvCxnSpPr>
          <p:nvPr/>
        </p:nvCxnSpPr>
        <p:spPr bwMode="auto">
          <a:xfrm>
            <a:off x="2624035" y="3209624"/>
            <a:ext cx="3448459" cy="16419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F429BF9-03F9-4507-B1BD-DA12599730CA}"/>
              </a:ext>
            </a:extLst>
          </p:cNvPr>
          <p:cNvCxnSpPr>
            <a:cxnSpLocks/>
          </p:cNvCxnSpPr>
          <p:nvPr/>
        </p:nvCxnSpPr>
        <p:spPr bwMode="auto">
          <a:xfrm flipV="1">
            <a:off x="2621984" y="1394918"/>
            <a:ext cx="3438347" cy="14906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88FD8BD-CBE6-42E6-8335-EF98AE139F0E}"/>
              </a:ext>
            </a:extLst>
          </p:cNvPr>
          <p:cNvCxnSpPr>
            <a:cxnSpLocks/>
          </p:cNvCxnSpPr>
          <p:nvPr/>
        </p:nvCxnSpPr>
        <p:spPr bwMode="auto">
          <a:xfrm flipV="1">
            <a:off x="2621983" y="1021552"/>
            <a:ext cx="3438347" cy="14906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A7A557F-0062-41DD-B696-8CB66201B7B1}"/>
              </a:ext>
            </a:extLst>
          </p:cNvPr>
          <p:cNvCxnSpPr/>
          <p:nvPr/>
        </p:nvCxnSpPr>
        <p:spPr bwMode="auto">
          <a:xfrm>
            <a:off x="5943594" y="394579"/>
            <a:ext cx="0" cy="273901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3D333F24-0337-4026-A515-B04AEB6AFAE1}"/>
              </a:ext>
            </a:extLst>
          </p:cNvPr>
          <p:cNvCxnSpPr/>
          <p:nvPr/>
        </p:nvCxnSpPr>
        <p:spPr bwMode="auto">
          <a:xfrm flipH="1">
            <a:off x="8010305" y="2948763"/>
            <a:ext cx="4868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EF5CABCC-B22E-4751-B1C2-0DADC0D8DC51}"/>
              </a:ext>
            </a:extLst>
          </p:cNvPr>
          <p:cNvSpPr txBox="1"/>
          <p:nvPr/>
        </p:nvSpPr>
        <p:spPr>
          <a:xfrm>
            <a:off x="8443632" y="2729961"/>
            <a:ext cx="700368" cy="369332"/>
          </a:xfrm>
          <a:prstGeom prst="rect">
            <a:avLst/>
          </a:prstGeom>
          <a:noFill/>
        </p:spPr>
        <p:txBody>
          <a:bodyPr wrap="square" rtlCol="0">
            <a:spAutoFit/>
          </a:bodyPr>
          <a:lstStyle/>
          <a:p>
            <a:r>
              <a:rPr lang="en-US" altLang="zh-CN" sz="1800" dirty="0"/>
              <a:t>sp</a:t>
            </a:r>
            <a:endParaRPr lang="zh-CN" altLang="en-US" sz="1800" dirty="0"/>
          </a:p>
        </p:txBody>
      </p:sp>
      <p:sp>
        <p:nvSpPr>
          <p:cNvPr id="59" name="文本框 58">
            <a:extLst>
              <a:ext uri="{FF2B5EF4-FFF2-40B4-BE49-F238E27FC236}">
                <a16:creationId xmlns:a16="http://schemas.microsoft.com/office/drawing/2014/main" id="{6D02FC8D-2D7D-4E0B-9578-E7799F00B237}"/>
              </a:ext>
            </a:extLst>
          </p:cNvPr>
          <p:cNvSpPr txBox="1"/>
          <p:nvPr/>
        </p:nvSpPr>
        <p:spPr>
          <a:xfrm>
            <a:off x="6646211" y="3174738"/>
            <a:ext cx="768487"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栈顶</a:t>
            </a:r>
          </a:p>
        </p:txBody>
      </p:sp>
      <p:sp>
        <p:nvSpPr>
          <p:cNvPr id="60" name="文本框 59">
            <a:extLst>
              <a:ext uri="{FF2B5EF4-FFF2-40B4-BE49-F238E27FC236}">
                <a16:creationId xmlns:a16="http://schemas.microsoft.com/office/drawing/2014/main" id="{C33778A9-BDC4-463C-8B84-20372765261B}"/>
              </a:ext>
            </a:extLst>
          </p:cNvPr>
          <p:cNvSpPr txBox="1"/>
          <p:nvPr/>
        </p:nvSpPr>
        <p:spPr>
          <a:xfrm>
            <a:off x="6415077" y="383039"/>
            <a:ext cx="1896862" cy="369332"/>
          </a:xfrm>
          <a:prstGeom prst="rect">
            <a:avLst/>
          </a:prstGeom>
          <a:noFill/>
        </p:spPr>
        <p:txBody>
          <a:bodyPr wrap="square" rtlCol="0">
            <a:spAutoFit/>
          </a:bodyPr>
          <a:lstStyle/>
          <a:p>
            <a:r>
              <a:rPr lang="en-US" altLang="zh-CN" sz="1800" dirty="0">
                <a:solidFill>
                  <a:schemeClr val="bg1"/>
                </a:solidFill>
              </a:rPr>
              <a:t>User_Stack</a:t>
            </a:r>
            <a:endParaRPr lang="zh-CN" altLang="en-US" sz="1800" dirty="0">
              <a:solidFill>
                <a:schemeClr val="bg1"/>
              </a:solidFill>
            </a:endParaRPr>
          </a:p>
        </p:txBody>
      </p:sp>
      <p:cxnSp>
        <p:nvCxnSpPr>
          <p:cNvPr id="61" name="直接箭头连接符 60">
            <a:extLst>
              <a:ext uri="{FF2B5EF4-FFF2-40B4-BE49-F238E27FC236}">
                <a16:creationId xmlns:a16="http://schemas.microsoft.com/office/drawing/2014/main" id="{5A7AFED3-24B9-47EF-911C-7A16525A8349}"/>
              </a:ext>
            </a:extLst>
          </p:cNvPr>
          <p:cNvCxnSpPr/>
          <p:nvPr/>
        </p:nvCxnSpPr>
        <p:spPr bwMode="auto">
          <a:xfrm flipH="1">
            <a:off x="8020033" y="1387281"/>
            <a:ext cx="4868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D3EDE2E8-D8D8-4794-B5D1-3F2D86BE6E4F}"/>
              </a:ext>
            </a:extLst>
          </p:cNvPr>
          <p:cNvSpPr txBox="1"/>
          <p:nvPr/>
        </p:nvSpPr>
        <p:spPr>
          <a:xfrm>
            <a:off x="8453359" y="1168479"/>
            <a:ext cx="807363" cy="369332"/>
          </a:xfrm>
          <a:prstGeom prst="rect">
            <a:avLst/>
          </a:prstGeom>
          <a:noFill/>
        </p:spPr>
        <p:txBody>
          <a:bodyPr wrap="square" rtlCol="0">
            <a:spAutoFit/>
          </a:bodyPr>
          <a:lstStyle/>
          <a:p>
            <a:r>
              <a:rPr lang="en-US" altLang="zh-CN" sz="1800" dirty="0"/>
              <a:t>sp+16</a:t>
            </a:r>
            <a:endParaRPr lang="zh-CN" altLang="en-US" sz="1800" dirty="0"/>
          </a:p>
        </p:txBody>
      </p:sp>
    </p:spTree>
    <p:extLst>
      <p:ext uri="{BB962C8B-B14F-4D97-AF65-F5344CB8AC3E}">
        <p14:creationId xmlns:p14="http://schemas.microsoft.com/office/powerpoint/2010/main" val="14878121"/>
      </p:ext>
    </p:extLst>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35357</TotalTime>
  <Words>2611</Words>
  <Application>Microsoft Office PowerPoint</Application>
  <PresentationFormat>全屏显示(4:3)</PresentationFormat>
  <Paragraphs>285</Paragraphs>
  <Slides>34</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6" baseType="lpstr">
      <vt:lpstr>方正舒体</vt:lpstr>
      <vt:lpstr>华文仿宋</vt:lpstr>
      <vt:lpstr>华文行楷</vt:lpstr>
      <vt:lpstr>华文中宋</vt:lpstr>
      <vt:lpstr>宋体</vt:lpstr>
      <vt:lpstr>Arial</vt:lpstr>
      <vt:lpstr>Consolas</vt:lpstr>
      <vt:lpstr>Courier New</vt:lpstr>
      <vt:lpstr>Times New Roman</vt:lpstr>
      <vt:lpstr>Wingdings</vt:lpstr>
      <vt:lpstr>Grid</vt:lpstr>
      <vt:lpstr>BMP 图像</vt:lpstr>
      <vt:lpstr>MOS操作系统实验  lab4  系统调用和fork</vt:lpstr>
      <vt:lpstr>内容提要</vt:lpstr>
      <vt:lpstr>实验概述</vt:lpstr>
      <vt:lpstr>实验内容——系统调用的机制</vt:lpstr>
      <vt:lpstr>writef 的调用树</vt:lpstr>
      <vt:lpstr>系统调用的流程图示</vt:lpstr>
      <vt:lpstr>用户态的系统调用接口</vt:lpstr>
      <vt:lpstr>执行特权指令syscall</vt:lpstr>
      <vt:lpstr>MIPS调用规范(ABI)</vt:lpstr>
      <vt:lpstr>MIPS调用规范(ABI) 续</vt:lpstr>
      <vt:lpstr>内核的系统调用中断入口</vt:lpstr>
      <vt:lpstr>handle_sys 函数</vt:lpstr>
      <vt:lpstr>handle_sys 函数</vt:lpstr>
      <vt:lpstr>系统调用的实现</vt:lpstr>
      <vt:lpstr>系统调用的实现</vt:lpstr>
      <vt:lpstr>系统调用的实现</vt:lpstr>
      <vt:lpstr>进程间通讯 IPC</vt:lpstr>
      <vt:lpstr>进程间通讯 IPC 续</vt:lpstr>
      <vt:lpstr>IPC 的用户接口（user/ipc.c）</vt:lpstr>
      <vt:lpstr>IPC 的用户接口（user/ipc.c）</vt:lpstr>
      <vt:lpstr>IPC 相关的系统调用</vt:lpstr>
      <vt:lpstr>Fork</vt:lpstr>
      <vt:lpstr>写时复制 &amp; 缺页中断处理</vt:lpstr>
      <vt:lpstr>写时复制 &amp; 缺页中断处理</vt:lpstr>
      <vt:lpstr>Fork流程图</vt:lpstr>
      <vt:lpstr>Fork的实现</vt:lpstr>
      <vt:lpstr>Fork的实现</vt:lpstr>
      <vt:lpstr>Fork的实现</vt:lpstr>
      <vt:lpstr>Fork的实现</vt:lpstr>
      <vt:lpstr>Fork的实现</vt:lpstr>
      <vt:lpstr>课下自行测试须知</vt:lpstr>
      <vt:lpstr>课下测试结果</vt:lpstr>
      <vt:lpstr>提交评测结果</vt:lpstr>
      <vt:lpstr>lab4-extra测试范围说明</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gongb</cp:lastModifiedBy>
  <cp:revision>3070</cp:revision>
  <dcterms:created xsi:type="dcterms:W3CDTF">2004-03-10T10:42:25Z</dcterms:created>
  <dcterms:modified xsi:type="dcterms:W3CDTF">2020-04-26T05:06:03Z</dcterms:modified>
</cp:coreProperties>
</file>