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1606" r:id="rId2"/>
    <p:sldId id="1541" r:id="rId3"/>
    <p:sldId id="1608" r:id="rId4"/>
    <p:sldId id="1607" r:id="rId5"/>
    <p:sldId id="1621" r:id="rId6"/>
    <p:sldId id="1638" r:id="rId7"/>
    <p:sldId id="1637" r:id="rId8"/>
    <p:sldId id="1626" r:id="rId9"/>
    <p:sldId id="1639" r:id="rId10"/>
    <p:sldId id="1640" r:id="rId11"/>
    <p:sldId id="1650" r:id="rId12"/>
    <p:sldId id="1641" r:id="rId13"/>
    <p:sldId id="1642" r:id="rId14"/>
    <p:sldId id="1627" r:id="rId15"/>
    <p:sldId id="1643" r:id="rId16"/>
    <p:sldId id="1657" r:id="rId17"/>
    <p:sldId id="1644" r:id="rId18"/>
    <p:sldId id="1651" r:id="rId19"/>
    <p:sldId id="1622" r:id="rId20"/>
    <p:sldId id="1645" r:id="rId21"/>
    <p:sldId id="1646" r:id="rId22"/>
    <p:sldId id="1647" r:id="rId23"/>
    <p:sldId id="1658" r:id="rId24"/>
    <p:sldId id="1652" r:id="rId25"/>
    <p:sldId id="1649" r:id="rId26"/>
    <p:sldId id="1659" r:id="rId27"/>
    <p:sldId id="1653" r:id="rId28"/>
    <p:sldId id="1628" r:id="rId29"/>
    <p:sldId id="1618" r:id="rId30"/>
    <p:sldId id="1655" r:id="rId31"/>
    <p:sldId id="1654" r:id="rId32"/>
    <p:sldId id="1619" r:id="rId33"/>
    <p:sldId id="1656" r:id="rId34"/>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itchFamily="18" charset="0"/>
        <a:ea typeface="华文仿宋"/>
        <a:cs typeface="华文仿宋"/>
      </a:defRPr>
    </a:lvl1pPr>
    <a:lvl2pPr marL="457200" algn="l" rtl="0" fontAlgn="base">
      <a:spcBef>
        <a:spcPct val="0"/>
      </a:spcBef>
      <a:spcAft>
        <a:spcPct val="0"/>
      </a:spcAft>
      <a:defRPr sz="3600" kern="1200">
        <a:solidFill>
          <a:schemeClr val="tx1"/>
        </a:solidFill>
        <a:latin typeface="Times New Roman" pitchFamily="18" charset="0"/>
        <a:ea typeface="华文仿宋"/>
        <a:cs typeface="华文仿宋"/>
      </a:defRPr>
    </a:lvl2pPr>
    <a:lvl3pPr marL="914400" algn="l" rtl="0" fontAlgn="base">
      <a:spcBef>
        <a:spcPct val="0"/>
      </a:spcBef>
      <a:spcAft>
        <a:spcPct val="0"/>
      </a:spcAft>
      <a:defRPr sz="3600" kern="1200">
        <a:solidFill>
          <a:schemeClr val="tx1"/>
        </a:solidFill>
        <a:latin typeface="Times New Roman" pitchFamily="18" charset="0"/>
        <a:ea typeface="华文仿宋"/>
        <a:cs typeface="华文仿宋"/>
      </a:defRPr>
    </a:lvl3pPr>
    <a:lvl4pPr marL="1371600" algn="l" rtl="0" fontAlgn="base">
      <a:spcBef>
        <a:spcPct val="0"/>
      </a:spcBef>
      <a:spcAft>
        <a:spcPct val="0"/>
      </a:spcAft>
      <a:defRPr sz="3600" kern="1200">
        <a:solidFill>
          <a:schemeClr val="tx1"/>
        </a:solidFill>
        <a:latin typeface="Times New Roman" pitchFamily="18" charset="0"/>
        <a:ea typeface="华文仿宋"/>
        <a:cs typeface="华文仿宋"/>
      </a:defRPr>
    </a:lvl4pPr>
    <a:lvl5pPr marL="1828800" algn="l" rtl="0" fontAlgn="base">
      <a:spcBef>
        <a:spcPct val="0"/>
      </a:spcBef>
      <a:spcAft>
        <a:spcPct val="0"/>
      </a:spcAft>
      <a:defRPr sz="3600" kern="1200">
        <a:solidFill>
          <a:schemeClr val="tx1"/>
        </a:solidFill>
        <a:latin typeface="Times New Roman" pitchFamily="18" charset="0"/>
        <a:ea typeface="华文仿宋"/>
        <a:cs typeface="华文仿宋"/>
      </a:defRPr>
    </a:lvl5pPr>
    <a:lvl6pPr marL="2286000" algn="l" defTabSz="914400" rtl="0" eaLnBrk="1" latinLnBrk="0" hangingPunct="1">
      <a:defRPr sz="3600" kern="1200">
        <a:solidFill>
          <a:schemeClr val="tx1"/>
        </a:solidFill>
        <a:latin typeface="Times New Roman" pitchFamily="18" charset="0"/>
        <a:ea typeface="华文仿宋"/>
        <a:cs typeface="华文仿宋"/>
      </a:defRPr>
    </a:lvl6pPr>
    <a:lvl7pPr marL="2743200" algn="l" defTabSz="914400" rtl="0" eaLnBrk="1" latinLnBrk="0" hangingPunct="1">
      <a:defRPr sz="3600" kern="1200">
        <a:solidFill>
          <a:schemeClr val="tx1"/>
        </a:solidFill>
        <a:latin typeface="Times New Roman" pitchFamily="18" charset="0"/>
        <a:ea typeface="华文仿宋"/>
        <a:cs typeface="华文仿宋"/>
      </a:defRPr>
    </a:lvl7pPr>
    <a:lvl8pPr marL="3200400" algn="l" defTabSz="914400" rtl="0" eaLnBrk="1" latinLnBrk="0" hangingPunct="1">
      <a:defRPr sz="3600" kern="1200">
        <a:solidFill>
          <a:schemeClr val="tx1"/>
        </a:solidFill>
        <a:latin typeface="Times New Roman" pitchFamily="18" charset="0"/>
        <a:ea typeface="华文仿宋"/>
        <a:cs typeface="华文仿宋"/>
      </a:defRPr>
    </a:lvl8pPr>
    <a:lvl9pPr marL="3657600" algn="l" defTabSz="914400" rtl="0" eaLnBrk="1" latinLnBrk="0" hangingPunct="1">
      <a:defRPr sz="3600" kern="1200">
        <a:solidFill>
          <a:schemeClr val="tx1"/>
        </a:solidFill>
        <a:latin typeface="Times New Roman" pitchFamily="18" charset="0"/>
        <a:ea typeface="华文仿宋"/>
        <a:cs typeface="华文仿宋"/>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9999"/>
    <a:srgbClr val="0099CC"/>
    <a:srgbClr val="99CCFF"/>
    <a:srgbClr val="C0C0C0"/>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2" autoAdjust="0"/>
    <p:restoredTop sz="85177" autoAdjust="0"/>
  </p:normalViewPr>
  <p:slideViewPr>
    <p:cSldViewPr snapToGrid="0">
      <p:cViewPr varScale="1">
        <p:scale>
          <a:sx n="90" d="100"/>
          <a:sy n="90" d="100"/>
        </p:scale>
        <p:origin x="1485" y="33"/>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6010"/>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cs typeface="+mn-cs"/>
              </a:defRPr>
            </a:lvl1pPr>
          </a:lstStyle>
          <a:p>
            <a:pPr>
              <a:defRPr/>
            </a:pPr>
            <a:fld id="{C82B94DB-91B2-48A0-BAB1-7AC5813B0FE3}" type="slidenum">
              <a:rPr lang="zh-CN" altLang="en-US"/>
              <a:pPr>
                <a:defRPr/>
              </a:pPr>
              <a:t>‹#›</a:t>
            </a:fld>
            <a:endParaRPr lang="en-US" altLang="zh-CN"/>
          </a:p>
        </p:txBody>
      </p:sp>
    </p:spTree>
    <p:extLst>
      <p:ext uri="{BB962C8B-B14F-4D97-AF65-F5344CB8AC3E}">
        <p14:creationId xmlns:p14="http://schemas.microsoft.com/office/powerpoint/2010/main" val="2509420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cs typeface="+mn-cs"/>
              </a:defRPr>
            </a:lvl1pPr>
          </a:lstStyle>
          <a:p>
            <a:pPr>
              <a:defRPr/>
            </a:pPr>
            <a:fld id="{A4FA5199-6272-4107-B9EC-04DAA56CCC40}" type="slidenum">
              <a:rPr lang="zh-CN" altLang="en-US"/>
              <a:pPr>
                <a:defRPr/>
              </a:pPr>
              <a:t>‹#›</a:t>
            </a:fld>
            <a:endParaRPr lang="en-US" altLang="zh-CN"/>
          </a:p>
        </p:txBody>
      </p:sp>
    </p:spTree>
    <p:extLst>
      <p:ext uri="{BB962C8B-B14F-4D97-AF65-F5344CB8AC3E}">
        <p14:creationId xmlns:p14="http://schemas.microsoft.com/office/powerpoint/2010/main" val="267180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pPr>
                <a:defRPr/>
              </a:pPr>
              <a:t>1</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274120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2</a:t>
            </a:fld>
            <a:endParaRPr lang="zh-CN" altLang="en-US"/>
          </a:p>
        </p:txBody>
      </p:sp>
    </p:spTree>
    <p:extLst>
      <p:ext uri="{BB962C8B-B14F-4D97-AF65-F5344CB8AC3E}">
        <p14:creationId xmlns:p14="http://schemas.microsoft.com/office/powerpoint/2010/main" val="249470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0" dirty="0"/>
              <a:t>在 </a:t>
            </a:r>
            <a:r>
              <a:rPr lang="en-US" altLang="zh-CN" sz="1200" kern="0" dirty="0"/>
              <a:t>lab4 </a:t>
            </a:r>
            <a:r>
              <a:rPr lang="zh-CN" altLang="en-US" sz="1200" kern="0" dirty="0"/>
              <a:t>中，我们已经学习过一种进程间通信 </a:t>
            </a:r>
            <a:r>
              <a:rPr lang="en-US" altLang="zh-CN" sz="1200" kern="0" dirty="0"/>
              <a:t>(IPC) </a:t>
            </a:r>
            <a:r>
              <a:rPr lang="zh-CN" altLang="en-US" sz="1200" kern="0" dirty="0"/>
              <a:t>的方式</a:t>
            </a:r>
            <a:r>
              <a:rPr lang="en-US" altLang="zh-CN" sz="1200" kern="0" dirty="0"/>
              <a:t>——</a:t>
            </a:r>
            <a:r>
              <a:rPr lang="zh-CN" altLang="en-US" sz="1200" kern="0" dirty="0"/>
              <a:t>共享内存。</a:t>
            </a:r>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a:t>在下一页所示的代码中，实现了从父进程向子进程发送消息“</a:t>
            </a:r>
            <a:r>
              <a:rPr lang="en-US" altLang="zh-CN" sz="1200" kern="0" dirty="0" err="1"/>
              <a:t>Hello,world</a:t>
            </a:r>
            <a:r>
              <a:rPr lang="zh-CN" altLang="en-US" sz="1200" kern="0" dirty="0"/>
              <a:t>”，并且在子进程中打印到屏幕上。它演示了管道在父子进程之间通信的基本用法：在 </a:t>
            </a:r>
            <a:r>
              <a:rPr lang="en-US" altLang="zh-CN" sz="1200" kern="0" dirty="0"/>
              <a:t>pipe </a:t>
            </a:r>
            <a:r>
              <a:rPr lang="zh-CN" altLang="en-US" sz="1200" kern="0" dirty="0"/>
              <a:t>函数之后，调用 </a:t>
            </a:r>
            <a:r>
              <a:rPr lang="en-US" altLang="zh-CN" sz="1200" kern="0" dirty="0"/>
              <a:t>fork</a:t>
            </a:r>
            <a:r>
              <a:rPr lang="zh-CN" altLang="en-US" sz="1200" kern="0" dirty="0"/>
              <a:t>来产生一个子进程，之后在父子进程中执行不同的操作。在示例代码中，父进程操作写端，而子进程操作读端。同时，示例代码也为我们演示了使用 </a:t>
            </a:r>
            <a:r>
              <a:rPr lang="en-US" altLang="zh-CN" sz="1200" kern="0" dirty="0"/>
              <a:t>pipe </a:t>
            </a:r>
            <a:r>
              <a:rPr lang="zh-CN" altLang="en-US" sz="1200" kern="0" dirty="0"/>
              <a:t>系统调用的习惯：</a:t>
            </a:r>
            <a:r>
              <a:rPr lang="en-US" altLang="zh-CN" sz="1200" kern="0" dirty="0"/>
              <a:t>fork </a:t>
            </a:r>
            <a:r>
              <a:rPr lang="zh-CN" altLang="en-US" sz="1200" kern="0" dirty="0"/>
              <a:t>之后，进程在开始读或写管道之前都会关掉不会用到的管道端。</a:t>
            </a:r>
            <a:endParaRPr lang="en-US" altLang="zh-CN" sz="1200" kern="0" dirty="0"/>
          </a:p>
          <a:p>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7</a:t>
            </a:fld>
            <a:endParaRPr lang="en-US" altLang="zh-CN"/>
          </a:p>
        </p:txBody>
      </p:sp>
    </p:spTree>
    <p:extLst>
      <p:ext uri="{BB962C8B-B14F-4D97-AF65-F5344CB8AC3E}">
        <p14:creationId xmlns:p14="http://schemas.microsoft.com/office/powerpoint/2010/main" val="1153948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不论是在读者还是在写者中，我们都需要对另一端的状态进行判断：</a:t>
            </a:r>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15</a:t>
            </a:fld>
            <a:endParaRPr lang="en-US" altLang="zh-CN"/>
          </a:p>
        </p:txBody>
      </p:sp>
    </p:spTree>
    <p:extLst>
      <p:ext uri="{BB962C8B-B14F-4D97-AF65-F5344CB8AC3E}">
        <p14:creationId xmlns:p14="http://schemas.microsoft.com/office/powerpoint/2010/main" val="174128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当然，如果进程间是孤立的，随时打断也没有关系。但当多个进程共享同一个变量时，执行同一段代码，不同的进程执行顺序有可能产生完全不同的结果，造成运行结果 的不确定性。而进程通信需要共享（不论是管道还是共享内存），所以我们要对进程中共享变量的读写操作有足够高的警惕。 </a:t>
            </a:r>
            <a:endParaRPr lang="en-US" altLang="zh-CN" sz="1200" dirty="0"/>
          </a:p>
          <a:p>
            <a:r>
              <a:rPr lang="zh-CN" altLang="en-US" sz="1200" dirty="0"/>
              <a:t>实际上，因为管道本身的共享性质，在管道中有一系列的竞争情况。在当前这种不加锁控制的情况下，我们无法保证</a:t>
            </a:r>
            <a:r>
              <a:rPr lang="en-US" altLang="zh-CN" sz="1200" dirty="0"/>
              <a:t>_</a:t>
            </a:r>
            <a:r>
              <a:rPr lang="en-US" altLang="zh-CN" sz="1200" dirty="0" err="1"/>
              <a:t>pipeisclosed</a:t>
            </a:r>
            <a:r>
              <a:rPr lang="zh-CN" altLang="en-US" sz="1200" dirty="0"/>
              <a:t>用于管道另一端关闭的判断一定 返回正确的结果。 </a:t>
            </a:r>
            <a:endParaRPr lang="en-US" altLang="zh-CN" sz="1200" dirty="0"/>
          </a:p>
          <a:p>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19</a:t>
            </a:fld>
            <a:endParaRPr lang="en-US" altLang="zh-CN"/>
          </a:p>
        </p:txBody>
      </p:sp>
    </p:spTree>
    <p:extLst>
      <p:ext uri="{BB962C8B-B14F-4D97-AF65-F5344CB8AC3E}">
        <p14:creationId xmlns:p14="http://schemas.microsoft.com/office/powerpoint/2010/main" val="94895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pPr>
                <a:defRPr/>
              </a:pPr>
              <a:t>27</a:t>
            </a:fld>
            <a:endParaRPr lang="en-US" altLang="zh-CN"/>
          </a:p>
        </p:txBody>
      </p:sp>
    </p:spTree>
    <p:extLst>
      <p:ext uri="{BB962C8B-B14F-4D97-AF65-F5344CB8AC3E}">
        <p14:creationId xmlns:p14="http://schemas.microsoft.com/office/powerpoint/2010/main" val="403273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ext uri="{D42A27DB-BD31-4B8C-83A1-F6EECF244321}">
                <p14:modId xmlns:p14="http://schemas.microsoft.com/office/powerpoint/2010/main" val="420191252"/>
              </p:ext>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name="BMP 图像" r:id="rId2" imgW="9161905" imgH="704948" progId="PBrush">
                  <p:embed/>
                </p:oleObj>
              </mc:Choice>
              <mc:Fallback>
                <p:oleObj name="BMP 图像" r:id="rId2" imgW="9161905" imgH="704948" progId="PBrush">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cs typeface="+mn-cs"/>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C4BC2169-558D-414C-A7F6-90D670A3397E}" type="slidenum">
              <a:rPr lang="zh-CN" altLang="en-US" sz="1600">
                <a:solidFill>
                  <a:schemeClr val="bg1"/>
                </a:solidFill>
                <a:ea typeface="宋体" pitchFamily="2" charset="-122"/>
                <a:cs typeface="+mn-cs"/>
              </a:rPr>
              <a:pPr algn="ctr">
                <a:defRPr/>
              </a:pPr>
              <a:t>‹#›</a:t>
            </a:fld>
            <a:endParaRPr lang="en-US" altLang="zh-CN" sz="1600">
              <a:solidFill>
                <a:schemeClr val="bg1"/>
              </a:solidFill>
              <a:ea typeface="宋体" pitchFamily="2" charset="-122"/>
              <a:cs typeface="+mn-cs"/>
            </a:endParaRPr>
          </a:p>
        </p:txBody>
      </p:sp>
      <p:sp>
        <p:nvSpPr>
          <p:cNvPr id="2" name="TextBox 1"/>
          <p:cNvSpPr txBox="1"/>
          <p:nvPr userDrawn="1"/>
        </p:nvSpPr>
        <p:spPr>
          <a:xfrm>
            <a:off x="7432363" y="6353299"/>
            <a:ext cx="1552575" cy="461665"/>
          </a:xfrm>
          <a:prstGeom prst="rect">
            <a:avLst/>
          </a:prstGeom>
          <a:noFill/>
        </p:spPr>
        <p:txBody>
          <a:bodyPr wrap="square" rtlCol="0">
            <a:spAutoFit/>
          </a:bodyPr>
          <a:lstStyle/>
          <a:p>
            <a:pPr algn="r"/>
            <a:fld id="{F4BD8D41-3D5A-8040-8967-3A8C96C55342}" type="slidenum">
              <a:rPr lang="en-US" sz="2400" b="1" smtClean="0"/>
              <a:pPr algn="r"/>
              <a:t>‹#›</a:t>
            </a:fld>
            <a:r>
              <a:rPr lang="en-US" altLang="zh-CN" sz="2400" b="1" dirty="0"/>
              <a:t>/33</a:t>
            </a:r>
            <a:endParaRPr lang="en-US" sz="2400" b="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nglei@bua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5642" y="1693593"/>
            <a:ext cx="7772400" cy="1937084"/>
          </a:xfrm>
        </p:spPr>
        <p:txBody>
          <a:bodyPr/>
          <a:lstStyle/>
          <a:p>
            <a:pPr eaLnBrk="1" hangingPunct="1">
              <a:defRPr/>
            </a:pPr>
            <a:r>
              <a:rPr lang="zh-CN" altLang="en-US" dirty="0"/>
              <a:t>操作系统实验</a:t>
            </a:r>
            <a:br>
              <a:rPr lang="en-US" altLang="zh-CN" dirty="0"/>
            </a:br>
            <a:br>
              <a:rPr lang="en-US" altLang="zh-CN" dirty="0"/>
            </a:br>
            <a:r>
              <a:rPr lang="en-US" altLang="zh-CN" dirty="0">
                <a:latin typeface="Consolas" panose="020B0609020204030204" pitchFamily="49" charset="0"/>
              </a:rPr>
              <a:t>Lab6 </a:t>
            </a:r>
            <a:r>
              <a:rPr lang="zh-CN" altLang="en-US" dirty="0"/>
              <a:t>管道与 </a:t>
            </a:r>
            <a:r>
              <a:rPr lang="en-US" altLang="zh-CN" dirty="0">
                <a:latin typeface="Consolas" panose="020B0609020204030204" pitchFamily="49" charset="0"/>
              </a:rPr>
              <a:t>SHELL</a:t>
            </a:r>
            <a:endParaRPr lang="zh-CN" altLang="en-US" dirty="0">
              <a:latin typeface="Consolas" panose="020B0609020204030204" pitchFamily="49" charset="0"/>
            </a:endParaRPr>
          </a:p>
        </p:txBody>
      </p:sp>
      <p:sp>
        <p:nvSpPr>
          <p:cNvPr id="3" name="副标题 2"/>
          <p:cNvSpPr>
            <a:spLocks noGrp="1"/>
          </p:cNvSpPr>
          <p:nvPr>
            <p:ph type="subTitle" idx="1"/>
          </p:nvPr>
        </p:nvSpPr>
        <p:spPr>
          <a:xfrm>
            <a:off x="1371600" y="4408718"/>
            <a:ext cx="6400800" cy="1752600"/>
          </a:xfrm>
        </p:spPr>
        <p:txBody>
          <a:bodyPr/>
          <a:lstStyle/>
          <a:p>
            <a:r>
              <a:rPr lang="zh-CN" altLang="en-US" dirty="0"/>
              <a:t>王雷</a:t>
            </a:r>
            <a:endParaRPr lang="en-US" altLang="zh-CN" dirty="0"/>
          </a:p>
          <a:p>
            <a:r>
              <a:rPr lang="en-US" altLang="zh-CN" dirty="0">
                <a:hlinkClick r:id="rId3"/>
              </a:rPr>
              <a:t>wanglei@buaa.edu.cn</a:t>
            </a:r>
            <a:endParaRPr lang="en-US" altLang="zh-CN" dirty="0"/>
          </a:p>
          <a:p>
            <a:r>
              <a:rPr lang="zh-CN" altLang="en-US" dirty="0"/>
              <a:t>北航操作系统课程建设小组 </a:t>
            </a:r>
            <a:endParaRPr lang="en-US" altLang="zh-CN" dirty="0"/>
          </a:p>
          <a:p>
            <a:r>
              <a:rPr lang="en-US" altLang="zh-CN" dirty="0"/>
              <a:t>2021</a:t>
            </a:r>
            <a:r>
              <a:rPr lang="zh-CN" altLang="en-US" dirty="0"/>
              <a:t>年</a:t>
            </a:r>
            <a:r>
              <a:rPr lang="en-US" altLang="zh-CN" dirty="0"/>
              <a:t>3</a:t>
            </a:r>
            <a:r>
              <a:rPr lang="zh-CN" altLang="en-US" dirty="0"/>
              <a:t>月</a:t>
            </a:r>
            <a:r>
              <a:rPr lang="en-US" altLang="zh-CN" dirty="0"/>
              <a:t>31</a:t>
            </a:r>
            <a:r>
              <a:rPr lang="zh-CN" altLang="en-US" dirty="0"/>
              <a:t>日</a:t>
            </a:r>
          </a:p>
        </p:txBody>
      </p:sp>
    </p:spTree>
    <p:extLst>
      <p:ext uri="{BB962C8B-B14F-4D97-AF65-F5344CB8AC3E}">
        <p14:creationId xmlns:p14="http://schemas.microsoft.com/office/powerpoint/2010/main" val="411759793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58163"/>
            <a:ext cx="8394700" cy="533400"/>
          </a:xfrm>
        </p:spPr>
        <p:txBody>
          <a:bodyPr/>
          <a:lstStyle/>
          <a:p>
            <a:r>
              <a:rPr lang="zh-CN" altLang="en-US" sz="3600" dirty="0"/>
              <a:t>管道的测试</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12875" y="718457"/>
            <a:ext cx="8718248" cy="1688646"/>
          </a:xfrm>
        </p:spPr>
        <p:txBody>
          <a:bodyPr anchor="ctr"/>
          <a:lstStyle/>
          <a:p>
            <a:r>
              <a:rPr lang="zh-CN" altLang="en-US" sz="2400" dirty="0"/>
              <a:t>在 </a:t>
            </a:r>
            <a:r>
              <a:rPr lang="en-US" altLang="zh-CN" sz="2400" dirty="0"/>
              <a:t>pipe </a:t>
            </a:r>
            <a:r>
              <a:rPr lang="zh-CN" altLang="en-US" sz="2400" dirty="0"/>
              <a:t>中，首先分配两个文件描述符并为其分配空间，然后将管道作为这两个文件描述符数据区的第一页数据，从而使得这两个文件描述符能够共享一个管道的数据缓冲区。 </a:t>
            </a:r>
            <a:endParaRPr lang="en-US" altLang="zh-CN" sz="2400" dirty="0"/>
          </a:p>
        </p:txBody>
      </p:sp>
      <p:pic>
        <p:nvPicPr>
          <p:cNvPr id="2385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2" y="2113188"/>
            <a:ext cx="7075714" cy="4201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bwMode="auto">
          <a:xfrm>
            <a:off x="4644567" y="5486397"/>
            <a:ext cx="972000" cy="0"/>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28575" cap="flat" cmpd="sng" algn="ctr">
            <a:solidFill>
              <a:srgbClr val="FF0000"/>
            </a:solidFill>
            <a:prstDash val="solid"/>
            <a:round/>
            <a:headEnd type="none" w="med" len="med"/>
            <a:tailEnd type="none" w="med" len="med"/>
          </a:ln>
          <a:effectLst/>
        </p:spPr>
      </p:cxnSp>
      <p:sp>
        <p:nvSpPr>
          <p:cNvPr id="3" name="TextBox 2"/>
          <p:cNvSpPr txBox="1"/>
          <p:nvPr/>
        </p:nvSpPr>
        <p:spPr>
          <a:xfrm>
            <a:off x="1465939" y="3077029"/>
            <a:ext cx="1705429" cy="353943"/>
          </a:xfrm>
          <a:prstGeom prst="rect">
            <a:avLst/>
          </a:prstGeom>
          <a:noFill/>
        </p:spPr>
        <p:txBody>
          <a:bodyPr wrap="square" rtlCol="0">
            <a:spAutoFit/>
          </a:bodyPr>
          <a:lstStyle/>
          <a:p>
            <a:r>
              <a:rPr lang="zh-CN" altLang="en-US" sz="1700" b="1" dirty="0">
                <a:solidFill>
                  <a:srgbClr val="FF0000"/>
                </a:solidFill>
              </a:rPr>
              <a:t>为</a:t>
            </a:r>
            <a:r>
              <a:rPr lang="en-US" altLang="zh-CN" sz="1700" b="1" dirty="0">
                <a:solidFill>
                  <a:srgbClr val="FF0000"/>
                </a:solidFill>
              </a:rPr>
              <a:t>fd0</a:t>
            </a:r>
            <a:r>
              <a:rPr lang="zh-CN" altLang="en-US" sz="1700" b="1" dirty="0">
                <a:solidFill>
                  <a:srgbClr val="FF0000"/>
                </a:solidFill>
              </a:rPr>
              <a:t>分配空间</a:t>
            </a:r>
            <a:endParaRPr lang="en-US" sz="1700" b="1" dirty="0">
              <a:solidFill>
                <a:srgbClr val="FF0000"/>
              </a:solidFill>
            </a:endParaRPr>
          </a:p>
        </p:txBody>
      </p:sp>
      <p:sp>
        <p:nvSpPr>
          <p:cNvPr id="11" name="TextBox 10"/>
          <p:cNvSpPr txBox="1"/>
          <p:nvPr/>
        </p:nvSpPr>
        <p:spPr>
          <a:xfrm>
            <a:off x="1473199" y="3751942"/>
            <a:ext cx="1705429" cy="353943"/>
          </a:xfrm>
          <a:prstGeom prst="rect">
            <a:avLst/>
          </a:prstGeom>
          <a:noFill/>
        </p:spPr>
        <p:txBody>
          <a:bodyPr wrap="square" rtlCol="0">
            <a:spAutoFit/>
          </a:bodyPr>
          <a:lstStyle/>
          <a:p>
            <a:r>
              <a:rPr lang="zh-CN" altLang="en-US" sz="1700" b="1" dirty="0">
                <a:solidFill>
                  <a:srgbClr val="FF0000"/>
                </a:solidFill>
              </a:rPr>
              <a:t>为</a:t>
            </a:r>
            <a:r>
              <a:rPr lang="en-US" altLang="zh-CN" sz="1700" b="1" dirty="0">
                <a:solidFill>
                  <a:srgbClr val="FF0000"/>
                </a:solidFill>
              </a:rPr>
              <a:t>fd1</a:t>
            </a:r>
            <a:r>
              <a:rPr lang="zh-CN" altLang="en-US" sz="1700" b="1" dirty="0">
                <a:solidFill>
                  <a:srgbClr val="FF0000"/>
                </a:solidFill>
              </a:rPr>
              <a:t>分配空间</a:t>
            </a:r>
            <a:endParaRPr lang="en-US" sz="1700" b="1" dirty="0">
              <a:solidFill>
                <a:srgbClr val="FF0000"/>
              </a:solidFill>
            </a:endParaRPr>
          </a:p>
        </p:txBody>
      </p:sp>
      <p:sp>
        <p:nvSpPr>
          <p:cNvPr id="12" name="TextBox 11"/>
          <p:cNvSpPr txBox="1"/>
          <p:nvPr/>
        </p:nvSpPr>
        <p:spPr>
          <a:xfrm>
            <a:off x="1480459" y="4470398"/>
            <a:ext cx="5007427" cy="353943"/>
          </a:xfrm>
          <a:prstGeom prst="rect">
            <a:avLst/>
          </a:prstGeom>
          <a:noFill/>
        </p:spPr>
        <p:txBody>
          <a:bodyPr wrap="square" rtlCol="0">
            <a:spAutoFit/>
          </a:bodyPr>
          <a:lstStyle/>
          <a:p>
            <a:r>
              <a:rPr lang="zh-CN" altLang="en-US" sz="1700" b="1" dirty="0">
                <a:solidFill>
                  <a:srgbClr val="FF0000"/>
                </a:solidFill>
              </a:rPr>
              <a:t>为管道分配空间，并作为</a:t>
            </a:r>
            <a:r>
              <a:rPr lang="en-US" altLang="zh-CN" sz="1700" b="1" dirty="0">
                <a:solidFill>
                  <a:srgbClr val="FF0000"/>
                </a:solidFill>
              </a:rPr>
              <a:t>fd0</a:t>
            </a:r>
            <a:r>
              <a:rPr lang="zh-CN" altLang="en-US" sz="1700" b="1" dirty="0">
                <a:solidFill>
                  <a:srgbClr val="FF0000"/>
                </a:solidFill>
              </a:rPr>
              <a:t>和</a:t>
            </a:r>
            <a:r>
              <a:rPr lang="en-US" altLang="zh-CN" sz="1700" b="1" dirty="0">
                <a:solidFill>
                  <a:srgbClr val="FF0000"/>
                </a:solidFill>
              </a:rPr>
              <a:t>fd1</a:t>
            </a:r>
            <a:r>
              <a:rPr lang="zh-CN" altLang="en-US" sz="1700" b="1" dirty="0">
                <a:solidFill>
                  <a:srgbClr val="FF0000"/>
                </a:solidFill>
              </a:rPr>
              <a:t>的第一页数据</a:t>
            </a:r>
            <a:endParaRPr lang="en-US" sz="1700" b="1" dirty="0">
              <a:solidFill>
                <a:srgbClr val="FF0000"/>
              </a:solidFill>
            </a:endParaRPr>
          </a:p>
        </p:txBody>
      </p:sp>
      <p:cxnSp>
        <p:nvCxnSpPr>
          <p:cNvPr id="13" name="Straight Connector 12"/>
          <p:cNvCxnSpPr/>
          <p:nvPr/>
        </p:nvCxnSpPr>
        <p:spPr bwMode="auto">
          <a:xfrm>
            <a:off x="2213421" y="4942114"/>
            <a:ext cx="1260000" cy="0"/>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031592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330198" y="398459"/>
            <a:ext cx="8394700" cy="533400"/>
          </a:xfrm>
        </p:spPr>
        <p:txBody>
          <a:bodyPr/>
          <a:lstStyle/>
          <a:p>
            <a:r>
              <a:rPr lang="zh-CN" altLang="en-US" dirty="0"/>
              <a:t>实验内容</a:t>
            </a:r>
            <a:r>
              <a:rPr lang="en-US" altLang="zh-CN" dirty="0"/>
              <a:t>1:</a:t>
            </a:r>
            <a:r>
              <a:rPr lang="zh-CN" altLang="en-US" dirty="0"/>
              <a:t> 修改</a:t>
            </a:r>
            <a:r>
              <a:rPr lang="en-US" altLang="zh-CN" dirty="0"/>
              <a:t>fork</a:t>
            </a:r>
            <a:r>
              <a:rPr lang="zh-CN" altLang="en-US"/>
              <a:t>系统调用</a:t>
            </a:r>
            <a:endParaRPr lang="en-US" dirty="0"/>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457197" y="456673"/>
            <a:ext cx="8195733" cy="2743201"/>
          </a:xfrm>
        </p:spPr>
        <p:txBody>
          <a:bodyPr anchor="ctr"/>
          <a:lstStyle/>
          <a:p>
            <a:r>
              <a:rPr lang="zh-CN" altLang="en-US" sz="2400" dirty="0"/>
              <a:t> 仔细观察</a:t>
            </a:r>
            <a:r>
              <a:rPr lang="en-US" altLang="zh-CN" sz="2400" dirty="0"/>
              <a:t>pipe</a:t>
            </a:r>
            <a:r>
              <a:rPr lang="zh-CN" altLang="en-US" sz="2400" dirty="0"/>
              <a:t>中新出现的权限位</a:t>
            </a:r>
            <a:r>
              <a:rPr lang="en-US" altLang="zh-CN" sz="2400" dirty="0"/>
              <a:t>PTE_LIBRARY</a:t>
            </a:r>
            <a:r>
              <a:rPr lang="zh-CN" altLang="en-US" sz="2400" dirty="0"/>
              <a:t>，根据上述提示修改</a:t>
            </a:r>
            <a:r>
              <a:rPr lang="en-US" altLang="zh-CN" sz="2400" dirty="0"/>
              <a:t>fork </a:t>
            </a:r>
            <a:r>
              <a:rPr lang="zh-CN" altLang="en-US" sz="2400" dirty="0"/>
              <a:t>系统调用，使得管道缓冲区是父子进程共享的，不设置为写时复制的模式。 </a:t>
            </a:r>
            <a:endParaRPr lang="en-US" altLang="zh-CN" sz="2400" dirty="0"/>
          </a:p>
        </p:txBody>
      </p:sp>
    </p:spTree>
    <p:extLst>
      <p:ext uri="{BB962C8B-B14F-4D97-AF65-F5344CB8AC3E}">
        <p14:creationId xmlns:p14="http://schemas.microsoft.com/office/powerpoint/2010/main" val="2573174187"/>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301707"/>
            <a:ext cx="8394700" cy="533400"/>
          </a:xfrm>
        </p:spPr>
        <p:txBody>
          <a:bodyPr/>
          <a:lstStyle/>
          <a:p>
            <a:r>
              <a:rPr lang="zh-CN" altLang="en-US" sz="3600" dirty="0"/>
              <a:t>管道的测试</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12875" y="718457"/>
            <a:ext cx="8718248" cy="1688646"/>
          </a:xfrm>
        </p:spPr>
        <p:txBody>
          <a:bodyPr anchor="ctr"/>
          <a:lstStyle/>
          <a:p>
            <a:r>
              <a:rPr lang="zh-CN" altLang="en-US" sz="2400" dirty="0"/>
              <a:t>父子进程与管道的数据缓冲区的关系：</a:t>
            </a:r>
            <a:endParaRPr lang="en-US" altLang="zh-CN" sz="2400" dirty="0"/>
          </a:p>
        </p:txBody>
      </p:sp>
      <p:pic>
        <p:nvPicPr>
          <p:cNvPr id="239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935" y="2111374"/>
            <a:ext cx="6666887"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669143" y="2111374"/>
            <a:ext cx="5138057" cy="295729"/>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2972481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79935"/>
            <a:ext cx="8394700" cy="533400"/>
          </a:xfrm>
        </p:spPr>
        <p:txBody>
          <a:bodyPr/>
          <a:lstStyle/>
          <a:p>
            <a:r>
              <a:rPr lang="zh-CN" altLang="en-US" sz="3600" dirty="0"/>
              <a:t>管道的测试</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12875" y="718457"/>
            <a:ext cx="8718248" cy="1688646"/>
          </a:xfrm>
        </p:spPr>
        <p:txBody>
          <a:bodyPr anchor="ctr"/>
          <a:lstStyle/>
          <a:p>
            <a:r>
              <a:rPr lang="zh-CN" altLang="en-US" sz="2400" dirty="0"/>
              <a:t>在父子进程中各自 </a:t>
            </a:r>
            <a:r>
              <a:rPr lang="en-US" altLang="zh-CN" sz="2400" dirty="0"/>
              <a:t>close </a:t>
            </a:r>
            <a:r>
              <a:rPr lang="zh-CN" altLang="en-US" sz="2400" dirty="0"/>
              <a:t>掉不再使用的端口后，父子进程与管道缓冲区的关系：</a:t>
            </a:r>
            <a:endParaRPr lang="en-US" altLang="zh-CN" sz="2400" dirty="0"/>
          </a:p>
        </p:txBody>
      </p:sp>
      <p:pic>
        <p:nvPicPr>
          <p:cNvPr id="2406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071" y="2177825"/>
            <a:ext cx="6870545" cy="3308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91864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58163"/>
            <a:ext cx="8394700" cy="533400"/>
          </a:xfrm>
        </p:spPr>
        <p:txBody>
          <a:bodyPr/>
          <a:lstStyle/>
          <a:p>
            <a:r>
              <a:rPr lang="zh-CN" altLang="en-US" sz="3600" dirty="0"/>
              <a:t>管道的读写</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186267" y="902618"/>
            <a:ext cx="8718248" cy="1090989"/>
          </a:xfrm>
        </p:spPr>
        <p:txBody>
          <a:bodyPr anchor="ctr"/>
          <a:lstStyle/>
          <a:p>
            <a:r>
              <a:rPr lang="zh-CN" altLang="en-US" sz="2400" dirty="0"/>
              <a:t> </a:t>
            </a:r>
            <a:r>
              <a:rPr lang="en-US" altLang="zh-CN" sz="2400" dirty="0"/>
              <a:t>user/</a:t>
            </a:r>
            <a:r>
              <a:rPr lang="en-US" altLang="zh-CN" sz="2400" dirty="0" err="1"/>
              <a:t>pipe.c</a:t>
            </a:r>
            <a:r>
              <a:rPr lang="en-US" altLang="zh-CN" sz="2400" dirty="0"/>
              <a:t> </a:t>
            </a:r>
            <a:r>
              <a:rPr lang="zh-CN" altLang="en-US" sz="2400" dirty="0"/>
              <a:t>给出了</a:t>
            </a:r>
            <a:r>
              <a:rPr lang="en-US" altLang="zh-CN" sz="2400" dirty="0"/>
              <a:t>Pipe </a:t>
            </a:r>
            <a:r>
              <a:rPr lang="zh-CN" altLang="en-US" sz="2400" dirty="0"/>
              <a:t>结构体的定义：</a:t>
            </a:r>
            <a:endParaRPr lang="en-US" altLang="zh-CN" sz="2400" dirty="0"/>
          </a:p>
        </p:txBody>
      </p:sp>
      <p:pic>
        <p:nvPicPr>
          <p:cNvPr id="241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78" y="1625600"/>
            <a:ext cx="8380752" cy="176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a:extLst>
              <a:ext uri="{FF2B5EF4-FFF2-40B4-BE49-F238E27FC236}">
                <a16:creationId xmlns:a16="http://schemas.microsoft.com/office/drawing/2014/main" id="{A2A674E1-A8F1-4148-ABF8-42FE97972B11}"/>
              </a:ext>
            </a:extLst>
          </p:cNvPr>
          <p:cNvSpPr txBox="1">
            <a:spLocks/>
          </p:cNvSpPr>
          <p:nvPr/>
        </p:nvSpPr>
        <p:spPr bwMode="auto">
          <a:xfrm>
            <a:off x="185778" y="3183035"/>
            <a:ext cx="8718248" cy="3217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r>
              <a:rPr lang="en-US" altLang="zh-CN" sz="2400" kern="0" dirty="0" err="1"/>
              <a:t>p_rpos</a:t>
            </a:r>
            <a:r>
              <a:rPr lang="en-US" altLang="zh-CN" sz="2400" kern="0" dirty="0"/>
              <a:t> </a:t>
            </a:r>
            <a:r>
              <a:rPr lang="zh-CN" altLang="en-US" sz="2400" kern="0" dirty="0"/>
              <a:t>给出了下一个将要从管道读的数据的位置</a:t>
            </a:r>
            <a:endParaRPr lang="en-US" altLang="zh-CN" sz="2400" kern="0" dirty="0"/>
          </a:p>
          <a:p>
            <a:r>
              <a:rPr lang="en-US" altLang="zh-CN" sz="2400" kern="0" dirty="0" err="1"/>
              <a:t>p_wpos</a:t>
            </a:r>
            <a:r>
              <a:rPr lang="en-US" altLang="zh-CN" sz="2400" kern="0" dirty="0"/>
              <a:t> </a:t>
            </a:r>
            <a:r>
              <a:rPr lang="zh-CN" altLang="en-US" sz="2400" kern="0" dirty="0"/>
              <a:t>给出了下一个将要向管道写的数据的位置</a:t>
            </a:r>
            <a:endParaRPr lang="en-US" altLang="zh-CN" sz="2400" kern="0" dirty="0"/>
          </a:p>
          <a:p>
            <a:r>
              <a:rPr lang="zh-CN" altLang="en-US" sz="2400" kern="0" dirty="0"/>
              <a:t>只有读者可以更新</a:t>
            </a:r>
            <a:r>
              <a:rPr lang="en-US" altLang="zh-CN" sz="2400" kern="0" dirty="0" err="1"/>
              <a:t>p_rpos</a:t>
            </a:r>
            <a:r>
              <a:rPr lang="zh-CN" altLang="en-US" sz="2400" kern="0" dirty="0"/>
              <a:t>，只有写者可以更新</a:t>
            </a:r>
            <a:r>
              <a:rPr lang="en-US" altLang="zh-CN" sz="2400" kern="0" dirty="0" err="1"/>
              <a:t>p_wpos</a:t>
            </a:r>
            <a:r>
              <a:rPr lang="zh-CN" altLang="en-US" sz="2400" kern="0" dirty="0"/>
              <a:t>，读者和写者通过这两个变量的值进行协调读写</a:t>
            </a:r>
            <a:endParaRPr lang="en-US" altLang="zh-CN" sz="2400" kern="0" dirty="0"/>
          </a:p>
          <a:p>
            <a:r>
              <a:rPr lang="zh-CN" altLang="en-US" sz="2400" kern="0" dirty="0"/>
              <a:t>一个管道有</a:t>
            </a:r>
            <a:r>
              <a:rPr lang="en-US" altLang="zh-CN" sz="2400" kern="0" dirty="0"/>
              <a:t>BY2PIPE(32</a:t>
            </a:r>
            <a:r>
              <a:rPr lang="zh-CN" altLang="en-US" sz="2400" kern="0" dirty="0"/>
              <a:t> </a:t>
            </a:r>
            <a:r>
              <a:rPr lang="en-US" altLang="zh-CN" sz="2400" kern="0" dirty="0"/>
              <a:t>Byte) </a:t>
            </a:r>
            <a:r>
              <a:rPr lang="zh-CN" altLang="en-US" sz="2400" kern="0" dirty="0"/>
              <a:t>大小的缓冲区（类似于环形缓冲区），下一个要读或写的位置 </a:t>
            </a:r>
            <a:r>
              <a:rPr lang="en-US" altLang="zh-CN" sz="2400" kern="0" dirty="0" err="1"/>
              <a:t>i</a:t>
            </a:r>
            <a:r>
              <a:rPr lang="en-US" altLang="zh-CN" sz="2400" kern="0" dirty="0"/>
              <a:t> </a:t>
            </a:r>
            <a:r>
              <a:rPr lang="zh-CN" altLang="en-US" sz="2400" kern="0" dirty="0"/>
              <a:t>实际上是 </a:t>
            </a:r>
            <a:r>
              <a:rPr lang="en-US" altLang="zh-CN" sz="2400" kern="0" dirty="0"/>
              <a:t>i%BY2PIPE</a:t>
            </a:r>
            <a:r>
              <a:rPr lang="zh-CN" altLang="en-US" sz="2400" kern="0" dirty="0"/>
              <a:t>。</a:t>
            </a:r>
            <a:endParaRPr lang="en-US" altLang="zh-CN" sz="2400" kern="0" dirty="0"/>
          </a:p>
        </p:txBody>
      </p:sp>
    </p:spTree>
    <p:extLst>
      <p:ext uri="{BB962C8B-B14F-4D97-AF65-F5344CB8AC3E}">
        <p14:creationId xmlns:p14="http://schemas.microsoft.com/office/powerpoint/2010/main" val="159301253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03733"/>
            <a:ext cx="8394700" cy="533400"/>
          </a:xfrm>
        </p:spPr>
        <p:txBody>
          <a:bodyPr/>
          <a:lstStyle/>
          <a:p>
            <a:r>
              <a:rPr lang="zh-CN" altLang="en-US" sz="3600" dirty="0"/>
              <a:t>管道的读写</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28600" y="940333"/>
            <a:ext cx="8718248" cy="5678181"/>
          </a:xfrm>
        </p:spPr>
        <p:txBody>
          <a:bodyPr anchor="t"/>
          <a:lstStyle/>
          <a:p>
            <a:pPr>
              <a:lnSpc>
                <a:spcPct val="100000"/>
              </a:lnSpc>
            </a:pPr>
            <a:r>
              <a:rPr lang="zh-CN" altLang="en-US" sz="2800" dirty="0">
                <a:solidFill>
                  <a:srgbClr val="FF0000"/>
                </a:solidFill>
              </a:rPr>
              <a:t>从管道读取数据</a:t>
            </a:r>
            <a:r>
              <a:rPr lang="zh-CN" altLang="en-US" sz="2800" dirty="0"/>
              <a:t>：将 </a:t>
            </a:r>
            <a:r>
              <a:rPr lang="en-US" altLang="zh-CN" sz="2800" dirty="0" err="1"/>
              <a:t>p_buf</a:t>
            </a:r>
            <a:r>
              <a:rPr lang="en-US" altLang="zh-CN" sz="2800" dirty="0"/>
              <a:t>[p_rpos%BY2PIPE] </a:t>
            </a:r>
            <a:r>
              <a:rPr lang="zh-CN" altLang="en-US" sz="2800" dirty="0"/>
              <a:t>的数据拷贝走，然后读指针自增 </a:t>
            </a:r>
            <a:r>
              <a:rPr lang="en-US" altLang="zh-CN" sz="2800" dirty="0"/>
              <a:t>1</a:t>
            </a:r>
            <a:r>
              <a:rPr lang="zh-CN" altLang="en-US" sz="2800" dirty="0"/>
              <a:t>。注意：缓冲区此时可能还没有被写入数据。所以如果管道数据为空，即当 </a:t>
            </a:r>
            <a:r>
              <a:rPr lang="en-US" altLang="zh-CN" sz="2800" dirty="0" err="1"/>
              <a:t>p_rpos</a:t>
            </a:r>
            <a:r>
              <a:rPr lang="en-US" altLang="zh-CN" sz="2800" dirty="0"/>
              <a:t> &gt;= </a:t>
            </a:r>
            <a:r>
              <a:rPr lang="en-US" altLang="zh-CN" sz="2800" dirty="0" err="1"/>
              <a:t>p_wpos</a:t>
            </a:r>
            <a:r>
              <a:rPr lang="en-US" altLang="zh-CN" sz="2800" dirty="0"/>
              <a:t> </a:t>
            </a:r>
            <a:r>
              <a:rPr lang="zh-CN" altLang="en-US" sz="2800" dirty="0"/>
              <a:t>时，应该进程切换到写者运行。</a:t>
            </a:r>
            <a:endParaRPr lang="en-US" altLang="zh-CN" sz="2800" dirty="0"/>
          </a:p>
          <a:p>
            <a:pPr>
              <a:lnSpc>
                <a:spcPct val="100000"/>
              </a:lnSpc>
            </a:pPr>
            <a:endParaRPr lang="en-US" altLang="zh-CN" sz="2800" dirty="0"/>
          </a:p>
          <a:p>
            <a:pPr>
              <a:lnSpc>
                <a:spcPct val="100000"/>
              </a:lnSpc>
            </a:pPr>
            <a:r>
              <a:rPr lang="zh-CN" altLang="en-US" sz="2800" dirty="0">
                <a:solidFill>
                  <a:srgbClr val="FF0000"/>
                </a:solidFill>
              </a:rPr>
              <a:t>在向管道写入数据</a:t>
            </a:r>
            <a:r>
              <a:rPr lang="zh-CN" altLang="en-US" sz="2800" dirty="0"/>
              <a:t>：将数据存入</a:t>
            </a:r>
            <a:r>
              <a:rPr lang="en-US" altLang="zh-CN" sz="2800" dirty="0" err="1"/>
              <a:t>p_buf</a:t>
            </a:r>
            <a:r>
              <a:rPr lang="en-US" altLang="zh-CN" sz="2800" dirty="0"/>
              <a:t>[p_wpos%BY2PIPE]</a:t>
            </a:r>
            <a:r>
              <a:rPr lang="zh-CN" altLang="en-US" sz="2800" dirty="0"/>
              <a:t>， 然后写指针自增 </a:t>
            </a:r>
            <a:r>
              <a:rPr lang="en-US" altLang="zh-CN" sz="2800" dirty="0"/>
              <a:t>1</a:t>
            </a:r>
            <a:r>
              <a:rPr lang="zh-CN" altLang="en-US" sz="2800" dirty="0"/>
              <a:t>。注意：缓冲区可能满溢，所以写者只有在 </a:t>
            </a:r>
            <a:r>
              <a:rPr lang="en-US" altLang="zh-CN" sz="2800" dirty="0" err="1"/>
              <a:t>p_wpos</a:t>
            </a:r>
            <a:r>
              <a:rPr lang="en-US" altLang="zh-CN" sz="2800" dirty="0"/>
              <a:t> - </a:t>
            </a:r>
            <a:r>
              <a:rPr lang="en-US" altLang="zh-CN" sz="2800" dirty="0" err="1"/>
              <a:t>p_rpos</a:t>
            </a:r>
            <a:r>
              <a:rPr lang="en-US" altLang="zh-CN" sz="2800" dirty="0"/>
              <a:t> &lt; BY2PIPE </a:t>
            </a:r>
            <a:r>
              <a:rPr lang="zh-CN" altLang="en-US" sz="2800" dirty="0"/>
              <a:t>时方可运行，否则要一直挂起。</a:t>
            </a:r>
            <a:endParaRPr lang="en-US" altLang="zh-CN" sz="2800" dirty="0"/>
          </a:p>
        </p:txBody>
      </p:sp>
    </p:spTree>
    <p:extLst>
      <p:ext uri="{BB962C8B-B14F-4D97-AF65-F5344CB8AC3E}">
        <p14:creationId xmlns:p14="http://schemas.microsoft.com/office/powerpoint/2010/main" val="305928119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管道读写的问题</a:t>
            </a:r>
            <a:endParaRPr lang="en-US" dirty="0"/>
          </a:p>
        </p:txBody>
      </p:sp>
      <p:sp>
        <p:nvSpPr>
          <p:cNvPr id="3" name="Content Placeholder 2"/>
          <p:cNvSpPr>
            <a:spLocks noGrp="1"/>
          </p:cNvSpPr>
          <p:nvPr>
            <p:ph idx="1"/>
          </p:nvPr>
        </p:nvSpPr>
        <p:spPr/>
        <p:txBody>
          <a:bodyPr/>
          <a:lstStyle/>
          <a:p>
            <a:pPr>
              <a:lnSpc>
                <a:spcPct val="100000"/>
              </a:lnSpc>
            </a:pPr>
            <a:r>
              <a:rPr lang="zh-CN" altLang="en-US" sz="2800" dirty="0"/>
              <a:t>可能的问题：管道写端已经关闭，读者读到缓冲区有效数据的末尾，此时有 </a:t>
            </a:r>
            <a:r>
              <a:rPr lang="en-US" altLang="zh-CN" sz="2800" dirty="0" err="1"/>
              <a:t>p_rpos</a:t>
            </a:r>
            <a:r>
              <a:rPr lang="en-US" altLang="zh-CN" sz="2800" dirty="0"/>
              <a:t> = </a:t>
            </a:r>
            <a:r>
              <a:rPr lang="en-US" altLang="zh-CN" sz="2800" dirty="0" err="1"/>
              <a:t>p_wpos</a:t>
            </a:r>
            <a:r>
              <a:rPr lang="zh-CN" altLang="en-US" sz="2800" dirty="0"/>
              <a:t>，应当切换到写者运行，但写者进程已经结束，进程切换就造成了</a:t>
            </a:r>
            <a:r>
              <a:rPr lang="zh-CN" altLang="en-US" sz="2800" dirty="0">
                <a:solidFill>
                  <a:srgbClr val="FF0000"/>
                </a:solidFill>
              </a:rPr>
              <a:t>死循环</a:t>
            </a:r>
            <a:r>
              <a:rPr lang="zh-CN" altLang="en-US" sz="2800" dirty="0"/>
              <a:t>；读端关闭，写者写满，切换到读者</a:t>
            </a:r>
            <a:r>
              <a:rPr lang="zh-CN" altLang="en-US" sz="2800" dirty="0">
                <a:solidFill>
                  <a:srgbClr val="FF0000"/>
                </a:solidFill>
              </a:rPr>
              <a:t>→死循环</a:t>
            </a:r>
            <a:r>
              <a:rPr lang="zh-CN" altLang="en-US" sz="2800" dirty="0"/>
              <a:t>。</a:t>
            </a:r>
            <a:endParaRPr lang="en-US" altLang="zh-CN" sz="2800" dirty="0"/>
          </a:p>
          <a:p>
            <a:pPr>
              <a:lnSpc>
                <a:spcPct val="100000"/>
              </a:lnSpc>
            </a:pPr>
            <a:r>
              <a:rPr lang="zh-CN" altLang="en-US" sz="2800" dirty="0"/>
              <a:t>解决方法：</a:t>
            </a:r>
            <a:r>
              <a:rPr lang="zh-CN" altLang="en-US" sz="2800" dirty="0">
                <a:solidFill>
                  <a:srgbClr val="FF0000"/>
                </a:solidFill>
              </a:rPr>
              <a:t>判断管道另一端是否已经关闭</a:t>
            </a:r>
            <a:r>
              <a:rPr lang="zh-CN" altLang="en-US" sz="2800" dirty="0"/>
              <a:t>。当出现缓冲区空或满的情况时，如果另一端已经关闭，进程返回 </a:t>
            </a:r>
            <a:r>
              <a:rPr lang="en-US" altLang="zh-CN" sz="2800" dirty="0"/>
              <a:t>0 </a:t>
            </a:r>
            <a:r>
              <a:rPr lang="zh-CN" altLang="en-US" sz="2800" dirty="0"/>
              <a:t>即可；如果没有关闭，则切换到其他进程运行。</a:t>
            </a:r>
          </a:p>
          <a:p>
            <a:endParaRPr lang="en-US" dirty="0"/>
          </a:p>
        </p:txBody>
      </p:sp>
    </p:spTree>
    <p:extLst>
      <p:ext uri="{BB962C8B-B14F-4D97-AF65-F5344CB8AC3E}">
        <p14:creationId xmlns:p14="http://schemas.microsoft.com/office/powerpoint/2010/main" val="54740122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58163"/>
            <a:ext cx="8394700" cy="533400"/>
          </a:xfrm>
        </p:spPr>
        <p:txBody>
          <a:bodyPr/>
          <a:lstStyle/>
          <a:p>
            <a:r>
              <a:rPr lang="zh-CN" altLang="en-US" sz="3600" dirty="0"/>
              <a:t>管道的读写</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176760" y="1074314"/>
            <a:ext cx="8718248" cy="5428086"/>
          </a:xfrm>
        </p:spPr>
        <p:txBody>
          <a:bodyPr anchor="t"/>
          <a:lstStyle/>
          <a:p>
            <a:r>
              <a:rPr lang="zh-CN" altLang="en-US" sz="2400" dirty="0"/>
              <a:t>如何知道管道的另一端是否已经关闭了呢？</a:t>
            </a:r>
            <a:r>
              <a:rPr lang="en-US" altLang="zh-CN" sz="2400" dirty="0">
                <a:solidFill>
                  <a:srgbClr val="FF0000"/>
                </a:solidFill>
              </a:rPr>
              <a:t>_</a:t>
            </a:r>
            <a:r>
              <a:rPr lang="en-US" altLang="zh-CN" sz="2400" dirty="0" err="1">
                <a:solidFill>
                  <a:srgbClr val="FF0000"/>
                </a:solidFill>
              </a:rPr>
              <a:t>pipeisclosed</a:t>
            </a:r>
            <a:r>
              <a:rPr lang="en-US" altLang="zh-CN" sz="2400" dirty="0">
                <a:solidFill>
                  <a:srgbClr val="FF0000"/>
                </a:solidFill>
              </a:rPr>
              <a:t> </a:t>
            </a:r>
            <a:r>
              <a:rPr lang="zh-CN" altLang="en-US" sz="2400" dirty="0">
                <a:solidFill>
                  <a:srgbClr val="FF0000"/>
                </a:solidFill>
              </a:rPr>
              <a:t>函数</a:t>
            </a:r>
            <a:r>
              <a:rPr lang="zh-CN" altLang="en-US" sz="2400" dirty="0"/>
              <a:t>，而这个函数的核心，就是下面的恒等式。 </a:t>
            </a:r>
            <a:endParaRPr lang="en-US" altLang="zh-CN" sz="2400" dirty="0"/>
          </a:p>
          <a:p>
            <a:r>
              <a:rPr lang="zh-CN" altLang="en-US" sz="2400" dirty="0"/>
              <a:t>对于每一个匿名管道而言，分配了三页空间：读数据的文件描述符 </a:t>
            </a:r>
            <a:r>
              <a:rPr lang="en-US" altLang="zh-CN" sz="2400" dirty="0" err="1"/>
              <a:t>rfd</a:t>
            </a:r>
            <a:r>
              <a:rPr lang="zh-CN" altLang="en-US" sz="2400" dirty="0"/>
              <a:t>，写数据的文 件描述符 </a:t>
            </a:r>
            <a:r>
              <a:rPr lang="en-US" altLang="zh-CN" sz="2400" dirty="0" err="1"/>
              <a:t>wfd</a:t>
            </a:r>
            <a:r>
              <a:rPr lang="zh-CN" altLang="en-US" sz="2400" dirty="0"/>
              <a:t>，被</a:t>
            </a:r>
            <a:r>
              <a:rPr lang="en-US" altLang="zh-CN" sz="2400" dirty="0" err="1"/>
              <a:t>rfd</a:t>
            </a:r>
            <a:r>
              <a:rPr lang="zh-CN" altLang="en-US" sz="2400" dirty="0"/>
              <a:t>和</a:t>
            </a:r>
            <a:r>
              <a:rPr lang="en-US" altLang="zh-CN" sz="2400" dirty="0" err="1"/>
              <a:t>wfd</a:t>
            </a:r>
            <a:r>
              <a:rPr lang="zh-CN" altLang="en-US" sz="2400" dirty="0"/>
              <a:t>共享的管道数据缓冲区</a:t>
            </a:r>
            <a:r>
              <a:rPr lang="en-US" altLang="zh-CN" sz="2400" dirty="0"/>
              <a:t>h</a:t>
            </a:r>
            <a:r>
              <a:rPr lang="zh-CN" altLang="en-US" sz="2400" dirty="0"/>
              <a:t>。因此，下面这个等式成立：</a:t>
            </a:r>
            <a:endParaRPr lang="en-US" altLang="zh-CN" sz="2400" dirty="0"/>
          </a:p>
          <a:p>
            <a:pPr marL="0" indent="0" algn="ctr">
              <a:buNone/>
            </a:pPr>
            <a:r>
              <a:rPr lang="en-US" altLang="zh-CN" sz="2400" dirty="0" err="1">
                <a:solidFill>
                  <a:srgbClr val="FF0000"/>
                </a:solidFill>
              </a:rPr>
              <a:t>pageref</a:t>
            </a:r>
            <a:r>
              <a:rPr lang="en-US" altLang="zh-CN" sz="2400" dirty="0">
                <a:solidFill>
                  <a:srgbClr val="FF0000"/>
                </a:solidFill>
              </a:rPr>
              <a:t>(</a:t>
            </a:r>
            <a:r>
              <a:rPr lang="en-US" altLang="zh-CN" sz="2400" dirty="0" err="1">
                <a:solidFill>
                  <a:srgbClr val="FF0000"/>
                </a:solidFill>
              </a:rPr>
              <a:t>rfd</a:t>
            </a:r>
            <a:r>
              <a:rPr lang="en-US" altLang="zh-CN" sz="2400" dirty="0">
                <a:solidFill>
                  <a:srgbClr val="FF0000"/>
                </a:solidFill>
              </a:rPr>
              <a:t>) + </a:t>
            </a:r>
            <a:r>
              <a:rPr lang="en-US" altLang="zh-CN" sz="2400" dirty="0" err="1">
                <a:solidFill>
                  <a:srgbClr val="FF0000"/>
                </a:solidFill>
              </a:rPr>
              <a:t>pageref</a:t>
            </a:r>
            <a:r>
              <a:rPr lang="en-US" altLang="zh-CN" sz="2400" dirty="0">
                <a:solidFill>
                  <a:srgbClr val="FF0000"/>
                </a:solidFill>
              </a:rPr>
              <a:t>(</a:t>
            </a:r>
            <a:r>
              <a:rPr lang="en-US" altLang="zh-CN" sz="2400" dirty="0" err="1">
                <a:solidFill>
                  <a:srgbClr val="FF0000"/>
                </a:solidFill>
              </a:rPr>
              <a:t>wfd</a:t>
            </a:r>
            <a:r>
              <a:rPr lang="en-US" altLang="zh-CN" sz="2400" dirty="0">
                <a:solidFill>
                  <a:srgbClr val="FF0000"/>
                </a:solidFill>
              </a:rPr>
              <a:t>) = </a:t>
            </a:r>
            <a:r>
              <a:rPr lang="en-US" altLang="zh-CN" sz="2400" dirty="0" err="1">
                <a:solidFill>
                  <a:srgbClr val="FF0000"/>
                </a:solidFill>
              </a:rPr>
              <a:t>pageref</a:t>
            </a:r>
            <a:r>
              <a:rPr lang="en-US" altLang="zh-CN" sz="2400" dirty="0">
                <a:solidFill>
                  <a:srgbClr val="FF0000"/>
                </a:solidFill>
              </a:rPr>
              <a:t>(pipe)</a:t>
            </a:r>
          </a:p>
          <a:p>
            <a:pPr marL="0" indent="0">
              <a:buNone/>
            </a:pPr>
            <a:r>
              <a:rPr lang="zh-CN" altLang="en-US" sz="2400" dirty="0"/>
              <a:t>     其中，</a:t>
            </a:r>
            <a:r>
              <a:rPr lang="en-US" altLang="zh-CN" sz="2400" dirty="0" err="1"/>
              <a:t>pageref</a:t>
            </a:r>
            <a:r>
              <a:rPr lang="en-US" altLang="zh-CN" sz="2400" dirty="0"/>
              <a:t> </a:t>
            </a:r>
            <a:r>
              <a:rPr lang="zh-CN" altLang="en-US" sz="2400" dirty="0"/>
              <a:t>函数能得到页的引用次数，</a:t>
            </a:r>
            <a:endParaRPr lang="en-US" altLang="zh-CN" sz="2400" dirty="0"/>
          </a:p>
          <a:p>
            <a:r>
              <a:rPr lang="zh-CN" altLang="en-US" sz="2400" dirty="0"/>
              <a:t>假设读者进程在运行，而进行管道写入的进程已经结束，那么此时就应该有：</a:t>
            </a:r>
            <a:r>
              <a:rPr lang="en-US" altLang="zh-CN" sz="2400" dirty="0" err="1"/>
              <a:t>pageref</a:t>
            </a:r>
            <a:r>
              <a:rPr lang="en-US" altLang="zh-CN" sz="2400" dirty="0"/>
              <a:t>(</a:t>
            </a:r>
            <a:r>
              <a:rPr lang="en-US" altLang="zh-CN" sz="2400" dirty="0" err="1"/>
              <a:t>wfd</a:t>
            </a:r>
            <a:r>
              <a:rPr lang="en-US" altLang="zh-CN" sz="2400" dirty="0"/>
              <a:t>) = 0</a:t>
            </a:r>
            <a:r>
              <a:rPr lang="zh-CN" altLang="en-US" sz="2400" dirty="0"/>
              <a:t>，即</a:t>
            </a:r>
            <a:r>
              <a:rPr lang="en-US" altLang="zh-CN" sz="2400" dirty="0" err="1">
                <a:solidFill>
                  <a:srgbClr val="FF0000"/>
                </a:solidFill>
              </a:rPr>
              <a:t>pageref</a:t>
            </a:r>
            <a:r>
              <a:rPr lang="en-US" altLang="zh-CN" sz="2400" dirty="0">
                <a:solidFill>
                  <a:srgbClr val="FF0000"/>
                </a:solidFill>
              </a:rPr>
              <a:t>(</a:t>
            </a:r>
            <a:r>
              <a:rPr lang="en-US" altLang="zh-CN" sz="2400" dirty="0" err="1">
                <a:solidFill>
                  <a:srgbClr val="FF0000"/>
                </a:solidFill>
              </a:rPr>
              <a:t>rfd</a:t>
            </a:r>
            <a:r>
              <a:rPr lang="en-US" altLang="zh-CN" sz="2400" dirty="0">
                <a:solidFill>
                  <a:srgbClr val="FF0000"/>
                </a:solidFill>
              </a:rPr>
              <a:t>) = </a:t>
            </a:r>
            <a:r>
              <a:rPr lang="en-US" altLang="zh-CN" sz="2400" dirty="0" err="1">
                <a:solidFill>
                  <a:srgbClr val="FF0000"/>
                </a:solidFill>
              </a:rPr>
              <a:t>pageref</a:t>
            </a:r>
            <a:r>
              <a:rPr lang="en-US" altLang="zh-CN" sz="2400" dirty="0">
                <a:solidFill>
                  <a:srgbClr val="FF0000"/>
                </a:solidFill>
              </a:rPr>
              <a:t>(pipe)</a:t>
            </a:r>
            <a:r>
              <a:rPr lang="zh-CN" altLang="en-US" sz="2400" dirty="0"/>
              <a:t>。 所以只要判断这个等式是否成立就可以得知写端是否关闭，写者同理。</a:t>
            </a:r>
          </a:p>
        </p:txBody>
      </p:sp>
    </p:spTree>
    <p:extLst>
      <p:ext uri="{BB962C8B-B14F-4D97-AF65-F5344CB8AC3E}">
        <p14:creationId xmlns:p14="http://schemas.microsoft.com/office/powerpoint/2010/main" val="307247536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96332" y="550867"/>
            <a:ext cx="8394700" cy="533400"/>
          </a:xfrm>
        </p:spPr>
        <p:txBody>
          <a:bodyPr/>
          <a:lstStyle/>
          <a:p>
            <a:r>
              <a:rPr lang="zh-CN" altLang="en-US" dirty="0"/>
              <a:t>实验内容</a:t>
            </a:r>
            <a:r>
              <a:rPr lang="en-US" altLang="zh-CN" dirty="0"/>
              <a:t>2 </a:t>
            </a:r>
            <a:r>
              <a:rPr lang="zh-CN" altLang="en-US" dirty="0"/>
              <a:t>实现管道读写</a:t>
            </a:r>
            <a:endParaRPr lang="en-US" dirty="0"/>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348343" y="1100687"/>
            <a:ext cx="8135257" cy="2048933"/>
          </a:xfrm>
        </p:spPr>
        <p:txBody>
          <a:bodyPr anchor="ctr"/>
          <a:lstStyle/>
          <a:p>
            <a:r>
              <a:rPr lang="zh-CN" altLang="en-US" sz="2400" dirty="0"/>
              <a:t>根据前面的提示与代码中的注释，填写</a:t>
            </a:r>
            <a:r>
              <a:rPr lang="en-US" altLang="zh-CN" sz="2400" dirty="0"/>
              <a:t>user/</a:t>
            </a:r>
            <a:r>
              <a:rPr lang="en-US" altLang="zh-CN" sz="2400" dirty="0" err="1"/>
              <a:t>pipe.c</a:t>
            </a:r>
            <a:r>
              <a:rPr lang="zh-CN" altLang="en-US" sz="2400" dirty="0"/>
              <a:t>中的</a:t>
            </a:r>
            <a:r>
              <a:rPr lang="en-US" altLang="zh-CN" sz="2400" dirty="0" err="1"/>
              <a:t>piperead</a:t>
            </a:r>
            <a:r>
              <a:rPr lang="zh-CN" altLang="en-US" sz="2400" dirty="0"/>
              <a:t>、</a:t>
            </a:r>
            <a:r>
              <a:rPr lang="en-US" altLang="zh-CN" sz="2400" dirty="0" err="1"/>
              <a:t>pipewrite</a:t>
            </a:r>
            <a:r>
              <a:rPr lang="zh-CN" altLang="en-US" sz="2400" dirty="0"/>
              <a:t>、 </a:t>
            </a:r>
            <a:r>
              <a:rPr lang="en-US" altLang="zh-CN" sz="2400" dirty="0"/>
              <a:t>_</a:t>
            </a:r>
            <a:r>
              <a:rPr lang="en-US" altLang="zh-CN" sz="2400" dirty="0" err="1"/>
              <a:t>pipeisclosed</a:t>
            </a:r>
            <a:r>
              <a:rPr lang="en-US" altLang="zh-CN" sz="2400" dirty="0"/>
              <a:t> </a:t>
            </a:r>
            <a:r>
              <a:rPr lang="zh-CN" altLang="en-US" sz="2400" dirty="0"/>
              <a:t>函数并通过 </a:t>
            </a:r>
            <a:r>
              <a:rPr lang="en-US" altLang="zh-CN" sz="2400" dirty="0" err="1"/>
              <a:t>testpipe</a:t>
            </a:r>
            <a:r>
              <a:rPr lang="en-US" altLang="zh-CN" sz="2400" dirty="0"/>
              <a:t> </a:t>
            </a:r>
            <a:r>
              <a:rPr lang="zh-CN" altLang="en-US" sz="2400" dirty="0"/>
              <a:t>的测试。</a:t>
            </a:r>
          </a:p>
        </p:txBody>
      </p:sp>
    </p:spTree>
    <p:extLst>
      <p:ext uri="{BB962C8B-B14F-4D97-AF65-F5344CB8AC3E}">
        <p14:creationId xmlns:p14="http://schemas.microsoft.com/office/powerpoint/2010/main" val="1876654328"/>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432339"/>
            <a:ext cx="8394700" cy="533400"/>
          </a:xfrm>
        </p:spPr>
        <p:txBody>
          <a:bodyPr/>
          <a:lstStyle/>
          <a:p>
            <a:r>
              <a:rPr lang="zh-CN" altLang="en-US" sz="3600" dirty="0"/>
              <a:t>管道的竞争 </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60219" y="1037772"/>
            <a:ext cx="8644296" cy="3737426"/>
          </a:xfrm>
        </p:spPr>
        <p:txBody>
          <a:bodyPr anchor="t"/>
          <a:lstStyle/>
          <a:p>
            <a:pPr>
              <a:lnSpc>
                <a:spcPct val="100000"/>
              </a:lnSpc>
            </a:pPr>
            <a:r>
              <a:rPr lang="zh-CN" altLang="en-US" sz="2400" dirty="0"/>
              <a:t>我们的</a:t>
            </a:r>
            <a:r>
              <a:rPr lang="en-US" altLang="zh-CN" sz="2400" dirty="0"/>
              <a:t>MOS</a:t>
            </a:r>
            <a:r>
              <a:rPr lang="zh-CN" altLang="en-US" sz="2400" dirty="0"/>
              <a:t>操作系统采用时间片轮转调度的进程调度算法，这种抢占式的进程管理意味着</a:t>
            </a:r>
            <a:r>
              <a:rPr lang="zh-CN" altLang="en-US" sz="2400" dirty="0">
                <a:solidFill>
                  <a:srgbClr val="FF0000"/>
                </a:solidFill>
              </a:rPr>
              <a:t>用户进程随时可能会被打断</a:t>
            </a:r>
            <a:r>
              <a:rPr lang="zh-CN" altLang="en-US" sz="2400" dirty="0"/>
              <a:t>。 </a:t>
            </a:r>
            <a:endParaRPr lang="en-US" altLang="zh-CN" sz="2400" dirty="0"/>
          </a:p>
          <a:p>
            <a:pPr>
              <a:lnSpc>
                <a:spcPct val="100000"/>
              </a:lnSpc>
            </a:pPr>
            <a:r>
              <a:rPr lang="zh-CN" altLang="en-US" sz="2400" dirty="0"/>
              <a:t>基于管道的进程通信需要共享内存，而当多个进程共享同一个变量时，执行同一段代码，不同的进程执行顺序有可能产生完全不同的结果，会造成</a:t>
            </a:r>
            <a:r>
              <a:rPr lang="zh-CN" altLang="en-US" sz="2400" dirty="0">
                <a:solidFill>
                  <a:srgbClr val="FF0000"/>
                </a:solidFill>
              </a:rPr>
              <a:t>运行结果 的不确定性</a:t>
            </a:r>
            <a:r>
              <a:rPr lang="zh-CN" altLang="en-US" sz="2400" dirty="0"/>
              <a:t>。</a:t>
            </a:r>
            <a:endParaRPr lang="en-US" altLang="zh-CN" sz="2400" dirty="0"/>
          </a:p>
          <a:p>
            <a:pPr>
              <a:lnSpc>
                <a:spcPct val="100000"/>
              </a:lnSpc>
            </a:pPr>
            <a:r>
              <a:rPr lang="zh-CN" altLang="en-US" sz="2400" dirty="0"/>
              <a:t>因为管道本身的共享性质，在管道中有一系列的竞争情况。在当前这种不加锁控制的情况下，无法保证</a:t>
            </a:r>
            <a:r>
              <a:rPr lang="en-US" altLang="zh-CN" sz="2400" dirty="0"/>
              <a:t>_</a:t>
            </a:r>
            <a:r>
              <a:rPr lang="en-US" altLang="zh-CN" sz="2400" dirty="0" err="1"/>
              <a:t>pipeisclosed</a:t>
            </a:r>
            <a:r>
              <a:rPr lang="zh-CN" altLang="en-US" sz="2400" dirty="0"/>
              <a:t>用于判断管道另一端是否关闭的正确性。 </a:t>
            </a:r>
            <a:endParaRPr lang="en-US" altLang="zh-CN" sz="2400" dirty="0"/>
          </a:p>
        </p:txBody>
      </p:sp>
    </p:spTree>
    <p:extLst>
      <p:ext uri="{BB962C8B-B14F-4D97-AF65-F5344CB8AC3E}">
        <p14:creationId xmlns:p14="http://schemas.microsoft.com/office/powerpoint/2010/main" val="27311259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770" y="-82671"/>
            <a:ext cx="8229600" cy="1143000"/>
          </a:xfrm>
        </p:spPr>
        <p:txBody>
          <a:bodyPr/>
          <a:lstStyle/>
          <a:p>
            <a:r>
              <a:rPr lang="zh-CN" altLang="en-US" dirty="0"/>
              <a:t>内容提要</a:t>
            </a:r>
          </a:p>
        </p:txBody>
      </p:sp>
      <p:sp>
        <p:nvSpPr>
          <p:cNvPr id="3" name="内容占位符 2"/>
          <p:cNvSpPr>
            <a:spLocks noGrp="1"/>
          </p:cNvSpPr>
          <p:nvPr>
            <p:ph idx="1"/>
          </p:nvPr>
        </p:nvSpPr>
        <p:spPr>
          <a:xfrm>
            <a:off x="457200" y="1031923"/>
            <a:ext cx="8229600" cy="4525963"/>
          </a:xfrm>
        </p:spPr>
        <p:txBody>
          <a:bodyPr/>
          <a:lstStyle/>
          <a:p>
            <a:r>
              <a:rPr lang="zh-CN" altLang="en-US" sz="3200" dirty="0"/>
              <a:t>背景知识</a:t>
            </a:r>
            <a:endParaRPr lang="en-US" altLang="zh-CN" sz="3200" dirty="0"/>
          </a:p>
          <a:p>
            <a:r>
              <a:rPr lang="zh-CN" altLang="en-US" sz="3200" dirty="0"/>
              <a:t>实验概述</a:t>
            </a:r>
            <a:endParaRPr lang="en-US" altLang="zh-CN" sz="3200" dirty="0"/>
          </a:p>
          <a:p>
            <a:r>
              <a:rPr lang="zh-CN" altLang="en-US" sz="3200" dirty="0"/>
              <a:t>实验内容</a:t>
            </a:r>
            <a:endParaRPr lang="en-US" altLang="zh-CN" sz="3200" dirty="0"/>
          </a:p>
          <a:p>
            <a:pPr lvl="1"/>
            <a:r>
              <a:rPr lang="zh-CN" altLang="en-US" sz="2800" dirty="0"/>
              <a:t>修改</a:t>
            </a:r>
            <a:r>
              <a:rPr lang="en-US" altLang="zh-CN" sz="2800" dirty="0"/>
              <a:t>fork</a:t>
            </a:r>
            <a:r>
              <a:rPr lang="zh-CN" altLang="en-US" sz="2800" dirty="0"/>
              <a:t>系统调用</a:t>
            </a:r>
            <a:endParaRPr lang="en-US" altLang="zh-CN" sz="2800" dirty="0"/>
          </a:p>
          <a:p>
            <a:pPr lvl="1"/>
            <a:r>
              <a:rPr lang="zh-CN" altLang="en-US" sz="2800" dirty="0"/>
              <a:t>实现管道读写</a:t>
            </a:r>
            <a:endParaRPr lang="en-US" altLang="zh-CN" sz="2800" dirty="0"/>
          </a:p>
          <a:p>
            <a:pPr lvl="1"/>
            <a:r>
              <a:rPr lang="zh-CN" altLang="en-US" sz="2800" dirty="0"/>
              <a:t>避免管道竞争</a:t>
            </a:r>
            <a:endParaRPr lang="en-US" altLang="zh-CN" sz="2800" dirty="0"/>
          </a:p>
          <a:p>
            <a:pPr lvl="1"/>
            <a:r>
              <a:rPr lang="zh-CN" altLang="en-US" sz="2800" dirty="0"/>
              <a:t>使管道满足同步读要求</a:t>
            </a:r>
            <a:endParaRPr lang="en-US" altLang="zh-CN" sz="2800" dirty="0"/>
          </a:p>
          <a:p>
            <a:pPr lvl="1"/>
            <a:r>
              <a:rPr lang="zh-CN" altLang="en-US" sz="2800" dirty="0"/>
              <a:t>实现</a:t>
            </a:r>
            <a:r>
              <a:rPr lang="en-US" altLang="zh-CN" sz="2800" dirty="0"/>
              <a:t>shell</a:t>
            </a:r>
            <a:r>
              <a:rPr lang="zh-CN" altLang="en-US" sz="2800" dirty="0"/>
              <a:t>及其基本功能</a:t>
            </a:r>
            <a:endParaRPr lang="en-US" altLang="zh-CN" sz="2800" dirty="0"/>
          </a:p>
          <a:p>
            <a:r>
              <a:rPr lang="zh-CN" altLang="en-US" sz="3200" dirty="0"/>
              <a:t>实验正确结果</a:t>
            </a:r>
            <a:endParaRPr lang="en-US" altLang="zh-CN" sz="3200" dirty="0"/>
          </a:p>
        </p:txBody>
      </p:sp>
    </p:spTree>
    <p:extLst>
      <p:ext uri="{BB962C8B-B14F-4D97-AF65-F5344CB8AC3E}">
        <p14:creationId xmlns:p14="http://schemas.microsoft.com/office/powerpoint/2010/main" val="313268397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06829" y="236398"/>
            <a:ext cx="8394700" cy="533400"/>
          </a:xfrm>
        </p:spPr>
        <p:txBody>
          <a:bodyPr/>
          <a:lstStyle/>
          <a:p>
            <a:r>
              <a:rPr lang="zh-CN" altLang="en-US" sz="3600" dirty="0"/>
              <a:t>管道的竞争 </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60219" y="805544"/>
            <a:ext cx="8644296" cy="3603169"/>
          </a:xfrm>
        </p:spPr>
        <p:txBody>
          <a:bodyPr anchor="ctr"/>
          <a:lstStyle/>
          <a:p>
            <a:r>
              <a:rPr lang="en-US" altLang="zh-CN" sz="2400" dirty="0">
                <a:solidFill>
                  <a:srgbClr val="FF0000"/>
                </a:solidFill>
              </a:rPr>
              <a:t>_</a:t>
            </a:r>
            <a:r>
              <a:rPr lang="en-US" altLang="zh-CN" sz="2400" dirty="0" err="1">
                <a:solidFill>
                  <a:srgbClr val="FF0000"/>
                </a:solidFill>
              </a:rPr>
              <a:t>pipeisclosed</a:t>
            </a:r>
            <a:r>
              <a:rPr lang="zh-CN" altLang="en-US" sz="2400" dirty="0">
                <a:solidFill>
                  <a:srgbClr val="FF0000"/>
                </a:solidFill>
              </a:rPr>
              <a:t>函数</a:t>
            </a:r>
            <a:r>
              <a:rPr lang="zh-CN" altLang="en-US" sz="2400" dirty="0"/>
              <a:t>：对</a:t>
            </a:r>
            <a:r>
              <a:rPr lang="en-US" altLang="zh-CN" sz="2400" dirty="0" err="1"/>
              <a:t>pageref</a:t>
            </a:r>
            <a:r>
              <a:rPr lang="en-US" altLang="zh-CN" sz="2400" dirty="0"/>
              <a:t>(</a:t>
            </a:r>
            <a:r>
              <a:rPr lang="en-US" altLang="zh-CN" sz="2400" dirty="0" err="1"/>
              <a:t>fd</a:t>
            </a:r>
            <a:r>
              <a:rPr lang="en-US" altLang="zh-CN" sz="2400" dirty="0"/>
              <a:t> structure)</a:t>
            </a:r>
            <a:r>
              <a:rPr lang="zh-CN" altLang="en-US" sz="2400" dirty="0"/>
              <a:t>与</a:t>
            </a:r>
            <a:r>
              <a:rPr lang="en-US" altLang="zh-CN" sz="2400" dirty="0" err="1"/>
              <a:t>pageref</a:t>
            </a:r>
            <a:r>
              <a:rPr lang="en-US" altLang="zh-CN" sz="2400" dirty="0"/>
              <a:t>(pipe structure)</a:t>
            </a:r>
            <a:r>
              <a:rPr lang="zh-CN" altLang="en-US" sz="2400" dirty="0"/>
              <a:t>进行了等价关系的判断。假如不考虑进程竞争，不论是在读者还是写者进程中，</a:t>
            </a:r>
            <a:r>
              <a:rPr lang="zh-CN" altLang="en-US" sz="2200" dirty="0">
                <a:solidFill>
                  <a:srgbClr val="FF0000"/>
                </a:solidFill>
              </a:rPr>
              <a:t>对 </a:t>
            </a:r>
            <a:r>
              <a:rPr lang="en-US" altLang="zh-CN" sz="2200" dirty="0" err="1">
                <a:solidFill>
                  <a:srgbClr val="FF0000"/>
                </a:solidFill>
              </a:rPr>
              <a:t>fd</a:t>
            </a:r>
            <a:r>
              <a:rPr lang="en-US" altLang="zh-CN" sz="2200" dirty="0">
                <a:solidFill>
                  <a:srgbClr val="FF0000"/>
                </a:solidFill>
              </a:rPr>
              <a:t> </a:t>
            </a:r>
            <a:r>
              <a:rPr lang="zh-CN" altLang="en-US" sz="2200" dirty="0">
                <a:solidFill>
                  <a:srgbClr val="FF0000"/>
                </a:solidFill>
              </a:rPr>
              <a:t>和对 </a:t>
            </a:r>
            <a:r>
              <a:rPr lang="en-US" altLang="zh-CN" sz="2200" dirty="0">
                <a:solidFill>
                  <a:srgbClr val="FF0000"/>
                </a:solidFill>
              </a:rPr>
              <a:t>pipe </a:t>
            </a:r>
            <a:r>
              <a:rPr lang="zh-CN" altLang="en-US" sz="2200" dirty="0">
                <a:solidFill>
                  <a:srgbClr val="FF0000"/>
                </a:solidFill>
              </a:rPr>
              <a:t>的 </a:t>
            </a:r>
            <a:r>
              <a:rPr lang="en-US" altLang="zh-CN" sz="2200" dirty="0" err="1">
                <a:solidFill>
                  <a:srgbClr val="FF0000"/>
                </a:solidFill>
              </a:rPr>
              <a:t>pp_ref</a:t>
            </a:r>
            <a:r>
              <a:rPr lang="en-US" altLang="zh-CN" sz="2200" dirty="0">
                <a:solidFill>
                  <a:srgbClr val="FF0000"/>
                </a:solidFill>
              </a:rPr>
              <a:t> </a:t>
            </a:r>
            <a:r>
              <a:rPr lang="zh-CN" altLang="en-US" sz="2200" dirty="0">
                <a:solidFill>
                  <a:srgbClr val="FF0000"/>
                </a:solidFill>
              </a:rPr>
              <a:t>的写入</a:t>
            </a:r>
            <a:r>
              <a:rPr lang="en-US" altLang="zh-CN" sz="2200" dirty="0">
                <a:solidFill>
                  <a:srgbClr val="FF0000"/>
                </a:solidFill>
              </a:rPr>
              <a:t>/</a:t>
            </a:r>
            <a:r>
              <a:rPr lang="zh-CN" altLang="en-US" sz="2200" dirty="0">
                <a:solidFill>
                  <a:srgbClr val="FF0000"/>
                </a:solidFill>
              </a:rPr>
              <a:t>读取是同步的</a:t>
            </a:r>
            <a:r>
              <a:rPr lang="zh-CN" altLang="en-US" sz="2200" dirty="0"/>
              <a:t>。</a:t>
            </a:r>
          </a:p>
          <a:p>
            <a:r>
              <a:rPr lang="zh-CN" altLang="en-US" sz="2400" dirty="0"/>
              <a:t>但在进程竞争、执行顺序不定的情景下，会出现不同步的现象。想想看，如果在下面这种场景下，前面的等式还是否恒成立？</a:t>
            </a:r>
            <a:endParaRPr lang="zh-CN" altLang="en-US" sz="2000" dirty="0"/>
          </a:p>
        </p:txBody>
      </p:sp>
      <p:pic>
        <p:nvPicPr>
          <p:cNvPr id="242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100" y="3860802"/>
            <a:ext cx="7781244" cy="2095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45133"/>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195943" y="334369"/>
            <a:ext cx="8394700" cy="533400"/>
          </a:xfrm>
        </p:spPr>
        <p:txBody>
          <a:bodyPr/>
          <a:lstStyle/>
          <a:p>
            <a:r>
              <a:rPr lang="zh-CN" altLang="en-US" sz="3600" dirty="0"/>
              <a:t>管道的竞争</a:t>
            </a:r>
            <a:r>
              <a:rPr lang="en-US" altLang="zh-CN" sz="3600" dirty="0"/>
              <a:t>-</a:t>
            </a:r>
            <a:r>
              <a:rPr lang="zh-CN" altLang="en-US" sz="3600" dirty="0"/>
              <a:t>写数据不同步引发的问题 </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314647" y="1132115"/>
            <a:ext cx="8644296" cy="4920341"/>
          </a:xfrm>
          <a:ln>
            <a:solidFill>
              <a:srgbClr val="FF0000"/>
            </a:solidFill>
          </a:ln>
        </p:spPr>
        <p:txBody>
          <a:bodyPr anchor="t"/>
          <a:lstStyle/>
          <a:p>
            <a:pPr>
              <a:lnSpc>
                <a:spcPct val="100000"/>
              </a:lnSpc>
            </a:pPr>
            <a:r>
              <a:rPr lang="en-US" altLang="zh-CN" sz="2400" dirty="0"/>
              <a:t>fork </a:t>
            </a:r>
            <a:r>
              <a:rPr lang="zh-CN" altLang="en-US" sz="2400" dirty="0"/>
              <a:t>结束后，子进程先执行。时钟中断产生在 </a:t>
            </a:r>
            <a:r>
              <a:rPr lang="en-US" altLang="zh-CN" sz="2400" dirty="0"/>
              <a:t>close(p[1]) </a:t>
            </a:r>
            <a:r>
              <a:rPr lang="zh-CN" altLang="en-US" sz="2400" dirty="0"/>
              <a:t>与 </a:t>
            </a:r>
            <a:r>
              <a:rPr lang="en-US" altLang="zh-CN" sz="2400" dirty="0"/>
              <a:t>read </a:t>
            </a:r>
            <a:r>
              <a:rPr lang="zh-CN" altLang="en-US" sz="2400" dirty="0"/>
              <a:t>之间，父进程开始执行。</a:t>
            </a:r>
          </a:p>
          <a:p>
            <a:pPr lvl="1">
              <a:lnSpc>
                <a:spcPct val="100000"/>
              </a:lnSpc>
            </a:pPr>
            <a:r>
              <a:rPr lang="zh-CN" altLang="en-US" sz="2200" dirty="0"/>
              <a:t>父进程执行 </a:t>
            </a:r>
            <a:r>
              <a:rPr lang="en-US" altLang="zh-CN" sz="2200" dirty="0"/>
              <a:t>close(p[0]) </a:t>
            </a:r>
            <a:r>
              <a:rPr lang="zh-CN" altLang="en-US" sz="2200" dirty="0"/>
              <a:t>，</a:t>
            </a:r>
            <a:r>
              <a:rPr lang="en-US" altLang="zh-CN" sz="2200" dirty="0"/>
              <a:t>p[0] </a:t>
            </a:r>
            <a:r>
              <a:rPr lang="zh-CN" altLang="en-US" sz="2200" dirty="0"/>
              <a:t>已解除对 </a:t>
            </a:r>
            <a:r>
              <a:rPr lang="en-US" altLang="zh-CN" sz="2200" dirty="0"/>
              <a:t>pipe </a:t>
            </a:r>
            <a:r>
              <a:rPr lang="zh-CN" altLang="en-US" sz="2200" dirty="0"/>
              <a:t>的映射 </a:t>
            </a:r>
            <a:r>
              <a:rPr lang="en-US" altLang="zh-CN" sz="2200" dirty="0"/>
              <a:t>(</a:t>
            </a:r>
            <a:r>
              <a:rPr lang="en-US" altLang="zh-CN" sz="2200" dirty="0" err="1"/>
              <a:t>unmap</a:t>
            </a:r>
            <a:r>
              <a:rPr lang="en-US" altLang="zh-CN" sz="2200" dirty="0"/>
              <a:t>)</a:t>
            </a:r>
            <a:r>
              <a:rPr lang="zh-CN" altLang="en-US" sz="2200" dirty="0"/>
              <a:t>，尚未解除对 </a:t>
            </a:r>
            <a:r>
              <a:rPr lang="en-US" altLang="zh-CN" sz="2200" dirty="0"/>
              <a:t>p[0] </a:t>
            </a:r>
            <a:r>
              <a:rPr lang="zh-CN" altLang="en-US" sz="2200" dirty="0"/>
              <a:t>的映射，此时时钟中断产生，子进程接着执行。</a:t>
            </a:r>
          </a:p>
          <a:p>
            <a:pPr lvl="1">
              <a:lnSpc>
                <a:spcPct val="100000"/>
              </a:lnSpc>
            </a:pPr>
            <a:r>
              <a:rPr lang="zh-CN" altLang="en-US" sz="2200" dirty="0"/>
              <a:t>此时各个页的引用情况：</a:t>
            </a:r>
            <a:r>
              <a:rPr lang="en-US" altLang="zh-CN" sz="2200" dirty="0" err="1"/>
              <a:t>pageref</a:t>
            </a:r>
            <a:r>
              <a:rPr lang="en-US" altLang="zh-CN" sz="2200" dirty="0"/>
              <a:t>(p[0]) = 2</a:t>
            </a:r>
            <a:r>
              <a:rPr lang="zh-CN" altLang="en-US" sz="2200" dirty="0"/>
              <a:t> </a:t>
            </a:r>
            <a:r>
              <a:rPr lang="en-US" altLang="zh-CN" sz="2200" dirty="0"/>
              <a:t>(</a:t>
            </a:r>
            <a:r>
              <a:rPr lang="zh-CN" altLang="en-US" sz="2200" dirty="0"/>
              <a:t>因为父进程还没有解除对 </a:t>
            </a:r>
            <a:r>
              <a:rPr lang="en-US" altLang="zh-CN" sz="2200" dirty="0"/>
              <a:t>p[0] </a:t>
            </a:r>
            <a:r>
              <a:rPr lang="zh-CN" altLang="en-US" sz="2200" dirty="0"/>
              <a:t>的映射</a:t>
            </a:r>
            <a:r>
              <a:rPr lang="en-US" altLang="zh-CN" sz="2200" dirty="0"/>
              <a:t>)</a:t>
            </a:r>
            <a:r>
              <a:rPr lang="zh-CN" altLang="en-US" sz="2200" dirty="0"/>
              <a:t>，而</a:t>
            </a:r>
            <a:r>
              <a:rPr lang="en-US" altLang="zh-CN" sz="2200" dirty="0" err="1"/>
              <a:t>pageref</a:t>
            </a:r>
            <a:r>
              <a:rPr lang="en-US" altLang="zh-CN" sz="2200" dirty="0"/>
              <a:t>(p[1]) = 1(</a:t>
            </a:r>
            <a:r>
              <a:rPr lang="zh-CN" altLang="en-US" sz="2200" dirty="0"/>
              <a:t>因为子进程已经关闭了 </a:t>
            </a:r>
            <a:r>
              <a:rPr lang="en-US" altLang="zh-CN" sz="2200" dirty="0"/>
              <a:t>p[1])</a:t>
            </a:r>
            <a:r>
              <a:rPr lang="zh-CN" altLang="en-US" sz="2200" dirty="0"/>
              <a:t>。但 </a:t>
            </a:r>
            <a:r>
              <a:rPr lang="en-US" altLang="zh-CN" sz="2200" dirty="0"/>
              <a:t>pipe</a:t>
            </a:r>
            <a:r>
              <a:rPr lang="zh-CN" altLang="en-US" sz="2200" dirty="0"/>
              <a:t>的</a:t>
            </a:r>
            <a:r>
              <a:rPr lang="en-US" altLang="zh-CN" sz="2200" dirty="0" err="1"/>
              <a:t>pageref</a:t>
            </a:r>
            <a:r>
              <a:rPr lang="en-US" altLang="zh-CN" sz="2200" dirty="0"/>
              <a:t> </a:t>
            </a:r>
            <a:r>
              <a:rPr lang="zh-CN" altLang="en-US" sz="2200" dirty="0"/>
              <a:t>是</a:t>
            </a:r>
            <a:r>
              <a:rPr lang="en-US" altLang="zh-CN" sz="2200" dirty="0"/>
              <a:t>2</a:t>
            </a:r>
            <a:r>
              <a:rPr lang="zh-CN" altLang="en-US" sz="2200" dirty="0"/>
              <a:t>，子进程中 </a:t>
            </a:r>
            <a:r>
              <a:rPr lang="en-US" altLang="zh-CN" sz="2200" dirty="0"/>
              <a:t>p[0] </a:t>
            </a:r>
            <a:r>
              <a:rPr lang="zh-CN" altLang="en-US" sz="2200" dirty="0"/>
              <a:t>引用了 </a:t>
            </a:r>
            <a:r>
              <a:rPr lang="en-US" altLang="zh-CN" sz="2200" dirty="0"/>
              <a:t>pipe</a:t>
            </a:r>
            <a:r>
              <a:rPr lang="zh-CN" altLang="en-US" sz="2200" dirty="0"/>
              <a:t>，同时父进程中 </a:t>
            </a:r>
            <a:r>
              <a:rPr lang="en-US" altLang="zh-CN" sz="2200" dirty="0"/>
              <a:t>p[0] </a:t>
            </a:r>
            <a:r>
              <a:rPr lang="zh-CN" altLang="en-US" sz="2200" dirty="0"/>
              <a:t>刚解除对 </a:t>
            </a:r>
            <a:r>
              <a:rPr lang="en-US" altLang="zh-CN" sz="2200" dirty="0"/>
              <a:t>pipe </a:t>
            </a:r>
            <a:r>
              <a:rPr lang="zh-CN" altLang="en-US" sz="2200" dirty="0"/>
              <a:t>的映射，所以在父进程中也只有 </a:t>
            </a:r>
            <a:r>
              <a:rPr lang="en-US" altLang="zh-CN" sz="2200" dirty="0"/>
              <a:t>p[1] </a:t>
            </a:r>
            <a:r>
              <a:rPr lang="zh-CN" altLang="en-US" sz="2200" dirty="0"/>
              <a:t>引用了 </a:t>
            </a:r>
            <a:r>
              <a:rPr lang="en-US" altLang="zh-CN" sz="2200" dirty="0"/>
              <a:t>pipe</a:t>
            </a:r>
            <a:r>
              <a:rPr lang="zh-CN" altLang="en-US" sz="2200" dirty="0"/>
              <a:t>。</a:t>
            </a:r>
          </a:p>
          <a:p>
            <a:pPr lvl="1">
              <a:lnSpc>
                <a:spcPct val="100000"/>
              </a:lnSpc>
            </a:pPr>
            <a:r>
              <a:rPr lang="zh-CN" altLang="en-US" sz="2200" dirty="0"/>
              <a:t>子进程继续执行</a:t>
            </a:r>
            <a:r>
              <a:rPr lang="en-US" altLang="zh-CN" sz="2200" dirty="0"/>
              <a:t>read</a:t>
            </a:r>
            <a:r>
              <a:rPr lang="zh-CN" altLang="en-US" sz="2200" dirty="0"/>
              <a:t>，</a:t>
            </a:r>
            <a:r>
              <a:rPr lang="en-US" altLang="zh-CN" sz="2200" dirty="0"/>
              <a:t>read</a:t>
            </a:r>
            <a:r>
              <a:rPr lang="zh-CN" altLang="en-US" sz="2200" dirty="0"/>
              <a:t>中首先判断写者是否关闭。比较</a:t>
            </a:r>
            <a:r>
              <a:rPr lang="en-US" altLang="zh-CN" sz="2200" dirty="0" err="1"/>
              <a:t>pageref</a:t>
            </a:r>
            <a:r>
              <a:rPr lang="en-US" altLang="zh-CN" sz="2200" dirty="0"/>
              <a:t>(pipe)</a:t>
            </a:r>
            <a:r>
              <a:rPr lang="zh-CN" altLang="en-US" sz="2200" dirty="0"/>
              <a:t>与</a:t>
            </a:r>
            <a:r>
              <a:rPr lang="en-US" altLang="zh-CN" sz="2200" dirty="0" err="1"/>
              <a:t>pageref</a:t>
            </a:r>
            <a:r>
              <a:rPr lang="en-US" altLang="zh-CN" sz="2200" dirty="0"/>
              <a:t>(p[0]) </a:t>
            </a:r>
            <a:r>
              <a:rPr lang="zh-CN" altLang="en-US" sz="2200" dirty="0"/>
              <a:t>之后发现它们都是 </a:t>
            </a:r>
            <a:r>
              <a:rPr lang="en-US" altLang="zh-CN" sz="2200" dirty="0"/>
              <a:t>2</a:t>
            </a:r>
            <a:r>
              <a:rPr lang="zh-CN" altLang="en-US" sz="2200" dirty="0"/>
              <a:t>，说明写端已经关闭，于是子进程退出。</a:t>
            </a:r>
            <a:r>
              <a:rPr lang="zh-CN" altLang="en-US" sz="2200" dirty="0">
                <a:solidFill>
                  <a:srgbClr val="FF0000"/>
                </a:solidFill>
              </a:rPr>
              <a:t>判断错误！</a:t>
            </a:r>
          </a:p>
        </p:txBody>
      </p:sp>
    </p:spTree>
    <p:extLst>
      <p:ext uri="{BB962C8B-B14F-4D97-AF65-F5344CB8AC3E}">
        <p14:creationId xmlns:p14="http://schemas.microsoft.com/office/powerpoint/2010/main" val="201953127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195943" y="160193"/>
            <a:ext cx="8394700" cy="533400"/>
          </a:xfrm>
        </p:spPr>
        <p:txBody>
          <a:bodyPr/>
          <a:lstStyle/>
          <a:p>
            <a:r>
              <a:rPr lang="zh-CN" altLang="en-US" sz="3600" dirty="0"/>
              <a:t>问题分析</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71144" y="866301"/>
            <a:ext cx="9072855" cy="4920341"/>
          </a:xfrm>
        </p:spPr>
        <p:txBody>
          <a:bodyPr anchor="t"/>
          <a:lstStyle/>
          <a:p>
            <a:pPr>
              <a:lnSpc>
                <a:spcPct val="100000"/>
              </a:lnSpc>
            </a:pPr>
            <a:r>
              <a:rPr lang="zh-CN" altLang="en-US" sz="2200" dirty="0"/>
              <a:t>根本原因：问题出现在</a:t>
            </a:r>
            <a:r>
              <a:rPr lang="en-US" altLang="zh-CN" sz="2200" dirty="0">
                <a:solidFill>
                  <a:srgbClr val="FF0000"/>
                </a:solidFill>
              </a:rPr>
              <a:t>close</a:t>
            </a:r>
            <a:r>
              <a:rPr lang="zh-CN" altLang="en-US" sz="2200" dirty="0">
                <a:solidFill>
                  <a:srgbClr val="FF0000"/>
                </a:solidFill>
              </a:rPr>
              <a:t>中的两次 </a:t>
            </a:r>
            <a:r>
              <a:rPr lang="en-US" altLang="zh-CN" sz="2200" dirty="0" err="1">
                <a:solidFill>
                  <a:srgbClr val="FF0000"/>
                </a:solidFill>
              </a:rPr>
              <a:t>unmap</a:t>
            </a:r>
            <a:r>
              <a:rPr lang="en-US" altLang="zh-CN" sz="2200" dirty="0">
                <a:solidFill>
                  <a:srgbClr val="FF0000"/>
                </a:solidFill>
              </a:rPr>
              <a:t> </a:t>
            </a:r>
            <a:r>
              <a:rPr lang="zh-CN" altLang="en-US" sz="2200" dirty="0"/>
              <a:t>之间，那么我们为什么不能使两次 </a:t>
            </a:r>
            <a:r>
              <a:rPr lang="en-US" altLang="zh-CN" sz="2200" dirty="0" err="1"/>
              <a:t>unmap</a:t>
            </a:r>
            <a:r>
              <a:rPr lang="en-US" altLang="zh-CN" sz="2200" dirty="0"/>
              <a:t> </a:t>
            </a:r>
            <a:r>
              <a:rPr lang="zh-CN" altLang="en-US" sz="2200" dirty="0"/>
              <a:t>统一起来是一个原子操作呢？</a:t>
            </a:r>
            <a:endParaRPr lang="en-US" altLang="zh-CN" sz="2200" dirty="0"/>
          </a:p>
          <a:p>
            <a:pPr>
              <a:lnSpc>
                <a:spcPct val="100000"/>
              </a:lnSpc>
            </a:pPr>
            <a:r>
              <a:rPr lang="zh-CN" altLang="en-US" sz="2200" dirty="0"/>
              <a:t>要注意，在</a:t>
            </a:r>
            <a:r>
              <a:rPr lang="en-US" altLang="zh-CN" sz="2200" dirty="0"/>
              <a:t>MOS</a:t>
            </a:r>
            <a:r>
              <a:rPr lang="zh-CN" altLang="en-US" sz="2200" dirty="0"/>
              <a:t>操作系 统中，只有 </a:t>
            </a:r>
            <a:r>
              <a:rPr lang="en-US" altLang="zh-CN" sz="2200" dirty="0" err="1"/>
              <a:t>syscall</a:t>
            </a:r>
            <a:r>
              <a:rPr lang="en-US" altLang="zh-CN" sz="2200" dirty="0"/>
              <a:t>_ </a:t>
            </a:r>
            <a:r>
              <a:rPr lang="zh-CN" altLang="en-US" sz="2200" dirty="0"/>
              <a:t>开头的系统调用函数是原子操作，其他所有包括 </a:t>
            </a:r>
            <a:r>
              <a:rPr lang="en-US" altLang="zh-CN" sz="2200" dirty="0"/>
              <a:t>fork </a:t>
            </a:r>
            <a:r>
              <a:rPr lang="zh-CN" altLang="en-US" sz="2200" dirty="0"/>
              <a:t>这些函数都是可能会被打断的。一次系统调用只能 </a:t>
            </a:r>
            <a:r>
              <a:rPr lang="en-US" altLang="zh-CN" sz="2200" dirty="0" err="1"/>
              <a:t>unmap</a:t>
            </a:r>
            <a:r>
              <a:rPr lang="en-US" altLang="zh-CN" sz="2200" dirty="0"/>
              <a:t> </a:t>
            </a:r>
            <a:r>
              <a:rPr lang="zh-CN" altLang="en-US" sz="2200" dirty="0"/>
              <a:t>一页，所以不能保持两次 </a:t>
            </a:r>
            <a:r>
              <a:rPr lang="en-US" altLang="zh-CN" sz="2200" dirty="0" err="1"/>
              <a:t>unmap</a:t>
            </a:r>
            <a:r>
              <a:rPr lang="en-US" altLang="zh-CN" sz="2200" dirty="0"/>
              <a:t> </a:t>
            </a:r>
            <a:r>
              <a:rPr lang="zh-CN" altLang="en-US" sz="2200" dirty="0"/>
              <a:t>为一个原子操作。</a:t>
            </a:r>
            <a:endParaRPr lang="en-US" altLang="zh-CN" sz="2200" dirty="0"/>
          </a:p>
          <a:p>
            <a:pPr>
              <a:lnSpc>
                <a:spcPct val="100000"/>
              </a:lnSpc>
            </a:pPr>
            <a:r>
              <a:rPr lang="zh-CN" altLang="en-US" sz="2200" dirty="0"/>
              <a:t>那是不是一定要两次 </a:t>
            </a:r>
            <a:r>
              <a:rPr lang="en-US" altLang="zh-CN" sz="2200" dirty="0" err="1"/>
              <a:t>unmap</a:t>
            </a:r>
            <a:r>
              <a:rPr lang="en-US" altLang="zh-CN" sz="2200" dirty="0"/>
              <a:t> </a:t>
            </a:r>
            <a:r>
              <a:rPr lang="zh-CN" altLang="en-US" sz="2200" dirty="0"/>
              <a:t>是原子操作才能使得</a:t>
            </a:r>
            <a:r>
              <a:rPr lang="en-US" altLang="zh-CN" sz="2200" dirty="0"/>
              <a:t>_</a:t>
            </a:r>
            <a:r>
              <a:rPr lang="en-US" altLang="zh-CN" sz="2200" dirty="0" err="1"/>
              <a:t>pipeisclosed</a:t>
            </a:r>
            <a:r>
              <a:rPr lang="zh-CN" altLang="en-US" sz="2200" dirty="0"/>
              <a:t>一 定返回正确结果呢？</a:t>
            </a:r>
            <a:endParaRPr lang="en-US" altLang="zh-CN" sz="2200" dirty="0"/>
          </a:p>
          <a:p>
            <a:pPr>
              <a:lnSpc>
                <a:spcPct val="100000"/>
              </a:lnSpc>
            </a:pPr>
            <a:r>
              <a:rPr lang="zh-CN" altLang="en-US" sz="2200" dirty="0"/>
              <a:t>答案当然是否定的，</a:t>
            </a:r>
            <a:r>
              <a:rPr lang="en-US" altLang="zh-CN" sz="2200" dirty="0"/>
              <a:t>_</a:t>
            </a:r>
            <a:r>
              <a:rPr lang="en-US" altLang="zh-CN" sz="2200" dirty="0" err="1"/>
              <a:t>pipeisclosed</a:t>
            </a:r>
            <a:r>
              <a:rPr lang="zh-CN" altLang="en-US" sz="2200" dirty="0"/>
              <a:t>函数返回正确结果的条件其实只是：</a:t>
            </a:r>
            <a:endParaRPr lang="en-US" altLang="zh-CN" sz="2200" dirty="0"/>
          </a:p>
          <a:p>
            <a:pPr lvl="1">
              <a:lnSpc>
                <a:spcPct val="100000"/>
              </a:lnSpc>
            </a:pPr>
            <a:r>
              <a:rPr lang="zh-CN" altLang="en-US" sz="2200" dirty="0"/>
              <a:t>写端关闭当且仅当 </a:t>
            </a:r>
            <a:r>
              <a:rPr lang="en-US" altLang="zh-CN" sz="2200" dirty="0" err="1"/>
              <a:t>pageref</a:t>
            </a:r>
            <a:r>
              <a:rPr lang="en-US" altLang="zh-CN" sz="2200" dirty="0"/>
              <a:t>(p[0]) == </a:t>
            </a:r>
            <a:r>
              <a:rPr lang="en-US" altLang="zh-CN" sz="2200" dirty="0" err="1"/>
              <a:t>pageref</a:t>
            </a:r>
            <a:r>
              <a:rPr lang="en-US" altLang="zh-CN" sz="2200" dirty="0"/>
              <a:t>(pipe);</a:t>
            </a:r>
          </a:p>
          <a:p>
            <a:pPr lvl="1">
              <a:lnSpc>
                <a:spcPct val="100000"/>
              </a:lnSpc>
            </a:pPr>
            <a:r>
              <a:rPr lang="zh-CN" altLang="en-US" sz="2200" dirty="0"/>
              <a:t>读端关闭当且仅当 </a:t>
            </a:r>
            <a:r>
              <a:rPr lang="en-US" altLang="zh-CN" sz="2200" dirty="0" err="1"/>
              <a:t>pageref</a:t>
            </a:r>
            <a:r>
              <a:rPr lang="en-US" altLang="zh-CN" sz="2200" dirty="0"/>
              <a:t>(p[1]) == </a:t>
            </a:r>
            <a:r>
              <a:rPr lang="en-US" altLang="zh-CN" sz="2200" dirty="0" err="1"/>
              <a:t>pageref</a:t>
            </a:r>
            <a:r>
              <a:rPr lang="en-US" altLang="zh-CN" sz="2200" dirty="0"/>
              <a:t>(pipe);</a:t>
            </a:r>
            <a:endParaRPr lang="zh-CN" altLang="en-US" sz="2200" dirty="0"/>
          </a:p>
          <a:p>
            <a:pPr>
              <a:lnSpc>
                <a:spcPct val="100000"/>
              </a:lnSpc>
            </a:pPr>
            <a:r>
              <a:rPr lang="zh-CN" altLang="en-US" sz="2200" dirty="0"/>
              <a:t>比如说第一个条件，写端关闭时，当然有 </a:t>
            </a:r>
            <a:r>
              <a:rPr lang="en-US" altLang="zh-CN" sz="2200" dirty="0" err="1"/>
              <a:t>pageref</a:t>
            </a:r>
            <a:r>
              <a:rPr lang="en-US" altLang="zh-CN" sz="2200" dirty="0"/>
              <a:t>(p[0]) == </a:t>
            </a:r>
            <a:r>
              <a:rPr lang="en-US" altLang="zh-CN" sz="2200" dirty="0" err="1"/>
              <a:t>pageref</a:t>
            </a:r>
            <a:r>
              <a:rPr lang="en-US" altLang="zh-CN" sz="2200" dirty="0"/>
              <a:t>(pipe)</a:t>
            </a:r>
            <a:r>
              <a:rPr lang="zh-CN" altLang="en-US" sz="2200" dirty="0"/>
              <a:t>。所以我们要解决的本质问题是： </a:t>
            </a:r>
            <a:r>
              <a:rPr lang="zh-CN" altLang="en-US" sz="2200" dirty="0">
                <a:solidFill>
                  <a:srgbClr val="FF0000"/>
                </a:solidFill>
              </a:rPr>
              <a:t>当 </a:t>
            </a:r>
            <a:r>
              <a:rPr lang="en-US" altLang="zh-CN" sz="2200" dirty="0" err="1">
                <a:solidFill>
                  <a:srgbClr val="FF0000"/>
                </a:solidFill>
              </a:rPr>
              <a:t>pageref</a:t>
            </a:r>
            <a:r>
              <a:rPr lang="en-US" altLang="zh-CN" sz="2200" dirty="0">
                <a:solidFill>
                  <a:srgbClr val="FF0000"/>
                </a:solidFill>
              </a:rPr>
              <a:t>(p[0]) == </a:t>
            </a:r>
            <a:r>
              <a:rPr lang="en-US" altLang="zh-CN" sz="2200" dirty="0" err="1">
                <a:solidFill>
                  <a:srgbClr val="FF0000"/>
                </a:solidFill>
              </a:rPr>
              <a:t>pageref</a:t>
            </a:r>
            <a:r>
              <a:rPr lang="en-US" altLang="zh-CN" sz="2200" dirty="0">
                <a:solidFill>
                  <a:srgbClr val="FF0000"/>
                </a:solidFill>
              </a:rPr>
              <a:t>(pipe) </a:t>
            </a:r>
            <a:r>
              <a:rPr lang="zh-CN" altLang="en-US" sz="2200" dirty="0">
                <a:solidFill>
                  <a:srgbClr val="FF0000"/>
                </a:solidFill>
              </a:rPr>
              <a:t>时，保证写端是关闭</a:t>
            </a:r>
            <a:r>
              <a:rPr lang="zh-CN" altLang="en-US" sz="2200" dirty="0"/>
              <a:t>。</a:t>
            </a:r>
          </a:p>
        </p:txBody>
      </p:sp>
    </p:spTree>
    <p:extLst>
      <p:ext uri="{BB962C8B-B14F-4D97-AF65-F5344CB8AC3E}">
        <p14:creationId xmlns:p14="http://schemas.microsoft.com/office/powerpoint/2010/main" val="261918292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解决思路</a:t>
            </a:r>
            <a:endParaRPr lang="en-US" dirty="0"/>
          </a:p>
        </p:txBody>
      </p:sp>
      <p:sp>
        <p:nvSpPr>
          <p:cNvPr id="3" name="Content Placeholder 2"/>
          <p:cNvSpPr>
            <a:spLocks noGrp="1"/>
          </p:cNvSpPr>
          <p:nvPr>
            <p:ph idx="1"/>
          </p:nvPr>
        </p:nvSpPr>
        <p:spPr/>
        <p:txBody>
          <a:bodyPr/>
          <a:lstStyle/>
          <a:p>
            <a:pPr>
              <a:lnSpc>
                <a:spcPct val="100000"/>
              </a:lnSpc>
            </a:pPr>
            <a:r>
              <a:rPr lang="zh-CN" altLang="en-US" sz="2400" dirty="0"/>
              <a:t>正面如果不好解决问题，我们可以考虑从其逆否命题着手，即要满足： </a:t>
            </a:r>
            <a:r>
              <a:rPr lang="zh-CN" altLang="en-US" sz="2400" dirty="0">
                <a:solidFill>
                  <a:srgbClr val="FF0000"/>
                </a:solidFill>
              </a:rPr>
              <a:t>当写端没有关闭的时候， </a:t>
            </a:r>
            <a:r>
              <a:rPr lang="en-US" altLang="zh-CN" sz="2400" dirty="0" err="1">
                <a:solidFill>
                  <a:srgbClr val="FF0000"/>
                </a:solidFill>
              </a:rPr>
              <a:t>pageref</a:t>
            </a:r>
            <a:r>
              <a:rPr lang="en-US" altLang="zh-CN" sz="2400" dirty="0">
                <a:solidFill>
                  <a:srgbClr val="FF0000"/>
                </a:solidFill>
              </a:rPr>
              <a:t>(p[0]) </a:t>
            </a:r>
            <a:r>
              <a:rPr lang="zh-CN" altLang="en-US" sz="2400" dirty="0">
                <a:solidFill>
                  <a:srgbClr val="FF0000"/>
                </a:solidFill>
              </a:rPr>
              <a:t>≠</a:t>
            </a:r>
            <a:r>
              <a:rPr lang="en-US" altLang="zh-CN" sz="2400" dirty="0">
                <a:solidFill>
                  <a:srgbClr val="FF0000"/>
                </a:solidFill>
              </a:rPr>
              <a:t> </a:t>
            </a:r>
            <a:r>
              <a:rPr lang="en-US" altLang="zh-CN" sz="2400" dirty="0" err="1">
                <a:solidFill>
                  <a:srgbClr val="FF0000"/>
                </a:solidFill>
              </a:rPr>
              <a:t>pageref</a:t>
            </a:r>
            <a:r>
              <a:rPr lang="en-US" altLang="zh-CN" sz="2400" dirty="0">
                <a:solidFill>
                  <a:srgbClr val="FF0000"/>
                </a:solidFill>
              </a:rPr>
              <a:t>(pipe)</a:t>
            </a:r>
            <a:r>
              <a:rPr lang="zh-CN" altLang="en-US" sz="2400" dirty="0"/>
              <a:t>。 </a:t>
            </a:r>
            <a:endParaRPr lang="en-US" altLang="zh-CN" sz="2400" dirty="0"/>
          </a:p>
          <a:p>
            <a:pPr>
              <a:lnSpc>
                <a:spcPct val="100000"/>
              </a:lnSpc>
            </a:pPr>
            <a:r>
              <a:rPr lang="zh-CN" altLang="en-US" sz="2400" dirty="0"/>
              <a:t>前面问题出现的最关键原因在于：</a:t>
            </a:r>
            <a:r>
              <a:rPr lang="en-US" altLang="zh-CN" sz="2400" dirty="0">
                <a:solidFill>
                  <a:srgbClr val="FF0000"/>
                </a:solidFill>
              </a:rPr>
              <a:t>pipe </a:t>
            </a:r>
            <a:r>
              <a:rPr lang="zh-CN" altLang="en-US" sz="2400" dirty="0">
                <a:solidFill>
                  <a:srgbClr val="FF0000"/>
                </a:solidFill>
              </a:rPr>
              <a:t>的引用次数总比 </a:t>
            </a:r>
            <a:r>
              <a:rPr lang="en-US" altLang="zh-CN" sz="2400" dirty="0" err="1">
                <a:solidFill>
                  <a:srgbClr val="FF0000"/>
                </a:solidFill>
              </a:rPr>
              <a:t>fd</a:t>
            </a:r>
            <a:r>
              <a:rPr lang="en-US" altLang="zh-CN" sz="2400" dirty="0">
                <a:solidFill>
                  <a:srgbClr val="FF0000"/>
                </a:solidFill>
              </a:rPr>
              <a:t> </a:t>
            </a:r>
            <a:r>
              <a:rPr lang="zh-CN" altLang="en-US" sz="2400" dirty="0">
                <a:solidFill>
                  <a:srgbClr val="FF0000"/>
                </a:solidFill>
              </a:rPr>
              <a:t>要高</a:t>
            </a:r>
            <a:r>
              <a:rPr lang="zh-CN" altLang="en-US" sz="2400" dirty="0"/>
              <a:t>。当管道的 </a:t>
            </a:r>
            <a:r>
              <a:rPr lang="en-US" altLang="zh-CN" sz="2400" dirty="0"/>
              <a:t>close </a:t>
            </a:r>
            <a:r>
              <a:rPr lang="zh-CN" altLang="en-US" sz="2400" dirty="0"/>
              <a:t>进行到一半时，若先解除 </a:t>
            </a:r>
            <a:r>
              <a:rPr lang="en-US" altLang="zh-CN" sz="2400" dirty="0"/>
              <a:t>pipe </a:t>
            </a:r>
            <a:r>
              <a:rPr lang="zh-CN" altLang="en-US" sz="2400" dirty="0"/>
              <a:t>的映射，再解除 </a:t>
            </a:r>
            <a:r>
              <a:rPr lang="en-US" altLang="zh-CN" sz="2400" dirty="0" err="1"/>
              <a:t>fd</a:t>
            </a:r>
            <a:r>
              <a:rPr lang="en-US" altLang="zh-CN" sz="2400" dirty="0"/>
              <a:t> </a:t>
            </a:r>
            <a:r>
              <a:rPr lang="zh-CN" altLang="en-US" sz="2400" dirty="0"/>
              <a:t>的映射，就会使得 </a:t>
            </a:r>
            <a:r>
              <a:rPr lang="en-US" altLang="zh-CN" sz="2400" dirty="0"/>
              <a:t>pipe </a:t>
            </a:r>
            <a:r>
              <a:rPr lang="zh-CN" altLang="en-US" sz="2400" dirty="0"/>
              <a:t>的引用次数的</a:t>
            </a:r>
            <a:r>
              <a:rPr lang="en-US" altLang="zh-CN" sz="2400" dirty="0"/>
              <a:t>-1 </a:t>
            </a:r>
            <a:r>
              <a:rPr lang="zh-CN" altLang="en-US" sz="2400" dirty="0"/>
              <a:t>先于 </a:t>
            </a:r>
            <a:r>
              <a:rPr lang="en-US" altLang="zh-CN" sz="2400" dirty="0" err="1"/>
              <a:t>fd</a:t>
            </a:r>
            <a:r>
              <a:rPr lang="zh-CN" altLang="en-US" sz="2400" dirty="0"/>
              <a:t>发生。这就导致在两个 </a:t>
            </a:r>
            <a:r>
              <a:rPr lang="en-US" altLang="zh-CN" sz="2400" dirty="0" err="1"/>
              <a:t>unmap</a:t>
            </a:r>
            <a:r>
              <a:rPr lang="en-US" altLang="zh-CN" sz="2400" dirty="0"/>
              <a:t> </a:t>
            </a:r>
            <a:r>
              <a:rPr lang="zh-CN" altLang="en-US" sz="2400" dirty="0"/>
              <a:t>的间隙，会出现 </a:t>
            </a:r>
            <a:r>
              <a:rPr lang="en-US" altLang="zh-CN" sz="2400" dirty="0" err="1"/>
              <a:t>pageref</a:t>
            </a:r>
            <a:r>
              <a:rPr lang="en-US" altLang="zh-CN" sz="2400" dirty="0"/>
              <a:t>(pipe) == </a:t>
            </a:r>
            <a:r>
              <a:rPr lang="en-US" altLang="zh-CN" sz="2400" dirty="0" err="1"/>
              <a:t>pageref</a:t>
            </a:r>
            <a:r>
              <a:rPr lang="en-US" altLang="zh-CN" sz="2400" dirty="0"/>
              <a:t>(</a:t>
            </a:r>
            <a:r>
              <a:rPr lang="en-US" altLang="zh-CN" sz="2400" dirty="0" err="1"/>
              <a:t>fd</a:t>
            </a:r>
            <a:r>
              <a:rPr lang="en-US" altLang="zh-CN" sz="2400" dirty="0"/>
              <a:t>) </a:t>
            </a:r>
            <a:r>
              <a:rPr lang="zh-CN" altLang="en-US" sz="2400" dirty="0"/>
              <a:t>的情况。</a:t>
            </a:r>
            <a:endParaRPr lang="en-US" altLang="zh-CN" sz="2400" dirty="0"/>
          </a:p>
          <a:p>
            <a:pPr>
              <a:lnSpc>
                <a:spcPct val="100000"/>
              </a:lnSpc>
            </a:pPr>
            <a:r>
              <a:rPr lang="zh-CN" altLang="en-US" sz="2400" dirty="0"/>
              <a:t>根据前面描述，能够得出结论：控制 </a:t>
            </a:r>
            <a:r>
              <a:rPr lang="en-US" altLang="zh-CN" sz="2400" dirty="0" err="1"/>
              <a:t>fd</a:t>
            </a:r>
            <a:r>
              <a:rPr lang="en-US" altLang="zh-CN" sz="2400" dirty="0"/>
              <a:t> </a:t>
            </a:r>
            <a:r>
              <a:rPr lang="zh-CN" altLang="en-US" sz="2400" dirty="0"/>
              <a:t>与 </a:t>
            </a:r>
            <a:r>
              <a:rPr lang="en-US" altLang="zh-CN" sz="2400" dirty="0"/>
              <a:t>pipe </a:t>
            </a:r>
            <a:r>
              <a:rPr lang="zh-CN" altLang="en-US" sz="2400" dirty="0"/>
              <a:t>的 </a:t>
            </a:r>
            <a:r>
              <a:rPr lang="en-US" altLang="zh-CN" sz="2400" dirty="0"/>
              <a:t>map/</a:t>
            </a:r>
            <a:r>
              <a:rPr lang="en-US" altLang="zh-CN" sz="2400" dirty="0" err="1"/>
              <a:t>unmap</a:t>
            </a:r>
            <a:r>
              <a:rPr lang="en-US" altLang="zh-CN" sz="2400" dirty="0"/>
              <a:t> </a:t>
            </a:r>
            <a:r>
              <a:rPr lang="zh-CN" altLang="en-US" sz="2400" dirty="0"/>
              <a:t>的顺序可解决上述情景中出现的进程竞争问题。</a:t>
            </a:r>
          </a:p>
          <a:p>
            <a:endParaRPr lang="en-US" sz="2400" dirty="0"/>
          </a:p>
        </p:txBody>
      </p:sp>
    </p:spTree>
    <p:extLst>
      <p:ext uri="{BB962C8B-B14F-4D97-AF65-F5344CB8AC3E}">
        <p14:creationId xmlns:p14="http://schemas.microsoft.com/office/powerpoint/2010/main" val="26387838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518191"/>
            <a:ext cx="8394700" cy="533400"/>
          </a:xfrm>
        </p:spPr>
        <p:txBody>
          <a:bodyPr/>
          <a:lstStyle/>
          <a:p>
            <a:r>
              <a:rPr lang="zh-CN" altLang="en-US" dirty="0"/>
              <a:t>实验内容</a:t>
            </a:r>
            <a:r>
              <a:rPr lang="en-US" altLang="zh-CN" dirty="0"/>
              <a:t>3</a:t>
            </a:r>
            <a:r>
              <a:rPr lang="zh-CN" altLang="en-US" dirty="0"/>
              <a:t> 避免管道竞争</a:t>
            </a:r>
            <a:endParaRPr lang="en-US" dirty="0"/>
          </a:p>
        </p:txBody>
      </p:sp>
      <p:sp>
        <p:nvSpPr>
          <p:cNvPr id="6" name="矩形 5"/>
          <p:cNvSpPr/>
          <p:nvPr/>
        </p:nvSpPr>
        <p:spPr>
          <a:xfrm>
            <a:off x="413657" y="1370669"/>
            <a:ext cx="7612735" cy="757130"/>
          </a:xfrm>
          <a:prstGeom prst="rect">
            <a:avLst/>
          </a:prstGeom>
        </p:spPr>
        <p:txBody>
          <a:bodyPr wrap="square">
            <a:spAutoFit/>
          </a:bodyPr>
          <a:lstStyle/>
          <a:p>
            <a:pPr marL="342900" lvl="0" indent="-342900" eaLnBrk="0" hangingPunct="0">
              <a:lnSpc>
                <a:spcPct val="90000"/>
              </a:lnSpc>
              <a:spcBef>
                <a:spcPct val="25000"/>
              </a:spcBef>
              <a:spcAft>
                <a:spcPct val="20000"/>
              </a:spcAft>
              <a:buClr>
                <a:srgbClr val="336699"/>
              </a:buClr>
              <a:buFont typeface="Wingdings" pitchFamily="2" charset="2"/>
              <a:buChar char="§"/>
            </a:pPr>
            <a:r>
              <a:rPr lang="zh-CN" altLang="en-US" sz="2400" b="1" kern="0" dirty="0">
                <a:solidFill>
                  <a:srgbClr val="000000"/>
                </a:solidFill>
                <a:latin typeface="华文仿宋"/>
              </a:rPr>
              <a:t> 修改 </a:t>
            </a:r>
            <a:r>
              <a:rPr lang="en-US" altLang="zh-CN" sz="2400" b="1" kern="0" dirty="0">
                <a:solidFill>
                  <a:srgbClr val="000000"/>
                </a:solidFill>
                <a:latin typeface="华文仿宋"/>
              </a:rPr>
              <a:t>user/</a:t>
            </a:r>
            <a:r>
              <a:rPr lang="en-US" altLang="zh-CN" sz="2400" b="1" kern="0" dirty="0" err="1">
                <a:solidFill>
                  <a:srgbClr val="000000"/>
                </a:solidFill>
                <a:latin typeface="华文仿宋"/>
              </a:rPr>
              <a:t>pipe.c</a:t>
            </a:r>
            <a:r>
              <a:rPr lang="en-US" altLang="zh-CN" sz="2400" b="1" kern="0" dirty="0">
                <a:solidFill>
                  <a:srgbClr val="000000"/>
                </a:solidFill>
                <a:latin typeface="华文仿宋"/>
              </a:rPr>
              <a:t> </a:t>
            </a:r>
            <a:r>
              <a:rPr lang="zh-CN" altLang="en-US" sz="2400" b="1" kern="0" dirty="0">
                <a:solidFill>
                  <a:srgbClr val="000000"/>
                </a:solidFill>
                <a:latin typeface="华文仿宋"/>
              </a:rPr>
              <a:t>中的 </a:t>
            </a:r>
            <a:r>
              <a:rPr lang="en-US" altLang="zh-CN" sz="2400" b="1" kern="0" dirty="0" err="1">
                <a:solidFill>
                  <a:srgbClr val="000000"/>
                </a:solidFill>
                <a:latin typeface="华文仿宋"/>
              </a:rPr>
              <a:t>pipeclose</a:t>
            </a:r>
            <a:r>
              <a:rPr lang="en-US" altLang="zh-CN" sz="2400" b="1" kern="0" dirty="0">
                <a:solidFill>
                  <a:srgbClr val="000000"/>
                </a:solidFill>
                <a:latin typeface="华文仿宋"/>
              </a:rPr>
              <a:t> </a:t>
            </a:r>
            <a:r>
              <a:rPr lang="zh-CN" altLang="en-US" sz="2400" b="1" kern="0" dirty="0">
                <a:solidFill>
                  <a:srgbClr val="000000"/>
                </a:solidFill>
                <a:latin typeface="华文仿宋"/>
              </a:rPr>
              <a:t>与 </a:t>
            </a:r>
            <a:r>
              <a:rPr lang="en-US" altLang="zh-CN" sz="2400" b="1" kern="0" dirty="0">
                <a:solidFill>
                  <a:srgbClr val="000000"/>
                </a:solidFill>
                <a:latin typeface="华文仿宋"/>
              </a:rPr>
              <a:t>user/</a:t>
            </a:r>
            <a:r>
              <a:rPr lang="en-US" altLang="zh-CN" sz="2400" b="1" kern="0" dirty="0" err="1">
                <a:solidFill>
                  <a:srgbClr val="000000"/>
                </a:solidFill>
                <a:latin typeface="华文仿宋"/>
              </a:rPr>
              <a:t>fd.c</a:t>
            </a:r>
            <a:r>
              <a:rPr lang="en-US" altLang="zh-CN" sz="2400" b="1" kern="0" dirty="0">
                <a:solidFill>
                  <a:srgbClr val="000000"/>
                </a:solidFill>
                <a:latin typeface="华文仿宋"/>
              </a:rPr>
              <a:t> </a:t>
            </a:r>
            <a:r>
              <a:rPr lang="zh-CN" altLang="en-US" sz="2400" b="1" kern="0" dirty="0">
                <a:solidFill>
                  <a:srgbClr val="000000"/>
                </a:solidFill>
                <a:latin typeface="华文仿宋"/>
              </a:rPr>
              <a:t>中的 </a:t>
            </a:r>
            <a:r>
              <a:rPr lang="en-US" altLang="zh-CN" sz="2400" b="1" kern="0" dirty="0">
                <a:solidFill>
                  <a:srgbClr val="000000"/>
                </a:solidFill>
                <a:latin typeface="华文仿宋"/>
              </a:rPr>
              <a:t>dup </a:t>
            </a:r>
            <a:r>
              <a:rPr lang="zh-CN" altLang="en-US" sz="2400" b="1" kern="0" dirty="0">
                <a:solidFill>
                  <a:srgbClr val="000000"/>
                </a:solidFill>
                <a:latin typeface="华文仿宋"/>
              </a:rPr>
              <a:t>函数以避免上 述情景中的进程竞争情况。</a:t>
            </a:r>
            <a:endParaRPr lang="en-US" altLang="zh-CN" sz="2400" b="1" kern="0" dirty="0">
              <a:solidFill>
                <a:srgbClr val="000000"/>
              </a:solidFill>
              <a:latin typeface="华文仿宋"/>
            </a:endParaRPr>
          </a:p>
        </p:txBody>
      </p:sp>
    </p:spTree>
    <p:extLst>
      <p:ext uri="{BB962C8B-B14F-4D97-AF65-F5344CB8AC3E}">
        <p14:creationId xmlns:p14="http://schemas.microsoft.com/office/powerpoint/2010/main" val="180281934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72145" y="149306"/>
            <a:ext cx="8394700" cy="533400"/>
          </a:xfrm>
        </p:spPr>
        <p:txBody>
          <a:bodyPr/>
          <a:lstStyle/>
          <a:p>
            <a:r>
              <a:rPr lang="zh-CN" altLang="en-US" sz="3600" dirty="0"/>
              <a:t>管道的竞争</a:t>
            </a:r>
            <a:r>
              <a:rPr lang="en-US" altLang="zh-CN" sz="3600" dirty="0"/>
              <a:t>-</a:t>
            </a:r>
            <a:r>
              <a:rPr lang="zh-CN" altLang="en-US" sz="3600" dirty="0"/>
              <a:t>读数据不同步引发的问题 </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141518" y="751114"/>
            <a:ext cx="8893627" cy="5682346"/>
          </a:xfrm>
        </p:spPr>
        <p:txBody>
          <a:bodyPr anchor="t"/>
          <a:lstStyle/>
          <a:p>
            <a:r>
              <a:rPr lang="zh-CN" altLang="en-US" sz="2400" dirty="0"/>
              <a:t>通过控制修改</a:t>
            </a:r>
            <a:r>
              <a:rPr lang="en-US" altLang="zh-CN" sz="2400" dirty="0" err="1"/>
              <a:t>pp_ref</a:t>
            </a:r>
            <a:r>
              <a:rPr lang="en-US" altLang="zh-CN" sz="2400" dirty="0"/>
              <a:t> </a:t>
            </a:r>
            <a:r>
              <a:rPr lang="zh-CN" altLang="en-US" sz="2400" dirty="0"/>
              <a:t>的前后顺序避免了“写数据”导致的错误，但是还得解决第二个问题：</a:t>
            </a:r>
            <a:r>
              <a:rPr lang="zh-CN" altLang="en-US" sz="2400" dirty="0">
                <a:solidFill>
                  <a:srgbClr val="FF0000"/>
                </a:solidFill>
              </a:rPr>
              <a:t>读取 </a:t>
            </a:r>
            <a:r>
              <a:rPr lang="en-US" altLang="zh-CN" sz="2400" dirty="0" err="1">
                <a:solidFill>
                  <a:srgbClr val="FF0000"/>
                </a:solidFill>
              </a:rPr>
              <a:t>pp_ref</a:t>
            </a:r>
            <a:r>
              <a:rPr lang="en-US" altLang="zh-CN" sz="2400" dirty="0">
                <a:solidFill>
                  <a:srgbClr val="FF0000"/>
                </a:solidFill>
              </a:rPr>
              <a:t> </a:t>
            </a:r>
            <a:r>
              <a:rPr lang="zh-CN" altLang="en-US" sz="2400" dirty="0">
                <a:solidFill>
                  <a:srgbClr val="FF0000"/>
                </a:solidFill>
              </a:rPr>
              <a:t>的同步问题</a:t>
            </a:r>
            <a:r>
              <a:rPr lang="zh-CN" altLang="en-US" sz="2400" dirty="0"/>
              <a:t>。思考下面的情景：</a:t>
            </a:r>
            <a:endParaRPr lang="en-US" altLang="zh-CN" sz="2400" dirty="0"/>
          </a:p>
          <a:p>
            <a:pPr lvl="1"/>
            <a:r>
              <a:rPr lang="en-US" altLang="zh-CN" dirty="0"/>
              <a:t>fork </a:t>
            </a:r>
            <a:r>
              <a:rPr lang="zh-CN" altLang="en-US" dirty="0"/>
              <a:t>结束后，子进程先执行：执行完 </a:t>
            </a:r>
            <a:r>
              <a:rPr lang="en-US" altLang="zh-CN" dirty="0"/>
              <a:t>close(p[1]) </a:t>
            </a:r>
            <a:r>
              <a:rPr lang="zh-CN" altLang="en-US" dirty="0"/>
              <a:t>后，执行 </a:t>
            </a:r>
            <a:r>
              <a:rPr lang="en-US" altLang="zh-CN" dirty="0"/>
              <a:t>read</a:t>
            </a:r>
            <a:r>
              <a:rPr lang="zh-CN" altLang="en-US" dirty="0"/>
              <a:t>，要从 </a:t>
            </a:r>
            <a:r>
              <a:rPr lang="en-US" altLang="zh-CN" dirty="0"/>
              <a:t>p[0] </a:t>
            </a:r>
            <a:r>
              <a:rPr lang="zh-CN" altLang="en-US" dirty="0"/>
              <a:t>读取数据。但由于此时管道数据缓冲区为空，所以 </a:t>
            </a:r>
            <a:r>
              <a:rPr lang="en-US" altLang="zh-CN" dirty="0"/>
              <a:t>read </a:t>
            </a:r>
            <a:r>
              <a:rPr lang="zh-CN" altLang="en-US" dirty="0"/>
              <a:t>函数要判断父进程中的写端是否关闭，进入到 </a:t>
            </a:r>
            <a:r>
              <a:rPr lang="en-US" altLang="zh-CN" dirty="0"/>
              <a:t>_</a:t>
            </a:r>
            <a:r>
              <a:rPr lang="en-US" altLang="zh-CN" dirty="0" err="1"/>
              <a:t>pipeisclosed</a:t>
            </a:r>
            <a:r>
              <a:rPr lang="en-US" altLang="zh-CN" dirty="0"/>
              <a:t> </a:t>
            </a:r>
            <a:r>
              <a:rPr lang="zh-CN" altLang="en-US" dirty="0"/>
              <a:t>函数，</a:t>
            </a:r>
            <a:r>
              <a:rPr lang="en-US" altLang="zh-CN" dirty="0" err="1">
                <a:solidFill>
                  <a:srgbClr val="FF0000"/>
                </a:solidFill>
              </a:rPr>
              <a:t>pageref</a:t>
            </a:r>
            <a:r>
              <a:rPr lang="en-US" altLang="zh-CN" dirty="0">
                <a:solidFill>
                  <a:srgbClr val="FF0000"/>
                </a:solidFill>
              </a:rPr>
              <a:t>(</a:t>
            </a:r>
            <a:r>
              <a:rPr lang="en-US" altLang="zh-CN" dirty="0" err="1">
                <a:solidFill>
                  <a:srgbClr val="FF0000"/>
                </a:solidFill>
              </a:rPr>
              <a:t>fd</a:t>
            </a:r>
            <a:r>
              <a:rPr lang="en-US" altLang="zh-CN" dirty="0">
                <a:solidFill>
                  <a:srgbClr val="FF0000"/>
                </a:solidFill>
              </a:rPr>
              <a:t>) </a:t>
            </a:r>
            <a:r>
              <a:rPr lang="zh-CN" altLang="en-US" dirty="0">
                <a:solidFill>
                  <a:srgbClr val="FF0000"/>
                </a:solidFill>
              </a:rPr>
              <a:t>值为 </a:t>
            </a:r>
            <a:r>
              <a:rPr lang="en-US" altLang="zh-CN" dirty="0">
                <a:solidFill>
                  <a:srgbClr val="FF0000"/>
                </a:solidFill>
              </a:rPr>
              <a:t>2</a:t>
            </a:r>
            <a:r>
              <a:rPr lang="en-US" altLang="zh-CN" dirty="0"/>
              <a:t>(</a:t>
            </a:r>
            <a:r>
              <a:rPr lang="zh-CN" altLang="en-US" dirty="0"/>
              <a:t>父进程和子进程都打开了 </a:t>
            </a:r>
            <a:r>
              <a:rPr lang="en-US" altLang="zh-CN" dirty="0"/>
              <a:t>p[0])</a:t>
            </a:r>
            <a:r>
              <a:rPr lang="zh-CN" altLang="en-US" dirty="0"/>
              <a:t>，此时时钟中断产生。</a:t>
            </a:r>
          </a:p>
          <a:p>
            <a:pPr lvl="1"/>
            <a:r>
              <a:rPr lang="zh-CN" altLang="en-US" dirty="0"/>
              <a:t>内核切换到父进程执行：</a:t>
            </a:r>
            <a:r>
              <a:rPr lang="zh-CN" altLang="en-US" dirty="0">
                <a:solidFill>
                  <a:srgbClr val="FF0000"/>
                </a:solidFill>
              </a:rPr>
              <a:t>父进程 </a:t>
            </a:r>
            <a:r>
              <a:rPr lang="en-US" altLang="zh-CN" dirty="0">
                <a:solidFill>
                  <a:srgbClr val="FF0000"/>
                </a:solidFill>
              </a:rPr>
              <a:t>close(p[0])</a:t>
            </a:r>
            <a:r>
              <a:rPr lang="zh-CN" altLang="en-US" dirty="0"/>
              <a:t>，之后向管道缓冲区写数据。要写的数据较多，写到一半时钟中断产生，内核切换到子进程运行。</a:t>
            </a:r>
            <a:endParaRPr lang="en-US" altLang="zh-CN" dirty="0"/>
          </a:p>
          <a:p>
            <a:pPr lvl="1"/>
            <a:r>
              <a:rPr lang="zh-CN" altLang="en-US" dirty="0"/>
              <a:t>子进程继续运行：获取到 </a:t>
            </a:r>
            <a:r>
              <a:rPr lang="en-US" altLang="zh-CN" dirty="0" err="1"/>
              <a:t>pageref</a:t>
            </a:r>
            <a:r>
              <a:rPr lang="en-US" altLang="zh-CN" dirty="0"/>
              <a:t>(pipe) </a:t>
            </a:r>
            <a:r>
              <a:rPr lang="zh-CN" altLang="en-US" dirty="0"/>
              <a:t>为 </a:t>
            </a:r>
            <a:r>
              <a:rPr lang="en-US" altLang="zh-CN" dirty="0"/>
              <a:t>2(</a:t>
            </a:r>
            <a:r>
              <a:rPr lang="zh-CN" altLang="en-US" dirty="0"/>
              <a:t>父进程打开了 </a:t>
            </a:r>
            <a:r>
              <a:rPr lang="en-US" altLang="zh-CN" dirty="0"/>
              <a:t>p[1], </a:t>
            </a:r>
            <a:r>
              <a:rPr lang="zh-CN" altLang="en-US" dirty="0"/>
              <a:t>子进程打开了 </a:t>
            </a:r>
            <a:r>
              <a:rPr lang="en-US" altLang="zh-CN" dirty="0"/>
              <a:t>p[0])</a:t>
            </a:r>
            <a:r>
              <a:rPr lang="zh-CN" altLang="en-US" dirty="0"/>
              <a:t>，</a:t>
            </a:r>
            <a:r>
              <a:rPr lang="en-US" altLang="zh-CN" dirty="0"/>
              <a:t> </a:t>
            </a:r>
            <a:r>
              <a:rPr lang="zh-CN" altLang="en-US" dirty="0"/>
              <a:t>与</a:t>
            </a:r>
            <a:r>
              <a:rPr lang="en-US" altLang="zh-CN" dirty="0" err="1"/>
              <a:t>pageref</a:t>
            </a:r>
            <a:r>
              <a:rPr lang="en-US" altLang="zh-CN" dirty="0"/>
              <a:t>(</a:t>
            </a:r>
            <a:r>
              <a:rPr lang="en-US" altLang="zh-CN" dirty="0" err="1"/>
              <a:t>fd</a:t>
            </a:r>
            <a:r>
              <a:rPr lang="en-US" altLang="zh-CN" dirty="0"/>
              <a:t>)</a:t>
            </a:r>
            <a:r>
              <a:rPr lang="zh-CN" altLang="en-US" dirty="0"/>
              <a:t>相等，于是认为父进程的写端已关闭，子进程退出。 </a:t>
            </a:r>
            <a:r>
              <a:rPr lang="zh-CN" altLang="en-US" dirty="0">
                <a:solidFill>
                  <a:srgbClr val="FF0000"/>
                </a:solidFill>
              </a:rPr>
              <a:t>错误！</a:t>
            </a:r>
            <a:endParaRPr lang="en-US" altLang="zh-CN" dirty="0">
              <a:solidFill>
                <a:srgbClr val="FF0000"/>
              </a:solidFill>
            </a:endParaRPr>
          </a:p>
        </p:txBody>
      </p:sp>
    </p:spTree>
    <p:extLst>
      <p:ext uri="{BB962C8B-B14F-4D97-AF65-F5344CB8AC3E}">
        <p14:creationId xmlns:p14="http://schemas.microsoft.com/office/powerpoint/2010/main" val="47611743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问题分析</a:t>
            </a:r>
            <a:endParaRPr lang="en-US" dirty="0"/>
          </a:p>
        </p:txBody>
      </p:sp>
      <p:sp>
        <p:nvSpPr>
          <p:cNvPr id="3" name="Content Placeholder 2"/>
          <p:cNvSpPr>
            <a:spLocks noGrp="1"/>
          </p:cNvSpPr>
          <p:nvPr>
            <p:ph idx="1"/>
          </p:nvPr>
        </p:nvSpPr>
        <p:spPr/>
        <p:txBody>
          <a:bodyPr/>
          <a:lstStyle/>
          <a:p>
            <a:r>
              <a:rPr lang="en-US" altLang="zh-CN" sz="2800" dirty="0" err="1"/>
              <a:t>fd</a:t>
            </a:r>
            <a:r>
              <a:rPr lang="zh-CN" altLang="en-US" sz="2800" dirty="0"/>
              <a:t>是一个父子进程共享的变量，但子进程中的</a:t>
            </a:r>
            <a:r>
              <a:rPr lang="en-US" altLang="zh-CN" sz="2800" dirty="0" err="1"/>
              <a:t>pageref</a:t>
            </a:r>
            <a:r>
              <a:rPr lang="en-US" altLang="zh-CN" sz="2800" dirty="0"/>
              <a:t>(</a:t>
            </a:r>
            <a:r>
              <a:rPr lang="en-US" altLang="zh-CN" sz="2800" dirty="0" err="1"/>
              <a:t>fd</a:t>
            </a:r>
            <a:r>
              <a:rPr lang="en-US" altLang="zh-CN" sz="2800" dirty="0"/>
              <a:t>) </a:t>
            </a:r>
            <a:r>
              <a:rPr lang="zh-CN" altLang="en-US" sz="2800" dirty="0"/>
              <a:t>没有随父进程对 </a:t>
            </a:r>
            <a:r>
              <a:rPr lang="en-US" altLang="zh-CN" sz="2800" dirty="0" err="1"/>
              <a:t>fd</a:t>
            </a:r>
            <a:r>
              <a:rPr lang="en-US" altLang="zh-CN" sz="2800" dirty="0"/>
              <a:t> </a:t>
            </a:r>
            <a:r>
              <a:rPr lang="zh-CN" altLang="en-US" sz="2800" dirty="0"/>
              <a:t>的修改而同步，这就造成了子进程读到的 </a:t>
            </a:r>
            <a:r>
              <a:rPr lang="en-US" altLang="zh-CN" sz="2800" dirty="0" err="1">
                <a:solidFill>
                  <a:srgbClr val="FF0000"/>
                </a:solidFill>
              </a:rPr>
              <a:t>pageref</a:t>
            </a:r>
            <a:r>
              <a:rPr lang="en-US" altLang="zh-CN" sz="2800" dirty="0">
                <a:solidFill>
                  <a:srgbClr val="FF0000"/>
                </a:solidFill>
              </a:rPr>
              <a:t>(</a:t>
            </a:r>
            <a:r>
              <a:rPr lang="en-US" altLang="zh-CN" sz="2800" dirty="0" err="1">
                <a:solidFill>
                  <a:srgbClr val="FF0000"/>
                </a:solidFill>
              </a:rPr>
              <a:t>fd</a:t>
            </a:r>
            <a:r>
              <a:rPr lang="en-US" altLang="zh-CN" sz="2800" dirty="0">
                <a:solidFill>
                  <a:srgbClr val="FF0000"/>
                </a:solidFill>
              </a:rPr>
              <a:t>) </a:t>
            </a:r>
            <a:r>
              <a:rPr lang="zh-CN" altLang="en-US" sz="2800" dirty="0">
                <a:solidFill>
                  <a:srgbClr val="FF0000"/>
                </a:solidFill>
              </a:rPr>
              <a:t>成为了“脏数据”</a:t>
            </a:r>
            <a:r>
              <a:rPr lang="zh-CN" altLang="en-US" sz="2800" dirty="0"/>
              <a:t>。为了保证读的同步性，子进程应当重新读取 </a:t>
            </a:r>
            <a:r>
              <a:rPr lang="en-US" altLang="zh-CN" sz="2800" dirty="0" err="1"/>
              <a:t>pageref</a:t>
            </a:r>
            <a:r>
              <a:rPr lang="en-US" altLang="zh-CN" sz="2800" dirty="0"/>
              <a:t>(</a:t>
            </a:r>
            <a:r>
              <a:rPr lang="en-US" altLang="zh-CN" sz="2800" dirty="0" err="1"/>
              <a:t>fd</a:t>
            </a:r>
            <a:r>
              <a:rPr lang="en-US" altLang="zh-CN" sz="2800" dirty="0"/>
              <a:t>) </a:t>
            </a:r>
            <a:r>
              <a:rPr lang="zh-CN" altLang="en-US" sz="2800" dirty="0"/>
              <a:t>和 </a:t>
            </a:r>
            <a:r>
              <a:rPr lang="en-US" altLang="zh-CN" sz="2800" dirty="0" err="1"/>
              <a:t>pageref</a:t>
            </a:r>
            <a:r>
              <a:rPr lang="en-US" altLang="zh-CN" sz="2800" dirty="0"/>
              <a:t>(pipe)</a:t>
            </a:r>
            <a:r>
              <a:rPr lang="zh-CN" altLang="en-US" sz="2800" dirty="0"/>
              <a:t>，并且要在</a:t>
            </a:r>
            <a:r>
              <a:rPr lang="zh-CN" altLang="en-US" sz="2800" dirty="0">
                <a:solidFill>
                  <a:srgbClr val="FF0000"/>
                </a:solidFill>
              </a:rPr>
              <a:t>确认两次读取之间进程没有切换</a:t>
            </a:r>
            <a:r>
              <a:rPr lang="zh-CN" altLang="en-US" sz="2800" dirty="0"/>
              <a:t>后，才能返回正确的结果。</a:t>
            </a:r>
            <a:endParaRPr lang="en-US" altLang="zh-CN" sz="2800" dirty="0"/>
          </a:p>
          <a:p>
            <a:r>
              <a:rPr lang="zh-CN" altLang="en-US" sz="2800" dirty="0"/>
              <a:t>为实现这一点，要使用变量</a:t>
            </a:r>
            <a:r>
              <a:rPr lang="en-US" altLang="zh-CN" sz="2800" dirty="0" err="1"/>
              <a:t>env_runs</a:t>
            </a:r>
            <a:r>
              <a:rPr lang="zh-CN" altLang="en-US" sz="2800" dirty="0"/>
              <a:t>，它记录了一个进程 </a:t>
            </a:r>
            <a:r>
              <a:rPr lang="en-US" altLang="zh-CN" sz="2800" dirty="0" err="1"/>
              <a:t>env_run</a:t>
            </a:r>
            <a:r>
              <a:rPr lang="en-US" altLang="zh-CN" sz="2800" dirty="0"/>
              <a:t> </a:t>
            </a:r>
            <a:r>
              <a:rPr lang="zh-CN" altLang="en-US" sz="2800" dirty="0"/>
              <a:t>的次数，这样就可以根据某个操作 </a:t>
            </a:r>
            <a:r>
              <a:rPr lang="en-US" altLang="zh-CN" sz="2800" dirty="0"/>
              <a:t>do() </a:t>
            </a:r>
            <a:r>
              <a:rPr lang="zh-CN" altLang="en-US" sz="2800" dirty="0"/>
              <a:t>前后进程 </a:t>
            </a:r>
            <a:r>
              <a:rPr lang="en-US" altLang="zh-CN" sz="2800" dirty="0" err="1"/>
              <a:t>env_runs</a:t>
            </a:r>
            <a:r>
              <a:rPr lang="en-US" altLang="zh-CN" sz="2800" dirty="0"/>
              <a:t> </a:t>
            </a:r>
            <a:r>
              <a:rPr lang="zh-CN" altLang="en-US" sz="2800" dirty="0"/>
              <a:t>值是否相等，来判断在 </a:t>
            </a:r>
            <a:r>
              <a:rPr lang="en-US" altLang="zh-CN" sz="2800" dirty="0"/>
              <a:t>do() </a:t>
            </a:r>
            <a:r>
              <a:rPr lang="zh-CN" altLang="en-US" sz="2800" dirty="0"/>
              <a:t>中进程是否发生了切换。</a:t>
            </a:r>
          </a:p>
          <a:p>
            <a:endParaRPr lang="en-US" dirty="0"/>
          </a:p>
        </p:txBody>
      </p:sp>
    </p:spTree>
    <p:extLst>
      <p:ext uri="{BB962C8B-B14F-4D97-AF65-F5344CB8AC3E}">
        <p14:creationId xmlns:p14="http://schemas.microsoft.com/office/powerpoint/2010/main" val="15809960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598" y="656079"/>
            <a:ext cx="8881536" cy="533400"/>
          </a:xfrm>
        </p:spPr>
        <p:txBody>
          <a:bodyPr/>
          <a:lstStyle/>
          <a:p>
            <a:r>
              <a:rPr lang="zh-CN" altLang="en-US" dirty="0"/>
              <a:t>实验内容</a:t>
            </a:r>
            <a:r>
              <a:rPr lang="en-US" altLang="zh-CN" dirty="0"/>
              <a:t>4 </a:t>
            </a:r>
            <a:r>
              <a:rPr lang="zh-CN" altLang="en-US" dirty="0"/>
              <a:t>使管道满足同步读要求</a:t>
            </a:r>
            <a:endParaRPr lang="en-US" dirty="0"/>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524933" y="1466320"/>
            <a:ext cx="7924801" cy="1473201"/>
          </a:xfrm>
        </p:spPr>
        <p:txBody>
          <a:bodyPr anchor="ctr"/>
          <a:lstStyle/>
          <a:p>
            <a:r>
              <a:rPr lang="zh-CN" altLang="en-US" sz="2800" dirty="0"/>
              <a:t>根据前面的表述，修改</a:t>
            </a:r>
            <a:r>
              <a:rPr lang="en-US" altLang="zh-CN" sz="2800" dirty="0"/>
              <a:t>_</a:t>
            </a:r>
            <a:r>
              <a:rPr lang="en-US" altLang="zh-CN" sz="2800" dirty="0" err="1"/>
              <a:t>pipeisclosed</a:t>
            </a:r>
            <a:r>
              <a:rPr lang="zh-CN" altLang="en-US" sz="2800" dirty="0"/>
              <a:t>函数，使得它满足“同步读”的要求。注意 </a:t>
            </a:r>
            <a:r>
              <a:rPr lang="en-US" altLang="zh-CN" sz="2800" dirty="0" err="1"/>
              <a:t>env_runs</a:t>
            </a:r>
            <a:r>
              <a:rPr lang="en-US" altLang="zh-CN" sz="2800" dirty="0"/>
              <a:t> </a:t>
            </a:r>
            <a:r>
              <a:rPr lang="zh-CN" altLang="en-US" sz="2800" dirty="0"/>
              <a:t>变量是需要维护的。</a:t>
            </a:r>
            <a:endParaRPr lang="en-US" altLang="zh-CN" sz="2800" dirty="0"/>
          </a:p>
        </p:txBody>
      </p:sp>
    </p:spTree>
    <p:extLst>
      <p:ext uri="{BB962C8B-B14F-4D97-AF65-F5344CB8AC3E}">
        <p14:creationId xmlns:p14="http://schemas.microsoft.com/office/powerpoint/2010/main" val="3175723514"/>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17714" y="345248"/>
            <a:ext cx="8394700" cy="533400"/>
          </a:xfrm>
        </p:spPr>
        <p:txBody>
          <a:bodyPr/>
          <a:lstStyle/>
          <a:p>
            <a:r>
              <a:rPr lang="en-US" altLang="zh-CN" sz="3600" dirty="0"/>
              <a:t>shell</a:t>
            </a:r>
            <a:r>
              <a:rPr lang="zh-CN" altLang="en-US" sz="3600" dirty="0"/>
              <a:t>的实现</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71105" y="1077685"/>
            <a:ext cx="8644296" cy="3864403"/>
          </a:xfrm>
        </p:spPr>
        <p:txBody>
          <a:bodyPr anchor="t"/>
          <a:lstStyle/>
          <a:p>
            <a:pPr>
              <a:lnSpc>
                <a:spcPct val="100000"/>
              </a:lnSpc>
            </a:pPr>
            <a:r>
              <a:rPr lang="zh-CN" altLang="en-US" sz="2400" dirty="0"/>
              <a:t>实现 </a:t>
            </a:r>
            <a:r>
              <a:rPr lang="en-US" altLang="zh-CN" sz="2400" dirty="0"/>
              <a:t>shell </a:t>
            </a:r>
            <a:r>
              <a:rPr lang="zh-CN" altLang="en-US" sz="2400" dirty="0"/>
              <a:t>的一个关键函数是</a:t>
            </a:r>
            <a:r>
              <a:rPr lang="zh-CN" altLang="en-US" sz="2400" dirty="0">
                <a:solidFill>
                  <a:srgbClr val="FF0000"/>
                </a:solidFill>
              </a:rPr>
              <a:t> </a:t>
            </a:r>
            <a:r>
              <a:rPr lang="en-US" altLang="zh-CN" sz="2400" dirty="0">
                <a:solidFill>
                  <a:srgbClr val="FF0000"/>
                </a:solidFill>
              </a:rPr>
              <a:t>spawn</a:t>
            </a:r>
            <a:r>
              <a:rPr lang="zh-CN" altLang="en-US" sz="2400" dirty="0"/>
              <a:t>，其作用是：</a:t>
            </a:r>
            <a:endParaRPr lang="en-US" altLang="zh-CN" sz="2400" dirty="0"/>
          </a:p>
          <a:p>
            <a:pPr lvl="1">
              <a:lnSpc>
                <a:spcPct val="100000"/>
              </a:lnSpc>
            </a:pPr>
            <a:r>
              <a:rPr lang="zh-CN" altLang="en-US" dirty="0"/>
              <a:t>接受可执行文件路径和传给其的参数</a:t>
            </a:r>
            <a:endParaRPr lang="en-US" altLang="zh-CN" dirty="0"/>
          </a:p>
          <a:p>
            <a:pPr lvl="1">
              <a:lnSpc>
                <a:spcPct val="100000"/>
              </a:lnSpc>
            </a:pPr>
            <a:r>
              <a:rPr lang="zh-CN" altLang="en-US" dirty="0"/>
              <a:t>创建一个新的进程使得可执行文件的相关段被映射到新进程的内存中（可执行文件 的相关段位置需要借助 </a:t>
            </a:r>
            <a:r>
              <a:rPr lang="en-US" altLang="zh-CN" dirty="0" err="1"/>
              <a:t>readelf</a:t>
            </a:r>
            <a:r>
              <a:rPr lang="en-US" altLang="zh-CN" dirty="0"/>
              <a:t> </a:t>
            </a:r>
            <a:r>
              <a:rPr lang="zh-CN" altLang="en-US" dirty="0"/>
              <a:t>命令的帮助，该命令同交叉编译器位于同一目录下。可执行文件的后缀为</a:t>
            </a:r>
            <a:r>
              <a:rPr lang="en-US" altLang="zh-CN" dirty="0"/>
              <a:t>.b</a:t>
            </a:r>
            <a:r>
              <a:rPr lang="zh-CN" altLang="en-US" dirty="0"/>
              <a:t>）</a:t>
            </a:r>
            <a:endParaRPr lang="en-US" altLang="zh-CN" dirty="0"/>
          </a:p>
          <a:p>
            <a:pPr lvl="1">
              <a:lnSpc>
                <a:spcPct val="100000"/>
              </a:lnSpc>
            </a:pPr>
            <a:r>
              <a:rPr lang="zh-CN" altLang="en-US" dirty="0"/>
              <a:t>并设置好栈，以及一些已初始化的数据，比如管道和重定向的文件描述符</a:t>
            </a:r>
            <a:endParaRPr lang="en-US" altLang="zh-CN" dirty="0"/>
          </a:p>
          <a:p>
            <a:pPr lvl="1">
              <a:lnSpc>
                <a:spcPct val="100000"/>
              </a:lnSpc>
            </a:pPr>
            <a:r>
              <a:rPr lang="zh-CN" altLang="en-US" dirty="0"/>
              <a:t>其作用类似 </a:t>
            </a:r>
            <a:r>
              <a:rPr lang="en-US" altLang="zh-CN" dirty="0" err="1"/>
              <a:t>load_icode</a:t>
            </a:r>
            <a:r>
              <a:rPr lang="en-US" altLang="zh-CN" dirty="0"/>
              <a:t> </a:t>
            </a:r>
            <a:r>
              <a:rPr lang="zh-CN" altLang="en-US" dirty="0"/>
              <a:t>和 </a:t>
            </a:r>
            <a:r>
              <a:rPr lang="en-US" altLang="zh-CN" dirty="0"/>
              <a:t>fork</a:t>
            </a:r>
            <a:r>
              <a:rPr lang="zh-CN" altLang="en-US" dirty="0"/>
              <a:t>，但实现方式不一样。</a:t>
            </a:r>
            <a:endParaRPr lang="en-US" altLang="zh-CN" dirty="0"/>
          </a:p>
        </p:txBody>
      </p:sp>
    </p:spTree>
    <p:extLst>
      <p:ext uri="{BB962C8B-B14F-4D97-AF65-F5344CB8AC3E}">
        <p14:creationId xmlns:p14="http://schemas.microsoft.com/office/powerpoint/2010/main" val="836427436"/>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520607"/>
            <a:ext cx="8394700" cy="533400"/>
          </a:xfrm>
        </p:spPr>
        <p:txBody>
          <a:bodyPr/>
          <a:lstStyle/>
          <a:p>
            <a:r>
              <a:rPr lang="zh-CN" altLang="en-US" dirty="0"/>
              <a:t>实验内容</a:t>
            </a:r>
            <a:r>
              <a:rPr lang="en-US" altLang="zh-CN" dirty="0"/>
              <a:t>5 </a:t>
            </a:r>
            <a:r>
              <a:rPr lang="zh-CN" altLang="en-US" dirty="0"/>
              <a:t>实现</a:t>
            </a:r>
            <a:r>
              <a:rPr lang="en-US" altLang="zh-CN" dirty="0"/>
              <a:t>shell</a:t>
            </a:r>
            <a:r>
              <a:rPr lang="zh-CN" altLang="en-US" dirty="0"/>
              <a:t>及其基本功能</a:t>
            </a:r>
            <a:endParaRPr lang="en-US" dirty="0"/>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589042" y="1216774"/>
            <a:ext cx="7962287" cy="1882029"/>
          </a:xfrm>
        </p:spPr>
        <p:txBody>
          <a:bodyPr anchor="ctr"/>
          <a:lstStyle/>
          <a:p>
            <a:r>
              <a:rPr lang="zh-CN" altLang="en-US" sz="2800" dirty="0"/>
              <a:t> 根据上面的表述以及函数内的注释，补充完成</a:t>
            </a:r>
            <a:r>
              <a:rPr lang="en-US" altLang="zh-CN" sz="2800" dirty="0"/>
              <a:t>user/</a:t>
            </a:r>
            <a:r>
              <a:rPr lang="en-US" altLang="zh-CN" sz="2800" dirty="0" err="1"/>
              <a:t>spawn.c</a:t>
            </a:r>
            <a:r>
              <a:rPr lang="zh-CN" altLang="en-US" sz="2800" dirty="0"/>
              <a:t>中的</a:t>
            </a:r>
            <a:r>
              <a:rPr lang="en-US" altLang="zh-CN" sz="2800" dirty="0" err="1"/>
              <a:t>int</a:t>
            </a:r>
            <a:r>
              <a:rPr lang="en-US" altLang="zh-CN" sz="2800" dirty="0"/>
              <a:t> spawn()</a:t>
            </a:r>
            <a:r>
              <a:rPr lang="zh-CN" altLang="en-US" sz="2800" dirty="0"/>
              <a:t>函数。 </a:t>
            </a:r>
            <a:endParaRPr lang="en-US" altLang="zh-CN" sz="2800" dirty="0"/>
          </a:p>
          <a:p>
            <a:r>
              <a:rPr lang="zh-CN" altLang="en-US" sz="2800" dirty="0"/>
              <a:t>完成后可以初步看见 </a:t>
            </a:r>
            <a:r>
              <a:rPr lang="en-US" altLang="zh-CN" sz="2800" dirty="0"/>
              <a:t>shell </a:t>
            </a:r>
            <a:r>
              <a:rPr lang="zh-CN" altLang="en-US" sz="2800" dirty="0"/>
              <a:t>的现象。</a:t>
            </a:r>
            <a:endParaRPr lang="en-US" altLang="zh-CN" sz="2800" dirty="0"/>
          </a:p>
        </p:txBody>
      </p:sp>
    </p:spTree>
    <p:extLst>
      <p:ext uri="{BB962C8B-B14F-4D97-AF65-F5344CB8AC3E}">
        <p14:creationId xmlns:p14="http://schemas.microsoft.com/office/powerpoint/2010/main" val="277753309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98"/>
            <a:ext cx="8229600" cy="1143000"/>
          </a:xfrm>
        </p:spPr>
        <p:txBody>
          <a:bodyPr/>
          <a:lstStyle/>
          <a:p>
            <a:r>
              <a:rPr lang="zh-CN" altLang="en-US" dirty="0"/>
              <a:t>背景知识</a:t>
            </a:r>
          </a:p>
        </p:txBody>
      </p:sp>
      <p:sp>
        <p:nvSpPr>
          <p:cNvPr id="4" name="内容占位符 2"/>
          <p:cNvSpPr txBox="1">
            <a:spLocks/>
          </p:cNvSpPr>
          <p:nvPr/>
        </p:nvSpPr>
        <p:spPr bwMode="auto">
          <a:xfrm>
            <a:off x="435432" y="1120317"/>
            <a:ext cx="8501741" cy="48885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a:lnSpc>
                <a:spcPct val="100000"/>
              </a:lnSpc>
            </a:pPr>
            <a:r>
              <a:rPr lang="zh-CN" altLang="en-US" sz="2400" kern="0" dirty="0"/>
              <a:t>本实验分为两个部分：管道和</a:t>
            </a:r>
            <a:r>
              <a:rPr lang="en-US" altLang="zh-CN" sz="2400" kern="0" dirty="0"/>
              <a:t>shell</a:t>
            </a:r>
            <a:endParaRPr lang="zh-CN" altLang="en-US" sz="2400" kern="0" dirty="0"/>
          </a:p>
          <a:p>
            <a:pPr>
              <a:lnSpc>
                <a:spcPct val="100000"/>
              </a:lnSpc>
            </a:pPr>
            <a:r>
              <a:rPr lang="zh-CN" altLang="en-US" sz="2400" kern="0" dirty="0"/>
              <a:t>管道：一种进程间的通信方式</a:t>
            </a:r>
            <a:endParaRPr lang="en-US" altLang="zh-CN" sz="2400" kern="0" dirty="0"/>
          </a:p>
          <a:p>
            <a:pPr lvl="1">
              <a:lnSpc>
                <a:spcPct val="100000"/>
              </a:lnSpc>
            </a:pPr>
            <a:r>
              <a:rPr lang="zh-CN" altLang="en-US" sz="2200" kern="0" dirty="0"/>
              <a:t>单向通信：类似自来水管</a:t>
            </a:r>
            <a:endParaRPr lang="en-US" altLang="zh-CN" sz="2200" kern="0" dirty="0"/>
          </a:p>
          <a:p>
            <a:pPr lvl="1">
              <a:lnSpc>
                <a:spcPct val="100000"/>
              </a:lnSpc>
            </a:pPr>
            <a:r>
              <a:rPr lang="zh-CN" altLang="en-US" sz="2200" kern="0" dirty="0"/>
              <a:t>匿名管道：只能用在具有公共祖先的进程之间的通信，通常用于父子进程之间通信</a:t>
            </a:r>
          </a:p>
          <a:p>
            <a:pPr>
              <a:lnSpc>
                <a:spcPct val="100000"/>
              </a:lnSpc>
            </a:pPr>
            <a:r>
              <a:rPr lang="en-US" altLang="zh-CN" sz="2400" kern="0" dirty="0"/>
              <a:t>shell</a:t>
            </a:r>
            <a:r>
              <a:rPr lang="zh-CN" altLang="en-US" sz="2400" kern="0" dirty="0"/>
              <a:t>：</a:t>
            </a:r>
            <a:r>
              <a:rPr lang="en-US" altLang="zh-CN" sz="2400" kern="0" dirty="0"/>
              <a:t> </a:t>
            </a:r>
            <a:r>
              <a:rPr lang="zh-CN" altLang="en-US" sz="2400" kern="0" dirty="0"/>
              <a:t>一个用户进程，负责解释并执行 </a:t>
            </a:r>
            <a:r>
              <a:rPr lang="en-US" altLang="zh-CN" sz="2400" kern="0" dirty="0"/>
              <a:t>shell </a:t>
            </a:r>
            <a:r>
              <a:rPr lang="zh-CN" altLang="en-US" sz="2400" kern="0" dirty="0"/>
              <a:t>命令</a:t>
            </a:r>
            <a:endParaRPr lang="en-US" altLang="zh-CN" sz="2400" kern="0" dirty="0"/>
          </a:p>
          <a:p>
            <a:pPr lvl="1">
              <a:lnSpc>
                <a:spcPct val="100000"/>
              </a:lnSpc>
            </a:pPr>
            <a:r>
              <a:rPr lang="zh-CN" altLang="en-US" sz="2200" kern="0" dirty="0"/>
              <a:t>通过创建并运行子进程来完成</a:t>
            </a:r>
            <a:endParaRPr lang="en-US" altLang="zh-CN" sz="2200" kern="0" dirty="0"/>
          </a:p>
          <a:p>
            <a:pPr lvl="1">
              <a:lnSpc>
                <a:spcPct val="100000"/>
              </a:lnSpc>
            </a:pPr>
            <a:r>
              <a:rPr lang="zh-CN" altLang="en-US" sz="2200" kern="0" dirty="0"/>
              <a:t>对于每个 </a:t>
            </a:r>
            <a:r>
              <a:rPr lang="en-US" altLang="zh-CN" sz="2200" kern="0" dirty="0"/>
              <a:t>shell </a:t>
            </a:r>
            <a:r>
              <a:rPr lang="zh-CN" altLang="en-US" sz="2200" kern="0" dirty="0"/>
              <a:t>命令，都有一个对应的可执行文件，</a:t>
            </a:r>
            <a:r>
              <a:rPr lang="en-US" altLang="zh-CN" sz="2200" kern="0" dirty="0"/>
              <a:t>shell </a:t>
            </a:r>
            <a:r>
              <a:rPr lang="zh-CN" altLang="en-US" sz="2200" kern="0" dirty="0"/>
              <a:t>需要根据所得到的命令来创建并运行相应的子进程</a:t>
            </a:r>
          </a:p>
        </p:txBody>
      </p:sp>
    </p:spTree>
    <p:extLst>
      <p:ext uri="{BB962C8B-B14F-4D97-AF65-F5344CB8AC3E}">
        <p14:creationId xmlns:p14="http://schemas.microsoft.com/office/powerpoint/2010/main" val="435401801"/>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17714" y="345248"/>
            <a:ext cx="8394700" cy="533400"/>
          </a:xfrm>
        </p:spPr>
        <p:txBody>
          <a:bodyPr/>
          <a:lstStyle/>
          <a:p>
            <a:r>
              <a:rPr lang="en-US" altLang="zh-CN" sz="3600" dirty="0"/>
              <a:t>shell</a:t>
            </a:r>
            <a:r>
              <a:rPr lang="zh-CN" altLang="en-US" sz="3600" dirty="0"/>
              <a:t>的实现</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254172" y="903514"/>
            <a:ext cx="8644296" cy="4936042"/>
          </a:xfrm>
        </p:spPr>
        <p:txBody>
          <a:bodyPr anchor="ctr"/>
          <a:lstStyle/>
          <a:p>
            <a:r>
              <a:rPr lang="zh-CN" altLang="en-US" sz="2400" dirty="0"/>
              <a:t>接下来，需要在 </a:t>
            </a:r>
            <a:r>
              <a:rPr lang="en-US" altLang="zh-CN" sz="2400" dirty="0"/>
              <a:t>shell </a:t>
            </a:r>
            <a:r>
              <a:rPr lang="zh-CN" altLang="en-US" sz="2400" dirty="0"/>
              <a:t>进程里实现对</a:t>
            </a:r>
            <a:r>
              <a:rPr lang="zh-CN" altLang="en-US" sz="2400" dirty="0">
                <a:solidFill>
                  <a:srgbClr val="FF0000"/>
                </a:solidFill>
              </a:rPr>
              <a:t>管道</a:t>
            </a:r>
            <a:r>
              <a:rPr lang="zh-CN" altLang="en-US" sz="2400" dirty="0"/>
              <a:t>和</a:t>
            </a:r>
            <a:r>
              <a:rPr lang="zh-CN" altLang="en-US" sz="2400" dirty="0">
                <a:solidFill>
                  <a:srgbClr val="FF0000"/>
                </a:solidFill>
              </a:rPr>
              <a:t>重定向</a:t>
            </a:r>
            <a:r>
              <a:rPr lang="zh-CN" altLang="en-US" sz="2400" dirty="0"/>
              <a:t>的解释功能。解释 </a:t>
            </a:r>
            <a:r>
              <a:rPr lang="en-US" altLang="zh-CN" sz="2400" dirty="0"/>
              <a:t>shell </a:t>
            </a:r>
            <a:r>
              <a:rPr lang="zh-CN" altLang="en-US" sz="2400" dirty="0"/>
              <a:t>命令时：</a:t>
            </a:r>
            <a:endParaRPr lang="en-US" altLang="zh-CN" sz="2400" dirty="0"/>
          </a:p>
          <a:p>
            <a:pPr lvl="1"/>
            <a:r>
              <a:rPr lang="zh-CN" altLang="en-US" sz="2200" dirty="0"/>
              <a:t> </a:t>
            </a:r>
            <a:r>
              <a:rPr lang="en-US" altLang="zh-CN" sz="2200" dirty="0"/>
              <a:t>1. </a:t>
            </a:r>
            <a:r>
              <a:rPr lang="zh-CN" altLang="en-US" sz="2200" dirty="0"/>
              <a:t>如果碰到重定向符号‘</a:t>
            </a:r>
            <a:r>
              <a:rPr lang="en-US" altLang="zh-CN" sz="2200" dirty="0"/>
              <a:t>&lt;’</a:t>
            </a:r>
            <a:r>
              <a:rPr lang="zh-CN" altLang="en-US" sz="2200" dirty="0"/>
              <a:t>或者‘</a:t>
            </a:r>
            <a:r>
              <a:rPr lang="en-US" altLang="zh-CN" sz="2200" dirty="0"/>
              <a:t>&gt;’, </a:t>
            </a:r>
            <a:r>
              <a:rPr lang="zh-CN" altLang="en-US" sz="2200" dirty="0"/>
              <a:t>则读下一个单词，打开这个单词所代表的文件，然后将其复制给标准输入或者标准输出。</a:t>
            </a:r>
            <a:endParaRPr lang="en-US" altLang="zh-CN" sz="2200" dirty="0"/>
          </a:p>
          <a:p>
            <a:pPr lvl="1"/>
            <a:r>
              <a:rPr lang="en-US" altLang="zh-CN" sz="2200" dirty="0"/>
              <a:t>2. </a:t>
            </a:r>
            <a:r>
              <a:rPr lang="zh-CN" altLang="en-US" sz="2200" dirty="0"/>
              <a:t>如果碰到管道符号‘</a:t>
            </a:r>
            <a:r>
              <a:rPr lang="en-US" altLang="zh-CN" sz="2200" dirty="0"/>
              <a:t>|’, </a:t>
            </a:r>
            <a:r>
              <a:rPr lang="zh-CN" altLang="en-US" sz="2200" dirty="0"/>
              <a:t>则首先需要建立管道 </a:t>
            </a:r>
            <a:r>
              <a:rPr lang="en-US" altLang="zh-CN" sz="2200" dirty="0"/>
              <a:t>pipe</a:t>
            </a:r>
            <a:r>
              <a:rPr lang="zh-CN" altLang="en-US" sz="2200" dirty="0"/>
              <a:t>，然后 </a:t>
            </a:r>
            <a:r>
              <a:rPr lang="en-US" altLang="zh-CN" sz="2200" dirty="0"/>
              <a:t>fork</a:t>
            </a:r>
            <a:r>
              <a:rPr lang="zh-CN" altLang="en-US" sz="2200" dirty="0"/>
              <a:t>。</a:t>
            </a:r>
          </a:p>
          <a:p>
            <a:pPr lvl="2"/>
            <a:r>
              <a:rPr lang="zh-CN" altLang="en-US" sz="1800" dirty="0"/>
              <a:t>对于父进程，需要将管道的写者复制给标准输出，然后关闭父进程的读者和 写者，运行‘</a:t>
            </a:r>
            <a:r>
              <a:rPr lang="en-US" altLang="zh-CN" sz="1800" dirty="0"/>
              <a:t>|’</a:t>
            </a:r>
            <a:r>
              <a:rPr lang="zh-CN" altLang="en-US" sz="1800" dirty="0"/>
              <a:t>左边的命令，获得输出，然后等待子进程运行。</a:t>
            </a:r>
            <a:endParaRPr lang="en-US" altLang="zh-CN" sz="1800" dirty="0"/>
          </a:p>
          <a:p>
            <a:pPr lvl="2"/>
            <a:r>
              <a:rPr lang="zh-CN" altLang="en-US" sz="1800" dirty="0"/>
              <a:t>对于子进程，将管道的读者复制给标准输入，从管道中读取数据，然后关闭 子进程的读者和写者，继续读下一个单词。</a:t>
            </a:r>
          </a:p>
        </p:txBody>
      </p:sp>
    </p:spTree>
    <p:extLst>
      <p:ext uri="{BB962C8B-B14F-4D97-AF65-F5344CB8AC3E}">
        <p14:creationId xmlns:p14="http://schemas.microsoft.com/office/powerpoint/2010/main" val="1323084278"/>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119743" y="520607"/>
            <a:ext cx="8817428" cy="533400"/>
          </a:xfrm>
        </p:spPr>
        <p:txBody>
          <a:bodyPr/>
          <a:lstStyle/>
          <a:p>
            <a:r>
              <a:rPr lang="zh-CN" altLang="en-US" dirty="0"/>
              <a:t>实验内容</a:t>
            </a:r>
            <a:r>
              <a:rPr lang="en-US" altLang="zh-CN" dirty="0"/>
              <a:t>5 </a:t>
            </a:r>
            <a:r>
              <a:rPr lang="zh-CN" altLang="en-US" dirty="0"/>
              <a:t>实现</a:t>
            </a:r>
            <a:r>
              <a:rPr lang="en-US" altLang="zh-CN" dirty="0"/>
              <a:t>shell</a:t>
            </a:r>
            <a:r>
              <a:rPr lang="zh-CN" altLang="en-US" dirty="0"/>
              <a:t>及其基本功能</a:t>
            </a:r>
            <a:r>
              <a:rPr lang="en-US" altLang="zh-CN" dirty="0"/>
              <a:t>(</a:t>
            </a:r>
            <a:r>
              <a:rPr lang="zh-CN" altLang="en-US" dirty="0"/>
              <a:t>续</a:t>
            </a:r>
            <a:r>
              <a:rPr lang="en-US" altLang="zh-CN" dirty="0"/>
              <a:t>)</a:t>
            </a:r>
            <a:endParaRPr lang="en-US" dirty="0"/>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500744" y="1216774"/>
            <a:ext cx="7982856" cy="1882029"/>
          </a:xfrm>
        </p:spPr>
        <p:txBody>
          <a:bodyPr anchor="ctr"/>
          <a:lstStyle/>
          <a:p>
            <a:r>
              <a:rPr lang="zh-CN" altLang="en-US" sz="2800" dirty="0"/>
              <a:t>根据前面的描述，补充完成 </a:t>
            </a:r>
            <a:r>
              <a:rPr lang="en-US" altLang="zh-CN" sz="2800" dirty="0"/>
              <a:t>user/</a:t>
            </a:r>
            <a:r>
              <a:rPr lang="en-US" altLang="zh-CN" sz="2800" dirty="0" err="1"/>
              <a:t>sh.c</a:t>
            </a:r>
            <a:r>
              <a:rPr lang="en-US" altLang="zh-CN" sz="2800" dirty="0"/>
              <a:t> </a:t>
            </a:r>
            <a:r>
              <a:rPr lang="zh-CN" altLang="en-US" sz="2800" dirty="0"/>
              <a:t>中的 </a:t>
            </a:r>
            <a:r>
              <a:rPr lang="en-US" altLang="zh-CN" sz="2800" dirty="0"/>
              <a:t>void </a:t>
            </a:r>
            <a:r>
              <a:rPr lang="en-US" altLang="zh-CN" sz="2800" dirty="0" err="1"/>
              <a:t>runcmd</a:t>
            </a:r>
            <a:r>
              <a:rPr lang="en-US" altLang="zh-CN" sz="2800" dirty="0"/>
              <a:t>(char *s)</a:t>
            </a:r>
            <a:r>
              <a:rPr lang="zh-CN" altLang="en-US" sz="2800" dirty="0"/>
              <a:t>。</a:t>
            </a:r>
            <a:endParaRPr lang="en-US" altLang="zh-CN" sz="2800" dirty="0"/>
          </a:p>
        </p:txBody>
      </p:sp>
    </p:spTree>
    <p:extLst>
      <p:ext uri="{BB962C8B-B14F-4D97-AF65-F5344CB8AC3E}">
        <p14:creationId xmlns:p14="http://schemas.microsoft.com/office/powerpoint/2010/main" val="3773802051"/>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501" y="63202"/>
            <a:ext cx="8229600" cy="1143000"/>
          </a:xfrm>
        </p:spPr>
        <p:txBody>
          <a:bodyPr/>
          <a:lstStyle/>
          <a:p>
            <a:r>
              <a:rPr lang="zh-CN" altLang="en-US" dirty="0"/>
              <a:t>实验正确结果</a:t>
            </a:r>
            <a:endParaRPr lang="en-US" altLang="zh-CN" dirty="0"/>
          </a:p>
        </p:txBody>
      </p:sp>
      <p:sp>
        <p:nvSpPr>
          <p:cNvPr id="7" name="矩形 6"/>
          <p:cNvSpPr/>
          <p:nvPr/>
        </p:nvSpPr>
        <p:spPr>
          <a:xfrm>
            <a:off x="814384" y="1249747"/>
            <a:ext cx="7371673" cy="2252924"/>
          </a:xfrm>
          <a:prstGeom prst="rect">
            <a:avLst/>
          </a:prstGeom>
        </p:spPr>
        <p:txBody>
          <a:bodyPr wrap="square">
            <a:spAutoFit/>
          </a:bodyPr>
          <a:lstStyle/>
          <a:p>
            <a:pPr marL="342900" indent="-342900" eaLnBrk="0" hangingPunct="0">
              <a:lnSpc>
                <a:spcPct val="90000"/>
              </a:lnSpc>
              <a:spcBef>
                <a:spcPct val="25000"/>
              </a:spcBef>
              <a:spcAft>
                <a:spcPct val="20000"/>
              </a:spcAft>
              <a:buClr>
                <a:srgbClr val="336699"/>
              </a:buClr>
              <a:buFont typeface="Wingdings" pitchFamily="2" charset="2"/>
              <a:buChar char="§"/>
            </a:pPr>
            <a:r>
              <a:rPr lang="zh-CN" altLang="en-US" sz="2400" b="1" dirty="0">
                <a:latin typeface="+mn-lt"/>
                <a:ea typeface="+mn-ea"/>
              </a:rPr>
              <a:t>管道测试</a:t>
            </a:r>
            <a:endParaRPr lang="en-US" altLang="zh-CN" sz="2400" b="1" dirty="0">
              <a:latin typeface="+mn-lt"/>
              <a:ea typeface="+mn-ea"/>
            </a:endParaRPr>
          </a:p>
          <a:p>
            <a:pPr lvl="1" eaLnBrk="0" hangingPunct="0">
              <a:lnSpc>
                <a:spcPct val="90000"/>
              </a:lnSpc>
              <a:spcBef>
                <a:spcPct val="25000"/>
              </a:spcBef>
              <a:spcAft>
                <a:spcPct val="20000"/>
              </a:spcAft>
              <a:buClr>
                <a:srgbClr val="336699"/>
              </a:buClr>
            </a:pPr>
            <a:r>
              <a:rPr lang="en-US" altLang="zh-CN" sz="2400" b="1" dirty="0">
                <a:latin typeface="+mn-lt"/>
                <a:ea typeface="+mn-ea"/>
              </a:rPr>
              <a:t>	</a:t>
            </a:r>
            <a:r>
              <a:rPr lang="zh-CN" altLang="en-US" sz="2400" b="1" dirty="0">
                <a:latin typeface="+mn-lt"/>
                <a:ea typeface="+mn-ea"/>
              </a:rPr>
              <a:t>管道测试有两个文件，分别是 </a:t>
            </a:r>
            <a:r>
              <a:rPr lang="en-US" altLang="zh-CN" sz="2400" b="1" dirty="0">
                <a:latin typeface="+mn-lt"/>
                <a:ea typeface="+mn-ea"/>
              </a:rPr>
              <a:t>user/</a:t>
            </a:r>
            <a:r>
              <a:rPr lang="en-US" altLang="zh-CN" sz="2400" b="1" dirty="0" err="1">
                <a:latin typeface="+mn-lt"/>
                <a:ea typeface="+mn-ea"/>
              </a:rPr>
              <a:t>testpipe.c</a:t>
            </a:r>
            <a:r>
              <a:rPr lang="en-US" altLang="zh-CN" sz="2400" b="1" dirty="0">
                <a:latin typeface="+mn-lt"/>
                <a:ea typeface="+mn-ea"/>
              </a:rPr>
              <a:t> </a:t>
            </a:r>
            <a:r>
              <a:rPr lang="zh-CN" altLang="en-US" sz="2400" b="1" dirty="0">
                <a:latin typeface="+mn-lt"/>
                <a:ea typeface="+mn-ea"/>
              </a:rPr>
              <a:t>和 </a:t>
            </a:r>
            <a:r>
              <a:rPr lang="en-US" altLang="zh-CN" sz="2400" b="1" dirty="0">
                <a:latin typeface="+mn-lt"/>
                <a:ea typeface="+mn-ea"/>
              </a:rPr>
              <a:t>user/</a:t>
            </a:r>
            <a:r>
              <a:rPr lang="en-US" altLang="zh-CN" sz="2400" b="1" dirty="0" err="1">
                <a:latin typeface="+mn-lt"/>
                <a:ea typeface="+mn-ea"/>
              </a:rPr>
              <a:t>testpiperace.c</a:t>
            </a:r>
            <a:r>
              <a:rPr lang="en-US" altLang="zh-CN" sz="2400" b="1" dirty="0">
                <a:latin typeface="+mn-lt"/>
                <a:ea typeface="+mn-ea"/>
              </a:rPr>
              <a:t> </a:t>
            </a:r>
            <a:r>
              <a:rPr lang="zh-CN" altLang="en-US" sz="2400" b="1" dirty="0">
                <a:latin typeface="+mn-lt"/>
                <a:ea typeface="+mn-ea"/>
              </a:rPr>
              <a:t>，以合适的次序建好进程后，在 </a:t>
            </a:r>
            <a:r>
              <a:rPr lang="en-US" altLang="zh-CN" sz="2400" b="1" dirty="0" err="1">
                <a:latin typeface="+mn-lt"/>
                <a:ea typeface="+mn-ea"/>
              </a:rPr>
              <a:t>testpipe</a:t>
            </a:r>
            <a:r>
              <a:rPr lang="en-US" altLang="zh-CN" sz="2400" b="1" dirty="0">
                <a:latin typeface="+mn-lt"/>
                <a:ea typeface="+mn-ea"/>
              </a:rPr>
              <a:t> </a:t>
            </a:r>
            <a:r>
              <a:rPr lang="zh-CN" altLang="en-US" sz="2400" b="1" dirty="0">
                <a:latin typeface="+mn-lt"/>
                <a:ea typeface="+mn-ea"/>
              </a:rPr>
              <a:t>的测试中若出现两次 </a:t>
            </a:r>
            <a:r>
              <a:rPr lang="en-US" altLang="zh-CN" sz="2400" b="1" dirty="0">
                <a:latin typeface="+mn-lt"/>
                <a:ea typeface="+mn-ea"/>
              </a:rPr>
              <a:t>pipe tests passed </a:t>
            </a:r>
            <a:r>
              <a:rPr lang="zh-CN" altLang="en-US" sz="2400" b="1" dirty="0">
                <a:latin typeface="+mn-lt"/>
                <a:ea typeface="+mn-ea"/>
              </a:rPr>
              <a:t>即说明测试通过。在 </a:t>
            </a:r>
            <a:r>
              <a:rPr lang="en-US" altLang="zh-CN" sz="2400" b="1" dirty="0" err="1">
                <a:latin typeface="+mn-lt"/>
                <a:ea typeface="+mn-ea"/>
              </a:rPr>
              <a:t>testpiperace</a:t>
            </a:r>
            <a:r>
              <a:rPr lang="en-US" altLang="zh-CN" sz="2400" b="1" dirty="0">
                <a:latin typeface="+mn-lt"/>
                <a:ea typeface="+mn-ea"/>
              </a:rPr>
              <a:t> </a:t>
            </a:r>
            <a:r>
              <a:rPr lang="zh-CN" altLang="en-US" sz="2400" b="1" dirty="0">
                <a:latin typeface="+mn-lt"/>
                <a:ea typeface="+mn-ea"/>
              </a:rPr>
              <a:t>的测试中应当出现 </a:t>
            </a:r>
            <a:r>
              <a:rPr lang="en-US" altLang="zh-CN" sz="2400" b="1" dirty="0">
                <a:latin typeface="+mn-lt"/>
                <a:ea typeface="+mn-ea"/>
              </a:rPr>
              <a:t>race didn’t </a:t>
            </a:r>
            <a:r>
              <a:rPr lang="zh-CN" altLang="en-US" sz="2400" b="1" dirty="0">
                <a:latin typeface="+mn-lt"/>
                <a:ea typeface="+mn-ea"/>
              </a:rPr>
              <a:t> </a:t>
            </a:r>
            <a:r>
              <a:rPr lang="en-US" altLang="zh-CN" sz="2400" b="1" dirty="0">
                <a:latin typeface="+mn-lt"/>
                <a:ea typeface="+mn-ea"/>
              </a:rPr>
              <a:t>happen </a:t>
            </a:r>
            <a:r>
              <a:rPr lang="zh-CN" altLang="en-US" sz="2400" b="1" dirty="0">
                <a:latin typeface="+mn-lt"/>
                <a:ea typeface="+mn-ea"/>
              </a:rPr>
              <a:t>是正确的。</a:t>
            </a:r>
            <a:endParaRPr lang="en-US" altLang="zh-CN" sz="2400" b="1" dirty="0">
              <a:latin typeface="+mn-lt"/>
              <a:ea typeface="+mn-ea"/>
            </a:endParaRPr>
          </a:p>
        </p:txBody>
      </p:sp>
    </p:spTree>
    <p:extLst>
      <p:ext uri="{BB962C8B-B14F-4D97-AF65-F5344CB8AC3E}">
        <p14:creationId xmlns:p14="http://schemas.microsoft.com/office/powerpoint/2010/main" val="61765060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501" y="-2114"/>
            <a:ext cx="8229600" cy="1143000"/>
          </a:xfrm>
        </p:spPr>
        <p:txBody>
          <a:bodyPr/>
          <a:lstStyle/>
          <a:p>
            <a:r>
              <a:rPr lang="zh-CN" altLang="en-US" dirty="0"/>
              <a:t>实验正确结果</a:t>
            </a:r>
            <a:endParaRPr lang="en-US" altLang="zh-CN" dirty="0"/>
          </a:p>
        </p:txBody>
      </p:sp>
      <p:sp>
        <p:nvSpPr>
          <p:cNvPr id="7" name="矩形 6"/>
          <p:cNvSpPr/>
          <p:nvPr/>
        </p:nvSpPr>
        <p:spPr>
          <a:xfrm>
            <a:off x="814384" y="966711"/>
            <a:ext cx="7371673" cy="5355312"/>
          </a:xfrm>
          <a:prstGeom prst="rect">
            <a:avLst/>
          </a:prstGeom>
        </p:spPr>
        <p:txBody>
          <a:bodyPr wrap="square">
            <a:spAutoFit/>
          </a:bodyPr>
          <a:lstStyle/>
          <a:p>
            <a:pPr marL="342900" indent="-342900" eaLnBrk="0" hangingPunct="0">
              <a:lnSpc>
                <a:spcPct val="90000"/>
              </a:lnSpc>
              <a:spcBef>
                <a:spcPct val="25000"/>
              </a:spcBef>
              <a:spcAft>
                <a:spcPct val="20000"/>
              </a:spcAft>
              <a:buClr>
                <a:srgbClr val="336699"/>
              </a:buClr>
              <a:buFont typeface="Wingdings" pitchFamily="2" charset="2"/>
              <a:buChar char="§"/>
            </a:pPr>
            <a:r>
              <a:rPr lang="en-US" altLang="zh-CN" sz="2000" b="1" dirty="0">
                <a:latin typeface="+mn-lt"/>
                <a:ea typeface="+mn-ea"/>
              </a:rPr>
              <a:t>shell </a:t>
            </a:r>
            <a:r>
              <a:rPr lang="zh-CN" altLang="en-US" sz="2000" b="1" dirty="0">
                <a:latin typeface="+mn-lt"/>
                <a:ea typeface="+mn-ea"/>
              </a:rPr>
              <a:t>测试 </a:t>
            </a:r>
            <a:endParaRPr lang="en-US" altLang="zh-CN" sz="2000" b="1" dirty="0">
              <a:latin typeface="+mn-lt"/>
              <a:ea typeface="+mn-ea"/>
            </a:endParaRPr>
          </a:p>
          <a:p>
            <a:pPr lvl="1" eaLnBrk="0" hangingPunct="0">
              <a:lnSpc>
                <a:spcPct val="90000"/>
              </a:lnSpc>
              <a:spcBef>
                <a:spcPct val="25000"/>
              </a:spcBef>
              <a:spcAft>
                <a:spcPct val="20000"/>
              </a:spcAft>
              <a:buClr>
                <a:srgbClr val="336699"/>
              </a:buClr>
            </a:pPr>
            <a:r>
              <a:rPr lang="en-US" altLang="zh-CN" sz="2000" b="1" dirty="0">
                <a:latin typeface="+mn-lt"/>
                <a:ea typeface="+mn-ea"/>
              </a:rPr>
              <a:t>	</a:t>
            </a:r>
            <a:r>
              <a:rPr lang="zh-CN" altLang="en-US" sz="2000" b="1" dirty="0">
                <a:latin typeface="+mn-lt"/>
                <a:ea typeface="+mn-ea"/>
              </a:rPr>
              <a:t>在 </a:t>
            </a:r>
            <a:r>
              <a:rPr lang="en-US" altLang="zh-CN" sz="2000" b="1" dirty="0" err="1">
                <a:latin typeface="+mn-lt"/>
                <a:ea typeface="+mn-ea"/>
              </a:rPr>
              <a:t>init</a:t>
            </a:r>
            <a:r>
              <a:rPr lang="en-US" altLang="zh-CN" sz="2000" b="1" dirty="0">
                <a:latin typeface="+mn-lt"/>
                <a:ea typeface="+mn-ea"/>
              </a:rPr>
              <a:t>/</a:t>
            </a:r>
            <a:r>
              <a:rPr lang="en-US" altLang="zh-CN" sz="2000" b="1" dirty="0" err="1">
                <a:latin typeface="+mn-lt"/>
                <a:ea typeface="+mn-ea"/>
              </a:rPr>
              <a:t>init.c</a:t>
            </a:r>
            <a:r>
              <a:rPr lang="en-US" altLang="zh-CN" sz="2000" b="1" dirty="0">
                <a:latin typeface="+mn-lt"/>
                <a:ea typeface="+mn-ea"/>
              </a:rPr>
              <a:t> </a:t>
            </a:r>
            <a:r>
              <a:rPr lang="zh-CN" altLang="en-US" sz="2000" b="1" dirty="0">
                <a:latin typeface="+mn-lt"/>
                <a:ea typeface="+mn-ea"/>
              </a:rPr>
              <a:t>中按照如下顺序依次启动 </a:t>
            </a:r>
            <a:r>
              <a:rPr lang="en-US" altLang="zh-CN" sz="2000" b="1" dirty="0">
                <a:latin typeface="+mn-lt"/>
                <a:ea typeface="+mn-ea"/>
              </a:rPr>
              <a:t>shell </a:t>
            </a:r>
            <a:r>
              <a:rPr lang="zh-CN" altLang="en-US" sz="2000" b="1" dirty="0">
                <a:latin typeface="+mn-lt"/>
                <a:ea typeface="+mn-ea"/>
              </a:rPr>
              <a:t>和文件服务：</a:t>
            </a:r>
            <a:endParaRPr lang="en-US" altLang="zh-CN" sz="2000" b="1" dirty="0">
              <a:latin typeface="+mn-lt"/>
              <a:ea typeface="+mn-ea"/>
            </a:endParaRPr>
          </a:p>
          <a:p>
            <a:pPr lvl="1" eaLnBrk="0" hangingPunct="0">
              <a:lnSpc>
                <a:spcPct val="90000"/>
              </a:lnSpc>
              <a:spcBef>
                <a:spcPct val="25000"/>
              </a:spcBef>
              <a:spcAft>
                <a:spcPct val="20000"/>
              </a:spcAft>
              <a:buClr>
                <a:srgbClr val="336699"/>
              </a:buClr>
            </a:pPr>
            <a:endParaRPr lang="en-US" altLang="zh-CN" sz="2000" b="1" dirty="0">
              <a:latin typeface="+mn-lt"/>
              <a:ea typeface="+mn-ea"/>
            </a:endParaRPr>
          </a:p>
          <a:p>
            <a:pPr lvl="1" eaLnBrk="0" hangingPunct="0">
              <a:lnSpc>
                <a:spcPct val="90000"/>
              </a:lnSpc>
              <a:spcBef>
                <a:spcPct val="25000"/>
              </a:spcBef>
              <a:spcAft>
                <a:spcPct val="20000"/>
              </a:spcAft>
              <a:buClr>
                <a:srgbClr val="336699"/>
              </a:buClr>
            </a:pPr>
            <a:endParaRPr lang="zh-CN" altLang="en-US" sz="2000" b="1" dirty="0">
              <a:latin typeface="+mn-lt"/>
              <a:ea typeface="+mn-ea"/>
            </a:endParaRPr>
          </a:p>
          <a:p>
            <a:pPr eaLnBrk="0" hangingPunct="0">
              <a:lnSpc>
                <a:spcPct val="90000"/>
              </a:lnSpc>
              <a:spcBef>
                <a:spcPct val="25000"/>
              </a:spcBef>
              <a:spcAft>
                <a:spcPct val="20000"/>
              </a:spcAft>
              <a:buClr>
                <a:srgbClr val="336699"/>
              </a:buClr>
            </a:pPr>
            <a:endParaRPr lang="en-US" altLang="zh-CN" sz="2000" b="1" dirty="0">
              <a:latin typeface="+mn-lt"/>
              <a:ea typeface="+mn-ea"/>
            </a:endParaRPr>
          </a:p>
          <a:p>
            <a:pPr eaLnBrk="0" hangingPunct="0">
              <a:lnSpc>
                <a:spcPct val="90000"/>
              </a:lnSpc>
              <a:spcBef>
                <a:spcPct val="25000"/>
              </a:spcBef>
              <a:spcAft>
                <a:spcPct val="20000"/>
              </a:spcAft>
              <a:buClr>
                <a:srgbClr val="336699"/>
              </a:buClr>
            </a:pPr>
            <a:endParaRPr lang="en-US" altLang="zh-CN" sz="2000" b="1" dirty="0">
              <a:latin typeface="+mn-lt"/>
              <a:ea typeface="+mn-ea"/>
            </a:endParaRPr>
          </a:p>
          <a:p>
            <a:pPr eaLnBrk="0" hangingPunct="0">
              <a:lnSpc>
                <a:spcPct val="90000"/>
              </a:lnSpc>
              <a:spcBef>
                <a:spcPct val="25000"/>
              </a:spcBef>
              <a:spcAft>
                <a:spcPct val="20000"/>
              </a:spcAft>
              <a:buClr>
                <a:srgbClr val="336699"/>
              </a:buClr>
            </a:pPr>
            <a:endParaRPr lang="en-US" altLang="zh-CN" sz="2000" b="1" dirty="0">
              <a:latin typeface="+mn-lt"/>
              <a:ea typeface="+mn-ea"/>
            </a:endParaRPr>
          </a:p>
          <a:p>
            <a:pPr eaLnBrk="0" hangingPunct="0">
              <a:lnSpc>
                <a:spcPct val="90000"/>
              </a:lnSpc>
              <a:spcBef>
                <a:spcPct val="25000"/>
              </a:spcBef>
              <a:spcAft>
                <a:spcPct val="20000"/>
              </a:spcAft>
              <a:buClr>
                <a:srgbClr val="336699"/>
              </a:buClr>
            </a:pPr>
            <a:endParaRPr lang="en-US" altLang="zh-CN" sz="2000" b="1" dirty="0">
              <a:latin typeface="+mn-lt"/>
              <a:ea typeface="+mn-ea"/>
            </a:endParaRPr>
          </a:p>
          <a:p>
            <a:pPr eaLnBrk="0" hangingPunct="0">
              <a:lnSpc>
                <a:spcPct val="90000"/>
              </a:lnSpc>
              <a:spcBef>
                <a:spcPct val="25000"/>
              </a:spcBef>
              <a:spcAft>
                <a:spcPct val="20000"/>
              </a:spcAft>
              <a:buClr>
                <a:srgbClr val="336699"/>
              </a:buClr>
            </a:pPr>
            <a:endParaRPr lang="zh-CN" altLang="en-US" sz="2000" b="1" dirty="0">
              <a:latin typeface="+mn-lt"/>
              <a:ea typeface="+mn-ea"/>
            </a:endParaRPr>
          </a:p>
          <a:p>
            <a:pPr eaLnBrk="0" hangingPunct="0">
              <a:lnSpc>
                <a:spcPct val="90000"/>
              </a:lnSpc>
              <a:spcBef>
                <a:spcPct val="25000"/>
              </a:spcBef>
              <a:spcAft>
                <a:spcPct val="20000"/>
              </a:spcAft>
              <a:buClr>
                <a:srgbClr val="336699"/>
              </a:buClr>
            </a:pPr>
            <a:r>
              <a:rPr lang="zh-CN" altLang="en-US" sz="2000" b="1" dirty="0">
                <a:latin typeface="+mn-lt"/>
                <a:ea typeface="+mn-ea"/>
              </a:rPr>
              <a:t>	使用不同的命令会有不同的效果：</a:t>
            </a:r>
          </a:p>
          <a:p>
            <a:pPr eaLnBrk="0" hangingPunct="0">
              <a:lnSpc>
                <a:spcPct val="90000"/>
              </a:lnSpc>
              <a:spcBef>
                <a:spcPct val="25000"/>
              </a:spcBef>
              <a:spcAft>
                <a:spcPct val="20000"/>
              </a:spcAft>
              <a:buClr>
                <a:srgbClr val="336699"/>
              </a:buClr>
            </a:pPr>
            <a:r>
              <a:rPr lang="zh-CN" altLang="en-US" sz="2000" b="1" dirty="0">
                <a:latin typeface="+mn-lt"/>
                <a:ea typeface="+mn-ea"/>
              </a:rPr>
              <a:t>	</a:t>
            </a:r>
            <a:r>
              <a:rPr lang="en-US" altLang="zh-CN" sz="2000" b="1" dirty="0">
                <a:latin typeface="+mn-lt"/>
                <a:ea typeface="+mn-ea"/>
              </a:rPr>
              <a:t>• </a:t>
            </a:r>
            <a:r>
              <a:rPr lang="zh-CN" altLang="en-US" sz="2000" b="1" dirty="0">
                <a:latin typeface="+mn-lt"/>
                <a:ea typeface="+mn-ea"/>
              </a:rPr>
              <a:t>输入 </a:t>
            </a:r>
            <a:r>
              <a:rPr lang="en-US" altLang="zh-CN" sz="2000" b="1" dirty="0" err="1">
                <a:latin typeface="+mn-lt"/>
                <a:ea typeface="+mn-ea"/>
              </a:rPr>
              <a:t>ls.b</a:t>
            </a:r>
            <a:r>
              <a:rPr lang="zh-CN" altLang="en-US" sz="2000" b="1" dirty="0">
                <a:latin typeface="+mn-lt"/>
                <a:ea typeface="+mn-ea"/>
              </a:rPr>
              <a:t>，会显示一些文件和文件夹</a:t>
            </a:r>
            <a:r>
              <a:rPr lang="en-US" altLang="zh-CN" sz="2000" b="1" dirty="0">
                <a:latin typeface="+mn-lt"/>
                <a:ea typeface="+mn-ea"/>
              </a:rPr>
              <a:t>;</a:t>
            </a:r>
          </a:p>
          <a:p>
            <a:pPr eaLnBrk="0" hangingPunct="0">
              <a:lnSpc>
                <a:spcPct val="90000"/>
              </a:lnSpc>
              <a:spcBef>
                <a:spcPct val="25000"/>
              </a:spcBef>
              <a:spcAft>
                <a:spcPct val="20000"/>
              </a:spcAft>
              <a:buClr>
                <a:srgbClr val="336699"/>
              </a:buClr>
            </a:pPr>
            <a:r>
              <a:rPr lang="en-US" altLang="zh-CN" sz="2000" b="1" dirty="0">
                <a:latin typeface="+mn-lt"/>
                <a:ea typeface="+mn-ea"/>
              </a:rPr>
              <a:t>	• </a:t>
            </a:r>
            <a:r>
              <a:rPr lang="zh-CN" altLang="en-US" sz="2000" b="1" dirty="0">
                <a:latin typeface="+mn-lt"/>
                <a:ea typeface="+mn-ea"/>
              </a:rPr>
              <a:t>输入 </a:t>
            </a:r>
            <a:r>
              <a:rPr lang="en-US" altLang="zh-CN" sz="2000" b="1" dirty="0" err="1">
                <a:latin typeface="+mn-lt"/>
                <a:ea typeface="+mn-ea"/>
              </a:rPr>
              <a:t>cat.b</a:t>
            </a:r>
            <a:r>
              <a:rPr lang="zh-CN" altLang="en-US" sz="2000" b="1" dirty="0">
                <a:latin typeface="+mn-lt"/>
                <a:ea typeface="+mn-ea"/>
              </a:rPr>
              <a:t>，会有回显现象出现</a:t>
            </a:r>
            <a:r>
              <a:rPr lang="en-US" altLang="zh-CN" sz="2000" b="1" dirty="0">
                <a:latin typeface="+mn-lt"/>
                <a:ea typeface="+mn-ea"/>
              </a:rPr>
              <a:t>;</a:t>
            </a:r>
          </a:p>
          <a:p>
            <a:pPr eaLnBrk="0" hangingPunct="0">
              <a:lnSpc>
                <a:spcPct val="90000"/>
              </a:lnSpc>
              <a:spcBef>
                <a:spcPct val="25000"/>
              </a:spcBef>
              <a:spcAft>
                <a:spcPct val="20000"/>
              </a:spcAft>
              <a:buClr>
                <a:srgbClr val="336699"/>
              </a:buClr>
            </a:pPr>
            <a:r>
              <a:rPr lang="en-US" altLang="zh-CN" sz="2000" b="1" dirty="0">
                <a:latin typeface="+mn-lt"/>
                <a:ea typeface="+mn-ea"/>
              </a:rPr>
              <a:t>	• </a:t>
            </a:r>
            <a:r>
              <a:rPr lang="zh-CN" altLang="en-US" sz="2000" b="1" dirty="0">
                <a:latin typeface="+mn-lt"/>
                <a:ea typeface="+mn-ea"/>
              </a:rPr>
              <a:t>输入 </a:t>
            </a:r>
            <a:r>
              <a:rPr lang="en-US" altLang="zh-CN" sz="2000" b="1" dirty="0" err="1">
                <a:latin typeface="+mn-lt"/>
                <a:ea typeface="+mn-ea"/>
              </a:rPr>
              <a:t>ls.b</a:t>
            </a:r>
            <a:r>
              <a:rPr lang="en-US" altLang="zh-CN" sz="2000" b="1" dirty="0">
                <a:latin typeface="+mn-lt"/>
                <a:ea typeface="+mn-ea"/>
              </a:rPr>
              <a:t> | </a:t>
            </a:r>
            <a:r>
              <a:rPr lang="en-US" altLang="zh-CN" sz="2000" b="1" dirty="0" err="1">
                <a:latin typeface="+mn-lt"/>
                <a:ea typeface="+mn-ea"/>
              </a:rPr>
              <a:t>cat.b</a:t>
            </a:r>
            <a:r>
              <a:rPr lang="en-US" altLang="zh-CN" sz="2000" b="1" dirty="0">
                <a:latin typeface="+mn-lt"/>
                <a:ea typeface="+mn-ea"/>
              </a:rPr>
              <a:t>, </a:t>
            </a:r>
            <a:r>
              <a:rPr lang="zh-CN" altLang="en-US" sz="2000" b="1" dirty="0">
                <a:latin typeface="+mn-lt"/>
                <a:ea typeface="+mn-ea"/>
              </a:rPr>
              <a:t>和 </a:t>
            </a:r>
            <a:r>
              <a:rPr lang="en-US" altLang="zh-CN" sz="2000" b="1" dirty="0" err="1">
                <a:latin typeface="+mn-lt"/>
                <a:ea typeface="+mn-ea"/>
              </a:rPr>
              <a:t>ls.b</a:t>
            </a:r>
            <a:r>
              <a:rPr lang="en-US" altLang="zh-CN" sz="2000" b="1" dirty="0">
                <a:latin typeface="+mn-lt"/>
                <a:ea typeface="+mn-ea"/>
              </a:rPr>
              <a:t> </a:t>
            </a:r>
            <a:r>
              <a:rPr lang="zh-CN" altLang="en-US" sz="2000" b="1" dirty="0">
                <a:latin typeface="+mn-lt"/>
                <a:ea typeface="+mn-ea"/>
              </a:rPr>
              <a:t>的现象应当一致</a:t>
            </a:r>
            <a:r>
              <a:rPr lang="en-US" altLang="zh-CN" sz="2000" b="1" dirty="0">
                <a:latin typeface="+mn-lt"/>
                <a:ea typeface="+mn-ea"/>
              </a:rPr>
              <a:t>;</a:t>
            </a:r>
          </a:p>
        </p:txBody>
      </p:sp>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99" y="1749332"/>
            <a:ext cx="7234349" cy="749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37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642" y="2807989"/>
            <a:ext cx="5782358" cy="188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20883" y="2485567"/>
            <a:ext cx="4930321" cy="369332"/>
          </a:xfrm>
          <a:prstGeom prst="rect">
            <a:avLst/>
          </a:prstGeom>
        </p:spPr>
        <p:txBody>
          <a:bodyPr wrap="square">
            <a:spAutoFit/>
          </a:bodyPr>
          <a:lstStyle/>
          <a:p>
            <a:pPr lvl="0" eaLnBrk="0" hangingPunct="0">
              <a:lnSpc>
                <a:spcPct val="90000"/>
              </a:lnSpc>
              <a:spcBef>
                <a:spcPct val="25000"/>
              </a:spcBef>
              <a:spcAft>
                <a:spcPct val="20000"/>
              </a:spcAft>
              <a:buClr>
                <a:srgbClr val="336699"/>
              </a:buClr>
            </a:pPr>
            <a:r>
              <a:rPr lang="zh-CN" altLang="en-US" sz="2000" b="1" dirty="0">
                <a:solidFill>
                  <a:srgbClr val="000000"/>
                </a:solidFill>
                <a:latin typeface="华文仿宋"/>
              </a:rPr>
              <a:t>如果正常会看到如下现象：</a:t>
            </a:r>
            <a:endParaRPr lang="en-US" altLang="zh-CN" sz="2000" b="1" dirty="0">
              <a:solidFill>
                <a:srgbClr val="000000"/>
              </a:solidFill>
              <a:latin typeface="华文仿宋"/>
            </a:endParaRPr>
          </a:p>
        </p:txBody>
      </p:sp>
    </p:spTree>
    <p:extLst>
      <p:ext uri="{BB962C8B-B14F-4D97-AF65-F5344CB8AC3E}">
        <p14:creationId xmlns:p14="http://schemas.microsoft.com/office/powerpoint/2010/main" val="247359035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9234"/>
            <a:ext cx="8229600" cy="1143000"/>
          </a:xfrm>
        </p:spPr>
        <p:txBody>
          <a:bodyPr/>
          <a:lstStyle/>
          <a:p>
            <a:r>
              <a:rPr lang="zh-CN" altLang="en-US" dirty="0"/>
              <a:t>实验概述</a:t>
            </a:r>
          </a:p>
        </p:txBody>
      </p:sp>
      <p:sp>
        <p:nvSpPr>
          <p:cNvPr id="3" name="内容占位符 2"/>
          <p:cNvSpPr>
            <a:spLocks noGrp="1"/>
          </p:cNvSpPr>
          <p:nvPr>
            <p:ph idx="1"/>
          </p:nvPr>
        </p:nvSpPr>
        <p:spPr>
          <a:xfrm>
            <a:off x="457199" y="1214866"/>
            <a:ext cx="8449733" cy="4986862"/>
          </a:xfrm>
        </p:spPr>
        <p:txBody>
          <a:bodyPr/>
          <a:lstStyle/>
          <a:p>
            <a:r>
              <a:rPr lang="zh-CN" altLang="en-US" sz="3200" dirty="0"/>
              <a:t>管道</a:t>
            </a:r>
          </a:p>
          <a:p>
            <a:pPr lvl="1"/>
            <a:r>
              <a:rPr lang="zh-CN" altLang="en-US" sz="2800" dirty="0"/>
              <a:t>初窥管道</a:t>
            </a:r>
          </a:p>
          <a:p>
            <a:pPr lvl="1"/>
            <a:r>
              <a:rPr lang="zh-CN" altLang="en-US" sz="2950" dirty="0"/>
              <a:t>管道的测试</a:t>
            </a:r>
            <a:endParaRPr lang="en-US" altLang="zh-CN" sz="2950" dirty="0"/>
          </a:p>
          <a:p>
            <a:pPr lvl="1"/>
            <a:r>
              <a:rPr lang="zh-CN" altLang="en-US" sz="2950" dirty="0"/>
              <a:t>管道的读写 </a:t>
            </a:r>
            <a:endParaRPr lang="en-US" altLang="zh-CN" sz="2950" dirty="0"/>
          </a:p>
          <a:p>
            <a:pPr lvl="1"/>
            <a:r>
              <a:rPr lang="zh-CN" altLang="en-US" sz="2950" dirty="0"/>
              <a:t>管道的竞争 </a:t>
            </a:r>
          </a:p>
          <a:p>
            <a:r>
              <a:rPr lang="en-US" altLang="zh-CN" sz="3200" dirty="0"/>
              <a:t>shell</a:t>
            </a:r>
            <a:endParaRPr lang="zh-CN" altLang="en-US" sz="3200" dirty="0"/>
          </a:p>
          <a:p>
            <a:pPr lvl="1"/>
            <a:r>
              <a:rPr lang="en-US" altLang="zh-CN" sz="2950" dirty="0"/>
              <a:t>shell</a:t>
            </a:r>
            <a:r>
              <a:rPr lang="zh-CN" altLang="en-US" sz="2950" dirty="0"/>
              <a:t>的实现</a:t>
            </a:r>
            <a:endParaRPr lang="en-US" altLang="zh-CN" sz="3000" dirty="0"/>
          </a:p>
          <a:p>
            <a:pPr lvl="1"/>
            <a:endParaRPr lang="en-US" altLang="zh-CN" sz="3000" dirty="0"/>
          </a:p>
        </p:txBody>
      </p:sp>
    </p:spTree>
    <p:extLst>
      <p:ext uri="{BB962C8B-B14F-4D97-AF65-F5344CB8AC3E}">
        <p14:creationId xmlns:p14="http://schemas.microsoft.com/office/powerpoint/2010/main" val="157626758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279935"/>
            <a:ext cx="8394700" cy="533400"/>
          </a:xfrm>
        </p:spPr>
        <p:txBody>
          <a:bodyPr/>
          <a:lstStyle/>
          <a:p>
            <a:r>
              <a:rPr lang="zh-CN" altLang="en-US" sz="3600" dirty="0"/>
              <a:t>初窥管道</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300264" y="1075574"/>
            <a:ext cx="8251371" cy="1032624"/>
          </a:xfrm>
        </p:spPr>
        <p:txBody>
          <a:bodyPr anchor="ctr"/>
          <a:lstStyle/>
          <a:p>
            <a:r>
              <a:rPr lang="zh-CN" altLang="en-US" sz="2400" dirty="0"/>
              <a:t>在 </a:t>
            </a:r>
            <a:r>
              <a:rPr lang="en-US" altLang="zh-CN" sz="2400" dirty="0"/>
              <a:t>Unix </a:t>
            </a:r>
            <a:r>
              <a:rPr lang="zh-CN" altLang="en-US" sz="2400" dirty="0"/>
              <a:t>中，管道由 </a:t>
            </a:r>
            <a:r>
              <a:rPr lang="en-US" altLang="zh-CN" sz="2400" dirty="0"/>
              <a:t>pipe </a:t>
            </a:r>
            <a:r>
              <a:rPr lang="zh-CN" altLang="en-US" sz="2400" dirty="0"/>
              <a:t>函数创建，函数原型如下：</a:t>
            </a:r>
            <a:endParaRPr lang="en-US" altLang="zh-CN" sz="2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1931"/>
            <a:ext cx="8885177" cy="1652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an 10"/>
          <p:cNvSpPr/>
          <p:nvPr/>
        </p:nvSpPr>
        <p:spPr bwMode="auto">
          <a:xfrm rot="5400000">
            <a:off x="3704770" y="3131458"/>
            <a:ext cx="1175657" cy="4332515"/>
          </a:xfrm>
          <a:prstGeom prst="can">
            <a:avLst/>
          </a:pr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Times New Roman" pitchFamily="18" charset="0"/>
            </a:endParaRPr>
          </a:p>
        </p:txBody>
      </p:sp>
      <p:sp>
        <p:nvSpPr>
          <p:cNvPr id="12" name="Right Arrow 11"/>
          <p:cNvSpPr/>
          <p:nvPr/>
        </p:nvSpPr>
        <p:spPr bwMode="auto">
          <a:xfrm>
            <a:off x="972457" y="5080000"/>
            <a:ext cx="812800" cy="43542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Times New Roman" pitchFamily="18" charset="0"/>
            </a:endParaRPr>
          </a:p>
        </p:txBody>
      </p:sp>
      <p:sp>
        <p:nvSpPr>
          <p:cNvPr id="13" name="Right Arrow 12"/>
          <p:cNvSpPr/>
          <p:nvPr/>
        </p:nvSpPr>
        <p:spPr bwMode="auto">
          <a:xfrm>
            <a:off x="6691080" y="5079999"/>
            <a:ext cx="812800" cy="43542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Times New Roman" pitchFamily="18" charset="0"/>
            </a:endParaRPr>
          </a:p>
        </p:txBody>
      </p:sp>
      <p:sp>
        <p:nvSpPr>
          <p:cNvPr id="14" name="TextBox 13"/>
          <p:cNvSpPr txBox="1"/>
          <p:nvPr/>
        </p:nvSpPr>
        <p:spPr>
          <a:xfrm>
            <a:off x="6799940" y="4479054"/>
            <a:ext cx="2085237" cy="461665"/>
          </a:xfrm>
          <a:prstGeom prst="rect">
            <a:avLst/>
          </a:prstGeom>
          <a:noFill/>
        </p:spPr>
        <p:txBody>
          <a:bodyPr wrap="square" rtlCol="0">
            <a:spAutoFit/>
          </a:bodyPr>
          <a:lstStyle/>
          <a:p>
            <a:r>
              <a:rPr lang="zh-CN" altLang="en-US" sz="2400" dirty="0"/>
              <a:t>读端 </a:t>
            </a:r>
            <a:r>
              <a:rPr lang="en-US" altLang="zh-CN" sz="2400" dirty="0" err="1"/>
              <a:t>fd</a:t>
            </a:r>
            <a:r>
              <a:rPr lang="en-US" altLang="zh-CN" sz="2400" dirty="0"/>
              <a:t>[0]</a:t>
            </a:r>
            <a:endParaRPr lang="en-US" sz="2400" dirty="0"/>
          </a:p>
        </p:txBody>
      </p:sp>
      <p:sp>
        <p:nvSpPr>
          <p:cNvPr id="15" name="TextBox 14"/>
          <p:cNvSpPr txBox="1"/>
          <p:nvPr/>
        </p:nvSpPr>
        <p:spPr>
          <a:xfrm>
            <a:off x="507997" y="4480449"/>
            <a:ext cx="2085237" cy="461665"/>
          </a:xfrm>
          <a:prstGeom prst="rect">
            <a:avLst/>
          </a:prstGeom>
          <a:noFill/>
        </p:spPr>
        <p:txBody>
          <a:bodyPr wrap="square" rtlCol="0">
            <a:spAutoFit/>
          </a:bodyPr>
          <a:lstStyle/>
          <a:p>
            <a:r>
              <a:rPr lang="zh-CN" altLang="en-US" sz="2400" dirty="0"/>
              <a:t>写端 </a:t>
            </a:r>
            <a:r>
              <a:rPr lang="en-US" altLang="zh-CN" sz="2400" dirty="0" err="1"/>
              <a:t>fd</a:t>
            </a:r>
            <a:r>
              <a:rPr lang="en-US" altLang="zh-CN" sz="2400" dirty="0"/>
              <a:t>[1]</a:t>
            </a:r>
            <a:endParaRPr lang="en-US" sz="2400" dirty="0"/>
          </a:p>
        </p:txBody>
      </p:sp>
    </p:spTree>
    <p:extLst>
      <p:ext uri="{BB962C8B-B14F-4D97-AF65-F5344CB8AC3E}">
        <p14:creationId xmlns:p14="http://schemas.microsoft.com/office/powerpoint/2010/main" val="273112598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83030" y="323479"/>
            <a:ext cx="8394700" cy="533400"/>
          </a:xfrm>
        </p:spPr>
        <p:txBody>
          <a:bodyPr/>
          <a:lstStyle/>
          <a:p>
            <a:r>
              <a:rPr lang="zh-CN" altLang="en-US" sz="3600" dirty="0"/>
              <a:t>初窥管道</a:t>
            </a:r>
          </a:p>
        </p:txBody>
      </p:sp>
      <p:sp>
        <p:nvSpPr>
          <p:cNvPr id="3" name="内容占位符 2"/>
          <p:cNvSpPr>
            <a:spLocks noGrp="1"/>
          </p:cNvSpPr>
          <p:nvPr>
            <p:ph idx="1"/>
          </p:nvPr>
        </p:nvSpPr>
        <p:spPr>
          <a:xfrm>
            <a:off x="330656" y="1029614"/>
            <a:ext cx="8475888" cy="4021357"/>
          </a:xfrm>
        </p:spPr>
        <p:txBody>
          <a:bodyPr/>
          <a:lstStyle/>
          <a:p>
            <a:r>
              <a:rPr lang="zh-CN" altLang="en-US" dirty="0"/>
              <a:t>从本质上说，管道是一种</a:t>
            </a:r>
            <a:r>
              <a:rPr lang="zh-CN" altLang="en-US" dirty="0">
                <a:solidFill>
                  <a:srgbClr val="FF0000"/>
                </a:solidFill>
              </a:rPr>
              <a:t>只在内存中的文件</a:t>
            </a:r>
            <a:r>
              <a:rPr lang="zh-CN" altLang="en-US" dirty="0"/>
              <a:t>。</a:t>
            </a:r>
            <a:endParaRPr lang="en-US" altLang="zh-CN" dirty="0"/>
          </a:p>
          <a:p>
            <a:r>
              <a:rPr lang="zh-CN" altLang="en-US" dirty="0"/>
              <a:t>进行</a:t>
            </a:r>
            <a:r>
              <a:rPr lang="en-US" altLang="zh-CN" dirty="0"/>
              <a:t>pipe </a:t>
            </a:r>
            <a:r>
              <a:rPr lang="zh-CN" altLang="en-US" dirty="0"/>
              <a:t>系统调用时，会</a:t>
            </a:r>
            <a:r>
              <a:rPr lang="zh-CN" altLang="en-US" dirty="0">
                <a:solidFill>
                  <a:srgbClr val="FF0000"/>
                </a:solidFill>
              </a:rPr>
              <a:t>打开两个新的文件描述符</a:t>
            </a:r>
            <a:r>
              <a:rPr lang="zh-CN" altLang="en-US" dirty="0"/>
              <a:t>：一个只读端</a:t>
            </a:r>
            <a:r>
              <a:rPr lang="en-US" altLang="zh-CN" dirty="0" err="1"/>
              <a:t>fd</a:t>
            </a:r>
            <a:r>
              <a:rPr lang="en-US" altLang="zh-CN" dirty="0"/>
              <a:t>[0]</a:t>
            </a:r>
            <a:r>
              <a:rPr lang="zh-CN" altLang="en-US" dirty="0"/>
              <a:t>和一个只写端</a:t>
            </a:r>
            <a:r>
              <a:rPr lang="en-US" altLang="zh-CN" dirty="0" err="1"/>
              <a:t>fd</a:t>
            </a:r>
            <a:r>
              <a:rPr lang="en-US" altLang="zh-CN" dirty="0"/>
              <a:t>[1]</a:t>
            </a:r>
            <a:r>
              <a:rPr lang="zh-CN" altLang="en-US" dirty="0"/>
              <a:t>，而这两个文件描述符都映射到了同一块内存区域。</a:t>
            </a:r>
            <a:endParaRPr lang="en-US" altLang="zh-CN" dirty="0"/>
          </a:p>
          <a:p>
            <a:r>
              <a:rPr lang="zh-CN" altLang="en-US" dirty="0"/>
              <a:t>但这样建立的管道的两端都在同一进程中，而且构建出的管道两端是两个匿名的文件描述符，这就让其他进程无法连接该管道。</a:t>
            </a:r>
            <a:endParaRPr lang="en-US" altLang="zh-CN" dirty="0"/>
          </a:p>
          <a:p>
            <a:r>
              <a:rPr lang="zh-CN" altLang="en-US" dirty="0"/>
              <a:t>在 </a:t>
            </a:r>
            <a:r>
              <a:rPr lang="en-US" altLang="zh-CN" dirty="0"/>
              <a:t>fork </a:t>
            </a:r>
            <a:r>
              <a:rPr lang="zh-CN" altLang="en-US" dirty="0"/>
              <a:t>的配合下，才能在父子进程间建立通信管道，因此匿名管道只能用于具有亲缘关系的进程间通信。</a:t>
            </a:r>
          </a:p>
          <a:p>
            <a:endParaRPr lang="zh-CN" altLang="en-US" dirty="0"/>
          </a:p>
        </p:txBody>
      </p:sp>
    </p:spTree>
    <p:extLst>
      <p:ext uri="{BB962C8B-B14F-4D97-AF65-F5344CB8AC3E}">
        <p14:creationId xmlns:p14="http://schemas.microsoft.com/office/powerpoint/2010/main" val="323519631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111"/>
          <a:stretch/>
        </p:blipFill>
        <p:spPr bwMode="auto">
          <a:xfrm>
            <a:off x="523886" y="0"/>
            <a:ext cx="8010518" cy="6901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72228" y="3875318"/>
            <a:ext cx="1407202" cy="400110"/>
          </a:xfrm>
          <a:prstGeom prst="rect">
            <a:avLst/>
          </a:prstGeom>
          <a:noFill/>
        </p:spPr>
        <p:txBody>
          <a:bodyPr wrap="square" rtlCol="0">
            <a:spAutoFit/>
          </a:bodyPr>
          <a:lstStyle/>
          <a:p>
            <a:r>
              <a:rPr lang="zh-CN" altLang="en-US" sz="2000" b="1">
                <a:solidFill>
                  <a:srgbClr val="FF0000"/>
                </a:solidFill>
              </a:rPr>
              <a:t>子进程</a:t>
            </a:r>
            <a:endParaRPr lang="en-US" sz="2000" b="1" dirty="0">
              <a:solidFill>
                <a:srgbClr val="FF0000"/>
              </a:solidFill>
            </a:endParaRPr>
          </a:p>
        </p:txBody>
      </p:sp>
      <p:sp>
        <p:nvSpPr>
          <p:cNvPr id="4" name="TextBox 3"/>
          <p:cNvSpPr txBox="1"/>
          <p:nvPr/>
        </p:nvSpPr>
        <p:spPr>
          <a:xfrm>
            <a:off x="879488" y="5130806"/>
            <a:ext cx="1407202" cy="400110"/>
          </a:xfrm>
          <a:prstGeom prst="rect">
            <a:avLst/>
          </a:prstGeom>
          <a:noFill/>
        </p:spPr>
        <p:txBody>
          <a:bodyPr wrap="square" rtlCol="0">
            <a:spAutoFit/>
          </a:bodyPr>
          <a:lstStyle/>
          <a:p>
            <a:r>
              <a:rPr lang="zh-CN" altLang="en-US" sz="2000" b="1" dirty="0">
                <a:solidFill>
                  <a:srgbClr val="FF0000"/>
                </a:solidFill>
              </a:rPr>
              <a:t>父进程</a:t>
            </a:r>
            <a:endParaRPr lang="en-US" sz="2000" b="1" dirty="0">
              <a:solidFill>
                <a:srgbClr val="FF0000"/>
              </a:solidFill>
            </a:endParaRPr>
          </a:p>
        </p:txBody>
      </p:sp>
      <p:cxnSp>
        <p:nvCxnSpPr>
          <p:cNvPr id="5" name="Straight Connector 4"/>
          <p:cNvCxnSpPr/>
          <p:nvPr/>
        </p:nvCxnSpPr>
        <p:spPr bwMode="auto">
          <a:xfrm>
            <a:off x="1770746" y="4528460"/>
            <a:ext cx="1465943" cy="0"/>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2857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1763492" y="5914572"/>
            <a:ext cx="1465943" cy="0"/>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28575" cap="flat" cmpd="sng" algn="ctr">
            <a:solidFill>
              <a:srgbClr val="FF0000"/>
            </a:solidFill>
            <a:prstDash val="solid"/>
            <a:round/>
            <a:headEnd type="none" w="med" len="med"/>
            <a:tailEnd type="none" w="med" len="med"/>
          </a:ln>
          <a:effectLst/>
        </p:spPr>
      </p:cxnSp>
      <p:sp>
        <p:nvSpPr>
          <p:cNvPr id="6" name="TextBox 5"/>
          <p:cNvSpPr txBox="1"/>
          <p:nvPr/>
        </p:nvSpPr>
        <p:spPr>
          <a:xfrm>
            <a:off x="3860803" y="957943"/>
            <a:ext cx="4426857" cy="1200329"/>
          </a:xfrm>
          <a:prstGeom prst="rect">
            <a:avLst/>
          </a:prstGeom>
          <a:noFill/>
          <a:ln w="28575">
            <a:solidFill>
              <a:srgbClr val="FF0000"/>
            </a:solidFill>
          </a:ln>
        </p:spPr>
        <p:txBody>
          <a:bodyPr wrap="square" rtlCol="0">
            <a:spAutoFit/>
          </a:bodyPr>
          <a:lstStyle/>
          <a:p>
            <a:r>
              <a:rPr lang="zh-CN" altLang="en-US" sz="2400" kern="0" dirty="0"/>
              <a:t>功能：从父进程向子进程发送消息“</a:t>
            </a:r>
            <a:r>
              <a:rPr lang="en-US" altLang="zh-CN" sz="2400" kern="0" dirty="0"/>
              <a:t>Hello</a:t>
            </a:r>
            <a:r>
              <a:rPr lang="zh-CN" altLang="en-US" sz="2400" kern="0" dirty="0"/>
              <a:t> </a:t>
            </a:r>
            <a:r>
              <a:rPr lang="en-US" altLang="zh-CN" sz="2400" kern="0" dirty="0"/>
              <a:t>world</a:t>
            </a:r>
            <a:r>
              <a:rPr lang="zh-CN" altLang="en-US" sz="2400" kern="0" dirty="0"/>
              <a:t>”，并在子进程中打印到屏幕上。</a:t>
            </a:r>
            <a:endParaRPr lang="en-US" sz="2400" dirty="0"/>
          </a:p>
        </p:txBody>
      </p:sp>
    </p:spTree>
    <p:extLst>
      <p:ext uri="{BB962C8B-B14F-4D97-AF65-F5344CB8AC3E}">
        <p14:creationId xmlns:p14="http://schemas.microsoft.com/office/powerpoint/2010/main" val="352588698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28600" y="105759"/>
            <a:ext cx="8394700" cy="533400"/>
          </a:xfrm>
        </p:spPr>
        <p:txBody>
          <a:bodyPr/>
          <a:lstStyle/>
          <a:p>
            <a:r>
              <a:rPr lang="zh-CN" altLang="en-US" sz="3600" dirty="0"/>
              <a:t>管道的测试</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197156" y="585405"/>
            <a:ext cx="8718248" cy="1101876"/>
          </a:xfrm>
        </p:spPr>
        <p:txBody>
          <a:bodyPr anchor="ctr"/>
          <a:lstStyle/>
          <a:p>
            <a:r>
              <a:rPr lang="zh-CN" altLang="en-US" sz="2000" dirty="0"/>
              <a:t>思考刚才的代码样例，要实现匿名管道，至少需要有两个功能：管道读取、管道写入。要想实现管道，首先看看本次实验将如何测试，</a:t>
            </a:r>
            <a:r>
              <a:rPr lang="en-US" altLang="zh-CN" sz="2000" dirty="0"/>
              <a:t>lab6 </a:t>
            </a:r>
            <a:r>
              <a:rPr lang="zh-CN" altLang="en-US" sz="2000" dirty="0"/>
              <a:t>关于管道的测试有两个，分别是</a:t>
            </a:r>
            <a:r>
              <a:rPr lang="en-US" altLang="zh-CN" sz="2000" dirty="0"/>
              <a:t>user/</a:t>
            </a:r>
            <a:r>
              <a:rPr lang="en-US" altLang="zh-CN" sz="2000" dirty="0" err="1"/>
              <a:t>testpipe.c</a:t>
            </a:r>
            <a:r>
              <a:rPr lang="zh-CN" altLang="en-US" sz="2000" dirty="0"/>
              <a:t>与</a:t>
            </a:r>
            <a:r>
              <a:rPr lang="en-US" altLang="zh-CN" sz="2000" dirty="0"/>
              <a:t>user/</a:t>
            </a:r>
            <a:r>
              <a:rPr lang="en-US" altLang="zh-CN" sz="2000" dirty="0" err="1"/>
              <a:t>testpiperace.c</a:t>
            </a:r>
            <a:r>
              <a:rPr lang="zh-CN" altLang="en-US" sz="2000" dirty="0"/>
              <a:t>。</a:t>
            </a:r>
            <a:endParaRPr lang="en-US" altLang="zh-CN" sz="2000" dirty="0"/>
          </a:p>
        </p:txBody>
      </p:sp>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43" y="1577255"/>
            <a:ext cx="4510314" cy="520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24" y="1786487"/>
            <a:ext cx="4662262" cy="501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73944" y="3236686"/>
            <a:ext cx="1291771" cy="369332"/>
          </a:xfrm>
          <a:prstGeom prst="rect">
            <a:avLst/>
          </a:prstGeom>
          <a:noFill/>
        </p:spPr>
        <p:txBody>
          <a:bodyPr wrap="square" rtlCol="0">
            <a:spAutoFit/>
          </a:bodyPr>
          <a:lstStyle/>
          <a:p>
            <a:r>
              <a:rPr lang="zh-CN" altLang="en-US" sz="1800" b="1" dirty="0">
                <a:solidFill>
                  <a:srgbClr val="FF0000"/>
                </a:solidFill>
              </a:rPr>
              <a:t>创建管道</a:t>
            </a:r>
            <a:endParaRPr lang="en-US" sz="1800" b="1" dirty="0">
              <a:solidFill>
                <a:srgbClr val="FF0000"/>
              </a:solidFill>
            </a:endParaRPr>
          </a:p>
        </p:txBody>
      </p:sp>
      <p:sp>
        <p:nvSpPr>
          <p:cNvPr id="7" name="TextBox 6"/>
          <p:cNvSpPr txBox="1"/>
          <p:nvPr/>
        </p:nvSpPr>
        <p:spPr>
          <a:xfrm>
            <a:off x="1973944" y="3682866"/>
            <a:ext cx="1582056" cy="369332"/>
          </a:xfrm>
          <a:prstGeom prst="rect">
            <a:avLst/>
          </a:prstGeom>
          <a:noFill/>
        </p:spPr>
        <p:txBody>
          <a:bodyPr wrap="square" rtlCol="0">
            <a:spAutoFit/>
          </a:bodyPr>
          <a:lstStyle/>
          <a:p>
            <a:r>
              <a:rPr lang="zh-CN" altLang="en-US" sz="1800" b="1">
                <a:solidFill>
                  <a:srgbClr val="FF0000"/>
                </a:solidFill>
              </a:rPr>
              <a:t>创建子进程</a:t>
            </a:r>
            <a:endParaRPr lang="en-US" sz="1800" b="1" dirty="0">
              <a:solidFill>
                <a:srgbClr val="FF0000"/>
              </a:solidFill>
            </a:endParaRPr>
          </a:p>
        </p:txBody>
      </p:sp>
      <p:sp>
        <p:nvSpPr>
          <p:cNvPr id="8" name="TextBox 7"/>
          <p:cNvSpPr txBox="1"/>
          <p:nvPr/>
        </p:nvSpPr>
        <p:spPr>
          <a:xfrm>
            <a:off x="197156" y="4181851"/>
            <a:ext cx="1110341" cy="369332"/>
          </a:xfrm>
          <a:prstGeom prst="rect">
            <a:avLst/>
          </a:prstGeom>
          <a:noFill/>
        </p:spPr>
        <p:txBody>
          <a:bodyPr wrap="square" rtlCol="0">
            <a:spAutoFit/>
          </a:bodyPr>
          <a:lstStyle/>
          <a:p>
            <a:r>
              <a:rPr lang="zh-CN" altLang="en-US" sz="1800" b="1">
                <a:solidFill>
                  <a:srgbClr val="FF0000"/>
                </a:solidFill>
              </a:rPr>
              <a:t>子进程</a:t>
            </a:r>
            <a:endParaRPr lang="en-US" sz="1800" b="1" dirty="0">
              <a:solidFill>
                <a:srgbClr val="FF0000"/>
              </a:solidFill>
            </a:endParaRPr>
          </a:p>
        </p:txBody>
      </p:sp>
      <p:sp>
        <p:nvSpPr>
          <p:cNvPr id="10" name="TextBox 9"/>
          <p:cNvSpPr txBox="1"/>
          <p:nvPr/>
        </p:nvSpPr>
        <p:spPr>
          <a:xfrm>
            <a:off x="197156" y="6241013"/>
            <a:ext cx="1110341" cy="369332"/>
          </a:xfrm>
          <a:prstGeom prst="rect">
            <a:avLst/>
          </a:prstGeom>
          <a:noFill/>
        </p:spPr>
        <p:txBody>
          <a:bodyPr wrap="square" rtlCol="0">
            <a:spAutoFit/>
          </a:bodyPr>
          <a:lstStyle/>
          <a:p>
            <a:r>
              <a:rPr lang="zh-CN" altLang="en-US" sz="1800" b="1" dirty="0">
                <a:solidFill>
                  <a:srgbClr val="FF0000"/>
                </a:solidFill>
              </a:rPr>
              <a:t>父进程</a:t>
            </a:r>
            <a:endParaRPr lang="en-US" sz="1800" b="1" dirty="0">
              <a:solidFill>
                <a:srgbClr val="FF0000"/>
              </a:solidFill>
            </a:endParaRPr>
          </a:p>
        </p:txBody>
      </p:sp>
    </p:spTree>
    <p:extLst>
      <p:ext uri="{BB962C8B-B14F-4D97-AF65-F5344CB8AC3E}">
        <p14:creationId xmlns:p14="http://schemas.microsoft.com/office/powerpoint/2010/main" val="194463497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39E02-67A0-4780-ABDF-D3BC332CCBBD}"/>
              </a:ext>
            </a:extLst>
          </p:cNvPr>
          <p:cNvSpPr>
            <a:spLocks noGrp="1"/>
          </p:cNvSpPr>
          <p:nvPr>
            <p:ph type="title"/>
          </p:nvPr>
        </p:nvSpPr>
        <p:spPr>
          <a:xfrm>
            <a:off x="206828" y="421446"/>
            <a:ext cx="8394700" cy="533400"/>
          </a:xfrm>
        </p:spPr>
        <p:txBody>
          <a:bodyPr/>
          <a:lstStyle/>
          <a:p>
            <a:r>
              <a:rPr lang="zh-CN" altLang="en-US" sz="3600" dirty="0"/>
              <a:t>管道的测试</a:t>
            </a:r>
          </a:p>
        </p:txBody>
      </p:sp>
      <p:sp>
        <p:nvSpPr>
          <p:cNvPr id="5" name="Content Placeholder 2">
            <a:extLst>
              <a:ext uri="{FF2B5EF4-FFF2-40B4-BE49-F238E27FC236}">
                <a16:creationId xmlns:a16="http://schemas.microsoft.com/office/drawing/2014/main" id="{A2A674E1-A8F1-4148-ABF8-42FE97972B11}"/>
              </a:ext>
            </a:extLst>
          </p:cNvPr>
          <p:cNvSpPr>
            <a:spLocks noGrp="1"/>
          </p:cNvSpPr>
          <p:nvPr>
            <p:ph sz="half" idx="1"/>
          </p:nvPr>
        </p:nvSpPr>
        <p:spPr>
          <a:xfrm>
            <a:off x="186267" y="694267"/>
            <a:ext cx="8718248" cy="4955419"/>
          </a:xfrm>
        </p:spPr>
        <p:txBody>
          <a:bodyPr anchor="ctr"/>
          <a:lstStyle/>
          <a:p>
            <a:r>
              <a:rPr lang="zh-CN" altLang="en-US" sz="2400" dirty="0"/>
              <a:t>可以看出，测试文件使用</a:t>
            </a:r>
            <a:r>
              <a:rPr lang="en-US" altLang="zh-CN" sz="2400" dirty="0"/>
              <a:t>pipe</a:t>
            </a:r>
            <a:r>
              <a:rPr lang="zh-CN" altLang="en-US" sz="2400" dirty="0"/>
              <a:t>的流程和示例代码是一致的。先使用函数</a:t>
            </a:r>
            <a:r>
              <a:rPr lang="en-US" altLang="zh-CN" sz="2400" dirty="0"/>
              <a:t>pipe( </a:t>
            </a:r>
            <a:r>
              <a:rPr lang="en-US" altLang="zh-CN" sz="2400" dirty="0" err="1"/>
              <a:t>int</a:t>
            </a:r>
            <a:r>
              <a:rPr lang="en-US" altLang="zh-CN" sz="2400" dirty="0"/>
              <a:t> p[2] )</a:t>
            </a:r>
            <a:r>
              <a:rPr lang="zh-CN" altLang="en-US" sz="2400" dirty="0"/>
              <a:t>创建了管道，读端的文件控制块编号</a:t>
            </a:r>
            <a:r>
              <a:rPr lang="en-US" altLang="zh-CN" sz="2400" dirty="0"/>
              <a:t>2</a:t>
            </a:r>
            <a:r>
              <a:rPr lang="zh-CN" altLang="en-US" sz="2400" dirty="0"/>
              <a:t>为 </a:t>
            </a:r>
            <a:r>
              <a:rPr lang="en-US" altLang="zh-CN" sz="2400" dirty="0"/>
              <a:t>p[0]</a:t>
            </a:r>
            <a:r>
              <a:rPr lang="zh-CN" altLang="en-US" sz="2400" dirty="0"/>
              <a:t>，写端的文件控制块编号为 </a:t>
            </a:r>
            <a:r>
              <a:rPr lang="en-US" altLang="zh-CN" sz="2400" dirty="0"/>
              <a:t>p[1]</a:t>
            </a:r>
            <a:r>
              <a:rPr lang="zh-CN" altLang="en-US" sz="2400" dirty="0"/>
              <a:t>。之后使用 </a:t>
            </a:r>
            <a:r>
              <a:rPr lang="en-US" altLang="zh-CN" sz="2400" dirty="0"/>
              <a:t>fork() </a:t>
            </a:r>
            <a:r>
              <a:rPr lang="zh-CN" altLang="en-US" sz="2400" dirty="0"/>
              <a:t>创建子进程，注意这时父子进程使用 </a:t>
            </a:r>
            <a:r>
              <a:rPr lang="en-US" altLang="zh-CN" sz="2400" dirty="0"/>
              <a:t>p[0] </a:t>
            </a:r>
            <a:r>
              <a:rPr lang="zh-CN" altLang="en-US" sz="2400" dirty="0"/>
              <a:t>和 </a:t>
            </a:r>
            <a:r>
              <a:rPr lang="en-US" altLang="zh-CN" sz="2400" dirty="0"/>
              <a:t>p[1] </a:t>
            </a:r>
            <a:r>
              <a:rPr lang="zh-CN" altLang="en-US" sz="2400" dirty="0"/>
              <a:t>访问到的内存区域一致。之后子进程关闭了 </a:t>
            </a:r>
            <a:r>
              <a:rPr lang="en-US" altLang="zh-CN" sz="2400" dirty="0"/>
              <a:t>p[1]</a:t>
            </a:r>
            <a:r>
              <a:rPr lang="zh-CN" altLang="en-US" sz="2400" dirty="0"/>
              <a:t>，从 </a:t>
            </a:r>
            <a:r>
              <a:rPr lang="en-US" altLang="zh-CN" sz="2400" dirty="0"/>
              <a:t>p[0] </a:t>
            </a:r>
            <a:r>
              <a:rPr lang="zh-CN" altLang="en-US" sz="2400" dirty="0"/>
              <a:t>读；父进程关闭了 </a:t>
            </a:r>
            <a:r>
              <a:rPr lang="en-US" altLang="zh-CN" sz="2400" dirty="0"/>
              <a:t>p[0], </a:t>
            </a:r>
            <a:r>
              <a:rPr lang="zh-CN" altLang="en-US" sz="2400" dirty="0"/>
              <a:t>从 </a:t>
            </a:r>
            <a:r>
              <a:rPr lang="en-US" altLang="zh-CN" sz="2400" dirty="0"/>
              <a:t>p[1] </a:t>
            </a:r>
            <a:r>
              <a:rPr lang="zh-CN" altLang="en-US" sz="2400" dirty="0"/>
              <a:t>写入管道。</a:t>
            </a:r>
            <a:endParaRPr lang="en-US" altLang="zh-CN" sz="2400" dirty="0"/>
          </a:p>
          <a:p>
            <a:r>
              <a:rPr lang="en-US" altLang="zh-CN" sz="2400" dirty="0"/>
              <a:t>lab4 </a:t>
            </a:r>
            <a:r>
              <a:rPr lang="zh-CN" altLang="en-US" sz="2400" dirty="0"/>
              <a:t>的实验中，我们的 </a:t>
            </a:r>
            <a:r>
              <a:rPr lang="en-US" altLang="zh-CN" sz="2400" dirty="0"/>
              <a:t>fork </a:t>
            </a:r>
            <a:r>
              <a:rPr lang="zh-CN" altLang="en-US" sz="2400" dirty="0"/>
              <a:t>实现是完全遵循 </a:t>
            </a:r>
            <a:r>
              <a:rPr lang="en-US" altLang="zh-CN" sz="2400" dirty="0"/>
              <a:t>Copy-On-Write </a:t>
            </a:r>
            <a:r>
              <a:rPr lang="zh-CN" altLang="en-US" sz="2400" dirty="0"/>
              <a:t>原则的，即对于所有用户态的地址空间都进行了 </a:t>
            </a:r>
            <a:r>
              <a:rPr lang="en-US" altLang="zh-CN" sz="2400" dirty="0"/>
              <a:t>PTE_COW </a:t>
            </a:r>
            <a:r>
              <a:rPr lang="zh-CN" altLang="en-US" sz="2400" dirty="0"/>
              <a:t>的设置。</a:t>
            </a:r>
            <a:r>
              <a:rPr lang="zh-CN" altLang="en-US" sz="2400" dirty="0">
                <a:solidFill>
                  <a:srgbClr val="FF0000"/>
                </a:solidFill>
              </a:rPr>
              <a:t>但实际上写时复制并不总适用，至少在管道的场景下是不允许写时复制</a:t>
            </a:r>
            <a:r>
              <a:rPr lang="zh-CN" altLang="en-US" sz="2400" dirty="0"/>
              <a:t>。</a:t>
            </a:r>
            <a:endParaRPr lang="en-US" altLang="zh-CN" sz="2400" dirty="0"/>
          </a:p>
        </p:txBody>
      </p:sp>
    </p:spTree>
    <p:extLst>
      <p:ext uri="{BB962C8B-B14F-4D97-AF65-F5344CB8AC3E}">
        <p14:creationId xmlns:p14="http://schemas.microsoft.com/office/powerpoint/2010/main" val="1208237184"/>
      </p:ext>
    </p:extLst>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36359</TotalTime>
  <Words>3364</Words>
  <Application>Microsoft Office PowerPoint</Application>
  <PresentationFormat>全屏显示(4:3)</PresentationFormat>
  <Paragraphs>170</Paragraphs>
  <Slides>33</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1" baseType="lpstr">
      <vt:lpstr>华文仿宋</vt:lpstr>
      <vt:lpstr>华文行楷</vt:lpstr>
      <vt:lpstr>华文中宋</vt:lpstr>
      <vt:lpstr>Consolas</vt:lpstr>
      <vt:lpstr>Times New Roman</vt:lpstr>
      <vt:lpstr>Wingdings</vt:lpstr>
      <vt:lpstr>Grid</vt:lpstr>
      <vt:lpstr>BMP 图像</vt:lpstr>
      <vt:lpstr>操作系统实验  Lab6 管道与 SHELL</vt:lpstr>
      <vt:lpstr>内容提要</vt:lpstr>
      <vt:lpstr>背景知识</vt:lpstr>
      <vt:lpstr>实验概述</vt:lpstr>
      <vt:lpstr>初窥管道</vt:lpstr>
      <vt:lpstr>初窥管道</vt:lpstr>
      <vt:lpstr>PowerPoint 演示文稿</vt:lpstr>
      <vt:lpstr>管道的测试</vt:lpstr>
      <vt:lpstr>管道的测试</vt:lpstr>
      <vt:lpstr>管道的测试</vt:lpstr>
      <vt:lpstr>实验内容1: 修改fork系统调用</vt:lpstr>
      <vt:lpstr>管道的测试</vt:lpstr>
      <vt:lpstr>管道的测试</vt:lpstr>
      <vt:lpstr>管道的读写</vt:lpstr>
      <vt:lpstr>管道的读写</vt:lpstr>
      <vt:lpstr>管道读写的问题</vt:lpstr>
      <vt:lpstr>管道的读写</vt:lpstr>
      <vt:lpstr>实验内容2 实现管道读写</vt:lpstr>
      <vt:lpstr>管道的竞争 </vt:lpstr>
      <vt:lpstr>管道的竞争 </vt:lpstr>
      <vt:lpstr>管道的竞争-写数据不同步引发的问题 </vt:lpstr>
      <vt:lpstr>问题分析</vt:lpstr>
      <vt:lpstr>解决思路</vt:lpstr>
      <vt:lpstr>实验内容3 避免管道竞争</vt:lpstr>
      <vt:lpstr>管道的竞争-读数据不同步引发的问题 </vt:lpstr>
      <vt:lpstr>问题分析</vt:lpstr>
      <vt:lpstr>实验内容4 使管道满足同步读要求</vt:lpstr>
      <vt:lpstr>shell的实现</vt:lpstr>
      <vt:lpstr>实验内容5 实现shell及其基本功能</vt:lpstr>
      <vt:lpstr>shell的实现</vt:lpstr>
      <vt:lpstr>实验内容5 实现shell及其基本功能(续)</vt:lpstr>
      <vt:lpstr>实验正确结果</vt:lpstr>
      <vt:lpstr>实验正确结果</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wang l</cp:lastModifiedBy>
  <cp:revision>3194</cp:revision>
  <dcterms:created xsi:type="dcterms:W3CDTF">2004-03-10T10:42:25Z</dcterms:created>
  <dcterms:modified xsi:type="dcterms:W3CDTF">2021-04-01T01:04:01Z</dcterms:modified>
</cp:coreProperties>
</file>