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1C31E-40EF-4109-92FC-EA8F1521D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2D8278-2E15-4D40-9A76-8AE3FE379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4536A-4DCA-4405-A0D5-60E18229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6D546-7293-415E-89C4-DA96CFEC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361B4-B749-4BE5-81A2-D07950D0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8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9FDAE-DE0D-4588-9961-39918264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142824-ECFD-43FC-A3C8-2AB95E994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E3A8F-4C21-4CAD-BAC8-9DE6F1F5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913EE-9965-4C59-B5DB-81771726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33EC2-8727-4C38-A205-2ACA5614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9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B228E5-4891-4816-93A5-9AD7F0CC6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F16045-971E-4467-AC51-3E324D0D8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5F66E-FEFF-4809-A57E-7009BA7F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A2E26-9343-4082-B763-FD5CC41D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29772-6DFB-4161-BEFF-23B436E7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2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6CAFE-1568-42C0-AD32-7055BDE8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4843F-1D90-46C2-A701-B5AFB064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BAEC9-77AC-4B54-8AC2-C917DCF0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4590B-0431-4EB8-9821-2AC8C44E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AABCD-6558-4BB6-A48F-A2B90F5A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2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E8207-0688-4108-A4BE-AA4E8F3C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7238FC-0372-4DE6-895E-A5D753582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AD3DE-0155-46D3-A8E1-56BD940B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B4D52-45E1-4317-84F3-DF6724E4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833BE-4EC8-484E-8427-4CA409A4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5D38A-34C0-4657-95BD-8DFE29B1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D59E7-AEC1-4B1A-9530-86E2D837D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6138D0-AC14-48F6-9A75-94E8D488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930F7-3B43-4090-9939-0DEC7405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E6986F-C7B8-41C1-8DEA-DC21B8E7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61139E-522A-4427-9DB0-BE799359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D514B-8517-41A6-9703-8E2B909D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C1BE59-D3DE-46DD-A901-F77AD36A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4E6B5F-214D-4526-8998-484B6F84F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FA2F5B-F92C-43ED-90FD-3331BE5DF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0D34A-C47E-44FC-B469-C3AC0C0F8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E46B8F-F491-433F-ABF4-3FDE21C5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24CA51-9141-4146-954E-CF09F632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8B1951-4D3B-4984-9377-719F5267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7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90981-4946-43EB-B65A-AA362AF3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D2EC5-B1A7-40D8-9905-DB80D45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852DCD-9467-445F-BD0B-11C8A9DD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1241AE-3675-4276-AFD7-C34FE3BE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8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A94422-ED36-4E1D-8FDC-D6BFB190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465096-0633-4877-8507-A9C35AC1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DDF367-35EB-4E97-85AD-C7A3DE00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8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E7773-E9E4-40AF-AFA4-CBC05AF6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853F0-9B00-4F9A-ACEB-FEA211F6D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359DE2-21AF-4656-A8A5-27FC38520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82848B-C578-4F11-97FF-3DB85C44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DE017B-7006-4834-9025-83EEE557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F9CE9-2233-4EA9-98C4-EC68A464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6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6FB19-4CAB-4B0B-9D39-BB5DA394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883ACA-030D-49CB-9C15-B549525A1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13614E-B8B8-4232-ACEC-3B527F5FE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D66E40-A108-4FA9-8285-B6BC3F68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71440-41E7-4C64-8076-42A9B5B6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63A19-4938-479D-B399-98160C9A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0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0F502C-E140-4BD0-9117-05372B26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752FF-0192-4A19-A10B-A045E97CF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48A02-FEAB-4BE0-8C86-EACEFB560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FE285-8D46-4EF6-933D-9661E0C03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A7EF3-088E-4195-BCC3-7A7918D88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6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A24A0D0-465A-4FFF-9702-B87AAB39F45B}"/>
              </a:ext>
            </a:extLst>
          </p:cNvPr>
          <p:cNvGrpSpPr/>
          <p:nvPr/>
        </p:nvGrpSpPr>
        <p:grpSpPr>
          <a:xfrm>
            <a:off x="1428836" y="1601923"/>
            <a:ext cx="3047999" cy="2977661"/>
            <a:chOff x="4700954" y="1512276"/>
            <a:chExt cx="3047999" cy="2977661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F8C0F247-C967-49AC-B29C-DD792602DA6A}"/>
                </a:ext>
              </a:extLst>
            </p:cNvPr>
            <p:cNvSpPr/>
            <p:nvPr/>
          </p:nvSpPr>
          <p:spPr>
            <a:xfrm>
              <a:off x="4700954" y="1512276"/>
              <a:ext cx="3047999" cy="297766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7AFEABC-41E7-47E5-91FA-7FA112530CF6}"/>
                </a:ext>
              </a:extLst>
            </p:cNvPr>
            <p:cNvSpPr txBox="1"/>
            <p:nvPr/>
          </p:nvSpPr>
          <p:spPr>
            <a:xfrm>
              <a:off x="5687071" y="2241613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C000"/>
                  </a:solidFill>
                </a:rPr>
                <a:t>学术</a:t>
              </a:r>
              <a:endParaRPr lang="en-US" altLang="zh-CN" b="1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FC000"/>
                  </a:solidFill>
                </a:rPr>
                <a:t>理论方法</a:t>
              </a:r>
              <a:endParaRPr lang="en-US" altLang="zh-CN" sz="1600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C00000"/>
                  </a:solidFill>
                </a:rPr>
                <a:t>双循环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EC20DA7-BE4A-4847-AF26-7879CB536133}"/>
                </a:ext>
              </a:extLst>
            </p:cNvPr>
            <p:cNvSpPr txBox="1"/>
            <p:nvPr/>
          </p:nvSpPr>
          <p:spPr>
            <a:xfrm>
              <a:off x="4897722" y="3615206"/>
              <a:ext cx="10757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rgbClr val="FFC000"/>
                  </a:solidFill>
                </a:rPr>
                <a:t>教学</a:t>
              </a:r>
              <a:endParaRPr lang="en-US" altLang="zh-CN" sz="1500" b="1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500" dirty="0">
                  <a:solidFill>
                    <a:srgbClr val="FFC000"/>
                  </a:solidFill>
                </a:rPr>
                <a:t>课内课外</a:t>
              </a:r>
              <a:endParaRPr lang="en-US" altLang="zh-CN" sz="1500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500" dirty="0">
                  <a:solidFill>
                    <a:srgbClr val="C00000"/>
                  </a:solidFill>
                </a:rPr>
                <a:t>双轮动</a:t>
              </a:r>
              <a:endParaRPr lang="en-US" sz="1500" dirty="0">
                <a:solidFill>
                  <a:srgbClr val="C0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0F9F28-ECD4-4DA7-8633-0C9492DA4493}"/>
                </a:ext>
              </a:extLst>
            </p:cNvPr>
            <p:cNvSpPr txBox="1"/>
            <p:nvPr/>
          </p:nvSpPr>
          <p:spPr>
            <a:xfrm>
              <a:off x="6544983" y="3619844"/>
              <a:ext cx="10757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rgbClr val="FFC000"/>
                  </a:solidFill>
                </a:rPr>
                <a:t>服务</a:t>
              </a:r>
              <a:endParaRPr lang="en-US" altLang="zh-CN" sz="1500" b="1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500" dirty="0">
                  <a:solidFill>
                    <a:srgbClr val="FFC000"/>
                  </a:solidFill>
                </a:rPr>
                <a:t>又红又专</a:t>
              </a:r>
              <a:r>
                <a:rPr lang="zh-CN" altLang="en-US" sz="1500" dirty="0">
                  <a:solidFill>
                    <a:srgbClr val="C00000"/>
                  </a:solidFill>
                </a:rPr>
                <a:t>双肩挑</a:t>
              </a:r>
              <a:endParaRPr lang="en-US" sz="15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D08FFAE-37B3-4A34-930F-1F838B29E8FA}"/>
              </a:ext>
            </a:extLst>
          </p:cNvPr>
          <p:cNvSpPr txBox="1"/>
          <p:nvPr/>
        </p:nvSpPr>
        <p:spPr>
          <a:xfrm>
            <a:off x="4028599" y="1935195"/>
            <a:ext cx="4438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推进理解国家治理效能理论创新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政治认知：国自科、北京社科等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政治语言学：</a:t>
            </a:r>
            <a:r>
              <a:rPr lang="zh-CN" altLang="en-US" sz="1400" b="1" dirty="0">
                <a:solidFill>
                  <a:srgbClr val="C00000"/>
                </a:solidFill>
              </a:rPr>
              <a:t>英文专著</a:t>
            </a:r>
            <a:r>
              <a:rPr lang="zh-CN" altLang="en-US" sz="1400" dirty="0"/>
              <a:t>（已与</a:t>
            </a:r>
            <a:r>
              <a:rPr lang="en-US" altLang="zh-CN" sz="1400" dirty="0"/>
              <a:t>Springer</a:t>
            </a:r>
            <a:r>
              <a:rPr lang="zh-CN" altLang="en-US" sz="1400" dirty="0"/>
              <a:t>出版社签约）</a:t>
            </a:r>
            <a:endParaRPr lang="en-US" altLang="zh-CN" sz="1400" dirty="0"/>
          </a:p>
          <a:p>
            <a:r>
              <a:rPr lang="zh-CN" altLang="en-US" sz="1400" b="1" dirty="0"/>
              <a:t>发展新技术方法，引领科学性研究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公共舆论动态比较</a:t>
            </a:r>
            <a:r>
              <a:rPr lang="en-US" altLang="zh-CN" sz="1400" dirty="0"/>
              <a:t>(DCPO)</a:t>
            </a:r>
            <a:r>
              <a:rPr lang="zh-CN" altLang="en-US" sz="1400" b="1" dirty="0">
                <a:solidFill>
                  <a:srgbClr val="C00000"/>
                </a:solidFill>
              </a:rPr>
              <a:t>国际合作项目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“政治概念塑造与扩散”大数据与实验研究系列</a:t>
            </a:r>
            <a:endParaRPr 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BBFF0F-2F64-40C9-86BD-3C4899514A83}"/>
              </a:ext>
            </a:extLst>
          </p:cNvPr>
          <p:cNvSpPr txBox="1"/>
          <p:nvPr/>
        </p:nvSpPr>
        <p:spPr>
          <a:xfrm>
            <a:off x="1572269" y="4779023"/>
            <a:ext cx="4936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推进教学改革、出版高质量前沿教材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打造精品专业课、推进教改项目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清华</a:t>
            </a:r>
            <a:r>
              <a:rPr lang="zh-CN" altLang="en-US" sz="1400" b="1" dirty="0">
                <a:solidFill>
                  <a:srgbClr val="C00000"/>
                </a:solidFill>
              </a:rPr>
              <a:t>教师培训评估</a:t>
            </a:r>
            <a:r>
              <a:rPr lang="zh-CN" altLang="en-US" sz="1400" b="1">
                <a:solidFill>
                  <a:srgbClr val="C00000"/>
                </a:solidFill>
              </a:rPr>
              <a:t>专家组专家</a:t>
            </a:r>
            <a:r>
              <a:rPr lang="zh-CN" altLang="en-US" sz="1400"/>
              <a:t>工作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新文科</a:t>
            </a:r>
            <a:r>
              <a:rPr lang="zh-CN" altLang="en-US" sz="1400" b="1" dirty="0">
                <a:solidFill>
                  <a:srgbClr val="C00000"/>
                </a:solidFill>
              </a:rPr>
              <a:t>教材</a:t>
            </a:r>
            <a:r>
              <a:rPr lang="zh-CN" altLang="en-US" sz="1400" dirty="0"/>
              <a:t>（已与重庆大学出版社签约，“万卷方法”系列）</a:t>
            </a:r>
            <a:endParaRPr lang="en-US" altLang="zh-CN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38D626-E0AE-4C0C-B6A3-94650C8DBF89}"/>
              </a:ext>
            </a:extLst>
          </p:cNvPr>
          <p:cNvSpPr txBox="1"/>
          <p:nvPr/>
        </p:nvSpPr>
        <p:spPr>
          <a:xfrm>
            <a:off x="4544071" y="3665185"/>
            <a:ext cx="422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助力院校发展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研工组：落实意识形态引领、心理问题疏导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计算社科平台：计算社会科学</a:t>
            </a:r>
            <a:r>
              <a:rPr lang="zh-CN" altLang="en-US" sz="1400" b="1" dirty="0">
                <a:solidFill>
                  <a:srgbClr val="C00000"/>
                </a:solidFill>
              </a:rPr>
              <a:t>编程语言证书项目</a:t>
            </a:r>
            <a:endParaRPr lang="en-US" altLang="zh-CN" sz="1400" b="1" dirty="0">
              <a:solidFill>
                <a:srgbClr val="C00000"/>
              </a:solidFill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BF855D58-4C25-4102-B91A-27B5029486A1}"/>
              </a:ext>
            </a:extLst>
          </p:cNvPr>
          <p:cNvSpPr/>
          <p:nvPr/>
        </p:nvSpPr>
        <p:spPr>
          <a:xfrm rot="10800000">
            <a:off x="2088442" y="3320190"/>
            <a:ext cx="1749655" cy="125938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F9D3D17-CA24-4648-81D8-2F9EB4E9FE42}"/>
              </a:ext>
            </a:extLst>
          </p:cNvPr>
          <p:cNvSpPr txBox="1"/>
          <p:nvPr/>
        </p:nvSpPr>
        <p:spPr>
          <a:xfrm>
            <a:off x="2615780" y="3443134"/>
            <a:ext cx="6676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/>
              <a:t>全面发展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313132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A24A0D0-465A-4FFF-9702-B87AAB39F45B}"/>
              </a:ext>
            </a:extLst>
          </p:cNvPr>
          <p:cNvGrpSpPr/>
          <p:nvPr/>
        </p:nvGrpSpPr>
        <p:grpSpPr>
          <a:xfrm>
            <a:off x="1428836" y="1601923"/>
            <a:ext cx="3047999" cy="2977661"/>
            <a:chOff x="4700954" y="1512276"/>
            <a:chExt cx="3047999" cy="2977661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F8C0F247-C967-49AC-B29C-DD792602DA6A}"/>
                </a:ext>
              </a:extLst>
            </p:cNvPr>
            <p:cNvSpPr/>
            <p:nvPr/>
          </p:nvSpPr>
          <p:spPr>
            <a:xfrm>
              <a:off x="4700954" y="1512276"/>
              <a:ext cx="3047999" cy="297766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F4D8BA3-F4EE-488F-B9AC-F6B1C76A8AF1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6224953" y="3563815"/>
              <a:ext cx="1" cy="92612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4BF3DC0-F127-448C-B492-ACA7D73BDFB5}"/>
                </a:ext>
              </a:extLst>
            </p:cNvPr>
            <p:cNvCxnSpPr>
              <a:endCxn id="4" idx="1"/>
            </p:cNvCxnSpPr>
            <p:nvPr/>
          </p:nvCxnSpPr>
          <p:spPr>
            <a:xfrm flipH="1" flipV="1">
              <a:off x="5462954" y="3001107"/>
              <a:ext cx="761999" cy="57443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C9DB078-41C5-41DD-BC82-362495295572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V="1">
              <a:off x="6224953" y="3001107"/>
              <a:ext cx="762000" cy="57443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7AFEABC-41E7-47E5-91FA-7FA112530CF6}"/>
                </a:ext>
              </a:extLst>
            </p:cNvPr>
            <p:cNvSpPr txBox="1"/>
            <p:nvPr/>
          </p:nvSpPr>
          <p:spPr>
            <a:xfrm>
              <a:off x="5687072" y="2282877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C000"/>
                  </a:solidFill>
                </a:rPr>
                <a:t>科研</a:t>
              </a:r>
              <a:endParaRPr lang="en-US" altLang="zh-CN" b="1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FC000"/>
                  </a:solidFill>
                </a:rPr>
                <a:t>理论方法</a:t>
              </a:r>
              <a:endParaRPr lang="en-US" altLang="zh-CN" sz="1600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C00000"/>
                  </a:solidFill>
                </a:rPr>
                <a:t>双循环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EC20DA7-BE4A-4847-AF26-7879CB536133}"/>
                </a:ext>
              </a:extLst>
            </p:cNvPr>
            <p:cNvSpPr txBox="1"/>
            <p:nvPr/>
          </p:nvSpPr>
          <p:spPr>
            <a:xfrm>
              <a:off x="5140223" y="3563815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C000"/>
                  </a:solidFill>
                </a:rPr>
                <a:t>教学</a:t>
              </a:r>
              <a:endParaRPr lang="en-US" altLang="zh-CN" b="1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FC000"/>
                  </a:solidFill>
                </a:rPr>
                <a:t>课内课外</a:t>
              </a:r>
              <a:endParaRPr lang="en-US" altLang="zh-CN" sz="1600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C00000"/>
                  </a:solidFill>
                </a:rPr>
                <a:t>双轮动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0F9F28-ECD4-4DA7-8633-0C9492DA4493}"/>
                </a:ext>
              </a:extLst>
            </p:cNvPr>
            <p:cNvSpPr txBox="1"/>
            <p:nvPr/>
          </p:nvSpPr>
          <p:spPr>
            <a:xfrm>
              <a:off x="6292189" y="3563815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C000"/>
                  </a:solidFill>
                </a:rPr>
                <a:t>服务</a:t>
              </a:r>
              <a:endParaRPr lang="en-US" altLang="zh-CN" b="1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FC000"/>
                  </a:solidFill>
                </a:rPr>
                <a:t>又红又专</a:t>
              </a:r>
              <a:r>
                <a:rPr lang="zh-CN" altLang="en-US" sz="1600" dirty="0">
                  <a:solidFill>
                    <a:srgbClr val="C00000"/>
                  </a:solidFill>
                </a:rPr>
                <a:t>双肩挑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D08FFAE-37B3-4A34-930F-1F838B29E8FA}"/>
              </a:ext>
            </a:extLst>
          </p:cNvPr>
          <p:cNvSpPr txBox="1"/>
          <p:nvPr/>
        </p:nvSpPr>
        <p:spPr>
          <a:xfrm>
            <a:off x="4028599" y="1935195"/>
            <a:ext cx="4438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推进理解国家治理效能理论创新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政治认知：国自科、北京社科等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政治语言学：</a:t>
            </a:r>
            <a:r>
              <a:rPr lang="zh-CN" altLang="en-US" sz="1400" b="1" dirty="0">
                <a:solidFill>
                  <a:srgbClr val="C00000"/>
                </a:solidFill>
              </a:rPr>
              <a:t>英文专著</a:t>
            </a:r>
            <a:r>
              <a:rPr lang="zh-CN" altLang="en-US" sz="1400" dirty="0"/>
              <a:t>（已与</a:t>
            </a:r>
            <a:r>
              <a:rPr lang="en-US" altLang="zh-CN" sz="1400" dirty="0"/>
              <a:t>Springer</a:t>
            </a:r>
            <a:r>
              <a:rPr lang="zh-CN" altLang="en-US" sz="1400" dirty="0"/>
              <a:t>出版社签约）</a:t>
            </a:r>
            <a:endParaRPr lang="en-US" altLang="zh-CN" sz="1400" dirty="0"/>
          </a:p>
          <a:p>
            <a:r>
              <a:rPr lang="zh-CN" altLang="en-US" sz="1400" b="1" dirty="0"/>
              <a:t>发展新技术方法，引领科学性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规范性研究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公共舆论动态比较</a:t>
            </a:r>
            <a:r>
              <a:rPr lang="en-US" altLang="zh-CN" sz="1400" dirty="0"/>
              <a:t>(DCPO)</a:t>
            </a:r>
            <a:r>
              <a:rPr lang="zh-CN" altLang="en-US" sz="1400" b="1" dirty="0">
                <a:solidFill>
                  <a:srgbClr val="C00000"/>
                </a:solidFill>
              </a:rPr>
              <a:t>国际合作项目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“政治概念塑造与扩散”大数据与实验研究系列</a:t>
            </a:r>
            <a:endParaRPr 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BBFF0F-2F64-40C9-86BD-3C4899514A83}"/>
              </a:ext>
            </a:extLst>
          </p:cNvPr>
          <p:cNvSpPr txBox="1"/>
          <p:nvPr/>
        </p:nvSpPr>
        <p:spPr>
          <a:xfrm>
            <a:off x="1572269" y="4779023"/>
            <a:ext cx="4936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推进教学改革、出版高质量前沿教材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打造精品专业课、推进教改项目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清华</a:t>
            </a:r>
            <a:r>
              <a:rPr lang="zh-CN" altLang="en-US" sz="1400" b="1" dirty="0">
                <a:solidFill>
                  <a:srgbClr val="C00000"/>
                </a:solidFill>
              </a:rPr>
              <a:t>教师培训评估专家组</a:t>
            </a:r>
            <a:r>
              <a:rPr lang="zh-CN" altLang="en-US" sz="1400" dirty="0"/>
              <a:t>工作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新文科</a:t>
            </a:r>
            <a:r>
              <a:rPr lang="zh-CN" altLang="en-US" sz="1400" b="1" dirty="0">
                <a:solidFill>
                  <a:srgbClr val="C00000"/>
                </a:solidFill>
              </a:rPr>
              <a:t>教材</a:t>
            </a:r>
            <a:r>
              <a:rPr lang="zh-CN" altLang="en-US" sz="1400" dirty="0"/>
              <a:t>（已与重庆大学出版社签约，“万卷方法”系列）</a:t>
            </a:r>
            <a:endParaRPr lang="en-US" altLang="zh-CN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38D626-E0AE-4C0C-B6A3-94650C8DBF89}"/>
              </a:ext>
            </a:extLst>
          </p:cNvPr>
          <p:cNvSpPr txBox="1"/>
          <p:nvPr/>
        </p:nvSpPr>
        <p:spPr>
          <a:xfrm>
            <a:off x="4544071" y="3665185"/>
            <a:ext cx="422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助力院校发展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研工组：落实意识形态引领、心理问题疏导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计算社科平台：计算社会科学</a:t>
            </a:r>
            <a:r>
              <a:rPr lang="zh-CN" altLang="en-US" sz="1400" b="1" dirty="0">
                <a:solidFill>
                  <a:srgbClr val="C00000"/>
                </a:solidFill>
              </a:rPr>
              <a:t>编程语言证书项目</a:t>
            </a:r>
            <a:endParaRPr lang="en-US" altLang="zh-CN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7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A24A0D0-465A-4FFF-9702-B87AAB39F45B}"/>
              </a:ext>
            </a:extLst>
          </p:cNvPr>
          <p:cNvGrpSpPr/>
          <p:nvPr/>
        </p:nvGrpSpPr>
        <p:grpSpPr>
          <a:xfrm>
            <a:off x="1428836" y="1601923"/>
            <a:ext cx="3047999" cy="2977661"/>
            <a:chOff x="4700954" y="1512276"/>
            <a:chExt cx="3047999" cy="2977661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F8C0F247-C967-49AC-B29C-DD792602DA6A}"/>
                </a:ext>
              </a:extLst>
            </p:cNvPr>
            <p:cNvSpPr/>
            <p:nvPr/>
          </p:nvSpPr>
          <p:spPr>
            <a:xfrm>
              <a:off x="4700954" y="1512276"/>
              <a:ext cx="3047999" cy="2977661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7AFEABC-41E7-47E5-91FA-7FA112530CF6}"/>
                </a:ext>
              </a:extLst>
            </p:cNvPr>
            <p:cNvSpPr txBox="1"/>
            <p:nvPr/>
          </p:nvSpPr>
          <p:spPr>
            <a:xfrm>
              <a:off x="5687071" y="2187954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科研</a:t>
              </a:r>
              <a:endParaRPr lang="en-US" altLang="zh-CN" b="1" dirty="0"/>
            </a:p>
            <a:p>
              <a:pPr algn="ctr"/>
              <a:r>
                <a:rPr lang="zh-CN" altLang="en-US" sz="1600" dirty="0"/>
                <a:t>理论方法</a:t>
              </a:r>
              <a:endParaRPr lang="en-US" altLang="zh-CN" sz="1600" dirty="0"/>
            </a:p>
            <a:p>
              <a:pPr algn="ctr"/>
              <a:r>
                <a:rPr lang="zh-CN" altLang="en-US" sz="1600" dirty="0">
                  <a:solidFill>
                    <a:srgbClr val="C00000"/>
                  </a:solidFill>
                </a:rPr>
                <a:t>双循环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EC20DA7-BE4A-4847-AF26-7879CB536133}"/>
                </a:ext>
              </a:extLst>
            </p:cNvPr>
            <p:cNvSpPr txBox="1"/>
            <p:nvPr/>
          </p:nvSpPr>
          <p:spPr>
            <a:xfrm>
              <a:off x="4937023" y="3582255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教学</a:t>
              </a:r>
              <a:endParaRPr lang="en-US" altLang="zh-CN" b="1" dirty="0"/>
            </a:p>
            <a:p>
              <a:pPr algn="ctr"/>
              <a:r>
                <a:rPr lang="zh-CN" altLang="en-US" sz="1600" dirty="0"/>
                <a:t>课内课外</a:t>
              </a:r>
              <a:endParaRPr lang="en-US" altLang="zh-CN" sz="1600" dirty="0"/>
            </a:p>
            <a:p>
              <a:pPr algn="ctr"/>
              <a:r>
                <a:rPr lang="zh-CN" altLang="en-US" sz="1600" dirty="0">
                  <a:solidFill>
                    <a:srgbClr val="C00000"/>
                  </a:solidFill>
                </a:rPr>
                <a:t>双轮动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0F9F28-ECD4-4DA7-8633-0C9492DA4493}"/>
                </a:ext>
              </a:extLst>
            </p:cNvPr>
            <p:cNvSpPr txBox="1"/>
            <p:nvPr/>
          </p:nvSpPr>
          <p:spPr>
            <a:xfrm>
              <a:off x="6464761" y="3628163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服务</a:t>
              </a:r>
              <a:endParaRPr lang="en-US" altLang="zh-CN" b="1" dirty="0"/>
            </a:p>
            <a:p>
              <a:pPr algn="ctr"/>
              <a:r>
                <a:rPr lang="zh-CN" altLang="en-US" sz="1600" dirty="0"/>
                <a:t>又红又专</a:t>
              </a:r>
              <a:r>
                <a:rPr lang="zh-CN" altLang="en-US" sz="1600" dirty="0">
                  <a:solidFill>
                    <a:srgbClr val="C00000"/>
                  </a:solidFill>
                </a:rPr>
                <a:t>双肩挑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D08FFAE-37B3-4A34-930F-1F838B29E8FA}"/>
              </a:ext>
            </a:extLst>
          </p:cNvPr>
          <p:cNvSpPr txBox="1"/>
          <p:nvPr/>
        </p:nvSpPr>
        <p:spPr>
          <a:xfrm>
            <a:off x="4028599" y="1935195"/>
            <a:ext cx="4438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推进理解国家治理效能理论创新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政治认知：国自科、北京社科等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政治语言学：</a:t>
            </a:r>
            <a:r>
              <a:rPr lang="zh-CN" altLang="en-US" sz="1400" b="1" dirty="0">
                <a:solidFill>
                  <a:srgbClr val="C00000"/>
                </a:solidFill>
              </a:rPr>
              <a:t>英文专著</a:t>
            </a:r>
            <a:r>
              <a:rPr lang="zh-CN" altLang="en-US" sz="1400" dirty="0"/>
              <a:t>（已与</a:t>
            </a:r>
            <a:r>
              <a:rPr lang="en-US" altLang="zh-CN" sz="1400" dirty="0"/>
              <a:t>Springer</a:t>
            </a:r>
            <a:r>
              <a:rPr lang="zh-CN" altLang="en-US" sz="1400" dirty="0"/>
              <a:t>出版社签约）</a:t>
            </a:r>
            <a:endParaRPr lang="en-US" altLang="zh-CN" sz="1400" dirty="0"/>
          </a:p>
          <a:p>
            <a:r>
              <a:rPr lang="zh-CN" altLang="en-US" sz="1400" b="1" dirty="0"/>
              <a:t>发展新技术方法，引领</a:t>
            </a:r>
            <a:r>
              <a:rPr lang="en-US" altLang="zh-CN" sz="1400" b="1" dirty="0"/>
              <a:t>DA-RT</a:t>
            </a:r>
            <a:r>
              <a:rPr lang="zh-CN" altLang="en-US" sz="1400" b="1" dirty="0"/>
              <a:t>趋势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公共舆论动态比较</a:t>
            </a:r>
            <a:r>
              <a:rPr lang="en-US" altLang="zh-CN" sz="1400" dirty="0"/>
              <a:t>(DCPO)</a:t>
            </a:r>
            <a:r>
              <a:rPr lang="zh-CN" altLang="en-US" sz="1400" b="1" dirty="0">
                <a:solidFill>
                  <a:srgbClr val="C00000"/>
                </a:solidFill>
              </a:rPr>
              <a:t>国际合作项目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“政治概念塑造与扩散”大数据与实验研究系列</a:t>
            </a:r>
            <a:endParaRPr 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BBFF0F-2F64-40C9-86BD-3C4899514A83}"/>
              </a:ext>
            </a:extLst>
          </p:cNvPr>
          <p:cNvSpPr txBox="1"/>
          <p:nvPr/>
        </p:nvSpPr>
        <p:spPr>
          <a:xfrm>
            <a:off x="1572269" y="4779023"/>
            <a:ext cx="4936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推进教学改革、出版高质量前沿教材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打造精品专业课、推进教改项目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清华</a:t>
            </a:r>
            <a:r>
              <a:rPr lang="zh-CN" altLang="en-US" sz="1400" b="1" dirty="0">
                <a:solidFill>
                  <a:srgbClr val="C00000"/>
                </a:solidFill>
              </a:rPr>
              <a:t>教师培训评估专家组</a:t>
            </a:r>
            <a:r>
              <a:rPr lang="zh-CN" altLang="en-US" sz="1400" dirty="0"/>
              <a:t>工作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新文科</a:t>
            </a:r>
            <a:r>
              <a:rPr lang="zh-CN" altLang="en-US" sz="1400" b="1" dirty="0">
                <a:solidFill>
                  <a:srgbClr val="C00000"/>
                </a:solidFill>
              </a:rPr>
              <a:t>教材</a:t>
            </a:r>
            <a:r>
              <a:rPr lang="zh-CN" altLang="en-US" sz="1400" dirty="0"/>
              <a:t>（已与重庆大学出版社签约，“万卷方法”系列）</a:t>
            </a:r>
            <a:endParaRPr lang="en-US" altLang="zh-CN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38D626-E0AE-4C0C-B6A3-94650C8DBF89}"/>
              </a:ext>
            </a:extLst>
          </p:cNvPr>
          <p:cNvSpPr txBox="1"/>
          <p:nvPr/>
        </p:nvSpPr>
        <p:spPr>
          <a:xfrm>
            <a:off x="4544071" y="3665185"/>
            <a:ext cx="422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助力院校发展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研工组：落实意识形态引领、心理问题疏导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计算社科平台：计算社会科学</a:t>
            </a:r>
            <a:r>
              <a:rPr lang="zh-CN" altLang="en-US" sz="1400" b="1" dirty="0">
                <a:solidFill>
                  <a:srgbClr val="C00000"/>
                </a:solidFill>
              </a:rPr>
              <a:t>编程语言证书项目</a:t>
            </a:r>
            <a:endParaRPr lang="en-US" altLang="zh-CN" sz="1400" b="1" dirty="0">
              <a:solidFill>
                <a:srgbClr val="C00000"/>
              </a:solidFill>
            </a:endParaRP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E73E30E1-4F86-44B0-8FDC-692679FE1BE6}"/>
              </a:ext>
            </a:extLst>
          </p:cNvPr>
          <p:cNvSpPr/>
          <p:nvPr/>
        </p:nvSpPr>
        <p:spPr>
          <a:xfrm rot="10800000">
            <a:off x="2236903" y="3166983"/>
            <a:ext cx="1512711" cy="138499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B26FA0-C552-4A3B-9D00-B2894C3F097D}"/>
              </a:ext>
            </a:extLst>
          </p:cNvPr>
          <p:cNvSpPr txBox="1"/>
          <p:nvPr/>
        </p:nvSpPr>
        <p:spPr>
          <a:xfrm>
            <a:off x="2679411" y="3260763"/>
            <a:ext cx="72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</a:rPr>
              <a:t>全面发展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41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391</Words>
  <Application>Microsoft Office PowerPoint</Application>
  <PresentationFormat>宽屏</PresentationFormat>
  <Paragraphs>65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Yue</dc:creator>
  <cp:lastModifiedBy>Hu Yue</cp:lastModifiedBy>
  <cp:revision>8</cp:revision>
  <dcterms:created xsi:type="dcterms:W3CDTF">2022-04-21T00:25:18Z</dcterms:created>
  <dcterms:modified xsi:type="dcterms:W3CDTF">2022-04-22T11:49:29Z</dcterms:modified>
</cp:coreProperties>
</file>