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3" autoAdjust="0"/>
    <p:restoredTop sz="94660"/>
  </p:normalViewPr>
  <p:slideViewPr>
    <p:cSldViewPr snapToGrid="0">
      <p:cViewPr varScale="1">
        <p:scale>
          <a:sx n="85" d="100"/>
          <a:sy n="85" d="100"/>
        </p:scale>
        <p:origin x="5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1C31E-40EF-4109-92FC-EA8F1521D0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62D8278-2E15-4D40-9A76-8AE3FE3796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F4536A-4DCA-4405-A0D5-60E182298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26D546-7293-415E-89C4-DA96CFEC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D361B4-B749-4BE5-81A2-D07950D0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88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D9FDAE-DE0D-4588-9961-399182642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E142824-ECFD-43FC-A3C8-2AB95E9949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E3A8F-4C21-4CAD-BAC8-9DE6F1F54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1913EE-9965-4C59-B5DB-817717265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533EC2-8727-4C38-A205-2ACA5614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99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4B228E5-4891-4816-93A5-9AD7F0CC6B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DF16045-971E-4467-AC51-3E324D0D84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1D5F66E-FEFF-4809-A57E-7009BA7F2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AA2E26-9343-4082-B763-FD5CC41DB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29772-6DFB-4161-BEFF-23B436E71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2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06CAFE-1568-42C0-AD32-7055BDE8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4843F-1D90-46C2-A701-B5AFB064D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C0BAEC9-77AC-4B54-8AC2-C917DCF0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4590B-0431-4EB8-9821-2AC8C44E5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1AABCD-6558-4BB6-A48F-A2B90F5A4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2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E8207-0688-4108-A4BE-AA4E8F3C6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17238FC-0372-4DE6-895E-A5D753582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8EAD3DE-0155-46D3-A8E1-56BD940B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7B4D52-45E1-4317-84F3-DF6724E4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833BE-4EC8-484E-8427-4CA409A46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232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F5D38A-34C0-4657-95BD-8DFE29B18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4D59E7-AEC1-4B1A-9530-86E2D837DF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6138D0-AC14-48F6-9A75-94E8D48803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38930F7-3B43-4090-9939-0DEC74058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E6986F-C7B8-41C1-8DEA-DC21B8E72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61139E-522A-4427-9DB0-BE799359D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06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D514B-8517-41A6-9703-8E2B909D0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C1BE59-D3DE-46DD-A901-F77AD36A58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84E6B5F-214D-4526-8998-484B6F84F8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9FA2F5B-F92C-43ED-90FD-3331BE5DF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90D34A-C47E-44FC-B469-C3AC0C0F8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E46B8F-F491-433F-ABF4-3FDE21C5C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724CA51-9141-4146-954E-CF09F632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B8B1951-4D3B-4984-9377-719F52676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175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190981-4946-43EB-B65A-AA362AF3C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F3D2EC5-B1A7-40D8-9905-DB80D452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5852DCD-9467-445F-BD0B-11C8A9DDF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C1241AE-3675-4276-AFD7-C34FE3BE5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589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A94422-ED36-4E1D-8FDC-D6BFB190F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E465096-0633-4877-8507-A9C35AC1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DDF367-35EB-4E97-85AD-C7A3DE00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080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E7773-E9E4-40AF-AFA4-CBC05AF63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7853F0-9B00-4F9A-ACEB-FEA211F6D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9359DE2-21AF-4656-A8A5-27FC38520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82848B-C578-4F11-97FF-3DB85C445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DE017B-7006-4834-9025-83EEE5578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FF9CE9-2233-4EA9-98C4-EC68A464F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62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46FB19-4CAB-4B0B-9D39-BB5DA3943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2883ACA-030D-49CB-9C15-B549525A1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13614E-B8B8-4232-ACEC-3B527F5FE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D66E40-A108-4FA9-8285-B6BC3F686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671440-41E7-4C64-8076-42A9B5B69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563A19-4938-479D-B399-98160C9A2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07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F0F502C-E140-4BD0-9117-05372B26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B752FF-0192-4A19-A10B-A045E97CF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948A02-FEAB-4BE0-8C86-EACEFB560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AC98C9-F81E-40FF-B63F-B5C38B74D680}" type="datetimeFigureOut">
              <a:rPr lang="en-US" smtClean="0"/>
              <a:t>2022-04-22, Fri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FE285-8D46-4EF6-933D-9661E0C03F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CA7EF3-088E-4195-BCC3-7A7918D88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FB0EC4-3659-438D-A6B8-7E6E1625F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261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A24A0D0-465A-4FFF-9702-B87AAB39F45B}"/>
              </a:ext>
            </a:extLst>
          </p:cNvPr>
          <p:cNvGrpSpPr/>
          <p:nvPr/>
        </p:nvGrpSpPr>
        <p:grpSpPr>
          <a:xfrm>
            <a:off x="1428836" y="1601923"/>
            <a:ext cx="3047999" cy="2977661"/>
            <a:chOff x="4700954" y="1512276"/>
            <a:chExt cx="3047999" cy="2977661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8C0F247-C967-49AC-B29C-DD792602DA6A}"/>
                </a:ext>
              </a:extLst>
            </p:cNvPr>
            <p:cNvSpPr/>
            <p:nvPr/>
          </p:nvSpPr>
          <p:spPr>
            <a:xfrm>
              <a:off x="4700954" y="1512276"/>
              <a:ext cx="3047999" cy="297766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AFEABC-41E7-47E5-91FA-7FA112530CF6}"/>
                </a:ext>
              </a:extLst>
            </p:cNvPr>
            <p:cNvSpPr txBox="1"/>
            <p:nvPr/>
          </p:nvSpPr>
          <p:spPr>
            <a:xfrm>
              <a:off x="5687071" y="2241613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</a:rPr>
                <a:t>学术</a:t>
              </a:r>
              <a:endParaRPr lang="en-US" altLang="zh-CN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FC000"/>
                  </a:solidFill>
                </a:rPr>
                <a:t>理论方法</a:t>
              </a:r>
              <a:endParaRPr lang="en-US" altLang="zh-CN" sz="1600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双循环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C20DA7-BE4A-4847-AF26-7879CB536133}"/>
                </a:ext>
              </a:extLst>
            </p:cNvPr>
            <p:cNvSpPr txBox="1"/>
            <p:nvPr/>
          </p:nvSpPr>
          <p:spPr>
            <a:xfrm>
              <a:off x="4897722" y="3615206"/>
              <a:ext cx="10757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rgbClr val="FFC000"/>
                  </a:solidFill>
                </a:rPr>
                <a:t>教学</a:t>
              </a:r>
              <a:endParaRPr lang="en-US" altLang="zh-CN" sz="1500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500" dirty="0">
                  <a:solidFill>
                    <a:srgbClr val="FFC000"/>
                  </a:solidFill>
                </a:rPr>
                <a:t>课内课外</a:t>
              </a:r>
              <a:endParaRPr lang="en-US" altLang="zh-CN" sz="1500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500" dirty="0">
                  <a:solidFill>
                    <a:srgbClr val="C00000"/>
                  </a:solidFill>
                </a:rPr>
                <a:t>双轮动</a:t>
              </a:r>
              <a:endParaRPr lang="en-US" sz="1500" dirty="0">
                <a:solidFill>
                  <a:srgbClr val="C0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0F9F28-ECD4-4DA7-8633-0C9492DA4493}"/>
                </a:ext>
              </a:extLst>
            </p:cNvPr>
            <p:cNvSpPr txBox="1"/>
            <p:nvPr/>
          </p:nvSpPr>
          <p:spPr>
            <a:xfrm>
              <a:off x="6544983" y="3619844"/>
              <a:ext cx="107576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" b="1" dirty="0">
                  <a:solidFill>
                    <a:srgbClr val="FFC000"/>
                  </a:solidFill>
                </a:rPr>
                <a:t>服务</a:t>
              </a:r>
              <a:endParaRPr lang="en-US" altLang="zh-CN" sz="1500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500" dirty="0">
                  <a:solidFill>
                    <a:srgbClr val="FFC000"/>
                  </a:solidFill>
                </a:rPr>
                <a:t>又红又专</a:t>
              </a:r>
              <a:r>
                <a:rPr lang="zh-CN" altLang="en-US" sz="1500" dirty="0">
                  <a:solidFill>
                    <a:srgbClr val="C00000"/>
                  </a:solidFill>
                </a:rPr>
                <a:t>双肩挑</a:t>
              </a:r>
              <a:endParaRPr lang="en-US" sz="15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D08FFAE-37B3-4A34-930F-1F838B29E8FA}"/>
              </a:ext>
            </a:extLst>
          </p:cNvPr>
          <p:cNvSpPr txBox="1"/>
          <p:nvPr/>
        </p:nvSpPr>
        <p:spPr>
          <a:xfrm>
            <a:off x="4028599" y="1935195"/>
            <a:ext cx="4438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推进理解国家治理效能理论创新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政治认知：国自科、北京社科等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政治语言学：</a:t>
            </a:r>
            <a:r>
              <a:rPr lang="zh-CN" altLang="en-US" sz="1400" b="1" dirty="0">
                <a:solidFill>
                  <a:srgbClr val="C00000"/>
                </a:solidFill>
              </a:rPr>
              <a:t>英文专著</a:t>
            </a:r>
            <a:r>
              <a:rPr lang="zh-CN" altLang="en-US" sz="1400" dirty="0"/>
              <a:t>（已与</a:t>
            </a:r>
            <a:r>
              <a:rPr lang="en-US" altLang="zh-CN" sz="1400" dirty="0"/>
              <a:t>Springer</a:t>
            </a:r>
            <a:r>
              <a:rPr lang="zh-CN" altLang="en-US" sz="1400" dirty="0"/>
              <a:t>出版社签约）</a:t>
            </a:r>
            <a:endParaRPr lang="en-US" altLang="zh-CN" sz="1400" dirty="0"/>
          </a:p>
          <a:p>
            <a:r>
              <a:rPr lang="zh-CN" altLang="en-US" sz="1400" b="1" dirty="0"/>
              <a:t>发展新技术方法，引领科学性研究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公共舆论动态比较</a:t>
            </a:r>
            <a:r>
              <a:rPr lang="en-US" altLang="zh-CN" sz="1400" dirty="0"/>
              <a:t>(DCPO)</a:t>
            </a:r>
            <a:r>
              <a:rPr lang="zh-CN" altLang="en-US" sz="1400" b="1" dirty="0">
                <a:solidFill>
                  <a:srgbClr val="C00000"/>
                </a:solidFill>
              </a:rPr>
              <a:t>国际合作项目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“政治概念塑造与扩散”大数据与实验研究系列</a:t>
            </a:r>
            <a:endParaRPr 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BBFF0F-2F64-40C9-86BD-3C4899514A83}"/>
              </a:ext>
            </a:extLst>
          </p:cNvPr>
          <p:cNvSpPr txBox="1"/>
          <p:nvPr/>
        </p:nvSpPr>
        <p:spPr>
          <a:xfrm>
            <a:off x="1572269" y="4779023"/>
            <a:ext cx="4936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推进教学改革、出版高质量前沿教材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打造精品专业课、推进教改项目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清华</a:t>
            </a:r>
            <a:r>
              <a:rPr lang="zh-CN" altLang="en-US" sz="1400" b="1" dirty="0">
                <a:solidFill>
                  <a:srgbClr val="C00000"/>
                </a:solidFill>
              </a:rPr>
              <a:t>教师培训评估专家组</a:t>
            </a:r>
            <a:r>
              <a:rPr lang="zh-CN" altLang="en-US" sz="1400" dirty="0"/>
              <a:t>工作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新文科</a:t>
            </a:r>
            <a:r>
              <a:rPr lang="zh-CN" altLang="en-US" sz="1400" b="1" dirty="0">
                <a:solidFill>
                  <a:srgbClr val="C00000"/>
                </a:solidFill>
              </a:rPr>
              <a:t>教材</a:t>
            </a:r>
            <a:r>
              <a:rPr lang="zh-CN" altLang="en-US" sz="1400" dirty="0"/>
              <a:t>（已与重庆大学出版社签约，“万卷方法”系列）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38D626-E0AE-4C0C-B6A3-94650C8DBF89}"/>
              </a:ext>
            </a:extLst>
          </p:cNvPr>
          <p:cNvSpPr txBox="1"/>
          <p:nvPr/>
        </p:nvSpPr>
        <p:spPr>
          <a:xfrm>
            <a:off x="4544071" y="3665185"/>
            <a:ext cx="422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助力院校发展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研工组：落实意识形态引领、心理问题疏导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计算社科平台：计算社会科学</a:t>
            </a:r>
            <a:r>
              <a:rPr lang="zh-CN" altLang="en-US" sz="1400" b="1" dirty="0">
                <a:solidFill>
                  <a:srgbClr val="C00000"/>
                </a:solidFill>
              </a:rPr>
              <a:t>编程语言证书项目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  <p:sp>
        <p:nvSpPr>
          <p:cNvPr id="12" name="等腰三角形 11">
            <a:extLst>
              <a:ext uri="{FF2B5EF4-FFF2-40B4-BE49-F238E27FC236}">
                <a16:creationId xmlns:a16="http://schemas.microsoft.com/office/drawing/2014/main" id="{BF855D58-4C25-4102-B91A-27B5029486A1}"/>
              </a:ext>
            </a:extLst>
          </p:cNvPr>
          <p:cNvSpPr/>
          <p:nvPr/>
        </p:nvSpPr>
        <p:spPr>
          <a:xfrm rot="10800000">
            <a:off x="2088442" y="3320190"/>
            <a:ext cx="1749655" cy="1259384"/>
          </a:xfrm>
          <a:prstGeom prst="triangl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7F9D3D17-CA24-4648-81D8-2F9EB4E9FE42}"/>
              </a:ext>
            </a:extLst>
          </p:cNvPr>
          <p:cNvSpPr txBox="1"/>
          <p:nvPr/>
        </p:nvSpPr>
        <p:spPr>
          <a:xfrm>
            <a:off x="2615780" y="3443134"/>
            <a:ext cx="66762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00" b="1" dirty="0"/>
              <a:t>全面发展</a:t>
            </a:r>
            <a:endParaRPr lang="en-US" sz="1900" b="1" dirty="0"/>
          </a:p>
        </p:txBody>
      </p:sp>
    </p:spTree>
    <p:extLst>
      <p:ext uri="{BB962C8B-B14F-4D97-AF65-F5344CB8AC3E}">
        <p14:creationId xmlns:p14="http://schemas.microsoft.com/office/powerpoint/2010/main" val="313132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A24A0D0-465A-4FFF-9702-B87AAB39F45B}"/>
              </a:ext>
            </a:extLst>
          </p:cNvPr>
          <p:cNvGrpSpPr/>
          <p:nvPr/>
        </p:nvGrpSpPr>
        <p:grpSpPr>
          <a:xfrm>
            <a:off x="1428836" y="1601923"/>
            <a:ext cx="3047999" cy="2977661"/>
            <a:chOff x="4700954" y="1512276"/>
            <a:chExt cx="3047999" cy="2977661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8C0F247-C967-49AC-B29C-DD792602DA6A}"/>
                </a:ext>
              </a:extLst>
            </p:cNvPr>
            <p:cNvSpPr/>
            <p:nvPr/>
          </p:nvSpPr>
          <p:spPr>
            <a:xfrm>
              <a:off x="4700954" y="1512276"/>
              <a:ext cx="3047999" cy="2977661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8F4D8BA3-F4EE-488F-B9AC-F6B1C76A8AF1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H="1" flipV="1">
              <a:off x="6224953" y="3563815"/>
              <a:ext cx="1" cy="926122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94BF3DC0-F127-448C-B492-ACA7D73BDFB5}"/>
                </a:ext>
              </a:extLst>
            </p:cNvPr>
            <p:cNvCxnSpPr>
              <a:endCxn id="4" idx="1"/>
            </p:cNvCxnSpPr>
            <p:nvPr/>
          </p:nvCxnSpPr>
          <p:spPr>
            <a:xfrm flipH="1" flipV="1">
              <a:off x="5462954" y="3001107"/>
              <a:ext cx="761999" cy="57443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7C9DB078-41C5-41DD-BC82-362495295572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6224953" y="3001107"/>
              <a:ext cx="762000" cy="574431"/>
            </a:xfrm>
            <a:prstGeom prst="line">
              <a:avLst/>
            </a:prstGeom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AFEABC-41E7-47E5-91FA-7FA112530CF6}"/>
                </a:ext>
              </a:extLst>
            </p:cNvPr>
            <p:cNvSpPr txBox="1"/>
            <p:nvPr/>
          </p:nvSpPr>
          <p:spPr>
            <a:xfrm>
              <a:off x="5687072" y="2282877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</a:rPr>
                <a:t>科研</a:t>
              </a:r>
              <a:endParaRPr lang="en-US" altLang="zh-CN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FC000"/>
                  </a:solidFill>
                </a:rPr>
                <a:t>理论方法</a:t>
              </a:r>
              <a:endParaRPr lang="en-US" altLang="zh-CN" sz="1600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双循环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C20DA7-BE4A-4847-AF26-7879CB536133}"/>
                </a:ext>
              </a:extLst>
            </p:cNvPr>
            <p:cNvSpPr txBox="1"/>
            <p:nvPr/>
          </p:nvSpPr>
          <p:spPr>
            <a:xfrm>
              <a:off x="5140223" y="3563815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</a:rPr>
                <a:t>教学</a:t>
              </a:r>
              <a:endParaRPr lang="en-US" altLang="zh-CN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FC000"/>
                  </a:solidFill>
                </a:rPr>
                <a:t>课内课外</a:t>
              </a:r>
              <a:endParaRPr lang="en-US" altLang="zh-CN" sz="1600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双轮动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0F9F28-ECD4-4DA7-8633-0C9492DA4493}"/>
                </a:ext>
              </a:extLst>
            </p:cNvPr>
            <p:cNvSpPr txBox="1"/>
            <p:nvPr/>
          </p:nvSpPr>
          <p:spPr>
            <a:xfrm>
              <a:off x="6292189" y="3563815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rgbClr val="FFC000"/>
                  </a:solidFill>
                </a:rPr>
                <a:t>服务</a:t>
              </a:r>
              <a:endParaRPr lang="en-US" altLang="zh-CN" b="1" dirty="0">
                <a:solidFill>
                  <a:srgbClr val="FFC000"/>
                </a:solidFill>
              </a:endParaRPr>
            </a:p>
            <a:p>
              <a:pPr algn="ctr"/>
              <a:r>
                <a:rPr lang="zh-CN" altLang="en-US" sz="1600" dirty="0">
                  <a:solidFill>
                    <a:srgbClr val="FFC000"/>
                  </a:solidFill>
                </a:rPr>
                <a:t>又红又专</a:t>
              </a:r>
              <a:r>
                <a:rPr lang="zh-CN" altLang="en-US" sz="1600" dirty="0">
                  <a:solidFill>
                    <a:srgbClr val="C00000"/>
                  </a:solidFill>
                </a:rPr>
                <a:t>双肩挑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D08FFAE-37B3-4A34-930F-1F838B29E8FA}"/>
              </a:ext>
            </a:extLst>
          </p:cNvPr>
          <p:cNvSpPr txBox="1"/>
          <p:nvPr/>
        </p:nvSpPr>
        <p:spPr>
          <a:xfrm>
            <a:off x="4028599" y="1935195"/>
            <a:ext cx="4438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推进理解国家治理效能理论创新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政治认知：国自科、北京社科等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政治语言学：</a:t>
            </a:r>
            <a:r>
              <a:rPr lang="zh-CN" altLang="en-US" sz="1400" b="1" dirty="0">
                <a:solidFill>
                  <a:srgbClr val="C00000"/>
                </a:solidFill>
              </a:rPr>
              <a:t>英文专著</a:t>
            </a:r>
            <a:r>
              <a:rPr lang="zh-CN" altLang="en-US" sz="1400" dirty="0"/>
              <a:t>（已与</a:t>
            </a:r>
            <a:r>
              <a:rPr lang="en-US" altLang="zh-CN" sz="1400" dirty="0"/>
              <a:t>Springer</a:t>
            </a:r>
            <a:r>
              <a:rPr lang="zh-CN" altLang="en-US" sz="1400" dirty="0"/>
              <a:t>出版社签约）</a:t>
            </a:r>
            <a:endParaRPr lang="en-US" altLang="zh-CN" sz="1400" dirty="0"/>
          </a:p>
          <a:p>
            <a:r>
              <a:rPr lang="zh-CN" altLang="en-US" sz="1400" b="1" dirty="0"/>
              <a:t>发展新技术方法，引领科学性</a:t>
            </a:r>
            <a:r>
              <a:rPr lang="en-US" altLang="zh-CN" sz="1400" b="1" dirty="0"/>
              <a:t>/</a:t>
            </a:r>
            <a:r>
              <a:rPr lang="zh-CN" altLang="en-US" sz="1400" b="1" dirty="0"/>
              <a:t>规范性研究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公共舆论动态比较</a:t>
            </a:r>
            <a:r>
              <a:rPr lang="en-US" altLang="zh-CN" sz="1400" dirty="0"/>
              <a:t>(DCPO)</a:t>
            </a:r>
            <a:r>
              <a:rPr lang="zh-CN" altLang="en-US" sz="1400" b="1" dirty="0">
                <a:solidFill>
                  <a:srgbClr val="C00000"/>
                </a:solidFill>
              </a:rPr>
              <a:t>国际合作项目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“政治概念塑造与扩散”大数据与实验研究系列</a:t>
            </a:r>
            <a:endParaRPr 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BBFF0F-2F64-40C9-86BD-3C4899514A83}"/>
              </a:ext>
            </a:extLst>
          </p:cNvPr>
          <p:cNvSpPr txBox="1"/>
          <p:nvPr/>
        </p:nvSpPr>
        <p:spPr>
          <a:xfrm>
            <a:off x="1572269" y="4779023"/>
            <a:ext cx="4936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推进教学改革、出版高质量前沿教材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打造精品专业课、推进教改项目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清华</a:t>
            </a:r>
            <a:r>
              <a:rPr lang="zh-CN" altLang="en-US" sz="1400" b="1" dirty="0">
                <a:solidFill>
                  <a:srgbClr val="C00000"/>
                </a:solidFill>
              </a:rPr>
              <a:t>教师培训评估专家组</a:t>
            </a:r>
            <a:r>
              <a:rPr lang="zh-CN" altLang="en-US" sz="1400" dirty="0"/>
              <a:t>工作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新文科</a:t>
            </a:r>
            <a:r>
              <a:rPr lang="zh-CN" altLang="en-US" sz="1400" b="1" dirty="0">
                <a:solidFill>
                  <a:srgbClr val="C00000"/>
                </a:solidFill>
              </a:rPr>
              <a:t>教材</a:t>
            </a:r>
            <a:r>
              <a:rPr lang="zh-CN" altLang="en-US" sz="1400" dirty="0"/>
              <a:t>（已与重庆大学出版社签约，“万卷方法”系列）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38D626-E0AE-4C0C-B6A3-94650C8DBF89}"/>
              </a:ext>
            </a:extLst>
          </p:cNvPr>
          <p:cNvSpPr txBox="1"/>
          <p:nvPr/>
        </p:nvSpPr>
        <p:spPr>
          <a:xfrm>
            <a:off x="4544071" y="3665185"/>
            <a:ext cx="422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助力院校发展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研工组：落实意识形态引领、心理问题疏导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计算社科平台：计算社会科学</a:t>
            </a:r>
            <a:r>
              <a:rPr lang="zh-CN" altLang="en-US" sz="1400" b="1" dirty="0">
                <a:solidFill>
                  <a:srgbClr val="C00000"/>
                </a:solidFill>
              </a:rPr>
              <a:t>编程语言证书项目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6374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5">
            <a:extLst>
              <a:ext uri="{FF2B5EF4-FFF2-40B4-BE49-F238E27FC236}">
                <a16:creationId xmlns:a16="http://schemas.microsoft.com/office/drawing/2014/main" id="{BA24A0D0-465A-4FFF-9702-B87AAB39F45B}"/>
              </a:ext>
            </a:extLst>
          </p:cNvPr>
          <p:cNvGrpSpPr/>
          <p:nvPr/>
        </p:nvGrpSpPr>
        <p:grpSpPr>
          <a:xfrm>
            <a:off x="1428836" y="1601923"/>
            <a:ext cx="3047999" cy="2977661"/>
            <a:chOff x="4700954" y="1512276"/>
            <a:chExt cx="3047999" cy="2977661"/>
          </a:xfrm>
        </p:grpSpPr>
        <p:sp>
          <p:nvSpPr>
            <p:cNvPr id="4" name="等腰三角形 3">
              <a:extLst>
                <a:ext uri="{FF2B5EF4-FFF2-40B4-BE49-F238E27FC236}">
                  <a16:creationId xmlns:a16="http://schemas.microsoft.com/office/drawing/2014/main" id="{F8C0F247-C967-49AC-B29C-DD792602DA6A}"/>
                </a:ext>
              </a:extLst>
            </p:cNvPr>
            <p:cNvSpPr/>
            <p:nvPr/>
          </p:nvSpPr>
          <p:spPr>
            <a:xfrm>
              <a:off x="4700954" y="1512276"/>
              <a:ext cx="3047999" cy="2977661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67AFEABC-41E7-47E5-91FA-7FA112530CF6}"/>
                </a:ext>
              </a:extLst>
            </p:cNvPr>
            <p:cNvSpPr txBox="1"/>
            <p:nvPr/>
          </p:nvSpPr>
          <p:spPr>
            <a:xfrm>
              <a:off x="5687071" y="2187954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科研</a:t>
              </a:r>
              <a:endParaRPr lang="en-US" altLang="zh-CN" b="1" dirty="0"/>
            </a:p>
            <a:p>
              <a:pPr algn="ctr"/>
              <a:r>
                <a:rPr lang="zh-CN" altLang="en-US" sz="1600" dirty="0"/>
                <a:t>理论方法</a:t>
              </a:r>
              <a:endParaRPr lang="en-US" altLang="zh-CN" sz="1600" dirty="0"/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双循环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DEC20DA7-BE4A-4847-AF26-7879CB536133}"/>
                </a:ext>
              </a:extLst>
            </p:cNvPr>
            <p:cNvSpPr txBox="1"/>
            <p:nvPr/>
          </p:nvSpPr>
          <p:spPr>
            <a:xfrm>
              <a:off x="4937023" y="3582255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教学</a:t>
              </a:r>
              <a:endParaRPr lang="en-US" altLang="zh-CN" b="1" dirty="0"/>
            </a:p>
            <a:p>
              <a:pPr algn="ctr"/>
              <a:r>
                <a:rPr lang="zh-CN" altLang="en-US" sz="1600" dirty="0"/>
                <a:t>课内课外</a:t>
              </a:r>
              <a:endParaRPr lang="en-US" altLang="zh-CN" sz="1600" dirty="0"/>
            </a:p>
            <a:p>
              <a:pPr algn="ctr"/>
              <a:r>
                <a:rPr lang="zh-CN" altLang="en-US" sz="1600" dirty="0">
                  <a:solidFill>
                    <a:srgbClr val="C00000"/>
                  </a:solidFill>
                </a:rPr>
                <a:t>双轮动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70F9F28-ECD4-4DA7-8633-0C9492DA4493}"/>
                </a:ext>
              </a:extLst>
            </p:cNvPr>
            <p:cNvSpPr txBox="1"/>
            <p:nvPr/>
          </p:nvSpPr>
          <p:spPr>
            <a:xfrm>
              <a:off x="6464761" y="3628163"/>
              <a:ext cx="1075764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b="1" dirty="0"/>
                <a:t>服务</a:t>
              </a:r>
              <a:endParaRPr lang="en-US" altLang="zh-CN" b="1" dirty="0"/>
            </a:p>
            <a:p>
              <a:pPr algn="ctr"/>
              <a:r>
                <a:rPr lang="zh-CN" altLang="en-US" sz="1600" dirty="0"/>
                <a:t>又红又专</a:t>
              </a:r>
              <a:r>
                <a:rPr lang="zh-CN" altLang="en-US" sz="1600" dirty="0">
                  <a:solidFill>
                    <a:srgbClr val="C00000"/>
                  </a:solidFill>
                </a:rPr>
                <a:t>双肩挑</a:t>
              </a:r>
              <a:endParaRPr lang="en-US" sz="16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FD08FFAE-37B3-4A34-930F-1F838B29E8FA}"/>
              </a:ext>
            </a:extLst>
          </p:cNvPr>
          <p:cNvSpPr txBox="1"/>
          <p:nvPr/>
        </p:nvSpPr>
        <p:spPr>
          <a:xfrm>
            <a:off x="4028599" y="1935195"/>
            <a:ext cx="44385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推进理解国家治理效能理论创新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政治认知：国自科、北京社科等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政治语言学：</a:t>
            </a:r>
            <a:r>
              <a:rPr lang="zh-CN" altLang="en-US" sz="1400" b="1" dirty="0">
                <a:solidFill>
                  <a:srgbClr val="C00000"/>
                </a:solidFill>
              </a:rPr>
              <a:t>英文专著</a:t>
            </a:r>
            <a:r>
              <a:rPr lang="zh-CN" altLang="en-US" sz="1400" dirty="0"/>
              <a:t>（已与</a:t>
            </a:r>
            <a:r>
              <a:rPr lang="en-US" altLang="zh-CN" sz="1400" dirty="0"/>
              <a:t>Springer</a:t>
            </a:r>
            <a:r>
              <a:rPr lang="zh-CN" altLang="en-US" sz="1400" dirty="0"/>
              <a:t>出版社签约）</a:t>
            </a:r>
            <a:endParaRPr lang="en-US" altLang="zh-CN" sz="1400" dirty="0"/>
          </a:p>
          <a:p>
            <a:r>
              <a:rPr lang="zh-CN" altLang="en-US" sz="1400" b="1" dirty="0"/>
              <a:t>发展新技术方法，引领</a:t>
            </a:r>
            <a:r>
              <a:rPr lang="en-US" altLang="zh-CN" sz="1400" b="1" dirty="0"/>
              <a:t>DA-RT</a:t>
            </a:r>
            <a:r>
              <a:rPr lang="zh-CN" altLang="en-US" sz="1400" b="1" dirty="0"/>
              <a:t>趋势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公共舆论动态比较</a:t>
            </a:r>
            <a:r>
              <a:rPr lang="en-US" altLang="zh-CN" sz="1400" dirty="0"/>
              <a:t>(DCPO)</a:t>
            </a:r>
            <a:r>
              <a:rPr lang="zh-CN" altLang="en-US" sz="1400" b="1" dirty="0">
                <a:solidFill>
                  <a:srgbClr val="C00000"/>
                </a:solidFill>
              </a:rPr>
              <a:t>国际合作项目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“政治概念塑造与扩散”大数据与实验研究系列</a:t>
            </a:r>
            <a:endParaRPr lang="en-US" sz="14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4BBFF0F-2F64-40C9-86BD-3C4899514A83}"/>
              </a:ext>
            </a:extLst>
          </p:cNvPr>
          <p:cNvSpPr txBox="1"/>
          <p:nvPr/>
        </p:nvSpPr>
        <p:spPr>
          <a:xfrm>
            <a:off x="1572269" y="4779023"/>
            <a:ext cx="49361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推进教学改革、出版高质量前沿教材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打造精品专业课、推进教改项目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清华</a:t>
            </a:r>
            <a:r>
              <a:rPr lang="zh-CN" altLang="en-US" sz="1400" b="1" dirty="0">
                <a:solidFill>
                  <a:srgbClr val="C00000"/>
                </a:solidFill>
              </a:rPr>
              <a:t>教师培训评估专家组</a:t>
            </a:r>
            <a:r>
              <a:rPr lang="zh-CN" altLang="en-US" sz="1400" dirty="0"/>
              <a:t>工作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新文科</a:t>
            </a:r>
            <a:r>
              <a:rPr lang="zh-CN" altLang="en-US" sz="1400" b="1" dirty="0">
                <a:solidFill>
                  <a:srgbClr val="C00000"/>
                </a:solidFill>
              </a:rPr>
              <a:t>教材</a:t>
            </a:r>
            <a:r>
              <a:rPr lang="zh-CN" altLang="en-US" sz="1400" dirty="0"/>
              <a:t>（已与重庆大学出版社签约，“万卷方法”系列）</a:t>
            </a:r>
            <a:endParaRPr lang="en-US" altLang="zh-CN" sz="1400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E38D626-E0AE-4C0C-B6A3-94650C8DBF89}"/>
              </a:ext>
            </a:extLst>
          </p:cNvPr>
          <p:cNvSpPr txBox="1"/>
          <p:nvPr/>
        </p:nvSpPr>
        <p:spPr>
          <a:xfrm>
            <a:off x="4544071" y="3665185"/>
            <a:ext cx="42234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助力院校发展</a:t>
            </a:r>
            <a:endParaRPr lang="en-US" altLang="zh-C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研工组：落实意识形态引领、心理问题疏导</a:t>
            </a:r>
            <a:endParaRPr lang="en-US" altLang="zh-C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 dirty="0"/>
              <a:t>计算社科平台：计算社会科学</a:t>
            </a:r>
            <a:r>
              <a:rPr lang="zh-CN" altLang="en-US" sz="1400" b="1" dirty="0">
                <a:solidFill>
                  <a:srgbClr val="C00000"/>
                </a:solidFill>
              </a:rPr>
              <a:t>编程语言证书项目</a:t>
            </a:r>
            <a:endParaRPr lang="en-US" altLang="zh-CN" sz="1400" b="1" dirty="0">
              <a:solidFill>
                <a:srgbClr val="C00000"/>
              </a:solidFill>
            </a:endParaRPr>
          </a:p>
        </p:txBody>
      </p:sp>
      <p:sp>
        <p:nvSpPr>
          <p:cNvPr id="2" name="等腰三角形 1">
            <a:extLst>
              <a:ext uri="{FF2B5EF4-FFF2-40B4-BE49-F238E27FC236}">
                <a16:creationId xmlns:a16="http://schemas.microsoft.com/office/drawing/2014/main" id="{E73E30E1-4F86-44B0-8FDC-692679FE1BE6}"/>
              </a:ext>
            </a:extLst>
          </p:cNvPr>
          <p:cNvSpPr/>
          <p:nvPr/>
        </p:nvSpPr>
        <p:spPr>
          <a:xfrm rot="10800000">
            <a:off x="2236903" y="3166983"/>
            <a:ext cx="1512711" cy="1384993"/>
          </a:xfrm>
          <a:prstGeom prst="triangl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9B26FA0-C552-4A3B-9D00-B2894C3F097D}"/>
              </a:ext>
            </a:extLst>
          </p:cNvPr>
          <p:cNvSpPr txBox="1"/>
          <p:nvPr/>
        </p:nvSpPr>
        <p:spPr>
          <a:xfrm>
            <a:off x="2679411" y="3260763"/>
            <a:ext cx="72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C000"/>
                </a:solidFill>
              </a:rPr>
              <a:t>全面发展</a:t>
            </a:r>
            <a:endParaRPr lang="en-US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416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390</Words>
  <Application>Microsoft Office PowerPoint</Application>
  <PresentationFormat>宽屏</PresentationFormat>
  <Paragraphs>65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Hu Yue</dc:creator>
  <cp:lastModifiedBy>Hu Yue</cp:lastModifiedBy>
  <cp:revision>7</cp:revision>
  <dcterms:created xsi:type="dcterms:W3CDTF">2022-04-21T00:25:18Z</dcterms:created>
  <dcterms:modified xsi:type="dcterms:W3CDTF">2022-04-22T11:22:42Z</dcterms:modified>
</cp:coreProperties>
</file>