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16160-B1D6-4500-A425-D3D2DA732C54}" v="1" dt="2020-02-11T11:41:37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3EF60C7-DB4E-44C0-9402-B773AAD473B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8B06242-38DC-427B-9A98-1EFE1AE8F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037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60C7-DB4E-44C0-9402-B773AAD473B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6242-38DC-427B-9A98-1EFE1AE8F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3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60C7-DB4E-44C0-9402-B773AAD473B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6242-38DC-427B-9A98-1EFE1AE8F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70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60C7-DB4E-44C0-9402-B773AAD473B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6242-38DC-427B-9A98-1EFE1AE8F0B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4764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60C7-DB4E-44C0-9402-B773AAD473B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6242-38DC-427B-9A98-1EFE1AE8F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68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60C7-DB4E-44C0-9402-B773AAD473B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6242-38DC-427B-9A98-1EFE1AE8F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06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60C7-DB4E-44C0-9402-B773AAD473B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6242-38DC-427B-9A98-1EFE1AE8F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77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60C7-DB4E-44C0-9402-B773AAD473B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6242-38DC-427B-9A98-1EFE1AE8F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19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60C7-DB4E-44C0-9402-B773AAD473B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6242-38DC-427B-9A98-1EFE1AE8F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0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60C7-DB4E-44C0-9402-B773AAD473B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6242-38DC-427B-9A98-1EFE1AE8F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7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60C7-DB4E-44C0-9402-B773AAD473B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6242-38DC-427B-9A98-1EFE1AE8F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3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60C7-DB4E-44C0-9402-B773AAD473B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6242-38DC-427B-9A98-1EFE1AE8F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1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60C7-DB4E-44C0-9402-B773AAD473B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6242-38DC-427B-9A98-1EFE1AE8F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1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60C7-DB4E-44C0-9402-B773AAD473B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6242-38DC-427B-9A98-1EFE1AE8F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30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60C7-DB4E-44C0-9402-B773AAD473B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6242-38DC-427B-9A98-1EFE1AE8F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248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60C7-DB4E-44C0-9402-B773AAD473B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6242-38DC-427B-9A98-1EFE1AE8F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778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60C7-DB4E-44C0-9402-B773AAD473B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6242-38DC-427B-9A98-1EFE1AE8F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6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F60C7-DB4E-44C0-9402-B773AAD473B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06242-38DC-427B-9A98-1EFE1AE8F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553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mytymohan/heart-disease-eda-lr-dt-rf-gb-svm-dl" TargetMode="External"/><Relationship Id="rId3" Type="http://schemas.openxmlformats.org/officeDocument/2006/relationships/hyperlink" Target="https://www.kaggle.com/faressayah/heart-disease-eda-9-ml-algorithms-90" TargetMode="External"/><Relationship Id="rId7" Type="http://schemas.openxmlformats.org/officeDocument/2006/relationships/hyperlink" Target="https://www.kaggle.com/rahul197/heart-disease-classification-machine-learning" TargetMode="External"/><Relationship Id="rId2" Type="http://schemas.openxmlformats.org/officeDocument/2006/relationships/hyperlink" Target="https://www.kaggle.com/prashant111/extensive-eda-visualization-with-pyth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vbmokin/heart-disease-comparison-of-20-models" TargetMode="External"/><Relationship Id="rId5" Type="http://schemas.openxmlformats.org/officeDocument/2006/relationships/hyperlink" Target="https://www.kaggle.com/cdabakoglu/heart-disease-classifications-machine-learning" TargetMode="External"/><Relationship Id="rId4" Type="http://schemas.openxmlformats.org/officeDocument/2006/relationships/hyperlink" Target="https://www.kaggle.com/tentotheminus9/what-causes-heart-disease-explaining-the-model#The-Model" TargetMode="External"/><Relationship Id="rId9" Type="http://schemas.openxmlformats.org/officeDocument/2006/relationships/hyperlink" Target="https://towardsdatascience.com/machine-learning-for-diabetes-562dd7df4d4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onitf/heart-disease-uci" TargetMode="External"/><Relationship Id="rId2" Type="http://schemas.openxmlformats.org/officeDocument/2006/relationships/hyperlink" Target="https://www.who.int/health-topics/cardiovascular-diseases/#tab=tab_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u-gb.dataplatform.cloud.ibm.com/analytics/notebooks/v2/4c28ac5d-30c8-4029-85c6-bebfc22418ec/view?projectid=535fa780-2008-4612-9dad-6472967021c4&amp;context=analyti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EB0E1-2692-4C6E-9DC2-6A1147947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2906" y="2717371"/>
            <a:ext cx="8791575" cy="125715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Advanced Data Science Capstone Project: </a:t>
            </a:r>
            <a:r>
              <a:rPr lang="en-GB" sz="3200" b="1" dirty="0"/>
              <a:t>Predicti</a:t>
            </a:r>
            <a:r>
              <a:rPr lang="en-US" sz="3200" b="1" dirty="0"/>
              <a:t>on of </a:t>
            </a:r>
            <a:r>
              <a:rPr lang="en-GB" sz="3200" b="1" dirty="0"/>
              <a:t>cardiovascular events.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D9F1E-9780-4059-9CE2-A5F95CB1B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29229" y="5675024"/>
            <a:ext cx="3194340" cy="9283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Prepared by: Maxim Lukin</a:t>
            </a:r>
          </a:p>
          <a:p>
            <a:r>
              <a:rPr lang="en-US" dirty="0"/>
              <a:t>As of date: 2/10/2020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336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3EB8E7-B0F2-443F-8D26-ACF8CA680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366" y="306615"/>
            <a:ext cx="9905999" cy="62834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Keras</a:t>
            </a:r>
            <a:r>
              <a:rPr lang="en-US" dirty="0"/>
              <a:t> Neural Network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0A617A-E321-49B3-93D2-5DAB3A744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594" y="1547809"/>
            <a:ext cx="5401145" cy="1870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06A742-55A9-4EC0-A08F-240F2CCA3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286" y="1282041"/>
            <a:ext cx="3430607" cy="24307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0CA0FF-1AEE-4B1E-AEE5-8B01A9359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286" y="4027610"/>
            <a:ext cx="3430606" cy="24080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9EE601-43EE-4A94-AC74-931A446EA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6235" y="4418622"/>
            <a:ext cx="3714985" cy="16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68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473069-9962-4866-9746-639E873D3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115" y="3971017"/>
            <a:ext cx="3430605" cy="23937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2B4900-D269-4776-BD21-93AF46BED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116" y="1321308"/>
            <a:ext cx="3430605" cy="24173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6C2F38-3F8C-4091-AC5D-C38A29BA7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425" y="1587076"/>
            <a:ext cx="5382809" cy="1829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0D7E4D-8FA6-4C5C-B417-AD256F292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3066" y="4463424"/>
            <a:ext cx="3810876" cy="162046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DB306E-094F-4909-9589-E83A00AF8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366" y="322201"/>
            <a:ext cx="9905999" cy="51946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Keras</a:t>
            </a:r>
            <a:r>
              <a:rPr lang="en-US" dirty="0"/>
              <a:t> Neural Network (one more iteration):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748172-8439-489E-8A94-C6C3C22CF73A}"/>
              </a:ext>
            </a:extLst>
          </p:cNvPr>
          <p:cNvSpPr/>
          <p:nvPr/>
        </p:nvSpPr>
        <p:spPr>
          <a:xfrm>
            <a:off x="1348157" y="774116"/>
            <a:ext cx="3338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Loss: categorical =&gt; binary</a:t>
            </a:r>
          </a:p>
          <a:p>
            <a:r>
              <a:rPr lang="en-US" dirty="0"/>
              <a:t>Output layer: </a:t>
            </a:r>
            <a:r>
              <a:rPr lang="en-US" dirty="0" err="1"/>
              <a:t>softmax</a:t>
            </a:r>
            <a:r>
              <a:rPr lang="en-US" dirty="0"/>
              <a:t> =&gt; sigmoid</a:t>
            </a:r>
          </a:p>
        </p:txBody>
      </p:sp>
    </p:spTree>
    <p:extLst>
      <p:ext uri="{BB962C8B-B14F-4D97-AF65-F5344CB8AC3E}">
        <p14:creationId xmlns:p14="http://schemas.microsoft.com/office/powerpoint/2010/main" val="4070119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3A40F5-6A94-4142-B6BF-BD28E7D30468}"/>
              </a:ext>
            </a:extLst>
          </p:cNvPr>
          <p:cNvSpPr/>
          <p:nvPr/>
        </p:nvSpPr>
        <p:spPr>
          <a:xfrm>
            <a:off x="1101436" y="2668605"/>
            <a:ext cx="939338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latin typeface="Helvetica Neue"/>
              </a:rPr>
              <a:t>Postscript:</a:t>
            </a:r>
          </a:p>
          <a:p>
            <a:endParaRPr lang="en-US" sz="1400" i="1" dirty="0">
              <a:latin typeface="Helvetica Neue"/>
            </a:endParaRPr>
          </a:p>
          <a:p>
            <a:r>
              <a:rPr lang="en-US" sz="1400" i="1" dirty="0">
                <a:latin typeface="Helvetica Neue"/>
              </a:rPr>
              <a:t>That paper has been created based on the studies of the following contributors and data scientists:</a:t>
            </a:r>
            <a:r>
              <a:rPr lang="en-US" sz="1400" i="1" dirty="0">
                <a:solidFill>
                  <a:srgbClr val="000000"/>
                </a:solidFill>
                <a:latin typeface="Helvetica Neue"/>
              </a:rPr>
              <a:t> </a:t>
            </a:r>
          </a:p>
          <a:p>
            <a:endParaRPr lang="en-US" sz="1400" u="sng" dirty="0">
              <a:solidFill>
                <a:srgbClr val="000000"/>
              </a:solidFill>
              <a:latin typeface="Helvetica Neue"/>
              <a:hlinkClick r:id="rId2"/>
            </a:endParaRPr>
          </a:p>
          <a:p>
            <a:r>
              <a:rPr lang="en-US" sz="1400" u="sng" dirty="0">
                <a:solidFill>
                  <a:srgbClr val="337AB7"/>
                </a:solidFill>
                <a:latin typeface="Helvetica Neue"/>
                <a:hlinkClick r:id="rId2"/>
              </a:rPr>
              <a:t>https://www.kaggle.com/prashant111/extensive-eda-visualization-with-python</a:t>
            </a:r>
            <a:endParaRPr lang="en-US" sz="1400" dirty="0">
              <a:solidFill>
                <a:srgbClr val="000000"/>
              </a:solidFill>
              <a:latin typeface="Helvetica Neue"/>
            </a:endParaRPr>
          </a:p>
          <a:p>
            <a:r>
              <a:rPr lang="en-US" sz="1400" u="sng" dirty="0">
                <a:solidFill>
                  <a:srgbClr val="337AB7"/>
                </a:solidFill>
                <a:latin typeface="Helvetica Neue"/>
                <a:hlinkClick r:id="rId3"/>
              </a:rPr>
              <a:t>https://www.kaggle.com/faressayah/heart-disease-eda-9-ml-algorithms-90</a:t>
            </a:r>
            <a:endParaRPr lang="en-US" sz="1400" dirty="0">
              <a:solidFill>
                <a:srgbClr val="000000"/>
              </a:solidFill>
              <a:latin typeface="Helvetica Neue"/>
            </a:endParaRPr>
          </a:p>
          <a:p>
            <a:r>
              <a:rPr lang="en-US" sz="1400" u="sng" dirty="0">
                <a:solidFill>
                  <a:srgbClr val="337AB7"/>
                </a:solidFill>
                <a:latin typeface="Helvetica Neue"/>
                <a:hlinkClick r:id="rId4"/>
              </a:rPr>
              <a:t>https://www.kaggle.com/tentotheminus9/what-causes-heart-disease-explaining-the-model#The-Model</a:t>
            </a:r>
            <a:endParaRPr lang="en-US" sz="1400" dirty="0">
              <a:solidFill>
                <a:srgbClr val="000000"/>
              </a:solidFill>
              <a:latin typeface="Helvetica Neue"/>
            </a:endParaRPr>
          </a:p>
          <a:p>
            <a:r>
              <a:rPr lang="en-US" sz="1400" u="sng" dirty="0">
                <a:solidFill>
                  <a:srgbClr val="337AB7"/>
                </a:solidFill>
                <a:latin typeface="Helvetica Neue"/>
                <a:hlinkClick r:id="rId5"/>
              </a:rPr>
              <a:t>https://www.kaggle.com/cdabakoglu/heart-disease-classifications-machine-learning</a:t>
            </a:r>
            <a:endParaRPr lang="en-US" sz="1400" dirty="0">
              <a:solidFill>
                <a:srgbClr val="000000"/>
              </a:solidFill>
              <a:latin typeface="Helvetica Neue"/>
            </a:endParaRPr>
          </a:p>
          <a:p>
            <a:r>
              <a:rPr lang="en-US" sz="1400" u="sng" dirty="0">
                <a:solidFill>
                  <a:srgbClr val="337AB7"/>
                </a:solidFill>
                <a:latin typeface="Helvetica Neue"/>
                <a:hlinkClick r:id="rId6"/>
              </a:rPr>
              <a:t>https://www.kaggle.com/vbmokin/heart-disease-comparison-of-20-models</a:t>
            </a:r>
            <a:endParaRPr lang="en-US" sz="1400" dirty="0">
              <a:solidFill>
                <a:srgbClr val="000000"/>
              </a:solidFill>
              <a:latin typeface="Helvetica Neue"/>
            </a:endParaRPr>
          </a:p>
          <a:p>
            <a:r>
              <a:rPr lang="en-US" sz="1400" u="sng" dirty="0">
                <a:solidFill>
                  <a:srgbClr val="337AB7"/>
                </a:solidFill>
                <a:latin typeface="Helvetica Neue"/>
                <a:hlinkClick r:id="rId7"/>
              </a:rPr>
              <a:t>https://www.kaggle.com/rahul197/heart-disease-classification-machine-learning</a:t>
            </a:r>
            <a:endParaRPr lang="en-US" sz="1400" dirty="0">
              <a:solidFill>
                <a:srgbClr val="000000"/>
              </a:solidFill>
              <a:latin typeface="Helvetica Neue"/>
            </a:endParaRPr>
          </a:p>
          <a:p>
            <a:r>
              <a:rPr lang="en-US" sz="1400" u="sng" dirty="0">
                <a:solidFill>
                  <a:srgbClr val="337AB7"/>
                </a:solidFill>
                <a:latin typeface="Helvetica Neue"/>
                <a:hlinkClick r:id="rId8"/>
              </a:rPr>
              <a:t>https://www.kaggle.com/mytymohan/heart-disease-eda-lr-dt-rf-gb-svm-dl</a:t>
            </a:r>
            <a:endParaRPr lang="en-US" sz="1400" dirty="0">
              <a:solidFill>
                <a:srgbClr val="000000"/>
              </a:solidFill>
              <a:latin typeface="Helvetica Neue"/>
            </a:endParaRPr>
          </a:p>
          <a:p>
            <a:r>
              <a:rPr lang="en-US" sz="1400" u="sng" dirty="0">
                <a:solidFill>
                  <a:srgbClr val="337AB7"/>
                </a:solidFill>
                <a:latin typeface="Helvetica Neue"/>
                <a:hlinkClick r:id="rId9"/>
              </a:rPr>
              <a:t>https://towardsdatascience.com/machine-learning-for-diabetes-562dd7df4d42</a:t>
            </a:r>
            <a:endParaRPr lang="en-US" sz="1400" dirty="0">
              <a:solidFill>
                <a:srgbClr val="000000"/>
              </a:solidFill>
              <a:latin typeface="Helvetica Neue"/>
            </a:endParaRPr>
          </a:p>
          <a:p>
            <a:r>
              <a:rPr lang="en-US" sz="1400" u="sng" dirty="0">
                <a:solidFill>
                  <a:srgbClr val="337AB7"/>
                </a:solidFill>
                <a:latin typeface="Helvetica Neue"/>
                <a:hlinkClick r:id="rId9"/>
              </a:rPr>
              <a:t>https://towardsdatascience.com/machine-learning-for-diabetes-562dd7df4d42</a:t>
            </a:r>
            <a:endParaRPr lang="en-US" sz="1400" u="sng" dirty="0">
              <a:solidFill>
                <a:srgbClr val="337AB7"/>
              </a:solidFill>
              <a:latin typeface="Helvetica Neue"/>
            </a:endParaRPr>
          </a:p>
          <a:p>
            <a:endParaRPr lang="en-US" sz="1400" dirty="0">
              <a:latin typeface="Helvetica Neue"/>
            </a:endParaRPr>
          </a:p>
          <a:p>
            <a:r>
              <a:rPr lang="en-US" sz="1400" i="1" dirty="0">
                <a:latin typeface="Helvetica Neue"/>
              </a:rPr>
              <a:t>Thanks to everyone! Your work was very helpful for me!</a:t>
            </a:r>
            <a:endParaRPr lang="en-US" sz="1400" b="0" i="1" dirty="0">
              <a:effectLst/>
              <a:latin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46657A-9376-4466-87A4-B31A9EE9AA41}"/>
              </a:ext>
            </a:extLst>
          </p:cNvPr>
          <p:cNvSpPr txBox="1"/>
          <p:nvPr/>
        </p:nvSpPr>
        <p:spPr>
          <a:xfrm>
            <a:off x="1433947" y="940377"/>
            <a:ext cx="9164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THANK YOU FOR YOUR TIME ! ! ! </a:t>
            </a:r>
          </a:p>
        </p:txBody>
      </p:sp>
    </p:spTree>
    <p:extLst>
      <p:ext uri="{BB962C8B-B14F-4D97-AF65-F5344CB8AC3E}">
        <p14:creationId xmlns:p14="http://schemas.microsoft.com/office/powerpoint/2010/main" val="214561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C703-C0E0-4020-946B-8E8E47E03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644" y="249382"/>
            <a:ext cx="7340574" cy="61981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800" b="1" u="sng" dirty="0"/>
              <a:t>Use Case: </a:t>
            </a:r>
            <a:endParaRPr lang="en-US" sz="1400" b="1" u="sng" dirty="0"/>
          </a:p>
          <a:p>
            <a:pPr marL="0" indent="0">
              <a:buNone/>
            </a:pPr>
            <a:r>
              <a:rPr lang="en-US" sz="1400" dirty="0"/>
              <a:t>Cardiovascular diseases (CVDs) are the number 1 cause of death globally, taking an estimated 17.9 million lives each year *.</a:t>
            </a:r>
            <a:endParaRPr lang="ru-RU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r>
              <a:rPr lang="en-US" sz="1800" b="1" u="sng" dirty="0"/>
              <a:t>Data Set:</a:t>
            </a:r>
            <a:endParaRPr lang="ru-RU" sz="1400" b="1" u="sng" dirty="0"/>
          </a:p>
          <a:p>
            <a:pPr marL="0" indent="0">
              <a:buNone/>
            </a:pPr>
            <a:r>
              <a:rPr lang="en-US" sz="1400" dirty="0"/>
              <a:t>For current case study Heart Disease Data Set has been chosen **. </a:t>
            </a:r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r>
              <a:rPr lang="en-US" sz="1400" dirty="0"/>
              <a:t>Data Set Creators: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1. Hungarian Institute of Cardiology. Budapest: Andras </a:t>
            </a:r>
            <a:r>
              <a:rPr lang="en-US" sz="1400" dirty="0" err="1"/>
              <a:t>Janosi</a:t>
            </a:r>
            <a:r>
              <a:rPr lang="en-US" sz="1400" dirty="0"/>
              <a:t>, M.D.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2. University Hospital, Zurich, Switzerland: William </a:t>
            </a:r>
            <a:r>
              <a:rPr lang="en-US" sz="1400" dirty="0" err="1"/>
              <a:t>Steinbrunn</a:t>
            </a:r>
            <a:r>
              <a:rPr lang="en-US" sz="1400" dirty="0"/>
              <a:t>, M.D.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3. University Hospital, Basel, Switzerland: Matthias </a:t>
            </a:r>
            <a:r>
              <a:rPr lang="en-US" sz="1400" dirty="0" err="1"/>
              <a:t>Pfisterer</a:t>
            </a:r>
            <a:r>
              <a:rPr lang="en-US" sz="1400" dirty="0"/>
              <a:t>, M.D.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4. V.A. Medical Center, Long Beach and Cleveland Clinic Foundation: Robert </a:t>
            </a:r>
            <a:r>
              <a:rPr lang="en-US" sz="1400" dirty="0" err="1"/>
              <a:t>Detrano</a:t>
            </a:r>
            <a:r>
              <a:rPr lang="en-US" sz="1400" dirty="0"/>
              <a:t>, M.D., Ph.D.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* </a:t>
            </a:r>
            <a:r>
              <a:rPr lang="en-US" sz="1400" dirty="0">
                <a:hlinkClick r:id="rId2"/>
              </a:rPr>
              <a:t>https://www.who.int/health-topics/cardiovascular-diseases/#tab=tab_1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** </a:t>
            </a:r>
            <a:r>
              <a:rPr lang="en-US" sz="1400" u="sng" dirty="0">
                <a:hlinkClick r:id="rId3"/>
              </a:rPr>
              <a:t>https://www.kaggle.com/ronitf/heart-disease-uci</a:t>
            </a:r>
            <a:r>
              <a:rPr lang="en-US" sz="1400" dirty="0"/>
              <a:t> </a:t>
            </a:r>
          </a:p>
          <a:p>
            <a:endParaRPr lang="ru-RU" sz="14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6FB4CB-306D-4E2A-BDAD-646D4C0CB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6329" y="1819564"/>
            <a:ext cx="3022027" cy="28275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8566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 Diagonal Corner Rectangle 9">
            <a:extLst>
              <a:ext uri="{FF2B5EF4-FFF2-40B4-BE49-F238E27FC236}">
                <a16:creationId xmlns:a16="http://schemas.microsoft.com/office/drawing/2014/main" id="{C16B00BF-AF6E-430A-80B1-9D3C78941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Картинки по запросу &quot;pandas python&quot;">
            <a:extLst>
              <a:ext uri="{FF2B5EF4-FFF2-40B4-BE49-F238E27FC236}">
                <a16:creationId xmlns:a16="http://schemas.microsoft.com/office/drawing/2014/main" id="{A5116857-E150-4554-98A3-F0993BC8B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9812" y="1147146"/>
            <a:ext cx="3913935" cy="220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ртинки по запросу &quot;Keras python&quot;">
            <a:extLst>
              <a:ext uri="{FF2B5EF4-FFF2-40B4-BE49-F238E27FC236}">
                <a16:creationId xmlns:a16="http://schemas.microsoft.com/office/drawing/2014/main" id="{5DC85D9B-0BCF-4B24-BAB1-52BCEE321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3629061"/>
            <a:ext cx="4635583" cy="197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CD6CBA9-CF77-48C3-9832-2664C164C240}"/>
              </a:ext>
            </a:extLst>
          </p:cNvPr>
          <p:cNvSpPr/>
          <p:nvPr/>
        </p:nvSpPr>
        <p:spPr>
          <a:xfrm>
            <a:off x="6569957" y="2249487"/>
            <a:ext cx="4747087" cy="3541714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b="1" dirty="0"/>
              <a:t>Libraries and Versions: </a:t>
            </a:r>
            <a:endParaRPr lang="en-US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Python: 3.6.9 |Anaconda, Inc.| (default, Jul 30 2019, 19:07:31)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[GCC 7.3.0]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Pandas: 0.25.3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 err="1"/>
              <a:t>Numpy</a:t>
            </a:r>
            <a:r>
              <a:rPr lang="en-US" dirty="0"/>
              <a:t>: 1.15.4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 err="1"/>
              <a:t>Sklearn</a:t>
            </a:r>
            <a:r>
              <a:rPr lang="en-US" dirty="0"/>
              <a:t>: 0.20.3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Matplotlib: 3.1.3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 err="1"/>
              <a:t>Keras</a:t>
            </a:r>
            <a:r>
              <a:rPr lang="en-US" dirty="0"/>
              <a:t>: 2.2.4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31491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4B4250-62BA-4E94-931D-A09714BE38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33"/>
          <a:stretch/>
        </p:blipFill>
        <p:spPr>
          <a:xfrm>
            <a:off x="5415589" y="3032852"/>
            <a:ext cx="2245675" cy="3047892"/>
          </a:xfrm>
          <a:custGeom>
            <a:avLst/>
            <a:gdLst/>
            <a:ahLst/>
            <a:cxnLst/>
            <a:rect l="l" t="t" r="r" b="b"/>
            <a:pathLst>
              <a:path w="2245675" h="3047892">
                <a:moveTo>
                  <a:pt x="148128" y="0"/>
                </a:moveTo>
                <a:lnTo>
                  <a:pt x="2245675" y="0"/>
                </a:lnTo>
                <a:lnTo>
                  <a:pt x="2245675" y="3047892"/>
                </a:lnTo>
                <a:lnTo>
                  <a:pt x="0" y="3047892"/>
                </a:lnTo>
                <a:lnTo>
                  <a:pt x="0" y="148128"/>
                </a:lnTo>
                <a:cubicBezTo>
                  <a:pt x="0" y="66319"/>
                  <a:pt x="66319" y="0"/>
                  <a:pt x="148128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641A94-FB48-4638-929E-26D7AACF52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8" r="6464" b="4"/>
          <a:stretch/>
        </p:blipFill>
        <p:spPr>
          <a:xfrm>
            <a:off x="8006832" y="3032852"/>
            <a:ext cx="2245674" cy="3047892"/>
          </a:xfrm>
          <a:custGeom>
            <a:avLst/>
            <a:gdLst/>
            <a:ahLst/>
            <a:cxnLst/>
            <a:rect l="l" t="t" r="r" b="b"/>
            <a:pathLst>
              <a:path w="2245674" h="3047892">
                <a:moveTo>
                  <a:pt x="0" y="0"/>
                </a:moveTo>
                <a:lnTo>
                  <a:pt x="2245674" y="0"/>
                </a:lnTo>
                <a:lnTo>
                  <a:pt x="2245674" y="2899764"/>
                </a:lnTo>
                <a:cubicBezTo>
                  <a:pt x="2245674" y="2981573"/>
                  <a:pt x="2179355" y="3047892"/>
                  <a:pt x="2097546" y="3047892"/>
                </a:cubicBezTo>
                <a:lnTo>
                  <a:pt x="0" y="3047892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F97257-D07D-43C8-BAF9-0D58D8E8AB8A}"/>
              </a:ext>
            </a:extLst>
          </p:cNvPr>
          <p:cNvSpPr/>
          <p:nvPr/>
        </p:nvSpPr>
        <p:spPr>
          <a:xfrm>
            <a:off x="1297834" y="244988"/>
            <a:ext cx="9749575" cy="2208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u="sng" dirty="0"/>
              <a:t>Data Quality Assessment: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Heart Disease Data Set from Kaggle has been initially available as a cleansed and transformed/adopted data set. 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During ETL process dataset has been checked once again for any possible missing values in data frame and inappropriate attributes formats.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615A260-4FC0-4555-9024-7F3E47395E5C}"/>
              </a:ext>
            </a:extLst>
          </p:cNvPr>
          <p:cNvSpPr txBox="1">
            <a:spLocks/>
          </p:cNvSpPr>
          <p:nvPr/>
        </p:nvSpPr>
        <p:spPr>
          <a:xfrm>
            <a:off x="1444337" y="2380126"/>
            <a:ext cx="4078430" cy="4128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900" u="sng" dirty="0"/>
              <a:t>Data Attribute Information: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age </a:t>
            </a:r>
            <a:r>
              <a:rPr lang="en-US" sz="900" dirty="0">
                <a:solidFill>
                  <a:srgbClr val="FFFF00"/>
                </a:solidFill>
              </a:rPr>
              <a:t>{age}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sex (1 = male; 0 = female) </a:t>
            </a:r>
            <a:r>
              <a:rPr lang="en-US" sz="900" dirty="0">
                <a:solidFill>
                  <a:srgbClr val="FFFF00"/>
                </a:solidFill>
              </a:rPr>
              <a:t>{sex}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chest pain type (4 values) </a:t>
            </a:r>
            <a:r>
              <a:rPr lang="en-US" sz="900" dirty="0">
                <a:solidFill>
                  <a:srgbClr val="FFFF00"/>
                </a:solidFill>
              </a:rPr>
              <a:t>{cp}</a:t>
            </a:r>
            <a:endParaRPr lang="en-US" sz="900" dirty="0"/>
          </a:p>
          <a:p>
            <a:pPr>
              <a:lnSpc>
                <a:spcPct val="100000"/>
              </a:lnSpc>
            </a:pPr>
            <a:r>
              <a:rPr lang="en-US" sz="900" dirty="0"/>
              <a:t>resting blood pressure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trestbps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  <a:endParaRPr lang="en-US" sz="900" dirty="0"/>
          </a:p>
          <a:p>
            <a:pPr>
              <a:lnSpc>
                <a:spcPct val="100000"/>
              </a:lnSpc>
            </a:pPr>
            <a:r>
              <a:rPr lang="en-US" sz="900" dirty="0"/>
              <a:t>serum </a:t>
            </a:r>
            <a:r>
              <a:rPr lang="en-US" sz="900" dirty="0" err="1"/>
              <a:t>cholestoral</a:t>
            </a:r>
            <a:r>
              <a:rPr lang="en-US" sz="900" dirty="0"/>
              <a:t> in mg/dl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chol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fasting blood sugar &gt; 120 mg/dl (1 = true; 0 = false)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fbs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resting electrocardiographic results (values 0,1,2)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restecg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maximum heart rate achieved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thalach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exercise induced angina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exang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 err="1"/>
              <a:t>oldpeak</a:t>
            </a:r>
            <a:r>
              <a:rPr lang="en-US" sz="900" dirty="0"/>
              <a:t> = ST depression induced by exercise relative to rest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oldpeak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the slope of the peak exercise ST segment </a:t>
            </a:r>
            <a:r>
              <a:rPr lang="en-US" sz="900" dirty="0">
                <a:solidFill>
                  <a:srgbClr val="FFFF00"/>
                </a:solidFill>
              </a:rPr>
              <a:t>{slope}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number of major vessels (0-3) colored by </a:t>
            </a:r>
            <a:r>
              <a:rPr lang="en-US" sz="900" dirty="0" err="1"/>
              <a:t>flourosopy</a:t>
            </a:r>
            <a:r>
              <a:rPr lang="en-US" sz="900" dirty="0"/>
              <a:t> </a:t>
            </a:r>
            <a:r>
              <a:rPr lang="en-US" sz="900" dirty="0">
                <a:solidFill>
                  <a:srgbClr val="FFFF00"/>
                </a:solidFill>
              </a:rPr>
              <a:t>{ca}</a:t>
            </a:r>
          </a:p>
          <a:p>
            <a:pPr>
              <a:lnSpc>
                <a:spcPct val="100000"/>
              </a:lnSpc>
            </a:pPr>
            <a:r>
              <a:rPr lang="en-US" sz="900" dirty="0" err="1"/>
              <a:t>thal</a:t>
            </a:r>
            <a:r>
              <a:rPr lang="en-US" sz="900" dirty="0"/>
              <a:t>: 3 = normal; 6 = fixed defect; 7 = reversable defect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thal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  <a:endParaRPr lang="en-US" sz="7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32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C703-C0E0-4020-946B-8E8E47E03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366" y="353370"/>
            <a:ext cx="9905999" cy="6283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Visualization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942C0D-460F-44F9-B8F0-DA6F0A423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60831"/>
            <a:ext cx="3072463" cy="3043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17FDBD-A247-4E63-B3D4-933D61A46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464" y="5149026"/>
            <a:ext cx="6860805" cy="135560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EBE7F6-C241-43AB-B5D0-401A73F53715}"/>
              </a:ext>
            </a:extLst>
          </p:cNvPr>
          <p:cNvSpPr txBox="1">
            <a:spLocks/>
          </p:cNvSpPr>
          <p:nvPr/>
        </p:nvSpPr>
        <p:spPr>
          <a:xfrm>
            <a:off x="1927515" y="992940"/>
            <a:ext cx="4078430" cy="4128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900" u="sng" dirty="0"/>
              <a:t>Data Attribute Information: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age </a:t>
            </a:r>
            <a:r>
              <a:rPr lang="en-US" sz="900" dirty="0">
                <a:solidFill>
                  <a:srgbClr val="FFFF00"/>
                </a:solidFill>
              </a:rPr>
              <a:t>{age}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sex (1 = male; 0 = female) </a:t>
            </a:r>
            <a:r>
              <a:rPr lang="en-US" sz="900" dirty="0">
                <a:solidFill>
                  <a:srgbClr val="FFFF00"/>
                </a:solidFill>
              </a:rPr>
              <a:t>{sex}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chest pain type (4 values) </a:t>
            </a:r>
            <a:r>
              <a:rPr lang="en-US" sz="900" dirty="0">
                <a:solidFill>
                  <a:srgbClr val="FFFF00"/>
                </a:solidFill>
              </a:rPr>
              <a:t>{cp}</a:t>
            </a:r>
            <a:endParaRPr lang="en-US" sz="900" dirty="0"/>
          </a:p>
          <a:p>
            <a:pPr>
              <a:lnSpc>
                <a:spcPct val="100000"/>
              </a:lnSpc>
            </a:pPr>
            <a:r>
              <a:rPr lang="en-US" sz="900" dirty="0"/>
              <a:t>resting blood pressure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trestbps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  <a:endParaRPr lang="en-US" sz="900" dirty="0"/>
          </a:p>
          <a:p>
            <a:pPr>
              <a:lnSpc>
                <a:spcPct val="100000"/>
              </a:lnSpc>
            </a:pPr>
            <a:r>
              <a:rPr lang="en-US" sz="900" dirty="0"/>
              <a:t>serum </a:t>
            </a:r>
            <a:r>
              <a:rPr lang="en-US" sz="900" dirty="0" err="1"/>
              <a:t>cholestoral</a:t>
            </a:r>
            <a:r>
              <a:rPr lang="en-US" sz="900" dirty="0"/>
              <a:t> in mg/dl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chol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fasting blood sugar &gt; 120 mg/dl (1 = true; 0 = false)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fbs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resting electrocardiographic results (values 0,1,2)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restecg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maximum heart rate achieved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thalach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exercise induced angina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exang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 err="1"/>
              <a:t>oldpeak</a:t>
            </a:r>
            <a:r>
              <a:rPr lang="en-US" sz="900" dirty="0"/>
              <a:t> = ST depression induced by exercise relative to rest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oldpeak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the slope of the peak exercise ST segment </a:t>
            </a:r>
            <a:r>
              <a:rPr lang="en-US" sz="900" dirty="0">
                <a:solidFill>
                  <a:srgbClr val="FFFF00"/>
                </a:solidFill>
              </a:rPr>
              <a:t>{slope}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number of major vessels (0-3) colored by </a:t>
            </a:r>
            <a:r>
              <a:rPr lang="en-US" sz="900" dirty="0" err="1"/>
              <a:t>flourosopy</a:t>
            </a:r>
            <a:r>
              <a:rPr lang="en-US" sz="900" dirty="0"/>
              <a:t> </a:t>
            </a:r>
            <a:r>
              <a:rPr lang="en-US" sz="900" dirty="0">
                <a:solidFill>
                  <a:srgbClr val="FFFF00"/>
                </a:solidFill>
              </a:rPr>
              <a:t>{ca}</a:t>
            </a:r>
          </a:p>
          <a:p>
            <a:pPr>
              <a:lnSpc>
                <a:spcPct val="100000"/>
              </a:lnSpc>
            </a:pPr>
            <a:r>
              <a:rPr lang="en-US" sz="900" dirty="0" err="1"/>
              <a:t>thal</a:t>
            </a:r>
            <a:r>
              <a:rPr lang="en-US" sz="900" dirty="0"/>
              <a:t>: 3 = normal; 6 = fixed defect; 7 = reversable defect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thal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  <a:endParaRPr lang="en-US" sz="7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870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032847-0981-49D7-B402-E79340228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721" y="667544"/>
            <a:ext cx="5112945" cy="514793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3EB8E7-B0F2-443F-8D26-ACF8CA680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366" y="353370"/>
            <a:ext cx="9905999" cy="6283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Visualization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63F206-7CE2-4EC3-81F1-341DDE234D90}"/>
              </a:ext>
            </a:extLst>
          </p:cNvPr>
          <p:cNvSpPr txBox="1">
            <a:spLocks/>
          </p:cNvSpPr>
          <p:nvPr/>
        </p:nvSpPr>
        <p:spPr>
          <a:xfrm>
            <a:off x="1927515" y="992940"/>
            <a:ext cx="4078430" cy="4128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900" u="sng" dirty="0"/>
              <a:t>Data Attribute Information: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age </a:t>
            </a:r>
            <a:r>
              <a:rPr lang="en-US" sz="900" dirty="0">
                <a:solidFill>
                  <a:srgbClr val="FFFF00"/>
                </a:solidFill>
              </a:rPr>
              <a:t>{age}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sex (1 = male; 0 = female) </a:t>
            </a:r>
            <a:r>
              <a:rPr lang="en-US" sz="900" dirty="0">
                <a:solidFill>
                  <a:srgbClr val="FFFF00"/>
                </a:solidFill>
              </a:rPr>
              <a:t>{sex}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chest pain type (4 values) </a:t>
            </a:r>
            <a:r>
              <a:rPr lang="en-US" sz="900" dirty="0">
                <a:solidFill>
                  <a:srgbClr val="FFFF00"/>
                </a:solidFill>
              </a:rPr>
              <a:t>{cp}</a:t>
            </a:r>
            <a:endParaRPr lang="en-US" sz="900" dirty="0"/>
          </a:p>
          <a:p>
            <a:pPr>
              <a:lnSpc>
                <a:spcPct val="100000"/>
              </a:lnSpc>
            </a:pPr>
            <a:r>
              <a:rPr lang="en-US" sz="900" dirty="0"/>
              <a:t>resting blood pressure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trestbps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  <a:endParaRPr lang="en-US" sz="900" dirty="0"/>
          </a:p>
          <a:p>
            <a:pPr>
              <a:lnSpc>
                <a:spcPct val="100000"/>
              </a:lnSpc>
            </a:pPr>
            <a:r>
              <a:rPr lang="en-US" sz="900" dirty="0"/>
              <a:t>serum </a:t>
            </a:r>
            <a:r>
              <a:rPr lang="en-US" sz="900" dirty="0" err="1"/>
              <a:t>cholestoral</a:t>
            </a:r>
            <a:r>
              <a:rPr lang="en-US" sz="900" dirty="0"/>
              <a:t> in mg/dl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chol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fasting blood sugar &gt; 120 mg/dl (1 = true; 0 = false)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fbs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resting electrocardiographic results (values 0,1,2)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restecg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maximum heart rate achieved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thalach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exercise induced angina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exang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 err="1"/>
              <a:t>oldpeak</a:t>
            </a:r>
            <a:r>
              <a:rPr lang="en-US" sz="900" dirty="0"/>
              <a:t> = ST depression induced by exercise relative to rest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oldpeak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the slope of the peak exercise ST segment </a:t>
            </a:r>
            <a:r>
              <a:rPr lang="en-US" sz="900" dirty="0">
                <a:solidFill>
                  <a:srgbClr val="FFFF00"/>
                </a:solidFill>
              </a:rPr>
              <a:t>{slope}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number of major vessels (0-3) colored by </a:t>
            </a:r>
            <a:r>
              <a:rPr lang="en-US" sz="900" dirty="0" err="1"/>
              <a:t>flourosopy</a:t>
            </a:r>
            <a:r>
              <a:rPr lang="en-US" sz="900" dirty="0"/>
              <a:t> </a:t>
            </a:r>
            <a:r>
              <a:rPr lang="en-US" sz="900" dirty="0">
                <a:solidFill>
                  <a:srgbClr val="FFFF00"/>
                </a:solidFill>
              </a:rPr>
              <a:t>{ca}</a:t>
            </a:r>
          </a:p>
          <a:p>
            <a:pPr>
              <a:lnSpc>
                <a:spcPct val="100000"/>
              </a:lnSpc>
            </a:pPr>
            <a:r>
              <a:rPr lang="en-US" sz="900" dirty="0" err="1"/>
              <a:t>thal</a:t>
            </a:r>
            <a:r>
              <a:rPr lang="en-US" sz="900" dirty="0"/>
              <a:t>: 3 = normal; 6 = fixed defect; 7 = reversable defect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thal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  <a:endParaRPr lang="en-US" sz="7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95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3EB8E7-B0F2-443F-8D26-ACF8CA680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366" y="353370"/>
            <a:ext cx="9905999" cy="6283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Visualization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E5EE37-1DBC-42E1-9AC1-EB3028D33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353" y="701536"/>
            <a:ext cx="5350852" cy="514793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6889DD-2164-41BA-A448-14BB5B7DB13B}"/>
              </a:ext>
            </a:extLst>
          </p:cNvPr>
          <p:cNvSpPr txBox="1">
            <a:spLocks/>
          </p:cNvSpPr>
          <p:nvPr/>
        </p:nvSpPr>
        <p:spPr>
          <a:xfrm>
            <a:off x="1927515" y="992940"/>
            <a:ext cx="4078430" cy="4128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900" u="sng" dirty="0"/>
              <a:t>Data Attribute Information: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age </a:t>
            </a:r>
            <a:r>
              <a:rPr lang="en-US" sz="900" dirty="0">
                <a:solidFill>
                  <a:srgbClr val="FFFF00"/>
                </a:solidFill>
              </a:rPr>
              <a:t>{age}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sex (1 = male; 0 = female) </a:t>
            </a:r>
            <a:r>
              <a:rPr lang="en-US" sz="900" dirty="0">
                <a:solidFill>
                  <a:srgbClr val="FFFF00"/>
                </a:solidFill>
              </a:rPr>
              <a:t>{sex}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chest pain type (4 values) </a:t>
            </a:r>
            <a:r>
              <a:rPr lang="en-US" sz="900" dirty="0">
                <a:solidFill>
                  <a:srgbClr val="FFFF00"/>
                </a:solidFill>
              </a:rPr>
              <a:t>{cp}</a:t>
            </a:r>
            <a:endParaRPr lang="en-US" sz="900" dirty="0"/>
          </a:p>
          <a:p>
            <a:pPr>
              <a:lnSpc>
                <a:spcPct val="100000"/>
              </a:lnSpc>
            </a:pPr>
            <a:r>
              <a:rPr lang="en-US" sz="900" dirty="0"/>
              <a:t>resting blood pressure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trestbps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  <a:endParaRPr lang="en-US" sz="900" dirty="0"/>
          </a:p>
          <a:p>
            <a:pPr>
              <a:lnSpc>
                <a:spcPct val="100000"/>
              </a:lnSpc>
            </a:pPr>
            <a:r>
              <a:rPr lang="en-US" sz="900" dirty="0"/>
              <a:t>serum </a:t>
            </a:r>
            <a:r>
              <a:rPr lang="en-US" sz="900" dirty="0" err="1"/>
              <a:t>cholestoral</a:t>
            </a:r>
            <a:r>
              <a:rPr lang="en-US" sz="900" dirty="0"/>
              <a:t> in mg/dl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chol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fasting blood sugar &gt; 120 mg/dl (1 = true; 0 = false)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fbs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resting electrocardiographic results (values 0,1,2)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restecg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maximum heart rate achieved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thalach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exercise induced angina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exang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 err="1"/>
              <a:t>oldpeak</a:t>
            </a:r>
            <a:r>
              <a:rPr lang="en-US" sz="900" dirty="0"/>
              <a:t> = ST depression induced by exercise relative to rest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oldpeak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the slope of the peak exercise ST segment </a:t>
            </a:r>
            <a:r>
              <a:rPr lang="en-US" sz="900" dirty="0">
                <a:solidFill>
                  <a:srgbClr val="FFFF00"/>
                </a:solidFill>
              </a:rPr>
              <a:t>{slope}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number of major vessels (0-3) colored by </a:t>
            </a:r>
            <a:r>
              <a:rPr lang="en-US" sz="900" dirty="0" err="1"/>
              <a:t>flourosopy</a:t>
            </a:r>
            <a:r>
              <a:rPr lang="en-US" sz="900" dirty="0"/>
              <a:t> </a:t>
            </a:r>
            <a:r>
              <a:rPr lang="en-US" sz="900" dirty="0">
                <a:solidFill>
                  <a:srgbClr val="FFFF00"/>
                </a:solidFill>
              </a:rPr>
              <a:t>{ca}</a:t>
            </a:r>
          </a:p>
          <a:p>
            <a:pPr>
              <a:lnSpc>
                <a:spcPct val="100000"/>
              </a:lnSpc>
            </a:pPr>
            <a:r>
              <a:rPr lang="en-US" sz="900" dirty="0" err="1"/>
              <a:t>thal</a:t>
            </a:r>
            <a:r>
              <a:rPr lang="en-US" sz="900" dirty="0"/>
              <a:t>: 3 = normal; 6 = fixed defect; 7 = reversable defect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thal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  <a:endParaRPr lang="en-US" sz="7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414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3EB8E7-B0F2-443F-8D26-ACF8CA680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366" y="353370"/>
            <a:ext cx="9905999" cy="6283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Visualization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ABB37F-CECF-4DC8-8247-A49A1DD47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114" y="1465118"/>
            <a:ext cx="1911021" cy="33276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A90668-AAAA-43ED-BC45-15CD64BDC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232" y="867641"/>
            <a:ext cx="5154459" cy="461942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EBCFAA-12F6-4185-A499-715F45A47AA9}"/>
              </a:ext>
            </a:extLst>
          </p:cNvPr>
          <p:cNvSpPr txBox="1">
            <a:spLocks/>
          </p:cNvSpPr>
          <p:nvPr/>
        </p:nvSpPr>
        <p:spPr>
          <a:xfrm>
            <a:off x="514354" y="1102039"/>
            <a:ext cx="4078430" cy="4128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900" u="sng" dirty="0"/>
              <a:t>Data Attribute Information: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age </a:t>
            </a:r>
            <a:r>
              <a:rPr lang="en-US" sz="900" dirty="0">
                <a:solidFill>
                  <a:srgbClr val="FFFF00"/>
                </a:solidFill>
              </a:rPr>
              <a:t>{age}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sex (1 = male; 0 = female) </a:t>
            </a:r>
            <a:r>
              <a:rPr lang="en-US" sz="900" dirty="0">
                <a:solidFill>
                  <a:srgbClr val="FFFF00"/>
                </a:solidFill>
              </a:rPr>
              <a:t>{sex}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chest pain type (4 values) </a:t>
            </a:r>
            <a:r>
              <a:rPr lang="en-US" sz="900" dirty="0">
                <a:solidFill>
                  <a:srgbClr val="FFFF00"/>
                </a:solidFill>
              </a:rPr>
              <a:t>{cp}</a:t>
            </a:r>
            <a:endParaRPr lang="en-US" sz="900" dirty="0"/>
          </a:p>
          <a:p>
            <a:pPr>
              <a:lnSpc>
                <a:spcPct val="100000"/>
              </a:lnSpc>
            </a:pPr>
            <a:r>
              <a:rPr lang="en-US" sz="900" dirty="0"/>
              <a:t>resting blood pressure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trestbps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  <a:endParaRPr lang="en-US" sz="900" dirty="0"/>
          </a:p>
          <a:p>
            <a:pPr>
              <a:lnSpc>
                <a:spcPct val="100000"/>
              </a:lnSpc>
            </a:pPr>
            <a:r>
              <a:rPr lang="en-US" sz="900" dirty="0"/>
              <a:t>serum </a:t>
            </a:r>
            <a:r>
              <a:rPr lang="en-US" sz="900" dirty="0" err="1"/>
              <a:t>cholestoral</a:t>
            </a:r>
            <a:r>
              <a:rPr lang="en-US" sz="900" dirty="0"/>
              <a:t> in mg/dl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chol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fasting blood sugar &gt; 120 mg/dl (1 = true; 0 = false)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fbs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resting electrocardiographic results (values 0,1,2)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restecg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maximum heart rate achieved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thalach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exercise induced angina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exang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 err="1"/>
              <a:t>oldpeak</a:t>
            </a:r>
            <a:r>
              <a:rPr lang="en-US" sz="900" dirty="0"/>
              <a:t> = ST depression induced by exercise relative to rest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oldpeak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the slope of the peak exercise ST segment </a:t>
            </a:r>
            <a:r>
              <a:rPr lang="en-US" sz="900" dirty="0">
                <a:solidFill>
                  <a:srgbClr val="FFFF00"/>
                </a:solidFill>
              </a:rPr>
              <a:t>{slope}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number of major vessels (0-3) colored by </a:t>
            </a:r>
            <a:r>
              <a:rPr lang="en-US" sz="900" dirty="0" err="1"/>
              <a:t>flourosopy</a:t>
            </a:r>
            <a:r>
              <a:rPr lang="en-US" sz="900" dirty="0"/>
              <a:t> </a:t>
            </a:r>
            <a:r>
              <a:rPr lang="en-US" sz="900" dirty="0">
                <a:solidFill>
                  <a:srgbClr val="FFFF00"/>
                </a:solidFill>
              </a:rPr>
              <a:t>{ca}</a:t>
            </a:r>
          </a:p>
          <a:p>
            <a:pPr>
              <a:lnSpc>
                <a:spcPct val="100000"/>
              </a:lnSpc>
            </a:pPr>
            <a:r>
              <a:rPr lang="en-US" sz="900" dirty="0" err="1"/>
              <a:t>thal</a:t>
            </a:r>
            <a:r>
              <a:rPr lang="en-US" sz="900" dirty="0"/>
              <a:t>: 3 = normal; 6 = fixed defect; 7 = reversable defect </a:t>
            </a:r>
            <a:r>
              <a:rPr lang="en-US" sz="900" dirty="0">
                <a:solidFill>
                  <a:srgbClr val="FFFF00"/>
                </a:solidFill>
              </a:rPr>
              <a:t>{</a:t>
            </a:r>
            <a:r>
              <a:rPr lang="en-US" sz="900" dirty="0" err="1">
                <a:solidFill>
                  <a:srgbClr val="FFFF00"/>
                </a:solidFill>
              </a:rPr>
              <a:t>thal</a:t>
            </a:r>
            <a:r>
              <a:rPr lang="en-US" sz="900" dirty="0">
                <a:solidFill>
                  <a:srgbClr val="FFFF00"/>
                </a:solidFill>
              </a:rPr>
              <a:t>}</a:t>
            </a:r>
            <a:endParaRPr lang="en-US" sz="7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183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3EB8E7-B0F2-443F-8D26-ACF8CA680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366" y="353370"/>
            <a:ext cx="9905999" cy="6283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Training and testing models and algorithms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4D2452-00A0-4EFF-BCE1-4DCA8A92EF61}"/>
              </a:ext>
            </a:extLst>
          </p:cNvPr>
          <p:cNvSpPr/>
          <p:nvPr/>
        </p:nvSpPr>
        <p:spPr>
          <a:xfrm>
            <a:off x="886691" y="1554586"/>
            <a:ext cx="53894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Based on the capstone project requirements and for educational purposes the following algorithms have been used: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Regression, 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Support Vector Machines, 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Linear Support Vector Machines (SVC), 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k-Nearest Neighbors algorithm (KNN), 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Gaussian Naive Bayes, 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Perceptron, 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Stochastic Gradient Descent, 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 Classifier, 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Forest, 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Ridge Classifier. 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26644E-14A0-453E-97BB-4E359EFB849C}"/>
              </a:ext>
            </a:extLst>
          </p:cNvPr>
          <p:cNvSpPr/>
          <p:nvPr/>
        </p:nvSpPr>
        <p:spPr>
          <a:xfrm>
            <a:off x="1281545" y="5490687"/>
            <a:ext cx="92132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https://eu-gb.dataplatform.cloud.ibm.com/analytics/notebooks/v2/4c28ac5d-30c8-4029-85c6-bebfc22418ec/view?projectid=535fa780-2008-4612-9dad-6472967021c4&amp;context=analytics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3A5FE9-3755-4517-885E-99D3E52FD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590" y="1644964"/>
            <a:ext cx="5111719" cy="351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73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1230</Words>
  <Application>Microsoft Office PowerPoint</Application>
  <PresentationFormat>Widescreen</PresentationFormat>
  <Paragraphs>140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Helvetica Neue</vt:lpstr>
      <vt:lpstr>Symbol</vt:lpstr>
      <vt:lpstr>Times New Roman</vt:lpstr>
      <vt:lpstr>Tw Cen MT</vt:lpstr>
      <vt:lpstr>Circuit</vt:lpstr>
      <vt:lpstr>Advanced Data Science Capstone Project: Prediction of cardiovascular events.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Science Capstone Project: Prediction of cardiovascular events.</dc:title>
  <dc:creator>Maxim Lukin</dc:creator>
  <cp:lastModifiedBy>Maxim Lukin</cp:lastModifiedBy>
  <cp:revision>2</cp:revision>
  <dcterms:created xsi:type="dcterms:W3CDTF">2020-02-10T20:36:31Z</dcterms:created>
  <dcterms:modified xsi:type="dcterms:W3CDTF">2020-02-11T11:43:42Z</dcterms:modified>
</cp:coreProperties>
</file>