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3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76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4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7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60C7-DB4E-44C0-9402-B773AAD473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mytymohan/heart-disease-eda-lr-dt-rf-gb-svm-dl" TargetMode="External"/><Relationship Id="rId3" Type="http://schemas.openxmlformats.org/officeDocument/2006/relationships/hyperlink" Target="https://www.kaggle.com/faressayah/heart-disease-eda-9-ml-algorithms-90" TargetMode="External"/><Relationship Id="rId7" Type="http://schemas.openxmlformats.org/officeDocument/2006/relationships/hyperlink" Target="https://www.kaggle.com/rahul197/heart-disease-classification-machine-learning" TargetMode="External"/><Relationship Id="rId2" Type="http://schemas.openxmlformats.org/officeDocument/2006/relationships/hyperlink" Target="https://www.kaggle.com/prashant111/extensive-eda-visualization-with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vbmokin/heart-disease-comparison-of-20-models" TargetMode="External"/><Relationship Id="rId5" Type="http://schemas.openxmlformats.org/officeDocument/2006/relationships/hyperlink" Target="https://www.kaggle.com/cdabakoglu/heart-disease-classifications-machine-learning" TargetMode="External"/><Relationship Id="rId4" Type="http://schemas.openxmlformats.org/officeDocument/2006/relationships/hyperlink" Target="https://www.kaggle.com/tentotheminus9/what-causes-heart-disease-explaining-the-model#The-Model" TargetMode="External"/><Relationship Id="rId9" Type="http://schemas.openxmlformats.org/officeDocument/2006/relationships/hyperlink" Target="https://towardsdatascience.com/machine-learning-for-diabetes-562dd7df4d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u-gb.dataplatform.cloud.ibm.com/analytics/notebooks/v2/4c28ac5d-30c8-4029-85c6-bebfc22418ec/view?projectid=535fa780-2008-4612-9dad-6472967021c4&amp;context=analy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B0E1-2692-4C6E-9DC2-6A114794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906" y="2717371"/>
            <a:ext cx="8791575" cy="12571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Advanced Data Science Capstone Project: </a:t>
            </a:r>
            <a:r>
              <a:rPr lang="en-GB" sz="3200" b="1" dirty="0"/>
              <a:t>Predicti</a:t>
            </a:r>
            <a:r>
              <a:rPr lang="en-US" sz="3200" b="1" dirty="0"/>
              <a:t>on of </a:t>
            </a:r>
            <a:r>
              <a:rPr lang="en-GB" sz="3200" b="1" dirty="0"/>
              <a:t>cardiovascular events.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9F1E-9780-4059-9CE2-A5F95CB1B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229" y="5675024"/>
            <a:ext cx="3194340" cy="928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by: Maxim Lukin</a:t>
            </a:r>
          </a:p>
          <a:p>
            <a:r>
              <a:rPr lang="en-US" dirty="0"/>
              <a:t>As of date: 2/10/2020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06615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Neural Network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A617A-E321-49B3-93D2-5DAB3A74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94" y="1547809"/>
            <a:ext cx="5401145" cy="1870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6A742-55A9-4EC0-A08F-240F2CCA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86" y="1282041"/>
            <a:ext cx="3430607" cy="2430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CA0FF-1AEE-4B1E-AEE5-8B01A9359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286" y="4027610"/>
            <a:ext cx="3430606" cy="2408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EE601-43EE-4A94-AC74-931A446E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235" y="4418622"/>
            <a:ext cx="3714985" cy="16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73069-9962-4866-9746-639E873D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15" y="3971017"/>
            <a:ext cx="3430605" cy="2393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B4900-D269-4776-BD21-93AF46BE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16" y="1321308"/>
            <a:ext cx="3430605" cy="2417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C2F38-3F8C-4091-AC5D-C38A29BA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25" y="1587076"/>
            <a:ext cx="5382809" cy="182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0D7E4D-8FA6-4C5C-B417-AD256F29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066" y="4463424"/>
            <a:ext cx="3810876" cy="16204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B306E-094F-4909-9589-E83A00A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22201"/>
            <a:ext cx="9905999" cy="5194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Neural Network (one more iteration):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48172-8439-489E-8A94-C6C3C22CF73A}"/>
              </a:ext>
            </a:extLst>
          </p:cNvPr>
          <p:cNvSpPr/>
          <p:nvPr/>
        </p:nvSpPr>
        <p:spPr>
          <a:xfrm>
            <a:off x="1348157" y="774116"/>
            <a:ext cx="3338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Loss: categorical =&gt; binary</a:t>
            </a:r>
          </a:p>
          <a:p>
            <a:r>
              <a:rPr lang="en-US" dirty="0"/>
              <a:t>Output layer: </a:t>
            </a:r>
            <a:r>
              <a:rPr lang="en-US" dirty="0" err="1"/>
              <a:t>softmax</a:t>
            </a:r>
            <a:r>
              <a:rPr lang="en-US" dirty="0"/>
              <a:t> =&gt; sigmoid</a:t>
            </a:r>
          </a:p>
        </p:txBody>
      </p:sp>
    </p:spTree>
    <p:extLst>
      <p:ext uri="{BB962C8B-B14F-4D97-AF65-F5344CB8AC3E}">
        <p14:creationId xmlns:p14="http://schemas.microsoft.com/office/powerpoint/2010/main" val="40701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A40F5-6A94-4142-B6BF-BD28E7D30468}"/>
              </a:ext>
            </a:extLst>
          </p:cNvPr>
          <p:cNvSpPr/>
          <p:nvPr/>
        </p:nvSpPr>
        <p:spPr>
          <a:xfrm>
            <a:off x="1101436" y="2668605"/>
            <a:ext cx="93933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Helvetica Neue"/>
              </a:rPr>
              <a:t>Postscript:</a:t>
            </a:r>
          </a:p>
          <a:p>
            <a:endParaRPr lang="en-US" sz="1400" i="1" dirty="0">
              <a:latin typeface="Helvetica Neue"/>
            </a:endParaRPr>
          </a:p>
          <a:p>
            <a:r>
              <a:rPr lang="en-US" sz="1400" i="1" dirty="0">
                <a:latin typeface="Helvetica Neue"/>
              </a:rPr>
              <a:t>That paper has been created based on the studies of the following contributors and data scientists:</a:t>
            </a:r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 </a:t>
            </a:r>
          </a:p>
          <a:p>
            <a:endParaRPr lang="en-US" sz="1400" u="sng" dirty="0">
              <a:solidFill>
                <a:srgbClr val="000000"/>
              </a:solidFill>
              <a:latin typeface="Helvetica Neue"/>
              <a:hlinkClick r:id="rId2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2"/>
              </a:rPr>
              <a:t>https://www.kaggle.com/prashant111/extensive-eda-visualization-with-python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3"/>
              </a:rPr>
              <a:t>https://www.kaggle.com/faressayah/heart-disease-eda-9-ml-algorithms-90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4"/>
              </a:rPr>
              <a:t>https://www.kaggle.com/tentotheminus9/what-causes-heart-disease-explaining-the-model#The-Model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5"/>
              </a:rPr>
              <a:t>https://www.kaggle.com/cdabakoglu/heart-disease-classifications-machine-learning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6"/>
              </a:rPr>
              <a:t>https://www.kaggle.com/vbmokin/heart-disease-comparison-of-20-models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7"/>
              </a:rPr>
              <a:t>https://www.kaggle.com/rahul197/heart-disease-classification-machine-learning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8"/>
              </a:rPr>
              <a:t>https://www.kaggle.com/mytymohan/heart-disease-eda-lr-dt-rf-gb-svm-dl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9"/>
              </a:rPr>
              <a:t>https://towardsdatascience.com/machine-learning-for-diabetes-562dd7df4d42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9"/>
              </a:rPr>
              <a:t>https://towardsdatascience.com/machine-learning-for-diabetes-562dd7df4d42</a:t>
            </a:r>
            <a:endParaRPr lang="en-US" sz="1400" u="sng" dirty="0">
              <a:solidFill>
                <a:srgbClr val="337AB7"/>
              </a:solidFill>
              <a:latin typeface="Helvetica Neue"/>
            </a:endParaRPr>
          </a:p>
          <a:p>
            <a:endParaRPr lang="en-US" sz="1400" dirty="0">
              <a:latin typeface="Helvetica Neue"/>
            </a:endParaRPr>
          </a:p>
          <a:p>
            <a:r>
              <a:rPr lang="en-US" sz="1400" i="1" dirty="0">
                <a:latin typeface="Helvetica Neue"/>
              </a:rPr>
              <a:t>Thanks to everyone! Your work was very helpful for me!</a:t>
            </a:r>
            <a:endParaRPr lang="en-US" sz="1400" b="0" i="1" dirty="0"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6657A-9376-4466-87A4-B31A9EE9AA41}"/>
              </a:ext>
            </a:extLst>
          </p:cNvPr>
          <p:cNvSpPr txBox="1"/>
          <p:nvPr/>
        </p:nvSpPr>
        <p:spPr>
          <a:xfrm>
            <a:off x="1433947" y="940377"/>
            <a:ext cx="916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THANK YOU FOR YOUR TIME ! ! ! </a:t>
            </a:r>
          </a:p>
        </p:txBody>
      </p:sp>
    </p:spTree>
    <p:extLst>
      <p:ext uri="{BB962C8B-B14F-4D97-AF65-F5344CB8AC3E}">
        <p14:creationId xmlns:p14="http://schemas.microsoft.com/office/powerpoint/2010/main" val="21456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703-C0E0-4020-946B-8E8E47E0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643" y="249382"/>
            <a:ext cx="9905999" cy="6198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800" b="1" u="sng" dirty="0"/>
              <a:t>Use Case: 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Cardiovascular diseases (CVDs) are the number 1 cause of death globally, taking an estimated 17.9 million lives each year *.</a:t>
            </a:r>
            <a:endParaRPr lang="ru-RU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800" b="1" u="sng" dirty="0"/>
              <a:t>Data Set:</a:t>
            </a:r>
            <a:endParaRPr lang="ru-RU" sz="1400" b="1" u="sng" dirty="0"/>
          </a:p>
          <a:p>
            <a:pPr marL="0" indent="0">
              <a:buNone/>
            </a:pPr>
            <a:r>
              <a:rPr lang="en-US" sz="1400" dirty="0"/>
              <a:t>For current case study Heart Disease Data Set has been chosen **. 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400" dirty="0"/>
              <a:t>Data Set Creators: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1. Hungarian Institute of Cardiology. Budapest: Andras </a:t>
            </a:r>
            <a:r>
              <a:rPr lang="en-US" sz="1400" dirty="0" err="1"/>
              <a:t>Janosi</a:t>
            </a:r>
            <a:r>
              <a:rPr lang="en-US" sz="1400" dirty="0"/>
              <a:t>, M.D.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2. University Hospital, Zurich, Switzerland: William </a:t>
            </a:r>
            <a:r>
              <a:rPr lang="en-US" sz="1400" dirty="0" err="1"/>
              <a:t>Steinbrunn</a:t>
            </a:r>
            <a:r>
              <a:rPr lang="en-US" sz="1400" dirty="0"/>
              <a:t>, M.D.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3. University Hospital, Basel, Switzerland: Matthias </a:t>
            </a:r>
            <a:r>
              <a:rPr lang="en-US" sz="1400" dirty="0" err="1"/>
              <a:t>Pfisterer</a:t>
            </a:r>
            <a:r>
              <a:rPr lang="en-US" sz="1400" dirty="0"/>
              <a:t>, M.D.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4. V.A. Medical Center, Long Beach and Cleveland Clinic Foundation: Robert </a:t>
            </a:r>
            <a:r>
              <a:rPr lang="en-US" sz="1400" dirty="0" err="1"/>
              <a:t>Detrano</a:t>
            </a:r>
            <a:r>
              <a:rPr lang="en-US" sz="1400" dirty="0"/>
              <a:t>, M.D., Ph.D.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* </a:t>
            </a:r>
            <a:r>
              <a:rPr lang="en-US" sz="1400" dirty="0">
                <a:hlinkClick r:id="rId2"/>
              </a:rPr>
              <a:t>https://www.who.int/health-topics/cardiovascular-diseases/#tab=tab_1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** </a:t>
            </a:r>
            <a:r>
              <a:rPr lang="en-US" sz="1400" u="sng" dirty="0">
                <a:hlinkClick r:id="rId3"/>
              </a:rPr>
              <a:t>https://www.kaggle.com/ronitf/heart-disease-uci</a:t>
            </a:r>
            <a:r>
              <a:rPr lang="en-US" sz="1400" dirty="0"/>
              <a:t> </a:t>
            </a:r>
          </a:p>
          <a:p>
            <a:endParaRPr lang="ru-RU" sz="1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Картинки по запросу &quot;pandas python&quot;">
            <a:extLst>
              <a:ext uri="{FF2B5EF4-FFF2-40B4-BE49-F238E27FC236}">
                <a16:creationId xmlns:a16="http://schemas.microsoft.com/office/drawing/2014/main" id="{A5116857-E150-4554-98A3-F0993BC8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812" y="1147146"/>
            <a:ext cx="3913935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Keras python&quot;">
            <a:extLst>
              <a:ext uri="{FF2B5EF4-FFF2-40B4-BE49-F238E27FC236}">
                <a16:creationId xmlns:a16="http://schemas.microsoft.com/office/drawing/2014/main" id="{5DC85D9B-0BCF-4B24-BAB1-52BCEE32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3629061"/>
            <a:ext cx="4635583" cy="19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D6CBA9-CF77-48C3-9832-2664C164C240}"/>
              </a:ext>
            </a:extLst>
          </p:cNvPr>
          <p:cNvSpPr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Libraries and Versions: 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Python: 3.6.9 |Anaconda, Inc.| (default, Jul 30 2019, 19:07:31)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[GCC 7.3.0]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Pandas: 0.25.3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: 1.15.4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r>
              <a:rPr lang="en-US" dirty="0"/>
              <a:t>: 0.20.3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Matplotlib: 3.1.3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: 2.2.4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149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B4250-62BA-4E94-931D-A09714BE3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3"/>
          <a:stretch/>
        </p:blipFill>
        <p:spPr>
          <a:xfrm>
            <a:off x="5415589" y="3032852"/>
            <a:ext cx="2245675" cy="3047892"/>
          </a:xfrm>
          <a:custGeom>
            <a:avLst/>
            <a:gdLst/>
            <a:ahLst/>
            <a:cxnLst/>
            <a:rect l="l" t="t" r="r" b="b"/>
            <a:pathLst>
              <a:path w="2245675" h="3047892">
                <a:moveTo>
                  <a:pt x="148128" y="0"/>
                </a:moveTo>
                <a:lnTo>
                  <a:pt x="2245675" y="0"/>
                </a:lnTo>
                <a:lnTo>
                  <a:pt x="2245675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41A94-FB48-4638-929E-26D7AACF5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" r="6464" b="4"/>
          <a:stretch/>
        </p:blipFill>
        <p:spPr>
          <a:xfrm>
            <a:off x="8006832" y="3032852"/>
            <a:ext cx="2245674" cy="3047892"/>
          </a:xfrm>
          <a:custGeom>
            <a:avLst/>
            <a:gdLst/>
            <a:ahLst/>
            <a:cxnLst/>
            <a:rect l="l" t="t" r="r" b="b"/>
            <a:pathLst>
              <a:path w="2245674" h="3047892">
                <a:moveTo>
                  <a:pt x="0" y="0"/>
                </a:moveTo>
                <a:lnTo>
                  <a:pt x="2245674" y="0"/>
                </a:lnTo>
                <a:lnTo>
                  <a:pt x="2245674" y="2899764"/>
                </a:lnTo>
                <a:cubicBezTo>
                  <a:pt x="2245674" y="2981573"/>
                  <a:pt x="2179355" y="3047892"/>
                  <a:pt x="2097546" y="3047892"/>
                </a:cubicBezTo>
                <a:lnTo>
                  <a:pt x="0" y="3047892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F97257-D07D-43C8-BAF9-0D58D8E8AB8A}"/>
              </a:ext>
            </a:extLst>
          </p:cNvPr>
          <p:cNvSpPr/>
          <p:nvPr/>
        </p:nvSpPr>
        <p:spPr>
          <a:xfrm>
            <a:off x="1297834" y="244988"/>
            <a:ext cx="9749575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Data Quality Assessment: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Heart Disease Data Set from Kaggle has been initially available as a cleansed and transformed/adopted data set.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During ETL process dataset has been checked once again for any possible missing values in data frame and inappropriate attributes formats.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15A260-4FC0-4555-9024-7F3E47395E5C}"/>
              </a:ext>
            </a:extLst>
          </p:cNvPr>
          <p:cNvSpPr txBox="1">
            <a:spLocks/>
          </p:cNvSpPr>
          <p:nvPr/>
        </p:nvSpPr>
        <p:spPr>
          <a:xfrm>
            <a:off x="1444337" y="2380126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703-C0E0-4020-946B-8E8E47E0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42C0D-460F-44F9-B8F0-DA6F0A42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831"/>
            <a:ext cx="3072463" cy="30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7FDBD-A247-4E63-B3D4-933D61A4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64" y="5149026"/>
            <a:ext cx="6860805" cy="13556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EBE7F6-C241-43AB-B5D0-401A73F53715}"/>
              </a:ext>
            </a:extLst>
          </p:cNvPr>
          <p:cNvSpPr txBox="1">
            <a:spLocks/>
          </p:cNvSpPr>
          <p:nvPr/>
        </p:nvSpPr>
        <p:spPr>
          <a:xfrm>
            <a:off x="1927515" y="992940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32847-0981-49D7-B402-E7934022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21" y="667544"/>
            <a:ext cx="5112945" cy="51479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3F206-7CE2-4EC3-81F1-341DDE234D90}"/>
              </a:ext>
            </a:extLst>
          </p:cNvPr>
          <p:cNvSpPr txBox="1">
            <a:spLocks/>
          </p:cNvSpPr>
          <p:nvPr/>
        </p:nvSpPr>
        <p:spPr>
          <a:xfrm>
            <a:off x="1927515" y="992940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5EE37-1DBC-42E1-9AC1-EB3028D3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353" y="701536"/>
            <a:ext cx="5350852" cy="51479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6889DD-2164-41BA-A448-14BB5B7DB13B}"/>
              </a:ext>
            </a:extLst>
          </p:cNvPr>
          <p:cNvSpPr txBox="1">
            <a:spLocks/>
          </p:cNvSpPr>
          <p:nvPr/>
        </p:nvSpPr>
        <p:spPr>
          <a:xfrm>
            <a:off x="1927515" y="992940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BB37F-CECF-4DC8-8247-A49A1DD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14" y="1465118"/>
            <a:ext cx="1911021" cy="3327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A90668-AAAA-43ED-BC45-15CD64BD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32" y="867641"/>
            <a:ext cx="5154459" cy="46194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EBCFAA-12F6-4185-A499-715F45A47AA9}"/>
              </a:ext>
            </a:extLst>
          </p:cNvPr>
          <p:cNvSpPr txBox="1">
            <a:spLocks/>
          </p:cNvSpPr>
          <p:nvPr/>
        </p:nvSpPr>
        <p:spPr>
          <a:xfrm>
            <a:off x="514354" y="1102039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8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Training and testing models and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4D2452-00A0-4EFF-BCE1-4DCA8A92EF61}"/>
              </a:ext>
            </a:extLst>
          </p:cNvPr>
          <p:cNvSpPr/>
          <p:nvPr/>
        </p:nvSpPr>
        <p:spPr>
          <a:xfrm>
            <a:off x="886691" y="1554586"/>
            <a:ext cx="5389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capstone project requirements and for educational purposes the following algorithms have been used: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Machines,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Support Vector Machines (SVC),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Neighbors algorithm (KNN),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Naive Bayes,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Stochastic Gradient Descent,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Ridge Classifier.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6644E-14A0-453E-97BB-4E359EFB849C}"/>
              </a:ext>
            </a:extLst>
          </p:cNvPr>
          <p:cNvSpPr/>
          <p:nvPr/>
        </p:nvSpPr>
        <p:spPr>
          <a:xfrm>
            <a:off x="1281545" y="5490687"/>
            <a:ext cx="9213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https://eu-gb.dataplatform.cloud.ibm.com/analytics/notebooks/v2/4c28ac5d-30c8-4029-85c6-bebfc22418ec/view?projectid=535fa780-2008-4612-9dad-6472967021c4&amp;context=analytics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A5FE9-3755-4517-885E-99D3E52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90" y="1644964"/>
            <a:ext cx="5111719" cy="35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Symbol</vt:lpstr>
      <vt:lpstr>Times New Roman</vt:lpstr>
      <vt:lpstr>Tw Cen MT</vt:lpstr>
      <vt:lpstr>Circuit</vt:lpstr>
      <vt:lpstr>Advanced Data Science Capstone Project: Prediction of cardiovascular events.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Science Capstone Project: Prediction of cardiovascular events.</dc:title>
  <dc:creator>Maxim Lukin</dc:creator>
  <cp:lastModifiedBy>Maxim Lukin</cp:lastModifiedBy>
  <cp:revision>1</cp:revision>
  <dcterms:created xsi:type="dcterms:W3CDTF">2020-02-10T20:36:31Z</dcterms:created>
  <dcterms:modified xsi:type="dcterms:W3CDTF">2020-02-10T20:37:03Z</dcterms:modified>
</cp:coreProperties>
</file>