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60" r:id="rId5"/>
    <p:sldId id="262" r:id="rId6"/>
    <p:sldId id="261" r:id="rId7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EF1EF2-8CB6-403F-AFE8-8B21AC5F77F4}">
          <p14:sldIdLst>
            <p14:sldId id="257"/>
          </p14:sldIdLst>
        </p14:section>
        <p14:section name="Face" id="{DBBB349D-F0CF-4D6C-A854-1E1B02CE2023}">
          <p14:sldIdLst>
            <p14:sldId id="264"/>
          </p14:sldIdLst>
        </p14:section>
        <p14:section name="flicker-face" id="{DD45BE9B-4A10-4E6B-B4FF-0BC253FEE73C}">
          <p14:sldIdLst>
            <p14:sldId id="263"/>
          </p14:sldIdLst>
        </p14:section>
        <p14:section name="Flicker-single" id="{72B1A973-FCD9-4DC7-A991-EA63AC4587DE}">
          <p14:sldIdLst>
            <p14:sldId id="260"/>
          </p14:sldIdLst>
        </p14:section>
        <p14:section name="Flicker" id="{3DB7C46E-C29D-491B-95F3-89972DB3FC57}">
          <p14:sldIdLst>
            <p14:sldId id="262"/>
          </p14:sldIdLst>
        </p14:section>
        <p14:section name="Untitled Section" id="{4640617D-F422-4CB5-AD55-7E0BA5546375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973"/>
    <a:srgbClr val="5BC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E440-E0DC-4E21-8B4A-C8EFE9C2FD56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224-A1CA-4F4A-A93D-94053C5434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55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E440-E0DC-4E21-8B4A-C8EFE9C2FD56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224-A1CA-4F4A-A93D-94053C5434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E440-E0DC-4E21-8B4A-C8EFE9C2FD56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224-A1CA-4F4A-A93D-94053C5434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0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E440-E0DC-4E21-8B4A-C8EFE9C2FD56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224-A1CA-4F4A-A93D-94053C5434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50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E440-E0DC-4E21-8B4A-C8EFE9C2FD56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224-A1CA-4F4A-A93D-94053C5434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887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E440-E0DC-4E21-8B4A-C8EFE9C2FD56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224-A1CA-4F4A-A93D-94053C5434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54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E440-E0DC-4E21-8B4A-C8EFE9C2FD56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224-A1CA-4F4A-A93D-94053C5434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36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E440-E0DC-4E21-8B4A-C8EFE9C2FD56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224-A1CA-4F4A-A93D-94053C5434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7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E440-E0DC-4E21-8B4A-C8EFE9C2FD56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224-A1CA-4F4A-A93D-94053C5434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86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E440-E0DC-4E21-8B4A-C8EFE9C2FD56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224-A1CA-4F4A-A93D-94053C5434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00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E440-E0DC-4E21-8B4A-C8EFE9C2FD56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1224-A1CA-4F4A-A93D-94053C5434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03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7E440-E0DC-4E21-8B4A-C8EFE9C2FD56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1224-A1CA-4F4A-A93D-94053C5434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3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CAAA"/>
            </a:gs>
            <a:gs pos="100000">
              <a:srgbClr val="00897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626" y="876229"/>
            <a:ext cx="12490896" cy="1988345"/>
          </a:xfrm>
        </p:spPr>
        <p:txBody>
          <a:bodyPr/>
          <a:lstStyle/>
          <a:p>
            <a:r>
              <a:rPr lang="en-CA" b="1" dirty="0">
                <a:solidFill>
                  <a:schemeClr val="bg2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705" y="3053879"/>
            <a:ext cx="13700591" cy="596244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In this experiment we are looking for neural markers of attention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You will see 6 locations on the screen, arranged in a circle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At the start of each trial, you will see one location highlighted with a purple square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Focus your attention on the location indicated by the purple square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Keep your attention focused there, until the images disappear, and you see a + symbol.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After that, you will see a purple square at a new location, and you should focus your attention there.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4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At the end, there will be a short survey about your experience.</a:t>
            </a:r>
          </a:p>
        </p:txBody>
      </p:sp>
      <p:pic>
        <p:nvPicPr>
          <p:cNvPr id="5" name="Picture 4" descr="A cartoon brain with a smile&#10;&#10;Description automatically generated">
            <a:extLst>
              <a:ext uri="{FF2B5EF4-FFF2-40B4-BE49-F238E27FC236}">
                <a16:creationId xmlns:a16="http://schemas.microsoft.com/office/drawing/2014/main" id="{AEB48D3F-34B8-BD60-152E-47BFC9CFB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8" y="338069"/>
            <a:ext cx="3200400" cy="2686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C2592-2BCC-6541-FBE9-788A6AC8971A}"/>
              </a:ext>
            </a:extLst>
          </p:cNvPr>
          <p:cNvSpPr txBox="1"/>
          <p:nvPr/>
        </p:nvSpPr>
        <p:spPr>
          <a:xfrm>
            <a:off x="2695710" y="9394933"/>
            <a:ext cx="1262370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0375" indent="-2981325"/>
            <a:r>
              <a:rPr lang="en-CA" b="1" dirty="0">
                <a:solidFill>
                  <a:srgbClr val="7030A0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Experimenter: Ensure data is streaming from </a:t>
            </a:r>
            <a:r>
              <a:rPr lang="en-CA" b="1" dirty="0" err="1">
                <a:solidFill>
                  <a:srgbClr val="7030A0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actiCHamp</a:t>
            </a:r>
            <a:endParaRPr lang="en-CA" b="1" dirty="0">
              <a:solidFill>
                <a:srgbClr val="7030A0"/>
              </a:solidFill>
              <a:latin typeface="FiraCode Nerd Font" pitchFamily="2" charset="0"/>
              <a:ea typeface="FiraCode Nerd Font" pitchFamily="2" charset="0"/>
              <a:cs typeface="FiraCode Ner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5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CAAA"/>
            </a:gs>
            <a:gs pos="100000">
              <a:srgbClr val="00897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626" y="876229"/>
            <a:ext cx="12490896" cy="1988345"/>
          </a:xfrm>
        </p:spPr>
        <p:txBody>
          <a:bodyPr/>
          <a:lstStyle/>
          <a:p>
            <a:r>
              <a:rPr lang="en-CA" b="1" dirty="0">
                <a:solidFill>
                  <a:schemeClr val="bg2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705" y="3053879"/>
            <a:ext cx="13700591" cy="5962442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In this experiment we are looking for neural markers of attention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You will see 6 locations on the screen, arranged in a circle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At the start of each trial, you will see one location highlighted with a purple square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Focus your attention on the location indicated by the purple square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After that, </a:t>
            </a:r>
            <a:r>
              <a:rPr lang="en-CA" sz="2800" b="1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one object will appear at a time </a:t>
            </a: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– make sure to </a:t>
            </a:r>
            <a:r>
              <a:rPr lang="en-CA" sz="2800" u="sng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keep you attention only on the highlighted location until you see a + symbol</a:t>
            </a:r>
            <a:endParaRPr lang="en-CA" sz="2800" dirty="0">
              <a:solidFill>
                <a:schemeClr val="bg1"/>
              </a:solidFill>
              <a:latin typeface="FiraCode Nerd Font" pitchFamily="2" charset="0"/>
              <a:ea typeface="FiraCode Nerd Font" pitchFamily="2" charset="0"/>
              <a:cs typeface="FiraCode Nerd Font" pitchFamily="2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After that, you will see a purple square at a new location, and you should focus your attention there.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At the end, there will be a short survey about your experience.</a:t>
            </a:r>
          </a:p>
        </p:txBody>
      </p:sp>
      <p:pic>
        <p:nvPicPr>
          <p:cNvPr id="5" name="Picture 4" descr="A cartoon brain with a smile&#10;&#10;Description automatically generated">
            <a:extLst>
              <a:ext uri="{FF2B5EF4-FFF2-40B4-BE49-F238E27FC236}">
                <a16:creationId xmlns:a16="http://schemas.microsoft.com/office/drawing/2014/main" id="{AEB48D3F-34B8-BD60-152E-47BFC9CFB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8" y="338069"/>
            <a:ext cx="3200400" cy="2686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C2592-2BCC-6541-FBE9-788A6AC8971A}"/>
              </a:ext>
            </a:extLst>
          </p:cNvPr>
          <p:cNvSpPr txBox="1"/>
          <p:nvPr/>
        </p:nvSpPr>
        <p:spPr>
          <a:xfrm>
            <a:off x="2695710" y="9394933"/>
            <a:ext cx="1262370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0375" indent="-2981325"/>
            <a:r>
              <a:rPr lang="en-CA" b="1" dirty="0">
                <a:solidFill>
                  <a:srgbClr val="7030A0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Experimenter: Ensure data is streaming from </a:t>
            </a:r>
            <a:r>
              <a:rPr lang="en-CA" b="1" dirty="0" err="1">
                <a:solidFill>
                  <a:srgbClr val="7030A0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actiCHamp</a:t>
            </a:r>
            <a:endParaRPr lang="en-CA" b="1" dirty="0">
              <a:solidFill>
                <a:srgbClr val="7030A0"/>
              </a:solidFill>
              <a:latin typeface="FiraCode Nerd Font" pitchFamily="2" charset="0"/>
              <a:ea typeface="FiraCode Nerd Font" pitchFamily="2" charset="0"/>
              <a:cs typeface="FiraCode Ner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CAAA"/>
            </a:gs>
            <a:gs pos="100000">
              <a:srgbClr val="00897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626" y="876229"/>
            <a:ext cx="12490896" cy="1988345"/>
          </a:xfrm>
        </p:spPr>
        <p:txBody>
          <a:bodyPr/>
          <a:lstStyle/>
          <a:p>
            <a:r>
              <a:rPr lang="en-CA" b="1" dirty="0">
                <a:solidFill>
                  <a:schemeClr val="bg2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705" y="3053879"/>
            <a:ext cx="13700591" cy="5962442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In this experiment we are looking for neural markers of attention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You will see 6 locations on the screen, arranged in a circle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At the start of each trial, you will see one location highlighted with a purple square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Focus your attention on the location indicated by the purple square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After that, </a:t>
            </a:r>
            <a:r>
              <a:rPr lang="en-CA" sz="2800" b="1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one object at a time will appear and flicker </a:t>
            </a: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– make sure to </a:t>
            </a:r>
            <a:r>
              <a:rPr lang="en-CA" sz="2800" u="sng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keep you attention only on the highlighted location until you see a + symbol</a:t>
            </a:r>
            <a:endParaRPr lang="en-CA" sz="2800" dirty="0">
              <a:solidFill>
                <a:schemeClr val="bg1"/>
              </a:solidFill>
              <a:latin typeface="FiraCode Nerd Font" pitchFamily="2" charset="0"/>
              <a:ea typeface="FiraCode Nerd Font" pitchFamily="2" charset="0"/>
              <a:cs typeface="FiraCode Nerd Font" pitchFamily="2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After that, you will see a purple square at a new location, and you should focus your attention there.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At the end, there will be a short survey about your experience.</a:t>
            </a:r>
          </a:p>
        </p:txBody>
      </p:sp>
      <p:pic>
        <p:nvPicPr>
          <p:cNvPr id="5" name="Picture 4" descr="A cartoon brain with a smile&#10;&#10;Description automatically generated">
            <a:extLst>
              <a:ext uri="{FF2B5EF4-FFF2-40B4-BE49-F238E27FC236}">
                <a16:creationId xmlns:a16="http://schemas.microsoft.com/office/drawing/2014/main" id="{AEB48D3F-34B8-BD60-152E-47BFC9CFB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8" y="338069"/>
            <a:ext cx="3200400" cy="2686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C2592-2BCC-6541-FBE9-788A6AC8971A}"/>
              </a:ext>
            </a:extLst>
          </p:cNvPr>
          <p:cNvSpPr txBox="1"/>
          <p:nvPr/>
        </p:nvSpPr>
        <p:spPr>
          <a:xfrm>
            <a:off x="2695710" y="9394933"/>
            <a:ext cx="1262370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0375" indent="-2981325"/>
            <a:r>
              <a:rPr lang="en-CA" b="1" dirty="0">
                <a:solidFill>
                  <a:srgbClr val="7030A0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Experimenter: Ensure data is streaming from </a:t>
            </a:r>
            <a:r>
              <a:rPr lang="en-CA" b="1" dirty="0" err="1">
                <a:solidFill>
                  <a:srgbClr val="7030A0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actiCHamp</a:t>
            </a:r>
            <a:endParaRPr lang="en-CA" b="1" dirty="0">
              <a:solidFill>
                <a:srgbClr val="7030A0"/>
              </a:solidFill>
              <a:latin typeface="FiraCode Nerd Font" pitchFamily="2" charset="0"/>
              <a:ea typeface="FiraCode Nerd Font" pitchFamily="2" charset="0"/>
              <a:cs typeface="FiraCode Ner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6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CAAA"/>
            </a:gs>
            <a:gs pos="100000">
              <a:srgbClr val="00897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626" y="876229"/>
            <a:ext cx="12490896" cy="1988345"/>
          </a:xfrm>
        </p:spPr>
        <p:txBody>
          <a:bodyPr/>
          <a:lstStyle/>
          <a:p>
            <a:r>
              <a:rPr lang="en-CA" b="1" dirty="0">
                <a:solidFill>
                  <a:schemeClr val="bg2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705" y="3053879"/>
            <a:ext cx="13700591" cy="5962442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In this experiment we are looking for neural markers of attention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You will see 6 locations on the screen, arranged in a circle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At the start of each trial, you will see one location highlighted with a purple square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Focus your attention on the location indicated by the purple square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After that, </a:t>
            </a:r>
            <a:r>
              <a:rPr lang="en-CA" sz="2800" b="1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one object at a time will appear and flicker </a:t>
            </a: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– make sure to </a:t>
            </a:r>
            <a:r>
              <a:rPr lang="en-CA" sz="2800" u="sng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keep you attention only on the highlighted location until you see a + symbol</a:t>
            </a:r>
            <a:endParaRPr lang="en-CA" sz="2800" dirty="0">
              <a:solidFill>
                <a:schemeClr val="bg1"/>
              </a:solidFill>
              <a:latin typeface="FiraCode Nerd Font" pitchFamily="2" charset="0"/>
              <a:ea typeface="FiraCode Nerd Font" pitchFamily="2" charset="0"/>
              <a:cs typeface="FiraCode Nerd Font" pitchFamily="2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After that, you will see a purple square at a new location, and you should focus your attention there.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At the end, there will be a short survey about your experience.</a:t>
            </a:r>
          </a:p>
        </p:txBody>
      </p:sp>
      <p:pic>
        <p:nvPicPr>
          <p:cNvPr id="5" name="Picture 4" descr="A cartoon brain with a smile&#10;&#10;Description automatically generated">
            <a:extLst>
              <a:ext uri="{FF2B5EF4-FFF2-40B4-BE49-F238E27FC236}">
                <a16:creationId xmlns:a16="http://schemas.microsoft.com/office/drawing/2014/main" id="{AEB48D3F-34B8-BD60-152E-47BFC9CFB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8" y="338069"/>
            <a:ext cx="3200400" cy="2686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C2592-2BCC-6541-FBE9-788A6AC8971A}"/>
              </a:ext>
            </a:extLst>
          </p:cNvPr>
          <p:cNvSpPr txBox="1"/>
          <p:nvPr/>
        </p:nvSpPr>
        <p:spPr>
          <a:xfrm>
            <a:off x="2695710" y="9394933"/>
            <a:ext cx="1262370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0375" indent="-2981325"/>
            <a:r>
              <a:rPr lang="en-CA" b="1" dirty="0">
                <a:solidFill>
                  <a:srgbClr val="7030A0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Experimenter: Ensure data is streaming from </a:t>
            </a:r>
            <a:r>
              <a:rPr lang="en-CA" b="1" dirty="0" err="1">
                <a:solidFill>
                  <a:srgbClr val="7030A0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actiCHamp</a:t>
            </a:r>
            <a:endParaRPr lang="en-CA" b="1" dirty="0">
              <a:solidFill>
                <a:srgbClr val="7030A0"/>
              </a:solidFill>
              <a:latin typeface="FiraCode Nerd Font" pitchFamily="2" charset="0"/>
              <a:ea typeface="FiraCode Nerd Font" pitchFamily="2" charset="0"/>
              <a:cs typeface="FiraCode Ner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CAAA"/>
            </a:gs>
            <a:gs pos="100000">
              <a:srgbClr val="00897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626" y="876229"/>
            <a:ext cx="12490896" cy="1988345"/>
          </a:xfrm>
        </p:spPr>
        <p:txBody>
          <a:bodyPr/>
          <a:lstStyle/>
          <a:p>
            <a:r>
              <a:rPr lang="en-CA" b="1" dirty="0">
                <a:solidFill>
                  <a:schemeClr val="bg2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705" y="3053879"/>
            <a:ext cx="13700591" cy="5962442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In this experiment we are looking for neural markers of attention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You will see 6 locations on the screen, arranged in a circle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At the start of each trial, you will see one location highlighted with a purple square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Focus your attention on the location indicated by the purple square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After that, </a:t>
            </a:r>
            <a:r>
              <a:rPr lang="en-CA" sz="2800" b="1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the objects all will flicker simultaneously </a:t>
            </a: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– make sure to </a:t>
            </a:r>
            <a:r>
              <a:rPr lang="en-CA" sz="2800" u="sng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keep you attention on the highlighted location until you see a + symbol</a:t>
            </a:r>
            <a:endParaRPr lang="en-CA" sz="2800" dirty="0">
              <a:solidFill>
                <a:schemeClr val="bg1"/>
              </a:solidFill>
              <a:latin typeface="FiraCode Nerd Font" pitchFamily="2" charset="0"/>
              <a:ea typeface="FiraCode Nerd Font" pitchFamily="2" charset="0"/>
              <a:cs typeface="FiraCode Nerd Font" pitchFamily="2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After that, you will see a purple square at a new location, and you should focus your attention there.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28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At the end, there will be a short survey about your experience.</a:t>
            </a:r>
          </a:p>
        </p:txBody>
      </p:sp>
      <p:pic>
        <p:nvPicPr>
          <p:cNvPr id="5" name="Picture 4" descr="A cartoon brain with a smile&#10;&#10;Description automatically generated">
            <a:extLst>
              <a:ext uri="{FF2B5EF4-FFF2-40B4-BE49-F238E27FC236}">
                <a16:creationId xmlns:a16="http://schemas.microsoft.com/office/drawing/2014/main" id="{AEB48D3F-34B8-BD60-152E-47BFC9CFB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8" y="338069"/>
            <a:ext cx="3200400" cy="2686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C2592-2BCC-6541-FBE9-788A6AC8971A}"/>
              </a:ext>
            </a:extLst>
          </p:cNvPr>
          <p:cNvSpPr txBox="1"/>
          <p:nvPr/>
        </p:nvSpPr>
        <p:spPr>
          <a:xfrm>
            <a:off x="2695710" y="9394933"/>
            <a:ext cx="1262370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0375" indent="-2981325"/>
            <a:r>
              <a:rPr lang="en-CA" b="1" dirty="0">
                <a:solidFill>
                  <a:srgbClr val="7030A0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Experimenter: Ensure data is streaming from </a:t>
            </a:r>
            <a:r>
              <a:rPr lang="en-CA" b="1" dirty="0" err="1">
                <a:solidFill>
                  <a:srgbClr val="7030A0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actiCHamp</a:t>
            </a:r>
            <a:endParaRPr lang="en-CA" b="1" dirty="0">
              <a:solidFill>
                <a:srgbClr val="7030A0"/>
              </a:solidFill>
              <a:latin typeface="FiraCode Nerd Font" pitchFamily="2" charset="0"/>
              <a:ea typeface="FiraCode Nerd Font" pitchFamily="2" charset="0"/>
              <a:cs typeface="FiraCode Ner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6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CAAA"/>
            </a:gs>
            <a:gs pos="100000">
              <a:srgbClr val="00897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9353" y="686923"/>
            <a:ext cx="12490896" cy="1988345"/>
          </a:xfrm>
        </p:spPr>
        <p:txBody>
          <a:bodyPr/>
          <a:lstStyle/>
          <a:p>
            <a:r>
              <a:rPr lang="en-CA" b="1" dirty="0">
                <a:solidFill>
                  <a:schemeClr val="bg2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710" y="3152888"/>
            <a:ext cx="12896580" cy="604663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33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Focus your attention on the location indicated by the purple square.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33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Keep your attention focused there, until the images disappear and you see a + symbol.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33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After that, you will see a purple square at a new location, and you should focus your attention there.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</a:pPr>
            <a:r>
              <a:rPr lang="en-CA" sz="3300" dirty="0">
                <a:solidFill>
                  <a:schemeClr val="bg1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At the end, there will be a short survey about your experience.</a:t>
            </a:r>
          </a:p>
          <a:p>
            <a:endParaRPr lang="en-CA" sz="2100" dirty="0"/>
          </a:p>
        </p:txBody>
      </p:sp>
      <p:pic>
        <p:nvPicPr>
          <p:cNvPr id="5" name="Picture 4" descr="A cartoon brain with a smile&#10;&#10;Description automatically generated">
            <a:extLst>
              <a:ext uri="{FF2B5EF4-FFF2-40B4-BE49-F238E27FC236}">
                <a16:creationId xmlns:a16="http://schemas.microsoft.com/office/drawing/2014/main" id="{AEB48D3F-34B8-BD60-152E-47BFC9CFB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37" y="338070"/>
            <a:ext cx="3200400" cy="2686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C2592-2BCC-6541-FBE9-788A6AC8971A}"/>
              </a:ext>
            </a:extLst>
          </p:cNvPr>
          <p:cNvSpPr txBox="1"/>
          <p:nvPr/>
        </p:nvSpPr>
        <p:spPr>
          <a:xfrm>
            <a:off x="2695710" y="9115330"/>
            <a:ext cx="1262370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0375" indent="-2981325"/>
            <a:r>
              <a:rPr lang="en-CA" b="1" dirty="0">
                <a:solidFill>
                  <a:srgbClr val="7030A0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Experimenter: Ensure data is streaming from </a:t>
            </a:r>
            <a:r>
              <a:rPr lang="en-CA" b="1" dirty="0" err="1">
                <a:solidFill>
                  <a:srgbClr val="7030A0"/>
                </a:solidFill>
                <a:latin typeface="FiraCode Nerd Font" pitchFamily="2" charset="0"/>
                <a:ea typeface="FiraCode Nerd Font" pitchFamily="2" charset="0"/>
                <a:cs typeface="FiraCode Nerd Font" pitchFamily="2" charset="0"/>
              </a:rPr>
              <a:t>actiCHamp</a:t>
            </a:r>
            <a:endParaRPr lang="en-CA" b="1" dirty="0">
              <a:solidFill>
                <a:srgbClr val="7030A0"/>
              </a:solidFill>
              <a:latin typeface="FiraCode Nerd Font" pitchFamily="2" charset="0"/>
              <a:ea typeface="FiraCode Nerd Font" pitchFamily="2" charset="0"/>
              <a:cs typeface="FiraCode Ner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8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697</Words>
  <Application>Microsoft Office PowerPoint</Application>
  <PresentationFormat>Custom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FiraCode Nerd Font</vt:lpstr>
      <vt:lpstr>Office Theme</vt:lpstr>
      <vt:lpstr>Welcome!</vt:lpstr>
      <vt:lpstr>Welcome!</vt:lpstr>
      <vt:lpstr>Welcome!</vt:lpstr>
      <vt:lpstr>Welcome!</vt:lpstr>
      <vt:lpstr>Welcome!</vt:lpstr>
      <vt:lpstr>Welcome!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BCI</dc:creator>
  <cp:lastModifiedBy>Max Mascini</cp:lastModifiedBy>
  <cp:revision>28</cp:revision>
  <dcterms:created xsi:type="dcterms:W3CDTF">2023-12-15T20:26:58Z</dcterms:created>
  <dcterms:modified xsi:type="dcterms:W3CDTF">2024-01-27T18:37:30Z</dcterms:modified>
</cp:coreProperties>
</file>