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C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2998D-6903-452B-8ACF-46BAFBBB2BF5}" v="32" dt="2022-03-31T15:59:16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ED-451F-A583-396E30919D0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ED-451F-A583-396E30919D0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ED-451F-A583-396E30919D0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ED-451F-A583-396E30919D0C}"/>
              </c:ext>
            </c:extLst>
          </c:dPt>
          <c:cat>
            <c:strRef>
              <c:f>Feuil1!$A$2:$A$5</c:f>
              <c:strCache>
                <c:ptCount val="3"/>
                <c:pt idx="0">
                  <c:v>   </c:v>
                </c:pt>
                <c:pt idx="1">
                  <c:v>     </c:v>
                </c:pt>
                <c:pt idx="2">
                  <c:v>        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F3-4B38-BB58-363770E44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12D81B8-3B1F-4774-9C58-4E0C0F2DA9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E74C54-C57F-42BE-985C-887F72D02D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89C44-4B89-450A-A07E-C9CC99520BD6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BDDADF-E8D9-41DB-AE03-1FB8348FF7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50ACFF-722C-4985-BAE0-8F134596E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100B4-98D3-401C-A9E7-A9445D4AC8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64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B5E5E-5EED-4434-A5E5-E43799D439D7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43537-0858-404F-983C-E92E735EF0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83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3F38-0FAB-4603-90E1-4357A50C1B52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D233-8843-4430-BD71-C13DBF3A4899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840B-51E0-4D7E-986D-C8F8404FD6C2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17B-6435-47A4-83DE-E2DDBB59E82D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95BC-F8E9-44A1-B228-6A967A9A5427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2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5A9A-1746-49D0-AF62-596C56EC068B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7F0B1DBB-D142-4B6A-A155-6E79445F20AE}" type="datetime1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3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FBF-E967-4E67-9383-91436F8EE4F3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0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ABF-EE0B-4376-8C20-D23A84577A50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E58B-FCDD-40DD-8D36-2C11F4F28E83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3FB0-42D5-499B-9EE9-D80116ACF05A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F840628-1C7C-4D55-8DEC-2169B9F91C82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au, montagne, nature, glace&#10;&#10;Description générée automatiquement">
            <a:extLst>
              <a:ext uri="{FF2B5EF4-FFF2-40B4-BE49-F238E27FC236}">
                <a16:creationId xmlns:a16="http://schemas.microsoft.com/office/drawing/2014/main" id="{FFF41D71-A2BB-41B4-A72D-9F948F8DC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C64F14-5B5E-49B3-867C-BFDA5F06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3778"/>
          </a:xfrm>
        </p:spPr>
        <p:txBody>
          <a:bodyPr anchor="t"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Photoposh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5BED89-0D30-4B9E-8B71-BBDC84E16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971398"/>
            <a:ext cx="5040785" cy="2333778"/>
          </a:xfrm>
        </p:spPr>
        <p:txBody>
          <a:bodyPr anchor="t">
            <a:normAutofit/>
          </a:bodyPr>
          <a:lstStyle/>
          <a:p>
            <a:pPr algn="r"/>
            <a:r>
              <a:rPr lang="fr-FR" b="1" dirty="0">
                <a:solidFill>
                  <a:srgbClr val="FFFFFF"/>
                </a:solidFill>
              </a:rPr>
              <a:t>Revue de Projet N°1 </a:t>
            </a:r>
          </a:p>
          <a:p>
            <a:pPr algn="r"/>
            <a:r>
              <a:rPr lang="fr-FR" dirty="0">
                <a:solidFill>
                  <a:srgbClr val="FFFFFF"/>
                </a:solidFill>
              </a:rPr>
              <a:t>Lycée Polyvalent JB-Schwilgué</a:t>
            </a:r>
          </a:p>
          <a:p>
            <a:pPr algn="r"/>
            <a:r>
              <a:rPr lang="fr-FR" dirty="0">
                <a:solidFill>
                  <a:srgbClr val="FFFFFF"/>
                </a:solidFill>
              </a:rPr>
              <a:t>Maxime G. Mattéo H. Mattéo M.</a:t>
            </a:r>
          </a:p>
          <a:p>
            <a:pPr algn="r"/>
            <a:r>
              <a:rPr lang="fr-FR" dirty="0">
                <a:solidFill>
                  <a:srgbClr val="FFFFFF"/>
                </a:solidFill>
              </a:rPr>
              <a:t>2022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CAB88C-843E-47FC-B982-2F441B3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2707A5-1F4F-421F-A100-3984618A5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" y="6122863"/>
            <a:ext cx="637908" cy="63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94375-75C4-4428-B485-CB2BDF87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843938"/>
            <a:ext cx="5020948" cy="2270641"/>
          </a:xfrm>
        </p:spPr>
        <p:txBody>
          <a:bodyPr/>
          <a:lstStyle/>
          <a:p>
            <a:r>
              <a:rPr lang="fr-FR" dirty="0"/>
              <a:t>Sommaire: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3533C6-1836-4C7A-B87E-D30C091A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F8EB7-FAAC-44E3-93D6-F6386CBE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1828074"/>
            <a:ext cx="5020948" cy="433067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Présentation</a:t>
            </a:r>
          </a:p>
          <a:p>
            <a:pPr marL="342900" indent="-342900">
              <a:buFontTx/>
              <a:buChar char="-"/>
            </a:pPr>
            <a:r>
              <a:rPr lang="fr-FR" dirty="0"/>
              <a:t>But</a:t>
            </a:r>
          </a:p>
          <a:p>
            <a:pPr marL="342900" indent="-342900">
              <a:buFontTx/>
              <a:buChar char="-"/>
            </a:pPr>
            <a:r>
              <a:rPr lang="fr-FR" dirty="0"/>
              <a:t>Modules</a:t>
            </a:r>
          </a:p>
          <a:p>
            <a:pPr marL="342900" indent="-342900">
              <a:buFontTx/>
              <a:buChar char="-"/>
            </a:pPr>
            <a:r>
              <a:rPr lang="fr-FR" dirty="0"/>
              <a:t>Fonctions</a:t>
            </a:r>
          </a:p>
          <a:p>
            <a:pPr marL="342900" indent="-342900">
              <a:buFontTx/>
              <a:buChar char="-"/>
            </a:pPr>
            <a:r>
              <a:rPr lang="fr-FR" dirty="0"/>
              <a:t>Répartition des taches</a:t>
            </a:r>
          </a:p>
          <a:p>
            <a:pPr marL="342900" indent="-342900">
              <a:buFontTx/>
              <a:buChar char="-"/>
            </a:pPr>
            <a:r>
              <a:rPr lang="fr-FR" dirty="0"/>
              <a:t>Liste Fonctions détaillées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29F0FF-7F0C-4BB9-8322-21320A3D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E30A61-CD22-4A06-9CD9-2DAD71FC0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" y="6122863"/>
            <a:ext cx="637908" cy="637908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5D6DB58F-9B95-4EE1-B967-D92C41059B1D}"/>
              </a:ext>
            </a:extLst>
          </p:cNvPr>
          <p:cNvSpPr/>
          <p:nvPr/>
        </p:nvSpPr>
        <p:spPr>
          <a:xfrm>
            <a:off x="11999119" y="-52793"/>
            <a:ext cx="242412" cy="250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8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94375-75C4-4428-B485-CB2BDF87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11541"/>
            <a:ext cx="5037174" cy="2591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Présentation</a:t>
            </a:r>
            <a:endParaRPr lang="en-US" sz="54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06472B3-CB2F-4D0E-883F-01FAFB629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415" y="2033652"/>
            <a:ext cx="5019418" cy="2664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/>
              <a:t>Logiciel</a:t>
            </a:r>
            <a:r>
              <a:rPr lang="en-US" sz="2200" dirty="0"/>
              <a:t> </a:t>
            </a:r>
            <a:r>
              <a:rPr lang="en-US" sz="2200" dirty="0" err="1"/>
              <a:t>d’édition</a:t>
            </a:r>
            <a:r>
              <a:rPr lang="en-US" sz="2200" dirty="0"/>
              <a:t> </a:t>
            </a:r>
            <a:r>
              <a:rPr lang="en-US" sz="2200" dirty="0" err="1"/>
              <a:t>d’image</a:t>
            </a:r>
            <a:r>
              <a:rPr lang="en-US" sz="2200" dirty="0"/>
              <a:t> </a:t>
            </a:r>
            <a:r>
              <a:rPr lang="en-US" sz="2200" dirty="0" err="1"/>
              <a:t>interactif</a:t>
            </a:r>
            <a:r>
              <a:rPr lang="en-US" sz="2200" dirty="0"/>
              <a:t> avec </a:t>
            </a:r>
            <a:r>
              <a:rPr lang="en-US" sz="2200" dirty="0" err="1"/>
              <a:t>une</a:t>
            </a:r>
            <a:r>
              <a:rPr lang="en-US" sz="2200" dirty="0"/>
              <a:t> </a:t>
            </a:r>
            <a:r>
              <a:rPr lang="en-US" sz="2200" dirty="0" err="1"/>
              <a:t>liste</a:t>
            </a:r>
            <a:r>
              <a:rPr lang="en-US" sz="2200" dirty="0"/>
              <a:t> de </a:t>
            </a:r>
            <a:r>
              <a:rPr lang="en-US" sz="2200" dirty="0" err="1"/>
              <a:t>fonctions</a:t>
            </a:r>
            <a:r>
              <a:rPr lang="en-US" sz="2200" dirty="0"/>
              <a:t> </a:t>
            </a:r>
            <a:r>
              <a:rPr lang="en-US" sz="2200" dirty="0" err="1"/>
              <a:t>prédéfinie</a:t>
            </a:r>
            <a:r>
              <a:rPr lang="en-US" sz="2200" dirty="0"/>
              <a:t> </a:t>
            </a:r>
            <a:r>
              <a:rPr lang="en-US" sz="2200" dirty="0" err="1"/>
              <a:t>comme</a:t>
            </a:r>
            <a:r>
              <a:rPr lang="en-US" sz="2200" dirty="0"/>
              <a:t> par </a:t>
            </a:r>
            <a:r>
              <a:rPr lang="en-US" sz="2200" dirty="0" err="1"/>
              <a:t>exemple</a:t>
            </a:r>
            <a:r>
              <a:rPr lang="en-US" sz="2200" dirty="0"/>
              <a:t>, </a:t>
            </a:r>
            <a:r>
              <a:rPr lang="en-US" sz="2200" dirty="0" err="1"/>
              <a:t>une</a:t>
            </a:r>
            <a:r>
              <a:rPr lang="en-US" sz="2200" dirty="0"/>
              <a:t> gestion du </a:t>
            </a:r>
            <a:r>
              <a:rPr lang="en-US" sz="2200" dirty="0" err="1"/>
              <a:t>flou</a:t>
            </a:r>
            <a:r>
              <a:rPr lang="en-US" sz="2200" dirty="0"/>
              <a:t> / de la </a:t>
            </a:r>
            <a:r>
              <a:rPr lang="en-US" sz="2200" dirty="0" err="1"/>
              <a:t>netteté</a:t>
            </a:r>
            <a:r>
              <a:rPr lang="en-US" sz="2200" dirty="0"/>
              <a:t>, </a:t>
            </a:r>
            <a:r>
              <a:rPr lang="en-US" sz="2200" dirty="0" err="1"/>
              <a:t>ou</a:t>
            </a:r>
            <a:r>
              <a:rPr lang="en-US" sz="2200" dirty="0"/>
              <a:t> bien encore de la </a:t>
            </a:r>
            <a:r>
              <a:rPr lang="en-US" sz="2200" dirty="0" err="1"/>
              <a:t>luminosité</a:t>
            </a:r>
            <a:r>
              <a:rPr lang="en-US" sz="2200" dirty="0"/>
              <a:t> de </a:t>
            </a:r>
            <a:r>
              <a:rPr lang="en-US" sz="2200" dirty="0" err="1"/>
              <a:t>l’image</a:t>
            </a:r>
            <a:r>
              <a:rPr lang="en-US" sz="2200" dirty="0"/>
              <a:t>.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EB7BF-F8E5-4078-97E4-4276495F2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EA0A39-E66D-433C-877C-647360AC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68" y="1059433"/>
            <a:ext cx="5028284" cy="50282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6410B6-283B-4344-B966-9B39FAF3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5FAA09D-2DD6-4BA9-8A33-D186394B6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" y="6122863"/>
            <a:ext cx="637908" cy="637908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C743D7CB-F7FF-4ACA-A391-91D1423BC47B}"/>
              </a:ext>
            </a:extLst>
          </p:cNvPr>
          <p:cNvSpPr/>
          <p:nvPr/>
        </p:nvSpPr>
        <p:spPr>
          <a:xfrm>
            <a:off x="11999119" y="-52793"/>
            <a:ext cx="242412" cy="250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97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94375-75C4-4428-B485-CB2BDF87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843938"/>
            <a:ext cx="5020948" cy="2270641"/>
          </a:xfrm>
        </p:spPr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F8EB7-FAAC-44E3-93D6-F6386CBE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752" y="234960"/>
            <a:ext cx="5020948" cy="6388079"/>
          </a:xfrm>
        </p:spPr>
        <p:txBody>
          <a:bodyPr>
            <a:normAutofit/>
          </a:bodyPr>
          <a:lstStyle/>
          <a:p>
            <a:r>
              <a:rPr lang="fr-FR" sz="2800" b="1" i="0" dirty="0"/>
              <a:t>Modules disponibles : </a:t>
            </a:r>
          </a:p>
          <a:p>
            <a:pPr marL="342900" indent="-342900">
              <a:buFontTx/>
              <a:buChar char="-"/>
            </a:pPr>
            <a:r>
              <a:rPr lang="fr-FR" b="1" i="0" dirty="0"/>
              <a:t>IHM :</a:t>
            </a:r>
            <a:br>
              <a:rPr lang="fr-FR" dirty="0"/>
            </a:br>
            <a:r>
              <a:rPr lang="fr-FR" dirty="0">
                <a:solidFill>
                  <a:srgbClr val="1BC573"/>
                </a:solidFill>
              </a:rPr>
              <a:t>- </a:t>
            </a:r>
            <a:r>
              <a:rPr lang="fr-FR" dirty="0" err="1">
                <a:solidFill>
                  <a:srgbClr val="1BC573"/>
                </a:solidFill>
              </a:rPr>
              <a:t>Tkinter</a:t>
            </a:r>
            <a:br>
              <a:rPr lang="fr-FR" dirty="0">
                <a:solidFill>
                  <a:srgbClr val="1BC573"/>
                </a:solidFill>
              </a:rPr>
            </a:br>
            <a:r>
              <a:rPr lang="fr-FR" dirty="0">
                <a:solidFill>
                  <a:srgbClr val="1BC573"/>
                </a:solidFill>
              </a:rPr>
              <a:t>- </a:t>
            </a:r>
            <a:r>
              <a:rPr lang="fr-FR" dirty="0" err="1">
                <a:solidFill>
                  <a:srgbClr val="1BC573"/>
                </a:solidFill>
              </a:rPr>
              <a:t>Kivy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Pygames</a:t>
            </a:r>
            <a:br>
              <a:rPr lang="fr-FR" dirty="0"/>
            </a:br>
            <a:r>
              <a:rPr lang="fr-FR" dirty="0"/>
              <a:t>- Django</a:t>
            </a:r>
          </a:p>
          <a:p>
            <a:pPr marL="342900" indent="-342900">
              <a:buFontTx/>
              <a:buChar char="-"/>
            </a:pPr>
            <a:r>
              <a:rPr lang="fr-FR" b="1" i="0" dirty="0"/>
              <a:t>Conversion d’image :</a:t>
            </a:r>
            <a:br>
              <a:rPr lang="fr-FR" dirty="0"/>
            </a:br>
            <a:r>
              <a:rPr lang="fr-FR" dirty="0">
                <a:solidFill>
                  <a:schemeClr val="accent1"/>
                </a:solidFill>
              </a:rPr>
              <a:t>- </a:t>
            </a:r>
            <a:r>
              <a:rPr lang="fr-FR" dirty="0" err="1">
                <a:solidFill>
                  <a:schemeClr val="accent1"/>
                </a:solidFill>
              </a:rPr>
              <a:t>Pil</a:t>
            </a:r>
            <a:r>
              <a:rPr lang="fr-FR" dirty="0">
                <a:solidFill>
                  <a:schemeClr val="accent1"/>
                </a:solidFill>
              </a:rPr>
              <a:t> / </a:t>
            </a:r>
            <a:r>
              <a:rPr lang="fr-FR" dirty="0" err="1">
                <a:solidFill>
                  <a:schemeClr val="accent1"/>
                </a:solidFill>
              </a:rPr>
              <a:t>Pillow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ImageMagick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Wand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b="1" i="0" dirty="0"/>
              <a:t>Rendu d’image :</a:t>
            </a:r>
            <a:br>
              <a:rPr lang="fr-FR" b="1" i="0" dirty="0"/>
            </a:br>
            <a:r>
              <a:rPr lang="fr-FR" dirty="0">
                <a:solidFill>
                  <a:schemeClr val="accent6"/>
                </a:solidFill>
              </a:rPr>
              <a:t>- </a:t>
            </a:r>
            <a:r>
              <a:rPr lang="fr-FR" dirty="0" err="1">
                <a:solidFill>
                  <a:schemeClr val="accent6"/>
                </a:solidFill>
              </a:rPr>
              <a:t>Kivy</a:t>
            </a:r>
            <a:br>
              <a:rPr lang="fr-FR" b="1" i="0" dirty="0"/>
            </a:br>
            <a:r>
              <a:rPr lang="fr-FR" dirty="0"/>
              <a:t>- </a:t>
            </a:r>
            <a:r>
              <a:rPr lang="fr-FR" dirty="0" err="1"/>
              <a:t>OpenCV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Pygames</a:t>
            </a:r>
            <a:endParaRPr lang="fr-FR" b="1" i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2A939C-E69D-4237-9B6B-8A546F6B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090" y1="44469" x2="52090" y2="44469"/>
                        <a14:foregroundMark x1="85224" y1="46681" x2="85224" y2="46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1" y="2018891"/>
            <a:ext cx="5112546" cy="344906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400968-356D-430B-81B5-37805415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9159D1-6A95-4378-ABFD-6F57F342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" y="6122863"/>
            <a:ext cx="637908" cy="637908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8D2F1CB-7783-4A43-B7CF-583830B7ED18}"/>
              </a:ext>
            </a:extLst>
          </p:cNvPr>
          <p:cNvSpPr/>
          <p:nvPr/>
        </p:nvSpPr>
        <p:spPr>
          <a:xfrm>
            <a:off x="11999119" y="-52793"/>
            <a:ext cx="242412" cy="250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0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94375-75C4-4428-B485-CB2BDF87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843938"/>
            <a:ext cx="5020948" cy="2270641"/>
          </a:xfrm>
        </p:spPr>
        <p:txBody>
          <a:bodyPr/>
          <a:lstStyle/>
          <a:p>
            <a:r>
              <a:rPr lang="fr-FR" dirty="0"/>
              <a:t>Cas d’utilisation (simplifié)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1D7797-9E47-4505-A5C9-E237BD8DB003}"/>
              </a:ext>
            </a:extLst>
          </p:cNvPr>
          <p:cNvSpPr txBox="1"/>
          <p:nvPr/>
        </p:nvSpPr>
        <p:spPr>
          <a:xfrm>
            <a:off x="7576350" y="3212606"/>
            <a:ext cx="1481045" cy="51077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Fonction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19F34E-A107-4C81-8798-DE7268BDBE7F}"/>
              </a:ext>
            </a:extLst>
          </p:cNvPr>
          <p:cNvSpPr txBox="1"/>
          <p:nvPr/>
        </p:nvSpPr>
        <p:spPr>
          <a:xfrm>
            <a:off x="7810783" y="3901421"/>
            <a:ext cx="1012176" cy="44267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2"/>
                </a:solidFill>
              </a:rPr>
              <a:t>Entrée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B3F460-320A-476E-937B-8869E2D4DDB3}"/>
              </a:ext>
            </a:extLst>
          </p:cNvPr>
          <p:cNvSpPr txBox="1"/>
          <p:nvPr/>
        </p:nvSpPr>
        <p:spPr>
          <a:xfrm>
            <a:off x="7446369" y="4514354"/>
            <a:ext cx="1741005" cy="44267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2"/>
                </a:solidFill>
              </a:rPr>
              <a:t>Modification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CF80B6-BB7B-4E2B-A696-6DD9EACB537B}"/>
              </a:ext>
            </a:extLst>
          </p:cNvPr>
          <p:cNvSpPr txBox="1"/>
          <p:nvPr/>
        </p:nvSpPr>
        <p:spPr>
          <a:xfrm>
            <a:off x="7800737" y="5127287"/>
            <a:ext cx="1032268" cy="44267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2"/>
                </a:solidFill>
              </a:rPr>
              <a:t>Sortie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2D5C87-178A-4DD5-86C5-BF7A8503FA54}"/>
              </a:ext>
            </a:extLst>
          </p:cNvPr>
          <p:cNvSpPr txBox="1"/>
          <p:nvPr/>
        </p:nvSpPr>
        <p:spPr>
          <a:xfrm>
            <a:off x="6018096" y="5127287"/>
            <a:ext cx="1602676" cy="44267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1"/>
                </a:solidFill>
              </a:rPr>
              <a:t>Conversion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C0A5D88-456B-437A-BE71-919271036324}"/>
              </a:ext>
            </a:extLst>
          </p:cNvPr>
          <p:cNvSpPr txBox="1"/>
          <p:nvPr/>
        </p:nvSpPr>
        <p:spPr>
          <a:xfrm>
            <a:off x="3634982" y="5125703"/>
            <a:ext cx="2201403" cy="44267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1"/>
                </a:solidFill>
              </a:rPr>
              <a:t>Enregistrement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ABFB1A6-7991-4475-8DB2-591F613DD807}"/>
              </a:ext>
            </a:extLst>
          </p:cNvPr>
          <p:cNvSpPr txBox="1"/>
          <p:nvPr/>
        </p:nvSpPr>
        <p:spPr>
          <a:xfrm>
            <a:off x="4445366" y="2578974"/>
            <a:ext cx="846657" cy="51077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IHM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AF0556D-6A14-4B16-8B65-2D792FC3E995}"/>
              </a:ext>
            </a:extLst>
          </p:cNvPr>
          <p:cNvSpPr txBox="1"/>
          <p:nvPr/>
        </p:nvSpPr>
        <p:spPr>
          <a:xfrm>
            <a:off x="5932253" y="2108808"/>
            <a:ext cx="1441862" cy="1451431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6"/>
                </a:solidFill>
              </a:rPr>
              <a:t>Clavier Souris</a:t>
            </a:r>
          </a:p>
          <a:p>
            <a:pPr algn="ctr"/>
            <a:r>
              <a:rPr lang="fr-FR" sz="2000" b="1" dirty="0">
                <a:solidFill>
                  <a:schemeClr val="accent6"/>
                </a:solidFill>
              </a:rPr>
              <a:t>Ecran</a:t>
            </a:r>
          </a:p>
          <a:p>
            <a:pPr algn="ctr"/>
            <a:r>
              <a:rPr lang="fr-FR" sz="2000" b="1" dirty="0">
                <a:solidFill>
                  <a:schemeClr val="accent6"/>
                </a:solidFill>
              </a:rPr>
              <a:t>OS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62F5B13-6F75-48D0-92A7-773E3D24A30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5292023" y="2834363"/>
            <a:ext cx="640230" cy="1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0FFA2DF-F073-44C8-BFB0-49FEC3C0DF56}"/>
              </a:ext>
            </a:extLst>
          </p:cNvPr>
          <p:cNvSpPr txBox="1"/>
          <p:nvPr/>
        </p:nvSpPr>
        <p:spPr>
          <a:xfrm>
            <a:off x="3980526" y="3567907"/>
            <a:ext cx="1776337" cy="112371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6"/>
                </a:solidFill>
              </a:rPr>
              <a:t>Sélection Fichier &amp; Ouverture 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124692B-FF16-48D7-92F6-8C51846617B3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4868695" y="3089752"/>
            <a:ext cx="0" cy="47815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6F3A988-F619-4D9A-9826-D690CEFFE010}"/>
              </a:ext>
            </a:extLst>
          </p:cNvPr>
          <p:cNvSpPr txBox="1"/>
          <p:nvPr/>
        </p:nvSpPr>
        <p:spPr>
          <a:xfrm>
            <a:off x="5999046" y="3907551"/>
            <a:ext cx="1602676" cy="44267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1"/>
                </a:solidFill>
              </a:rPr>
              <a:t>Conversion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E7000D7-88AC-4D68-84FF-7FCB6D20305D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 flipV="1">
            <a:off x="5756863" y="4128888"/>
            <a:ext cx="242183" cy="875"/>
          </a:xfrm>
          <a:prstGeom prst="straightConnector1">
            <a:avLst/>
          </a:prstGeom>
          <a:ln w="28575">
            <a:solidFill>
              <a:srgbClr val="1BC5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6C5934A-41D9-458A-A149-66272D9FED7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8316871" y="3723384"/>
            <a:ext cx="2" cy="17803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4AB6649-FB4F-45B3-89C3-11D36D2838A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316871" y="4344095"/>
            <a:ext cx="1" cy="170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7C613A2-39D3-4C96-9B32-3636CE7DBB8A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8316871" y="4957028"/>
            <a:ext cx="1" cy="1702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7DDAEB72-4FF5-4739-AF00-C13DBFC2B032}"/>
              </a:ext>
            </a:extLst>
          </p:cNvPr>
          <p:cNvSpPr txBox="1"/>
          <p:nvPr/>
        </p:nvSpPr>
        <p:spPr>
          <a:xfrm>
            <a:off x="9462535" y="4344095"/>
            <a:ext cx="1776337" cy="783193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accent6"/>
                </a:solidFill>
              </a:rPr>
              <a:t>Slider</a:t>
            </a:r>
            <a:r>
              <a:rPr lang="fr-FR" sz="2000" b="1" dirty="0">
                <a:solidFill>
                  <a:schemeClr val="accent6"/>
                </a:solidFill>
              </a:rPr>
              <a:t> Modificateur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762C083C-8CB0-4F3C-BB61-53F6AE3689DD}"/>
              </a:ext>
            </a:extLst>
          </p:cNvPr>
          <p:cNvCxnSpPr>
            <a:cxnSpLocks/>
            <a:stCxn id="69" idx="1"/>
            <a:endCxn id="10" idx="3"/>
          </p:cNvCxnSpPr>
          <p:nvPr/>
        </p:nvCxnSpPr>
        <p:spPr>
          <a:xfrm flipH="1" flipV="1">
            <a:off x="9187374" y="4735691"/>
            <a:ext cx="275161" cy="1"/>
          </a:xfrm>
          <a:prstGeom prst="straightConnector1">
            <a:avLst/>
          </a:prstGeom>
          <a:ln w="28575">
            <a:solidFill>
              <a:srgbClr val="1BC5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1687A631-7B5A-4958-B8BA-A42E3F991473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5836385" y="5347040"/>
            <a:ext cx="181711" cy="15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>
            <a:extLst>
              <a:ext uri="{FF2B5EF4-FFF2-40B4-BE49-F238E27FC236}">
                <a16:creationId xmlns:a16="http://schemas.microsoft.com/office/drawing/2014/main" id="{05469F2E-292C-4057-ACE3-16DEB61762EA}"/>
              </a:ext>
            </a:extLst>
          </p:cNvPr>
          <p:cNvSpPr txBox="1"/>
          <p:nvPr/>
        </p:nvSpPr>
        <p:spPr>
          <a:xfrm>
            <a:off x="903479" y="3867369"/>
            <a:ext cx="1273443" cy="51077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Début</a:t>
            </a: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1E92900B-0C9B-4A4C-A1F2-C3E3FDAE45A2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 flipV="1">
            <a:off x="7601722" y="4122758"/>
            <a:ext cx="209061" cy="61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4E5D65C7-C6EB-4214-8146-2BDC74890530}"/>
              </a:ext>
            </a:extLst>
          </p:cNvPr>
          <p:cNvCxnSpPr>
            <a:cxnSpLocks/>
            <a:stCxn id="11" idx="1"/>
            <a:endCxn id="19" idx="3"/>
          </p:cNvCxnSpPr>
          <p:nvPr/>
        </p:nvCxnSpPr>
        <p:spPr>
          <a:xfrm flipH="1">
            <a:off x="7620772" y="5348624"/>
            <a:ext cx="17996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2117D1CB-8E56-475C-969F-A3505C815810}"/>
              </a:ext>
            </a:extLst>
          </p:cNvPr>
          <p:cNvSpPr txBox="1"/>
          <p:nvPr/>
        </p:nvSpPr>
        <p:spPr>
          <a:xfrm>
            <a:off x="887342" y="5091651"/>
            <a:ext cx="1273443" cy="51077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Fin</a:t>
            </a:r>
          </a:p>
        </p:txBody>
      </p: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F2771330-E5B8-4BA4-8931-233E3EBFB2C5}"/>
              </a:ext>
            </a:extLst>
          </p:cNvPr>
          <p:cNvCxnSpPr>
            <a:cxnSpLocks/>
            <a:stCxn id="116" idx="3"/>
            <a:endCxn id="34" idx="1"/>
          </p:cNvCxnSpPr>
          <p:nvPr/>
        </p:nvCxnSpPr>
        <p:spPr>
          <a:xfrm>
            <a:off x="2176922" y="4122758"/>
            <a:ext cx="1803604" cy="7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DA0302BE-2739-49D8-AEF4-32DD78E85C1C}"/>
              </a:ext>
            </a:extLst>
          </p:cNvPr>
          <p:cNvCxnSpPr>
            <a:cxnSpLocks/>
            <a:stCxn id="20" idx="1"/>
            <a:endCxn id="145" idx="3"/>
          </p:cNvCxnSpPr>
          <p:nvPr/>
        </p:nvCxnSpPr>
        <p:spPr>
          <a:xfrm flipH="1">
            <a:off x="2160785" y="5347040"/>
            <a:ext cx="14741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CD99B5-EA0C-46F2-B008-EFA8EE0D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0D828AC-56AC-47E3-AC81-AB2AED44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" y="6122863"/>
            <a:ext cx="637908" cy="637908"/>
          </a:xfrm>
          <a:prstGeom prst="rect">
            <a:avLst/>
          </a:prstGeom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B0A70EF4-7F45-4673-8DAA-3C082BEC492E}"/>
              </a:ext>
            </a:extLst>
          </p:cNvPr>
          <p:cNvSpPr/>
          <p:nvPr/>
        </p:nvSpPr>
        <p:spPr>
          <a:xfrm>
            <a:off x="11999119" y="-52793"/>
            <a:ext cx="242412" cy="250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5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94375-75C4-4428-B485-CB2BDF87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843938"/>
            <a:ext cx="5020948" cy="2270641"/>
          </a:xfrm>
        </p:spPr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F8EB7-FAAC-44E3-93D6-F6386CBE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88801" y="704009"/>
            <a:ext cx="5885329" cy="642653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Sélection de fichier (explorateur fichier)</a:t>
            </a:r>
          </a:p>
          <a:p>
            <a:pPr marL="342900" indent="-342900">
              <a:buFontTx/>
              <a:buChar char="-"/>
            </a:pPr>
            <a:r>
              <a:rPr lang="fr-FR" dirty="0"/>
              <a:t>Ouverture de fichier</a:t>
            </a:r>
          </a:p>
          <a:p>
            <a:pPr marL="342900" indent="-342900">
              <a:buFontTx/>
              <a:buChar char="-"/>
            </a:pPr>
            <a:r>
              <a:rPr lang="fr-FR" dirty="0"/>
              <a:t>Conversion de fichier</a:t>
            </a:r>
          </a:p>
          <a:p>
            <a:pPr marL="342900" indent="-342900">
              <a:buFontTx/>
              <a:buChar char="-"/>
            </a:pPr>
            <a:r>
              <a:rPr lang="fr-FR" dirty="0"/>
              <a:t>Affichage d’image</a:t>
            </a:r>
          </a:p>
          <a:p>
            <a:pPr marL="342900" indent="-342900">
              <a:buFontTx/>
              <a:buChar char="-"/>
            </a:pPr>
            <a:r>
              <a:rPr lang="fr-FR" dirty="0"/>
              <a:t>Affichage d’éléments UI permettant la modification d’image (</a:t>
            </a:r>
            <a:r>
              <a:rPr lang="fr-FR" dirty="0" err="1"/>
              <a:t>sliders</a:t>
            </a:r>
            <a:r>
              <a:rPr lang="fr-FR" dirty="0"/>
              <a:t>, boutons) </a:t>
            </a:r>
          </a:p>
          <a:p>
            <a:pPr marL="342900" indent="-342900">
              <a:buFontTx/>
              <a:buChar char="-"/>
            </a:pPr>
            <a:r>
              <a:rPr lang="fr-FR" dirty="0"/>
              <a:t> Modificateurs d’image (Luminosité, Contraste, Saturation, Rogner, Nuances de Gris, Noir &amp; Blanc, Détection de contours, Flou, Inversion, Agrandir / Réduire)</a:t>
            </a:r>
          </a:p>
          <a:p>
            <a:pPr marL="342900" indent="-342900">
              <a:buFontTx/>
              <a:buChar char="-"/>
            </a:pPr>
            <a:r>
              <a:rPr lang="fr-FR" dirty="0"/>
              <a:t>Sauvegarde de fichier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F7C03E-8997-4B30-B35E-1658E1B4D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556" b="77500" l="22778" r="78889">
                        <a14:foregroundMark x1="22778" y1="45833" x2="22778" y2="45833"/>
                        <a14:foregroundMark x1="30556" y1="51389" x2="30556" y2="51389"/>
                        <a14:foregroundMark x1="55833" y1="38056" x2="55833" y2="38056"/>
                        <a14:foregroundMark x1="71667" y1="49444" x2="71667" y2="49444"/>
                        <a14:foregroundMark x1="69167" y1="54444" x2="69167" y2="54444"/>
                        <a14:foregroundMark x1="66667" y1="61389" x2="66667" y2="61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73" t="13700" r="14015" b="15217"/>
          <a:stretch/>
        </p:blipFill>
        <p:spPr>
          <a:xfrm>
            <a:off x="1504950" y="2538649"/>
            <a:ext cx="2692400" cy="275725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871D56-3EE3-4ED8-B9C7-623E3B38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FACE7D-2B63-4AC2-8AB2-F255CF9F1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" y="6122863"/>
            <a:ext cx="637908" cy="637908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24768C02-4C6B-4DA9-BBA0-A2728A8AF7D5}"/>
              </a:ext>
            </a:extLst>
          </p:cNvPr>
          <p:cNvSpPr/>
          <p:nvPr/>
        </p:nvSpPr>
        <p:spPr>
          <a:xfrm>
            <a:off x="11999119" y="-52793"/>
            <a:ext cx="242412" cy="25050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08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94375-75C4-4428-B485-CB2BDF87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843938"/>
            <a:ext cx="5020948" cy="2270641"/>
          </a:xfrm>
        </p:spPr>
        <p:txBody>
          <a:bodyPr/>
          <a:lstStyle/>
          <a:p>
            <a:r>
              <a:rPr lang="fr-FR" sz="3600" dirty="0"/>
              <a:t>Répartition des Taches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F8EB7-FAAC-44E3-93D6-F6386CBE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00165" y="295836"/>
            <a:ext cx="5873965" cy="626632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b="1" dirty="0">
                <a:solidFill>
                  <a:schemeClr val="accent1"/>
                </a:solidFill>
              </a:rPr>
              <a:t>Maxime 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Sélection de fichiers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Lecture des informations du fichier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Rendu d’image (Dans l’interface utilisateur)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Rogner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Détection de contours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Mise a jour de taille</a:t>
            </a:r>
          </a:p>
          <a:p>
            <a:pPr marL="342900" indent="-342900">
              <a:buFontTx/>
              <a:buChar char="-"/>
            </a:pPr>
            <a:r>
              <a:rPr lang="fr-FR" b="1" dirty="0">
                <a:solidFill>
                  <a:schemeClr val="accent6"/>
                </a:solidFill>
              </a:rPr>
              <a:t>Mattéo 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Sélection de format de sortie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Luminosité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Noir et blanc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Nuances de gris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Inversion</a:t>
            </a:r>
          </a:p>
          <a:p>
            <a:pPr marL="342900" indent="-342900">
              <a:buFontTx/>
              <a:buChar char="-"/>
            </a:pPr>
            <a:r>
              <a:rPr lang="fr-FR" b="1" dirty="0">
                <a:solidFill>
                  <a:schemeClr val="accent3"/>
                </a:solidFill>
              </a:rPr>
              <a:t>Mattéo 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Outils d’interaction avec les fonctions (boutons, </a:t>
            </a:r>
            <a:r>
              <a:rPr lang="fr-FR" dirty="0" err="1"/>
              <a:t>sliders</a:t>
            </a:r>
            <a:r>
              <a:rPr lang="fr-FR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Contraste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Saturation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Flou &amp; Netteté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A5116E-FE26-4F20-813A-D2EA2314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DC077C-E6EC-4CF1-9CEC-4C1D2A6C6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" y="6122863"/>
            <a:ext cx="637908" cy="637908"/>
          </a:xfrm>
          <a:prstGeom prst="rect">
            <a:avLst/>
          </a:prstGeom>
        </p:spPr>
      </p:pic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20A3FAB3-DED8-4995-80A1-C89D476506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077595"/>
              </p:ext>
            </p:extLst>
          </p:nvPr>
        </p:nvGraphicFramePr>
        <p:xfrm>
          <a:off x="1319742" y="2124075"/>
          <a:ext cx="3642784" cy="374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ACF52D92-8C58-4AC2-B9B4-D775243C328A}"/>
              </a:ext>
            </a:extLst>
          </p:cNvPr>
          <p:cNvSpPr/>
          <p:nvPr/>
        </p:nvSpPr>
        <p:spPr>
          <a:xfrm>
            <a:off x="11999119" y="-52793"/>
            <a:ext cx="242412" cy="25050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14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94375-75C4-4428-B485-CB2BDF87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843938"/>
            <a:ext cx="5578130" cy="2270641"/>
          </a:xfrm>
        </p:spPr>
        <p:txBody>
          <a:bodyPr/>
          <a:lstStyle/>
          <a:p>
            <a:r>
              <a:rPr lang="fr-FR" sz="3600" dirty="0"/>
              <a:t>Liste Fonctions détaillées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CA0926-133B-4D86-9A1B-03843066F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1457325"/>
            <a:ext cx="11156260" cy="520064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b="1" dirty="0"/>
              <a:t>Sélection de fichier (explorateur fichier)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Entrée : Clavier &amp; Souris (Interaction explorateur de fichier par défaut système)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Sortie : Adresse locale du fichier sélectionné</a:t>
            </a:r>
          </a:p>
          <a:p>
            <a:pPr marL="342900" indent="-342900">
              <a:buFontTx/>
              <a:buChar char="-"/>
            </a:pPr>
            <a:r>
              <a:rPr lang="fr-FR" b="1" dirty="0"/>
              <a:t>Ouverture de fichier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Entrée : Bouton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/>
              <a:t>IHM </a:t>
            </a:r>
            <a:r>
              <a:rPr lang="fr-FR" sz="1600" dirty="0">
                <a:sym typeface="Wingdings" panose="05000000000000000000" pitchFamily="2" charset="2"/>
              </a:rPr>
              <a:t></a:t>
            </a:r>
            <a:r>
              <a:rPr lang="fr-FR" sz="1600" dirty="0"/>
              <a:t> Clavier &amp; Souris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Sortie : Données de l’image (dans le format d’origine)  </a:t>
            </a:r>
          </a:p>
          <a:p>
            <a:pPr marL="342900" indent="-342900">
              <a:buFontTx/>
              <a:buChar char="-"/>
            </a:pPr>
            <a:r>
              <a:rPr lang="fr-FR" b="1" dirty="0"/>
              <a:t>Conversion de fichier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Entrée : Données de l’image (dans le format d’origine) + (Optionnel : Format de l’image </a:t>
            </a:r>
            <a:r>
              <a:rPr lang="fr-FR" sz="1600" dirty="0">
                <a:sym typeface="Wingdings" panose="05000000000000000000" pitchFamily="2" charset="2"/>
              </a:rPr>
              <a:t> IHM  Souris)</a:t>
            </a:r>
            <a:endParaRPr lang="fr-F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Sortie : Données de l’image (Dans le format sélectionné)</a:t>
            </a:r>
          </a:p>
          <a:p>
            <a:pPr marL="342900" indent="-342900">
              <a:buFontTx/>
              <a:buChar char="-"/>
            </a:pPr>
            <a:r>
              <a:rPr lang="fr-FR" b="1" dirty="0"/>
              <a:t>Sauvegarde de fichier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Entrée : Données de l’image (après modification &amp; Conversion) + Bouton validation </a:t>
            </a:r>
            <a:r>
              <a:rPr lang="fr-FR" sz="1600" dirty="0">
                <a:sym typeface="Wingdings" panose="05000000000000000000" pitchFamily="2" charset="2"/>
              </a:rPr>
              <a:t> IHM  Souris + Adresse locale du fichier en entrée (enregistrement du fichier modifié au même emplacement que l’original)</a:t>
            </a:r>
            <a:endParaRPr lang="fr-F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Sortie : Fichier modifié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438D57-31E6-43B7-8630-837DF6B2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10528C-D529-4993-B058-6C546A8BB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" y="6122863"/>
            <a:ext cx="637908" cy="63790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C0322C3-E545-49FA-BD4D-6A9F8A55A89B}"/>
              </a:ext>
            </a:extLst>
          </p:cNvPr>
          <p:cNvSpPr/>
          <p:nvPr/>
        </p:nvSpPr>
        <p:spPr>
          <a:xfrm>
            <a:off x="11999119" y="-52793"/>
            <a:ext cx="242412" cy="2505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9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94375-75C4-4428-B485-CB2BDF87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843938"/>
            <a:ext cx="5578130" cy="2270641"/>
          </a:xfrm>
        </p:spPr>
        <p:txBody>
          <a:bodyPr/>
          <a:lstStyle/>
          <a:p>
            <a:r>
              <a:rPr lang="fr-FR" sz="3600" dirty="0"/>
              <a:t>Liste Fonctions détaillées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CA0926-133B-4D86-9A1B-03843066F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1553136"/>
            <a:ext cx="11156260" cy="494291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b="1" dirty="0"/>
              <a:t>Affichage d’image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Entrée : Données brutes de l’image ou image stockée temporairement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Sortie : Affichage dans l’’interface </a:t>
            </a:r>
            <a:r>
              <a:rPr lang="fr-FR" sz="1600" dirty="0">
                <a:sym typeface="Wingdings" panose="05000000000000000000" pitchFamily="2" charset="2"/>
              </a:rPr>
              <a:t> IHM  Écran</a:t>
            </a:r>
            <a:endParaRPr lang="fr-FR" sz="1600" dirty="0"/>
          </a:p>
          <a:p>
            <a:pPr marL="342900" indent="-342900">
              <a:buFontTx/>
              <a:buChar char="-"/>
            </a:pPr>
            <a:r>
              <a:rPr lang="fr-FR" b="1" dirty="0"/>
              <a:t>Affichage d’éléments UI permettant la modification d’image (</a:t>
            </a:r>
            <a:r>
              <a:rPr lang="fr-FR" b="1" dirty="0" err="1"/>
              <a:t>sliders</a:t>
            </a:r>
            <a:r>
              <a:rPr lang="fr-FR" b="1" dirty="0"/>
              <a:t>, boutons)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Entrée : Clavier &amp; Souris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Sortie : Valeurs des boutons et </a:t>
            </a:r>
            <a:r>
              <a:rPr lang="fr-FR" sz="1600" dirty="0" err="1"/>
              <a:t>sliders</a:t>
            </a:r>
            <a:endParaRPr lang="fr-FR" sz="1600" dirty="0"/>
          </a:p>
          <a:p>
            <a:pPr marL="342900" indent="-342900">
              <a:buFontTx/>
              <a:buChar char="-"/>
            </a:pPr>
            <a:r>
              <a:rPr lang="fr-FR" b="1" dirty="0"/>
              <a:t>Modificateurs d’image (Luminosité, Contraste, Saturation, Rogner, Nuances de Gris, Noir &amp; Blanc, Détection de contours, Flou, Inversion, Agrandir / Réduire)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Entrée : Données de l’image (Dans le format converti) + Valeur de contrôle du modificateur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600" dirty="0"/>
              <a:t>Sortie : Données de l’image modifiée</a:t>
            </a:r>
          </a:p>
          <a:p>
            <a:pPr marL="342900" indent="-342900">
              <a:buFontTx/>
              <a:buChar char="-"/>
            </a:pPr>
            <a:endParaRPr lang="fr-FR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6E0EC9-BB9B-4D71-8B7A-7F00753D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BD472C-65C7-431D-94AC-BCE5E390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" y="6122863"/>
            <a:ext cx="637908" cy="63790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35523E2-2F14-41E5-A2FF-DE958C7BF688}"/>
              </a:ext>
            </a:extLst>
          </p:cNvPr>
          <p:cNvSpPr/>
          <p:nvPr/>
        </p:nvSpPr>
        <p:spPr>
          <a:xfrm>
            <a:off x="11999119" y="-52793"/>
            <a:ext cx="242412" cy="250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72978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9A2EE2"/>
      </a:accent1>
      <a:accent2>
        <a:srgbClr val="5032D5"/>
      </a:accent2>
      <a:accent3>
        <a:srgbClr val="2E58E2"/>
      </a:accent3>
      <a:accent4>
        <a:srgbClr val="1C91D0"/>
      </a:accent4>
      <a:accent5>
        <a:srgbClr val="27BFB5"/>
      </a:accent5>
      <a:accent6>
        <a:srgbClr val="1BC573"/>
      </a:accent6>
      <a:hlink>
        <a:srgbClr val="5D9B33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508</Words>
  <Application>Microsoft Office PowerPoint</Application>
  <PresentationFormat>Grand écran</PresentationFormat>
  <Paragraphs>94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Bierstadt</vt:lpstr>
      <vt:lpstr>Calibri</vt:lpstr>
      <vt:lpstr>GestaltVTI</vt:lpstr>
      <vt:lpstr>Photoposh</vt:lpstr>
      <vt:lpstr>Sommaire:</vt:lpstr>
      <vt:lpstr>Présentation</vt:lpstr>
      <vt:lpstr>Modules</vt:lpstr>
      <vt:lpstr>Cas d’utilisation (simplifié)</vt:lpstr>
      <vt:lpstr>Fonctions</vt:lpstr>
      <vt:lpstr>Répartition des Taches</vt:lpstr>
      <vt:lpstr>Liste Fonctions détaillées</vt:lpstr>
      <vt:lpstr>Liste Fonctions détaillées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Photoposh</dc:title>
  <dc:creator>Maxime GUG</dc:creator>
  <cp:lastModifiedBy>Maxime GUG</cp:lastModifiedBy>
  <cp:revision>9</cp:revision>
  <dcterms:created xsi:type="dcterms:W3CDTF">2022-03-21T07:26:05Z</dcterms:created>
  <dcterms:modified xsi:type="dcterms:W3CDTF">2022-03-31T16:07:13Z</dcterms:modified>
</cp:coreProperties>
</file>