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1" r:id="rId8"/>
    <p:sldId id="283" r:id="rId9"/>
    <p:sldId id="282" r:id="rId10"/>
    <p:sldId id="284" r:id="rId11"/>
    <p:sldId id="285"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3" autoAdjust="0"/>
    <p:restoredTop sz="94619" autoAdjust="0"/>
  </p:normalViewPr>
  <p:slideViewPr>
    <p:cSldViewPr snapToGrid="0">
      <p:cViewPr varScale="1">
        <p:scale>
          <a:sx n="98" d="100"/>
          <a:sy n="98" d="100"/>
        </p:scale>
        <p:origin x="108"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368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963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8/14/2022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uru99.com/waterfall-vs-agile.html" TargetMode="External"/><Relationship Id="rId2" Type="http://schemas.openxmlformats.org/officeDocument/2006/relationships/hyperlink" Target="https://www.wrike.com/agile-guide/agile-development-life-cycle/" TargetMode="External"/><Relationship Id="rId1" Type="http://schemas.openxmlformats.org/officeDocument/2006/relationships/slideLayout" Target="../slideLayouts/slideLayout2.xml"/><Relationship Id="rId4" Type="http://schemas.openxmlformats.org/officeDocument/2006/relationships/hyperlink" Target="https://web-s-ebscohost-com.ezproxy.snhu.edu/ehost/detail/detail?vid=0&amp;sid=f891318e-3b31-4685-a0b4-2af5f6294ad9%40redis&amp;bdata=JnNpdGU9ZWhvc3QtbGl2ZQ%3d%3d#AN=937009&amp;db=nlebk"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rike.com/agile-guide/agile-development-life-cycle/"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hyperlink" Target="https://www.wrike.com/agile-guide/agile-development-life-cyc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A Scrum-Agile Development</a:t>
            </a:r>
            <a:br>
              <a:rPr lang="en-US" sz="4000" dirty="0"/>
            </a:br>
            <a:r>
              <a:rPr lang="en-US" sz="4000" dirty="0"/>
              <a:t>Model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7500" lnSpcReduction="20000"/>
          </a:bodyPr>
          <a:lstStyle/>
          <a:p>
            <a:pPr algn="l"/>
            <a:r>
              <a:rPr lang="en-US" dirty="0"/>
              <a:t>Herein lies the information, details, and principals to take a scrum-agile development approach.</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4718-030E-9597-604A-3041D22F773E}"/>
              </a:ext>
            </a:extLst>
          </p:cNvPr>
          <p:cNvSpPr>
            <a:spLocks noGrp="1"/>
          </p:cNvSpPr>
          <p:nvPr>
            <p:ph type="title"/>
          </p:nvPr>
        </p:nvSpPr>
        <p:spPr/>
        <p:txBody>
          <a:bodyPr>
            <a:normAutofit fontScale="90000"/>
          </a:bodyPr>
          <a:lstStyle/>
          <a:p>
            <a:r>
              <a:rPr lang="en-US" dirty="0"/>
              <a:t>Waterfall versus Agile Principals and Methods</a:t>
            </a:r>
          </a:p>
        </p:txBody>
      </p:sp>
      <p:sp>
        <p:nvSpPr>
          <p:cNvPr id="3" name="Content Placeholder 2">
            <a:extLst>
              <a:ext uri="{FF2B5EF4-FFF2-40B4-BE49-F238E27FC236}">
                <a16:creationId xmlns:a16="http://schemas.microsoft.com/office/drawing/2014/main" id="{3B2CBAA0-A8FF-6F0B-A041-595368E26FE4}"/>
              </a:ext>
            </a:extLst>
          </p:cNvPr>
          <p:cNvSpPr>
            <a:spLocks noGrp="1"/>
          </p:cNvSpPr>
          <p:nvPr>
            <p:ph idx="1"/>
          </p:nvPr>
        </p:nvSpPr>
        <p:spPr/>
        <p:txBody>
          <a:bodyPr/>
          <a:lstStyle/>
          <a:p>
            <a:r>
              <a:rPr lang="en-US" dirty="0"/>
              <a:t>Waterfall is a linear performance model, as agile is a more flexibility approach to go back into more basic phases of code and modify foundations of the product. </a:t>
            </a:r>
          </a:p>
          <a:p>
            <a:r>
              <a:rPr lang="en-US" dirty="0"/>
              <a:t>Agile is a more modular model, while waterfall is incremental. Agile methods would succeed is more advanced products and performance-based products, While waterfall methods would succeed in machine learning projects.</a:t>
            </a:r>
          </a:p>
          <a:p>
            <a:r>
              <a:rPr lang="en-US" dirty="0"/>
              <a:t>Agile allows for features to be changed around and moved. Overall, I would choose an agile model approach to any project or product 95% of the time. The only time I would prefer to use  a waterfall approach is a data-management product.</a:t>
            </a:r>
          </a:p>
          <a:p>
            <a:endParaRPr lang="en-US" dirty="0"/>
          </a:p>
        </p:txBody>
      </p:sp>
    </p:spTree>
    <p:extLst>
      <p:ext uri="{BB962C8B-B14F-4D97-AF65-F5344CB8AC3E}">
        <p14:creationId xmlns:p14="http://schemas.microsoft.com/office/powerpoint/2010/main" val="156573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D62C-A840-60C4-5291-64CDA34CC292}"/>
              </a:ext>
            </a:extLst>
          </p:cNvPr>
          <p:cNvSpPr>
            <a:spLocks noGrp="1"/>
          </p:cNvSpPr>
          <p:nvPr>
            <p:ph type="title"/>
          </p:nvPr>
        </p:nvSpPr>
        <p:spPr>
          <a:xfrm>
            <a:off x="913795" y="162128"/>
            <a:ext cx="10353762" cy="1257300"/>
          </a:xfrm>
        </p:spPr>
        <p:txBody>
          <a:bodyPr/>
          <a:lstStyle/>
          <a:p>
            <a:r>
              <a:rPr lang="en-US" dirty="0"/>
              <a:t>Sources</a:t>
            </a:r>
          </a:p>
        </p:txBody>
      </p:sp>
      <p:sp>
        <p:nvSpPr>
          <p:cNvPr id="3" name="Content Placeholder 2">
            <a:extLst>
              <a:ext uri="{FF2B5EF4-FFF2-40B4-BE49-F238E27FC236}">
                <a16:creationId xmlns:a16="http://schemas.microsoft.com/office/drawing/2014/main" id="{98D10990-E880-257B-2742-9CA24B6343E6}"/>
              </a:ext>
            </a:extLst>
          </p:cNvPr>
          <p:cNvSpPr>
            <a:spLocks noGrp="1"/>
          </p:cNvSpPr>
          <p:nvPr>
            <p:ph idx="1"/>
          </p:nvPr>
        </p:nvSpPr>
        <p:spPr>
          <a:xfrm>
            <a:off x="913795" y="1286280"/>
            <a:ext cx="10353762" cy="4285439"/>
          </a:xfrm>
        </p:spPr>
        <p:txBody>
          <a:bodyPr>
            <a:normAutofit fontScale="92500"/>
          </a:bodyPr>
          <a:lstStyle/>
          <a:p>
            <a:r>
              <a:rPr lang="en-US" dirty="0"/>
              <a:t>Wrike. </a:t>
            </a:r>
            <a:r>
              <a:rPr lang="en-US" i="1" dirty="0"/>
              <a:t>The Agile Software Development Life Cycle</a:t>
            </a:r>
          </a:p>
          <a:p>
            <a:pPr lvl="1"/>
            <a:r>
              <a:rPr lang="en-US" dirty="0">
                <a:hlinkClick r:id="rId2"/>
              </a:rPr>
              <a:t>The Agile Software Development Life Cycle | Wrike Agile Guide</a:t>
            </a:r>
            <a:endParaRPr lang="en-US" dirty="0"/>
          </a:p>
          <a:p>
            <a:r>
              <a:rPr lang="en-US" dirty="0"/>
              <a:t>Thomas H. (June 25 2022) </a:t>
            </a:r>
            <a:r>
              <a:rPr lang="en-US" i="1" dirty="0"/>
              <a:t>Agile Vs Waterfall: Know the Difference Between Methodologies</a:t>
            </a:r>
          </a:p>
          <a:p>
            <a:pPr lvl="1"/>
            <a:r>
              <a:rPr lang="en-US" dirty="0">
                <a:hlinkClick r:id="rId3"/>
              </a:rPr>
              <a:t>Agile Vs Waterfall: Know the Difference Between Methodologies (guru99.com)</a:t>
            </a:r>
            <a:endParaRPr lang="en-US" i="1" dirty="0"/>
          </a:p>
          <a:p>
            <a:r>
              <a:rPr lang="en-US" dirty="0"/>
              <a:t>Charles G. (2015) </a:t>
            </a:r>
            <a:r>
              <a:rPr lang="en-US" i="1" dirty="0"/>
              <a:t>The Project Manager's Guide to Mastering Agile : Principles and Practices for an Adaptive Approach</a:t>
            </a:r>
          </a:p>
          <a:p>
            <a:pPr lvl="1"/>
            <a:r>
              <a:rPr lang="en-US" dirty="0">
                <a:hlinkClick r:id="rId4"/>
              </a:rPr>
              <a:t>The Project Manager's Guide to Mastering Agile : Principles and Practices f...: EBSCOhost (snhu.edu)</a:t>
            </a:r>
            <a:endParaRPr lang="en-US" dirty="0"/>
          </a:p>
          <a:p>
            <a:pPr lvl="1"/>
            <a:endParaRPr lang="en-US" i="1" dirty="0"/>
          </a:p>
          <a:p>
            <a:pPr marL="450000" lvl="1" indent="0">
              <a:buNone/>
            </a:pPr>
            <a:r>
              <a:rPr lang="en-US" dirty="0"/>
              <a:t>Thank you!</a:t>
            </a:r>
          </a:p>
        </p:txBody>
      </p:sp>
    </p:spTree>
    <p:extLst>
      <p:ext uri="{BB962C8B-B14F-4D97-AF65-F5344CB8AC3E}">
        <p14:creationId xmlns:p14="http://schemas.microsoft.com/office/powerpoint/2010/main" val="204128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Building your TEAM</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Product Owner</a:t>
            </a:r>
          </a:p>
          <a:p>
            <a:pPr marL="36900" lvl="0" indent="0">
              <a:buNone/>
            </a:pPr>
            <a:r>
              <a:rPr lang="en-US" sz="2400" dirty="0"/>
              <a:t>Scrum Master</a:t>
            </a:r>
          </a:p>
          <a:p>
            <a:pPr marL="36900" lvl="0" indent="0">
              <a:buNone/>
            </a:pPr>
            <a:r>
              <a:rPr lang="en-US" sz="2400" dirty="0"/>
              <a:t>Software Developer</a:t>
            </a:r>
          </a:p>
          <a:p>
            <a:pPr marL="36900" lvl="0" indent="0">
              <a:buNone/>
            </a:pPr>
            <a:r>
              <a:rPr lang="en-US" sz="2400" dirty="0"/>
              <a:t>Tester</a:t>
            </a:r>
          </a:p>
          <a:p>
            <a:pPr marL="36900" indent="0">
              <a:buNone/>
            </a:pPr>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06697" y="531779"/>
            <a:ext cx="4538124" cy="970450"/>
          </a:xfrm>
        </p:spPr>
        <p:txBody>
          <a:bodyPr anchor="b">
            <a:normAutofit/>
          </a:bodyPr>
          <a:lstStyle/>
          <a:p>
            <a:pPr algn="l"/>
            <a:r>
              <a:rPr lang="en-US" sz="4000" dirty="0"/>
              <a:t>Product Owner</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1005531" y="1790815"/>
            <a:ext cx="9879719" cy="4058751"/>
          </a:xfrm>
        </p:spPr>
        <p:txBody>
          <a:bodyPr anchor="t">
            <a:normAutofit/>
          </a:bodyPr>
          <a:lstStyle/>
          <a:p>
            <a:pPr marL="36900" lvl="0" indent="0">
              <a:buNone/>
            </a:pPr>
            <a:r>
              <a:rPr lang="en-US" sz="2400" b="1" dirty="0"/>
              <a:t>The product owner: </a:t>
            </a:r>
          </a:p>
          <a:p>
            <a:r>
              <a:rPr lang="en-US" sz="2400" dirty="0"/>
              <a:t>Builds the product backlog</a:t>
            </a:r>
          </a:p>
          <a:p>
            <a:r>
              <a:rPr lang="en-US" sz="2400" dirty="0"/>
              <a:t>Communicates with the client to gauge their needs.</a:t>
            </a:r>
          </a:p>
          <a:p>
            <a:r>
              <a:rPr lang="en-US" sz="2400" dirty="0"/>
              <a:t>Communicates the product backlog and modifies it as needed to client demand</a:t>
            </a:r>
          </a:p>
          <a:p>
            <a:r>
              <a:rPr lang="en-US" sz="2400" dirty="0"/>
              <a:t>Collects and Elaborates user stories to define their goal and purpose towards product performance and efficiency.</a:t>
            </a:r>
          </a:p>
        </p:txBody>
      </p:sp>
    </p:spTree>
    <p:extLst>
      <p:ext uri="{BB962C8B-B14F-4D97-AF65-F5344CB8AC3E}">
        <p14:creationId xmlns:p14="http://schemas.microsoft.com/office/powerpoint/2010/main" val="16069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06697" y="531779"/>
            <a:ext cx="4538124" cy="970450"/>
          </a:xfrm>
        </p:spPr>
        <p:txBody>
          <a:bodyPr anchor="b">
            <a:normAutofit/>
          </a:bodyPr>
          <a:lstStyle/>
          <a:p>
            <a:pPr algn="l"/>
            <a:r>
              <a:rPr lang="en-US" sz="4000" dirty="0"/>
              <a:t>Scrum Master</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1005531" y="1790815"/>
            <a:ext cx="9480885" cy="4058751"/>
          </a:xfrm>
        </p:spPr>
        <p:txBody>
          <a:bodyPr anchor="t">
            <a:normAutofit/>
          </a:bodyPr>
          <a:lstStyle/>
          <a:p>
            <a:pPr marL="36900" lvl="0" indent="0">
              <a:buNone/>
            </a:pPr>
            <a:r>
              <a:rPr lang="en-US" sz="2400" b="1" dirty="0"/>
              <a:t>The Scrum master:</a:t>
            </a:r>
          </a:p>
          <a:p>
            <a:r>
              <a:rPr lang="en-US" sz="2400" b="1" dirty="0"/>
              <a:t>Implements and delegates the scrum events across the team</a:t>
            </a:r>
          </a:p>
          <a:p>
            <a:r>
              <a:rPr lang="en-US" sz="2400" b="1" dirty="0"/>
              <a:t>Should be taking care of all team members, making sure that they have the equipment they need.</a:t>
            </a:r>
          </a:p>
          <a:p>
            <a:r>
              <a:rPr lang="en-US" sz="2400" b="1" dirty="0"/>
              <a:t>Uses team-builder methods to build a team that best first the project.</a:t>
            </a:r>
          </a:p>
          <a:p>
            <a:pPr marL="36900" lvl="0" indent="0">
              <a:buNone/>
            </a:pPr>
            <a:endParaRPr lang="en-US" sz="2400" b="1" dirty="0"/>
          </a:p>
        </p:txBody>
      </p:sp>
    </p:spTree>
    <p:extLst>
      <p:ext uri="{BB962C8B-B14F-4D97-AF65-F5344CB8AC3E}">
        <p14:creationId xmlns:p14="http://schemas.microsoft.com/office/powerpoint/2010/main" val="151055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0B96-02F2-5967-C5AC-F91DE47193DC}"/>
              </a:ext>
            </a:extLst>
          </p:cNvPr>
          <p:cNvSpPr>
            <a:spLocks noGrp="1"/>
          </p:cNvSpPr>
          <p:nvPr>
            <p:ph type="title"/>
          </p:nvPr>
        </p:nvSpPr>
        <p:spPr>
          <a:xfrm>
            <a:off x="919119" y="609600"/>
            <a:ext cx="10353762" cy="1257300"/>
          </a:xfrm>
        </p:spPr>
        <p:txBody>
          <a:bodyPr/>
          <a:lstStyle/>
          <a:p>
            <a:r>
              <a:rPr lang="en-US" dirty="0"/>
              <a:t>Tester </a:t>
            </a:r>
          </a:p>
        </p:txBody>
      </p:sp>
      <p:sp>
        <p:nvSpPr>
          <p:cNvPr id="3" name="Content Placeholder 2">
            <a:extLst>
              <a:ext uri="{FF2B5EF4-FFF2-40B4-BE49-F238E27FC236}">
                <a16:creationId xmlns:a16="http://schemas.microsoft.com/office/drawing/2014/main" id="{EEC3122B-CEFC-18BB-D370-34BFD88A63AE}"/>
              </a:ext>
            </a:extLst>
          </p:cNvPr>
          <p:cNvSpPr>
            <a:spLocks noGrp="1"/>
          </p:cNvSpPr>
          <p:nvPr>
            <p:ph idx="1"/>
          </p:nvPr>
        </p:nvSpPr>
        <p:spPr/>
        <p:txBody>
          <a:bodyPr/>
          <a:lstStyle/>
          <a:p>
            <a:r>
              <a:rPr lang="en-US" dirty="0"/>
              <a:t>Test Product and provides feedback to the developers.</a:t>
            </a:r>
          </a:p>
          <a:p>
            <a:r>
              <a:rPr lang="en-US" dirty="0"/>
              <a:t>Responsible for testing the validity of the product</a:t>
            </a:r>
          </a:p>
          <a:p>
            <a:r>
              <a:rPr lang="en-US" dirty="0"/>
              <a:t>Verifies the product meets the product requirements that are said are complete on the product backlog</a:t>
            </a:r>
          </a:p>
          <a:p>
            <a:r>
              <a:rPr lang="en-US" dirty="0"/>
              <a:t>Can assist with code management, and other development tasks in an agile environment. </a:t>
            </a:r>
          </a:p>
        </p:txBody>
      </p:sp>
    </p:spTree>
    <p:extLst>
      <p:ext uri="{BB962C8B-B14F-4D97-AF65-F5344CB8AC3E}">
        <p14:creationId xmlns:p14="http://schemas.microsoft.com/office/powerpoint/2010/main" val="274739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0952-57D3-0405-C4F3-966EAFEA6F1D}"/>
              </a:ext>
            </a:extLst>
          </p:cNvPr>
          <p:cNvSpPr>
            <a:spLocks noGrp="1"/>
          </p:cNvSpPr>
          <p:nvPr>
            <p:ph type="title"/>
          </p:nvPr>
        </p:nvSpPr>
        <p:spPr/>
        <p:txBody>
          <a:bodyPr/>
          <a:lstStyle/>
          <a:p>
            <a:r>
              <a:rPr lang="en-US" dirty="0"/>
              <a:t>Development Team - Developer</a:t>
            </a:r>
          </a:p>
        </p:txBody>
      </p:sp>
      <p:sp>
        <p:nvSpPr>
          <p:cNvPr id="3" name="Content Placeholder 2">
            <a:extLst>
              <a:ext uri="{FF2B5EF4-FFF2-40B4-BE49-F238E27FC236}">
                <a16:creationId xmlns:a16="http://schemas.microsoft.com/office/drawing/2014/main" id="{A2EAFA27-59EF-E538-00C2-16EED9C7132A}"/>
              </a:ext>
            </a:extLst>
          </p:cNvPr>
          <p:cNvSpPr>
            <a:spLocks noGrp="1"/>
          </p:cNvSpPr>
          <p:nvPr>
            <p:ph idx="1"/>
          </p:nvPr>
        </p:nvSpPr>
        <p:spPr/>
        <p:txBody>
          <a:bodyPr/>
          <a:lstStyle/>
          <a:p>
            <a:r>
              <a:rPr lang="en-US" dirty="0"/>
              <a:t>Responsible for the development of the project and responsible for being able to code/program and equip the product with all the features needed to make the product complete.</a:t>
            </a:r>
          </a:p>
          <a:p>
            <a:r>
              <a:rPr lang="en-US" dirty="0"/>
              <a:t>Be able to work with the entire team to gap faults and completely debug existing errors, whether they are logical or syntax. </a:t>
            </a:r>
          </a:p>
          <a:p>
            <a:r>
              <a:rPr lang="en-US" dirty="0"/>
              <a:t>Works with Scrum master to communicate obstacles, milestones, objectives, and product backlog progression using different programming techniques such as pair-programming, extreme programming, etc.</a:t>
            </a:r>
          </a:p>
        </p:txBody>
      </p:sp>
    </p:spTree>
    <p:extLst>
      <p:ext uri="{BB962C8B-B14F-4D97-AF65-F5344CB8AC3E}">
        <p14:creationId xmlns:p14="http://schemas.microsoft.com/office/powerpoint/2010/main" val="3202643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E72C92-3339-1571-8590-F37E8E126CDF}"/>
              </a:ext>
            </a:extLst>
          </p:cNvPr>
          <p:cNvSpPr>
            <a:spLocks noGrp="1"/>
          </p:cNvSpPr>
          <p:nvPr>
            <p:ph type="title"/>
          </p:nvPr>
        </p:nvSpPr>
        <p:spPr>
          <a:xfrm>
            <a:off x="913794" y="609599"/>
            <a:ext cx="7857225" cy="1481150"/>
          </a:xfrm>
        </p:spPr>
        <p:txBody>
          <a:bodyPr>
            <a:normAutofit/>
          </a:bodyPr>
          <a:lstStyle/>
          <a:p>
            <a:r>
              <a:rPr lang="en-US" dirty="0"/>
              <a:t>SDLC Agile Process</a:t>
            </a:r>
          </a:p>
        </p:txBody>
      </p:sp>
      <p:sp>
        <p:nvSpPr>
          <p:cNvPr id="3" name="Content Placeholder 2">
            <a:extLst>
              <a:ext uri="{FF2B5EF4-FFF2-40B4-BE49-F238E27FC236}">
                <a16:creationId xmlns:a16="http://schemas.microsoft.com/office/drawing/2014/main" id="{73975C7E-6154-04D5-30F6-2EDE4B52538A}"/>
              </a:ext>
            </a:extLst>
          </p:cNvPr>
          <p:cNvSpPr>
            <a:spLocks noGrp="1"/>
          </p:cNvSpPr>
          <p:nvPr>
            <p:ph idx="1"/>
          </p:nvPr>
        </p:nvSpPr>
        <p:spPr>
          <a:xfrm>
            <a:off x="913795" y="2279176"/>
            <a:ext cx="7857226" cy="3415672"/>
          </a:xfrm>
        </p:spPr>
        <p:txBody>
          <a:bodyPr anchor="ctr">
            <a:normAutofit fontScale="70000" lnSpcReduction="20000"/>
          </a:bodyPr>
          <a:lstStyle/>
          <a:p>
            <a:r>
              <a:rPr lang="en-US" dirty="0"/>
              <a:t>1</a:t>
            </a:r>
            <a:r>
              <a:rPr lang="en-US" baseline="30000" dirty="0"/>
              <a:t>st</a:t>
            </a:r>
            <a:r>
              <a:rPr lang="en-US" dirty="0"/>
              <a:t> Phase – Concept : The Planning phase where the project is built within a scope. This is where the product’s features are decided with minimal recommendations to give room more additions later in the process. </a:t>
            </a:r>
          </a:p>
          <a:p>
            <a:r>
              <a:rPr lang="en-US" dirty="0"/>
              <a:t>2</a:t>
            </a:r>
            <a:r>
              <a:rPr lang="en-US" baseline="30000" dirty="0"/>
              <a:t>nd</a:t>
            </a:r>
            <a:r>
              <a:rPr lang="en-US" dirty="0"/>
              <a:t> Phase – Inception : This where the Scrum master builds the development team and testers, that would compliment specific to the product that is being asked for from the client. This is where the client defines more into detail of what they would like to see.</a:t>
            </a:r>
          </a:p>
          <a:p>
            <a:r>
              <a:rPr lang="en-US" dirty="0"/>
              <a:t>3</a:t>
            </a:r>
            <a:r>
              <a:rPr lang="en-US" baseline="30000" dirty="0"/>
              <a:t>rd</a:t>
            </a:r>
            <a:r>
              <a:rPr lang="en-US" dirty="0"/>
              <a:t> Phase – Iteration : This phase is very code intensive, where the design is worked on, back-end performance is attached with the front-end design. Most of the agile performance is staged on this phase, due to the flexibility of the developers during sprint times.</a:t>
            </a:r>
          </a:p>
          <a:p>
            <a:r>
              <a:rPr lang="en-US" dirty="0"/>
              <a:t>Source : </a:t>
            </a:r>
            <a:r>
              <a:rPr lang="en-US" dirty="0">
                <a:hlinkClick r:id="rId3"/>
              </a:rPr>
              <a:t>The Agile Software Development Life Cycle | Wrike Agile Guide</a:t>
            </a:r>
            <a:endParaRPr lang="en-US" dirty="0"/>
          </a:p>
        </p:txBody>
      </p:sp>
      <p:pic>
        <p:nvPicPr>
          <p:cNvPr id="4" name="Picture 3">
            <a:extLst>
              <a:ext uri="{FF2B5EF4-FFF2-40B4-BE49-F238E27FC236}">
                <a16:creationId xmlns:a16="http://schemas.microsoft.com/office/drawing/2014/main" id="{7570A3C6-6E44-A934-18FF-C294363E0D73}"/>
              </a:ext>
            </a:extLst>
          </p:cNvPr>
          <p:cNvPicPr>
            <a:picLocks noChangeAspect="1"/>
          </p:cNvPicPr>
          <p:nvPr/>
        </p:nvPicPr>
        <p:blipFill rotWithShape="1">
          <a:blip r:embed="rId4"/>
          <a:srcRect l="4705" r="20394"/>
          <a:stretch/>
        </p:blipFill>
        <p:spPr>
          <a:xfrm>
            <a:off x="9192126" y="10"/>
            <a:ext cx="2999874" cy="6857990"/>
          </a:xfrm>
          <a:prstGeom prst="rect">
            <a:avLst/>
          </a:prstGeom>
        </p:spPr>
      </p:pic>
      <p:pic>
        <p:nvPicPr>
          <p:cNvPr id="11" name="Picture 10">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399395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C861-3EC0-4271-7D07-8B4B8B998307}"/>
              </a:ext>
            </a:extLst>
          </p:cNvPr>
          <p:cNvSpPr>
            <a:spLocks noGrp="1"/>
          </p:cNvSpPr>
          <p:nvPr>
            <p:ph type="title"/>
          </p:nvPr>
        </p:nvSpPr>
        <p:spPr/>
        <p:txBody>
          <a:bodyPr/>
          <a:lstStyle/>
          <a:p>
            <a:r>
              <a:rPr lang="en-US" dirty="0"/>
              <a:t>SDLC Agile Process Cont.</a:t>
            </a:r>
          </a:p>
        </p:txBody>
      </p:sp>
      <p:sp>
        <p:nvSpPr>
          <p:cNvPr id="3" name="Content Placeholder 2">
            <a:extLst>
              <a:ext uri="{FF2B5EF4-FFF2-40B4-BE49-F238E27FC236}">
                <a16:creationId xmlns:a16="http://schemas.microsoft.com/office/drawing/2014/main" id="{7553917C-E89D-775A-A466-5970369AA1DC}"/>
              </a:ext>
            </a:extLst>
          </p:cNvPr>
          <p:cNvSpPr>
            <a:spLocks noGrp="1"/>
          </p:cNvSpPr>
          <p:nvPr>
            <p:ph idx="1"/>
          </p:nvPr>
        </p:nvSpPr>
        <p:spPr/>
        <p:txBody>
          <a:bodyPr>
            <a:normAutofit fontScale="77500" lnSpcReduction="20000"/>
          </a:bodyPr>
          <a:lstStyle/>
          <a:p>
            <a:r>
              <a:rPr lang="en-US" dirty="0"/>
              <a:t>4</a:t>
            </a:r>
            <a:r>
              <a:rPr lang="en-US" baseline="30000" dirty="0"/>
              <a:t>th</a:t>
            </a:r>
            <a:r>
              <a:rPr lang="en-US" dirty="0"/>
              <a:t> Phase – Release : In this phase, The QA engineers, testers, and developers gather together to make sure that product works how it should and that there is no bugs that display on the performance of the product, before it is surrendered to the client. </a:t>
            </a:r>
          </a:p>
          <a:p>
            <a:r>
              <a:rPr lang="en-US" dirty="0"/>
              <a:t>5</a:t>
            </a:r>
            <a:r>
              <a:rPr lang="en-US" baseline="30000" dirty="0"/>
              <a:t>th</a:t>
            </a:r>
            <a:r>
              <a:rPr lang="en-US" dirty="0"/>
              <a:t> Phase – Maintenance : Once the product has been released to the client, a team is found and created to adopt and manage the logic and performance of the product that was created. They adopt the product and are required to know everything there is to know about the product, as they will be training and fixing bugs when needed.</a:t>
            </a:r>
          </a:p>
          <a:p>
            <a:r>
              <a:rPr lang="en-US" dirty="0"/>
              <a:t>6h Phase – Retirement : This only happens the product becomes obsolete, because of replacement, or becoming out dated, or unprofitable. Usually at this point, the developers will carry out, end of life tasks, such as deallocated memory on servers and such others. Once this is complete the product is no longer used.</a:t>
            </a:r>
          </a:p>
          <a:p>
            <a:endParaRPr lang="en-US" dirty="0"/>
          </a:p>
          <a:p>
            <a:r>
              <a:rPr lang="en-US" dirty="0"/>
              <a:t>Source : </a:t>
            </a:r>
            <a:r>
              <a:rPr lang="en-US" dirty="0">
                <a:hlinkClick r:id="rId2"/>
              </a:rPr>
              <a:t>The Agile Software Development Life Cycle | Wrike Agile Guide</a:t>
            </a:r>
            <a:endParaRPr lang="en-US" dirty="0"/>
          </a:p>
          <a:p>
            <a:endParaRPr lang="en-US" dirty="0"/>
          </a:p>
        </p:txBody>
      </p:sp>
    </p:spTree>
    <p:extLst>
      <p:ext uri="{BB962C8B-B14F-4D97-AF65-F5344CB8AC3E}">
        <p14:creationId xmlns:p14="http://schemas.microsoft.com/office/powerpoint/2010/main" val="398461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3D5D-14D7-430D-87ED-B1E685FD7D04}"/>
              </a:ext>
            </a:extLst>
          </p:cNvPr>
          <p:cNvSpPr>
            <a:spLocks noGrp="1"/>
          </p:cNvSpPr>
          <p:nvPr>
            <p:ph type="title"/>
          </p:nvPr>
        </p:nvSpPr>
        <p:spPr/>
        <p:txBody>
          <a:bodyPr/>
          <a:lstStyle/>
          <a:p>
            <a:r>
              <a:rPr lang="en-US" dirty="0"/>
              <a:t>Waterfall Approach</a:t>
            </a:r>
          </a:p>
        </p:txBody>
      </p:sp>
      <p:sp>
        <p:nvSpPr>
          <p:cNvPr id="3" name="Content Placeholder 2">
            <a:extLst>
              <a:ext uri="{FF2B5EF4-FFF2-40B4-BE49-F238E27FC236}">
                <a16:creationId xmlns:a16="http://schemas.microsoft.com/office/drawing/2014/main" id="{2DA3879E-F47D-CD46-DE02-94B6730DEEE9}"/>
              </a:ext>
            </a:extLst>
          </p:cNvPr>
          <p:cNvSpPr>
            <a:spLocks noGrp="1"/>
          </p:cNvSpPr>
          <p:nvPr>
            <p:ph idx="1"/>
          </p:nvPr>
        </p:nvSpPr>
        <p:spPr/>
        <p:txBody>
          <a:bodyPr/>
          <a:lstStyle/>
          <a:p>
            <a:r>
              <a:rPr lang="en-US" dirty="0"/>
              <a:t>Adopting an agile model gave us the ability to move around the code, and change development features as we moved forward with the product, this wouldn’t of been possible using the waterfall methodology. For instance, when the client wanted to change their top 5 destinations to spa and wellness, there would be of been confusion because the development would have had to change code in the program that would of caused us weeks of delay due to bugs that were built off the foundation of the top 5 destinations code. </a:t>
            </a:r>
          </a:p>
        </p:txBody>
      </p:sp>
    </p:spTree>
    <p:extLst>
      <p:ext uri="{BB962C8B-B14F-4D97-AF65-F5344CB8AC3E}">
        <p14:creationId xmlns:p14="http://schemas.microsoft.com/office/powerpoint/2010/main" val="2410654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{D4987924-677B-4138-BCBC-4DBC29787713}tf55705232_win32</Template>
  <TotalTime>0</TotalTime>
  <Words>922</Words>
  <Application>Microsoft Office PowerPoint</Application>
  <PresentationFormat>Widescreen</PresentationFormat>
  <Paragraphs>56</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Goudy Old Style</vt:lpstr>
      <vt:lpstr>Wingdings 2</vt:lpstr>
      <vt:lpstr>SlateVTI</vt:lpstr>
      <vt:lpstr>A Scrum-Agile Development Model</vt:lpstr>
      <vt:lpstr>Building your TEAM</vt:lpstr>
      <vt:lpstr>Product Owner</vt:lpstr>
      <vt:lpstr>Scrum Master</vt:lpstr>
      <vt:lpstr>Tester </vt:lpstr>
      <vt:lpstr>Development Team - Developer</vt:lpstr>
      <vt:lpstr>SDLC Agile Process</vt:lpstr>
      <vt:lpstr>SDLC Agile Process Cont.</vt:lpstr>
      <vt:lpstr>Waterfall Approach</vt:lpstr>
      <vt:lpstr>Waterfall versus Agile Principals and Methods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Scrum-Agile Development Model</dc:title>
  <dc:creator>Maysonet-Ramirez, Max</dc:creator>
  <cp:lastModifiedBy>Maysonet-Ramirez, Max</cp:lastModifiedBy>
  <cp:revision>2</cp:revision>
  <dcterms:created xsi:type="dcterms:W3CDTF">2022-08-14T19:09:27Z</dcterms:created>
  <dcterms:modified xsi:type="dcterms:W3CDTF">2022-08-14T22:42:51Z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