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68" r:id="rId4"/>
    <p:sldId id="257" r:id="rId5"/>
    <p:sldId id="264" r:id="rId6"/>
    <p:sldId id="266" r:id="rId7"/>
    <p:sldId id="269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FEC8F7-AE15-4265-A9F8-627AE4B915AE}" v="157" dt="2022-09-23T09:32:36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C85B78-0CE7-4D9B-A46A-CD420F92FBCB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C1B358-AD69-4CCA-9EB7-4E97AC54BD2D}">
      <dgm:prSet/>
      <dgm:spPr/>
      <dgm:t>
        <a:bodyPr/>
        <a:lstStyle/>
        <a:p>
          <a:r>
            <a:rPr lang="en-US" dirty="0"/>
            <a:t>Minority Report vs. Real-life setting</a:t>
          </a:r>
        </a:p>
      </dgm:t>
    </dgm:pt>
    <dgm:pt modelId="{AE582442-1934-4398-B3E8-52491F610F72}" type="parTrans" cxnId="{1DDDB16B-F72D-4E02-AD88-3E11D11E712E}">
      <dgm:prSet/>
      <dgm:spPr/>
      <dgm:t>
        <a:bodyPr/>
        <a:lstStyle/>
        <a:p>
          <a:endParaRPr lang="en-US"/>
        </a:p>
      </dgm:t>
    </dgm:pt>
    <dgm:pt modelId="{7E4764AB-39AB-4C29-AC08-E28CBFCC717A}" type="sibTrans" cxnId="{1DDDB16B-F72D-4E02-AD88-3E11D11E712E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A52EEA23-9D2E-46E9-98F0-82CCB40001B1}">
      <dgm:prSet/>
      <dgm:spPr/>
      <dgm:t>
        <a:bodyPr/>
        <a:lstStyle/>
        <a:p>
          <a:r>
            <a:rPr lang="en-US" dirty="0"/>
            <a:t>Feasibility</a:t>
          </a:r>
        </a:p>
      </dgm:t>
    </dgm:pt>
    <dgm:pt modelId="{3A46414B-7620-47C5-8AF0-528447026A42}" type="parTrans" cxnId="{72308C80-530C-4E24-BD9E-519272D0A267}">
      <dgm:prSet/>
      <dgm:spPr/>
      <dgm:t>
        <a:bodyPr/>
        <a:lstStyle/>
        <a:p>
          <a:endParaRPr lang="en-US"/>
        </a:p>
      </dgm:t>
    </dgm:pt>
    <dgm:pt modelId="{6EE3BC2A-0064-4204-BC6B-A1C2650B3289}" type="sibTrans" cxnId="{72308C80-530C-4E24-BD9E-519272D0A267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78D741EF-1669-4FB4-BBB9-86CCD75E64E4}">
      <dgm:prSet/>
      <dgm:spPr/>
      <dgm:t>
        <a:bodyPr/>
        <a:lstStyle/>
        <a:p>
          <a:r>
            <a:rPr lang="en-US" dirty="0"/>
            <a:t>Taxonomy of AI</a:t>
          </a:r>
        </a:p>
      </dgm:t>
    </dgm:pt>
    <dgm:pt modelId="{6B004A9A-7EB0-4169-AE95-F13615C2504A}" type="parTrans" cxnId="{6C07E910-E908-476F-ABA4-FB8BACCA2834}">
      <dgm:prSet/>
      <dgm:spPr/>
      <dgm:t>
        <a:bodyPr/>
        <a:lstStyle/>
        <a:p>
          <a:endParaRPr lang="nl-NL"/>
        </a:p>
      </dgm:t>
    </dgm:pt>
    <dgm:pt modelId="{53068BB2-6C36-4DA2-9BF0-105CD99C3D94}" type="sibTrans" cxnId="{6C07E910-E908-476F-ABA4-FB8BACCA283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112A50D6-0241-4C41-84BB-AF854B3C1860}">
      <dgm:prSet/>
      <dgm:spPr/>
      <dgm:t>
        <a:bodyPr/>
        <a:lstStyle/>
        <a:p>
          <a:r>
            <a:rPr lang="en-US" dirty="0"/>
            <a:t>Sources</a:t>
          </a:r>
        </a:p>
      </dgm:t>
    </dgm:pt>
    <dgm:pt modelId="{1345219B-E067-41E0-812C-32226A7CA5EE}" type="parTrans" cxnId="{544391F8-2920-43B5-90BF-19CB3F187E6B}">
      <dgm:prSet/>
      <dgm:spPr/>
      <dgm:t>
        <a:bodyPr/>
        <a:lstStyle/>
        <a:p>
          <a:endParaRPr lang="nl-NL"/>
        </a:p>
      </dgm:t>
    </dgm:pt>
    <dgm:pt modelId="{444FF565-1B7B-4906-975A-71ED75D19130}" type="sibTrans" cxnId="{544391F8-2920-43B5-90BF-19CB3F187E6B}">
      <dgm:prSet phldrT="04"/>
      <dgm:spPr/>
      <dgm:t>
        <a:bodyPr/>
        <a:lstStyle/>
        <a:p>
          <a:r>
            <a:rPr lang="nl-NL"/>
            <a:t>04</a:t>
          </a:r>
        </a:p>
      </dgm:t>
    </dgm:pt>
    <dgm:pt modelId="{A675FBE4-3F7A-4433-B2C2-0F545BF586C2}" type="pres">
      <dgm:prSet presAssocID="{5EC85B78-0CE7-4D9B-A46A-CD420F92FBCB}" presName="Name0" presStyleCnt="0">
        <dgm:presLayoutVars>
          <dgm:animLvl val="lvl"/>
          <dgm:resizeHandles val="exact"/>
        </dgm:presLayoutVars>
      </dgm:prSet>
      <dgm:spPr/>
    </dgm:pt>
    <dgm:pt modelId="{B19CAC1E-A271-4521-BBD4-16D0063C887F}" type="pres">
      <dgm:prSet presAssocID="{4CC1B358-AD69-4CCA-9EB7-4E97AC54BD2D}" presName="compositeNode" presStyleCnt="0">
        <dgm:presLayoutVars>
          <dgm:bulletEnabled val="1"/>
        </dgm:presLayoutVars>
      </dgm:prSet>
      <dgm:spPr/>
    </dgm:pt>
    <dgm:pt modelId="{9686F307-6178-462F-91E9-0F7DF03F65EC}" type="pres">
      <dgm:prSet presAssocID="{4CC1B358-AD69-4CCA-9EB7-4E97AC54BD2D}" presName="bgRect" presStyleLbl="alignNode1" presStyleIdx="0" presStyleCnt="4"/>
      <dgm:spPr/>
    </dgm:pt>
    <dgm:pt modelId="{4AC3A866-243C-407F-9AE7-9B64B994D678}" type="pres">
      <dgm:prSet presAssocID="{7E4764AB-39AB-4C29-AC08-E28CBFCC717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7694666-E235-473A-B37F-F8F4727BB802}" type="pres">
      <dgm:prSet presAssocID="{4CC1B358-AD69-4CCA-9EB7-4E97AC54BD2D}" presName="nodeRect" presStyleLbl="alignNode1" presStyleIdx="0" presStyleCnt="4">
        <dgm:presLayoutVars>
          <dgm:bulletEnabled val="1"/>
        </dgm:presLayoutVars>
      </dgm:prSet>
      <dgm:spPr/>
    </dgm:pt>
    <dgm:pt modelId="{77DD797B-56F7-4592-BC9B-C27775875CB0}" type="pres">
      <dgm:prSet presAssocID="{7E4764AB-39AB-4C29-AC08-E28CBFCC717A}" presName="sibTrans" presStyleCnt="0"/>
      <dgm:spPr/>
    </dgm:pt>
    <dgm:pt modelId="{305383EC-DDB8-4713-841C-3BE97A977761}" type="pres">
      <dgm:prSet presAssocID="{78D741EF-1669-4FB4-BBB9-86CCD75E64E4}" presName="compositeNode" presStyleCnt="0">
        <dgm:presLayoutVars>
          <dgm:bulletEnabled val="1"/>
        </dgm:presLayoutVars>
      </dgm:prSet>
      <dgm:spPr/>
    </dgm:pt>
    <dgm:pt modelId="{FBB4B43A-4360-4CF0-9546-15A40B5FA061}" type="pres">
      <dgm:prSet presAssocID="{78D741EF-1669-4FB4-BBB9-86CCD75E64E4}" presName="bgRect" presStyleLbl="alignNode1" presStyleIdx="1" presStyleCnt="4"/>
      <dgm:spPr/>
    </dgm:pt>
    <dgm:pt modelId="{5229FE63-44D9-4553-A4C7-8CC33924D2B3}" type="pres">
      <dgm:prSet presAssocID="{53068BB2-6C36-4DA2-9BF0-105CD99C3D94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79033F5-20C6-44A4-BAA4-31A602A11D9A}" type="pres">
      <dgm:prSet presAssocID="{78D741EF-1669-4FB4-BBB9-86CCD75E64E4}" presName="nodeRect" presStyleLbl="alignNode1" presStyleIdx="1" presStyleCnt="4">
        <dgm:presLayoutVars>
          <dgm:bulletEnabled val="1"/>
        </dgm:presLayoutVars>
      </dgm:prSet>
      <dgm:spPr/>
    </dgm:pt>
    <dgm:pt modelId="{2B92DE70-80BA-4B5D-9B0B-D72E0B6BF810}" type="pres">
      <dgm:prSet presAssocID="{53068BB2-6C36-4DA2-9BF0-105CD99C3D94}" presName="sibTrans" presStyleCnt="0"/>
      <dgm:spPr/>
    </dgm:pt>
    <dgm:pt modelId="{12A7F4B8-CCE7-4D57-82C7-43458892F913}" type="pres">
      <dgm:prSet presAssocID="{A52EEA23-9D2E-46E9-98F0-82CCB40001B1}" presName="compositeNode" presStyleCnt="0">
        <dgm:presLayoutVars>
          <dgm:bulletEnabled val="1"/>
        </dgm:presLayoutVars>
      </dgm:prSet>
      <dgm:spPr/>
    </dgm:pt>
    <dgm:pt modelId="{E2E1D1E2-3282-4816-8831-D3D38BBCDB6C}" type="pres">
      <dgm:prSet presAssocID="{A52EEA23-9D2E-46E9-98F0-82CCB40001B1}" presName="bgRect" presStyleLbl="alignNode1" presStyleIdx="2" presStyleCnt="4"/>
      <dgm:spPr/>
    </dgm:pt>
    <dgm:pt modelId="{F0003088-BB1D-4E1D-A7A4-BFC5815F31CC}" type="pres">
      <dgm:prSet presAssocID="{6EE3BC2A-0064-4204-BC6B-A1C2650B328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3822D3B-9E46-4DC5-8EE1-1492E105FEF0}" type="pres">
      <dgm:prSet presAssocID="{A52EEA23-9D2E-46E9-98F0-82CCB40001B1}" presName="nodeRect" presStyleLbl="alignNode1" presStyleIdx="2" presStyleCnt="4">
        <dgm:presLayoutVars>
          <dgm:bulletEnabled val="1"/>
        </dgm:presLayoutVars>
      </dgm:prSet>
      <dgm:spPr/>
    </dgm:pt>
    <dgm:pt modelId="{52F62961-223A-48AC-B0CF-7F14E9A057CF}" type="pres">
      <dgm:prSet presAssocID="{6EE3BC2A-0064-4204-BC6B-A1C2650B3289}" presName="sibTrans" presStyleCnt="0"/>
      <dgm:spPr/>
    </dgm:pt>
    <dgm:pt modelId="{8DDCCB6A-9D6B-4DC9-8D94-C35215C56DDE}" type="pres">
      <dgm:prSet presAssocID="{112A50D6-0241-4C41-84BB-AF854B3C1860}" presName="compositeNode" presStyleCnt="0">
        <dgm:presLayoutVars>
          <dgm:bulletEnabled val="1"/>
        </dgm:presLayoutVars>
      </dgm:prSet>
      <dgm:spPr/>
    </dgm:pt>
    <dgm:pt modelId="{588AE035-0FB7-47CA-8033-287924A11195}" type="pres">
      <dgm:prSet presAssocID="{112A50D6-0241-4C41-84BB-AF854B3C1860}" presName="bgRect" presStyleLbl="alignNode1" presStyleIdx="3" presStyleCnt="4"/>
      <dgm:spPr/>
    </dgm:pt>
    <dgm:pt modelId="{9DF2AFE2-81F7-4DA2-B98F-3512F7A455EC}" type="pres">
      <dgm:prSet presAssocID="{444FF565-1B7B-4906-975A-71ED75D19130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5B0E668F-1E16-4988-B9B2-3A670521D1B4}" type="pres">
      <dgm:prSet presAssocID="{112A50D6-0241-4C41-84BB-AF854B3C186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C07E910-E908-476F-ABA4-FB8BACCA2834}" srcId="{5EC85B78-0CE7-4D9B-A46A-CD420F92FBCB}" destId="{78D741EF-1669-4FB4-BBB9-86CCD75E64E4}" srcOrd="1" destOrd="0" parTransId="{6B004A9A-7EB0-4169-AE95-F13615C2504A}" sibTransId="{53068BB2-6C36-4DA2-9BF0-105CD99C3D94}"/>
    <dgm:cxn modelId="{48DCB82F-9A5C-439F-83E4-C1124384D74C}" type="presOf" srcId="{112A50D6-0241-4C41-84BB-AF854B3C1860}" destId="{5B0E668F-1E16-4988-B9B2-3A670521D1B4}" srcOrd="1" destOrd="0" presId="urn:microsoft.com/office/officeart/2016/7/layout/LinearBlockProcessNumbered"/>
    <dgm:cxn modelId="{E5BE2944-C5EA-4C2A-8E39-EF4BB05BCD63}" type="presOf" srcId="{7E4764AB-39AB-4C29-AC08-E28CBFCC717A}" destId="{4AC3A866-243C-407F-9AE7-9B64B994D678}" srcOrd="0" destOrd="0" presId="urn:microsoft.com/office/officeart/2016/7/layout/LinearBlockProcessNumbered"/>
    <dgm:cxn modelId="{1DDDB16B-F72D-4E02-AD88-3E11D11E712E}" srcId="{5EC85B78-0CE7-4D9B-A46A-CD420F92FBCB}" destId="{4CC1B358-AD69-4CCA-9EB7-4E97AC54BD2D}" srcOrd="0" destOrd="0" parTransId="{AE582442-1934-4398-B3E8-52491F610F72}" sibTransId="{7E4764AB-39AB-4C29-AC08-E28CBFCC717A}"/>
    <dgm:cxn modelId="{0FA1C94F-D7A5-4E52-87B4-8D201947D875}" type="presOf" srcId="{6EE3BC2A-0064-4204-BC6B-A1C2650B3289}" destId="{F0003088-BB1D-4E1D-A7A4-BFC5815F31CC}" srcOrd="0" destOrd="0" presId="urn:microsoft.com/office/officeart/2016/7/layout/LinearBlockProcessNumbered"/>
    <dgm:cxn modelId="{72308C80-530C-4E24-BD9E-519272D0A267}" srcId="{5EC85B78-0CE7-4D9B-A46A-CD420F92FBCB}" destId="{A52EEA23-9D2E-46E9-98F0-82CCB40001B1}" srcOrd="2" destOrd="0" parTransId="{3A46414B-7620-47C5-8AF0-528447026A42}" sibTransId="{6EE3BC2A-0064-4204-BC6B-A1C2650B3289}"/>
    <dgm:cxn modelId="{AB533D89-560B-44E3-BE37-EEBD1EA70701}" type="presOf" srcId="{A52EEA23-9D2E-46E9-98F0-82CCB40001B1}" destId="{A3822D3B-9E46-4DC5-8EE1-1492E105FEF0}" srcOrd="1" destOrd="0" presId="urn:microsoft.com/office/officeart/2016/7/layout/LinearBlockProcessNumbered"/>
    <dgm:cxn modelId="{45E5708B-24F8-4539-BFF0-297CB688ED86}" type="presOf" srcId="{5EC85B78-0CE7-4D9B-A46A-CD420F92FBCB}" destId="{A675FBE4-3F7A-4433-B2C2-0F545BF586C2}" srcOrd="0" destOrd="0" presId="urn:microsoft.com/office/officeart/2016/7/layout/LinearBlockProcessNumbered"/>
    <dgm:cxn modelId="{FB90368E-DD80-4454-B41E-03BB93C35F8A}" type="presOf" srcId="{78D741EF-1669-4FB4-BBB9-86CCD75E64E4}" destId="{FBB4B43A-4360-4CF0-9546-15A40B5FA061}" srcOrd="0" destOrd="0" presId="urn:microsoft.com/office/officeart/2016/7/layout/LinearBlockProcessNumbered"/>
    <dgm:cxn modelId="{272F3798-7884-4BF3-8261-49A71C5DCBB7}" type="presOf" srcId="{A52EEA23-9D2E-46E9-98F0-82CCB40001B1}" destId="{E2E1D1E2-3282-4816-8831-D3D38BBCDB6C}" srcOrd="0" destOrd="0" presId="urn:microsoft.com/office/officeart/2016/7/layout/LinearBlockProcessNumbered"/>
    <dgm:cxn modelId="{8ECE5C9F-4EE7-4CE0-ACDE-4A8B8700D473}" type="presOf" srcId="{444FF565-1B7B-4906-975A-71ED75D19130}" destId="{9DF2AFE2-81F7-4DA2-B98F-3512F7A455EC}" srcOrd="0" destOrd="0" presId="urn:microsoft.com/office/officeart/2016/7/layout/LinearBlockProcessNumbered"/>
    <dgm:cxn modelId="{B19840CB-7ECA-49CA-AE73-7CFC74F3B3F2}" type="presOf" srcId="{53068BB2-6C36-4DA2-9BF0-105CD99C3D94}" destId="{5229FE63-44D9-4553-A4C7-8CC33924D2B3}" srcOrd="0" destOrd="0" presId="urn:microsoft.com/office/officeart/2016/7/layout/LinearBlockProcessNumbered"/>
    <dgm:cxn modelId="{D24873CC-2308-4B3C-A0EA-F6A5751982FF}" type="presOf" srcId="{78D741EF-1669-4FB4-BBB9-86CCD75E64E4}" destId="{779033F5-20C6-44A4-BAA4-31A602A11D9A}" srcOrd="1" destOrd="0" presId="urn:microsoft.com/office/officeart/2016/7/layout/LinearBlockProcessNumbered"/>
    <dgm:cxn modelId="{115A72E6-D414-47C1-BAE9-B7E2AE8979F3}" type="presOf" srcId="{4CC1B358-AD69-4CCA-9EB7-4E97AC54BD2D}" destId="{57694666-E235-473A-B37F-F8F4727BB802}" srcOrd="1" destOrd="0" presId="urn:microsoft.com/office/officeart/2016/7/layout/LinearBlockProcessNumbered"/>
    <dgm:cxn modelId="{EBF491F6-1F61-49A3-9B70-4757DC913569}" type="presOf" srcId="{112A50D6-0241-4C41-84BB-AF854B3C1860}" destId="{588AE035-0FB7-47CA-8033-287924A11195}" srcOrd="0" destOrd="0" presId="urn:microsoft.com/office/officeart/2016/7/layout/LinearBlockProcessNumbered"/>
    <dgm:cxn modelId="{544391F8-2920-43B5-90BF-19CB3F187E6B}" srcId="{5EC85B78-0CE7-4D9B-A46A-CD420F92FBCB}" destId="{112A50D6-0241-4C41-84BB-AF854B3C1860}" srcOrd="3" destOrd="0" parTransId="{1345219B-E067-41E0-812C-32226A7CA5EE}" sibTransId="{444FF565-1B7B-4906-975A-71ED75D19130}"/>
    <dgm:cxn modelId="{1BBCCCFF-557C-4DC6-BAFF-DDDACBE0DE7E}" type="presOf" srcId="{4CC1B358-AD69-4CCA-9EB7-4E97AC54BD2D}" destId="{9686F307-6178-462F-91E9-0F7DF03F65EC}" srcOrd="0" destOrd="0" presId="urn:microsoft.com/office/officeart/2016/7/layout/LinearBlockProcessNumbered"/>
    <dgm:cxn modelId="{E8ED0E94-2729-41C4-9CBA-BE683D090D99}" type="presParOf" srcId="{A675FBE4-3F7A-4433-B2C2-0F545BF586C2}" destId="{B19CAC1E-A271-4521-BBD4-16D0063C887F}" srcOrd="0" destOrd="0" presId="urn:microsoft.com/office/officeart/2016/7/layout/LinearBlockProcessNumbered"/>
    <dgm:cxn modelId="{A4A71B38-4F22-4EB2-8BAD-A00C17DDC874}" type="presParOf" srcId="{B19CAC1E-A271-4521-BBD4-16D0063C887F}" destId="{9686F307-6178-462F-91E9-0F7DF03F65EC}" srcOrd="0" destOrd="0" presId="urn:microsoft.com/office/officeart/2016/7/layout/LinearBlockProcessNumbered"/>
    <dgm:cxn modelId="{0FA5D2B2-B0A5-4D0D-BB75-258DA66116B7}" type="presParOf" srcId="{B19CAC1E-A271-4521-BBD4-16D0063C887F}" destId="{4AC3A866-243C-407F-9AE7-9B64B994D678}" srcOrd="1" destOrd="0" presId="urn:microsoft.com/office/officeart/2016/7/layout/LinearBlockProcessNumbered"/>
    <dgm:cxn modelId="{91E3B23E-DC45-4D2F-BBB2-FA8C755911EC}" type="presParOf" srcId="{B19CAC1E-A271-4521-BBD4-16D0063C887F}" destId="{57694666-E235-473A-B37F-F8F4727BB802}" srcOrd="2" destOrd="0" presId="urn:microsoft.com/office/officeart/2016/7/layout/LinearBlockProcessNumbered"/>
    <dgm:cxn modelId="{70A0CBCF-A452-4CEA-ACCE-AD3C7CFE9320}" type="presParOf" srcId="{A675FBE4-3F7A-4433-B2C2-0F545BF586C2}" destId="{77DD797B-56F7-4592-BC9B-C27775875CB0}" srcOrd="1" destOrd="0" presId="urn:microsoft.com/office/officeart/2016/7/layout/LinearBlockProcessNumbered"/>
    <dgm:cxn modelId="{6CEA9CA6-E3E8-4015-AC4C-6863CA564608}" type="presParOf" srcId="{A675FBE4-3F7A-4433-B2C2-0F545BF586C2}" destId="{305383EC-DDB8-4713-841C-3BE97A977761}" srcOrd="2" destOrd="0" presId="urn:microsoft.com/office/officeart/2016/7/layout/LinearBlockProcessNumbered"/>
    <dgm:cxn modelId="{68CFDACA-2CA4-499D-BE31-4F1F127D5219}" type="presParOf" srcId="{305383EC-DDB8-4713-841C-3BE97A977761}" destId="{FBB4B43A-4360-4CF0-9546-15A40B5FA061}" srcOrd="0" destOrd="0" presId="urn:microsoft.com/office/officeart/2016/7/layout/LinearBlockProcessNumbered"/>
    <dgm:cxn modelId="{96B38D55-09E5-47C2-A94C-1037BC486988}" type="presParOf" srcId="{305383EC-DDB8-4713-841C-3BE97A977761}" destId="{5229FE63-44D9-4553-A4C7-8CC33924D2B3}" srcOrd="1" destOrd="0" presId="urn:microsoft.com/office/officeart/2016/7/layout/LinearBlockProcessNumbered"/>
    <dgm:cxn modelId="{1669C35F-553B-444D-B76D-B18497EBBA07}" type="presParOf" srcId="{305383EC-DDB8-4713-841C-3BE97A977761}" destId="{779033F5-20C6-44A4-BAA4-31A602A11D9A}" srcOrd="2" destOrd="0" presId="urn:microsoft.com/office/officeart/2016/7/layout/LinearBlockProcessNumbered"/>
    <dgm:cxn modelId="{4BD29ABF-10CC-4AE0-BFDC-1DD05F629178}" type="presParOf" srcId="{A675FBE4-3F7A-4433-B2C2-0F545BF586C2}" destId="{2B92DE70-80BA-4B5D-9B0B-D72E0B6BF810}" srcOrd="3" destOrd="0" presId="urn:microsoft.com/office/officeart/2016/7/layout/LinearBlockProcessNumbered"/>
    <dgm:cxn modelId="{CFDE2B08-831A-403C-9A07-6F76F81CCC6E}" type="presParOf" srcId="{A675FBE4-3F7A-4433-B2C2-0F545BF586C2}" destId="{12A7F4B8-CCE7-4D57-82C7-43458892F913}" srcOrd="4" destOrd="0" presId="urn:microsoft.com/office/officeart/2016/7/layout/LinearBlockProcessNumbered"/>
    <dgm:cxn modelId="{76F94C7D-5B50-4C4F-A92C-3FD1501399C4}" type="presParOf" srcId="{12A7F4B8-CCE7-4D57-82C7-43458892F913}" destId="{E2E1D1E2-3282-4816-8831-D3D38BBCDB6C}" srcOrd="0" destOrd="0" presId="urn:microsoft.com/office/officeart/2016/7/layout/LinearBlockProcessNumbered"/>
    <dgm:cxn modelId="{C7AC27D6-D192-4B42-A180-885AED5E5CDA}" type="presParOf" srcId="{12A7F4B8-CCE7-4D57-82C7-43458892F913}" destId="{F0003088-BB1D-4E1D-A7A4-BFC5815F31CC}" srcOrd="1" destOrd="0" presId="urn:microsoft.com/office/officeart/2016/7/layout/LinearBlockProcessNumbered"/>
    <dgm:cxn modelId="{851E28A9-5EB6-4AD6-9A69-36B9CEE8960E}" type="presParOf" srcId="{12A7F4B8-CCE7-4D57-82C7-43458892F913}" destId="{A3822D3B-9E46-4DC5-8EE1-1492E105FEF0}" srcOrd="2" destOrd="0" presId="urn:microsoft.com/office/officeart/2016/7/layout/LinearBlockProcessNumbered"/>
    <dgm:cxn modelId="{07BF826A-D1D0-48F3-9C9B-89F39A7E1248}" type="presParOf" srcId="{A675FBE4-3F7A-4433-B2C2-0F545BF586C2}" destId="{52F62961-223A-48AC-B0CF-7F14E9A057CF}" srcOrd="5" destOrd="0" presId="urn:microsoft.com/office/officeart/2016/7/layout/LinearBlockProcessNumbered"/>
    <dgm:cxn modelId="{31AF7131-B497-4DA2-AA1E-8D278176BF1E}" type="presParOf" srcId="{A675FBE4-3F7A-4433-B2C2-0F545BF586C2}" destId="{8DDCCB6A-9D6B-4DC9-8D94-C35215C56DDE}" srcOrd="6" destOrd="0" presId="urn:microsoft.com/office/officeart/2016/7/layout/LinearBlockProcessNumbered"/>
    <dgm:cxn modelId="{8037D57E-402F-4C95-B71A-A408A5337AD5}" type="presParOf" srcId="{8DDCCB6A-9D6B-4DC9-8D94-C35215C56DDE}" destId="{588AE035-0FB7-47CA-8033-287924A11195}" srcOrd="0" destOrd="0" presId="urn:microsoft.com/office/officeart/2016/7/layout/LinearBlockProcessNumbered"/>
    <dgm:cxn modelId="{3FAA1503-9133-4C93-9915-D872A03EDEBB}" type="presParOf" srcId="{8DDCCB6A-9D6B-4DC9-8D94-C35215C56DDE}" destId="{9DF2AFE2-81F7-4DA2-B98F-3512F7A455EC}" srcOrd="1" destOrd="0" presId="urn:microsoft.com/office/officeart/2016/7/layout/LinearBlockProcessNumbered"/>
    <dgm:cxn modelId="{202704BB-32E4-4013-8B06-493D49583E21}" type="presParOf" srcId="{8DDCCB6A-9D6B-4DC9-8D94-C35215C56DDE}" destId="{5B0E668F-1E16-4988-B9B2-3A670521D1B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6F307-6178-462F-91E9-0F7DF03F65EC}">
      <dsp:nvSpPr>
        <dsp:cNvPr id="0" name=""/>
        <dsp:cNvSpPr/>
      </dsp:nvSpPr>
      <dsp:spPr>
        <a:xfrm>
          <a:off x="193" y="369118"/>
          <a:ext cx="2336229" cy="2803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Minority Report vs. Real-life setting</a:t>
          </a:r>
        </a:p>
      </dsp:txBody>
      <dsp:txXfrm>
        <a:off x="193" y="1490508"/>
        <a:ext cx="2336229" cy="1682085"/>
      </dsp:txXfrm>
    </dsp:sp>
    <dsp:sp modelId="{4AC3A866-243C-407F-9AE7-9B64B994D678}">
      <dsp:nvSpPr>
        <dsp:cNvPr id="0" name=""/>
        <dsp:cNvSpPr/>
      </dsp:nvSpPr>
      <dsp:spPr>
        <a:xfrm>
          <a:off x="193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193" y="369118"/>
        <a:ext cx="2336229" cy="1121390"/>
      </dsp:txXfrm>
    </dsp:sp>
    <dsp:sp modelId="{FBB4B43A-4360-4CF0-9546-15A40B5FA061}">
      <dsp:nvSpPr>
        <dsp:cNvPr id="0" name=""/>
        <dsp:cNvSpPr/>
      </dsp:nvSpPr>
      <dsp:spPr>
        <a:xfrm>
          <a:off x="2523321" y="369118"/>
          <a:ext cx="2336229" cy="2803475"/>
        </a:xfrm>
        <a:prstGeom prst="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accent5">
              <a:hueOff val="-1102852"/>
              <a:satOff val="-5923"/>
              <a:lumOff val="20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Taxonomy of AI</a:t>
          </a:r>
        </a:p>
      </dsp:txBody>
      <dsp:txXfrm>
        <a:off x="2523321" y="1490508"/>
        <a:ext cx="2336229" cy="1682085"/>
      </dsp:txXfrm>
    </dsp:sp>
    <dsp:sp modelId="{5229FE63-44D9-4553-A4C7-8CC33924D2B3}">
      <dsp:nvSpPr>
        <dsp:cNvPr id="0" name=""/>
        <dsp:cNvSpPr/>
      </dsp:nvSpPr>
      <dsp:spPr>
        <a:xfrm>
          <a:off x="2523321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523321" y="369118"/>
        <a:ext cx="2336229" cy="1121390"/>
      </dsp:txXfrm>
    </dsp:sp>
    <dsp:sp modelId="{E2E1D1E2-3282-4816-8831-D3D38BBCDB6C}">
      <dsp:nvSpPr>
        <dsp:cNvPr id="0" name=""/>
        <dsp:cNvSpPr/>
      </dsp:nvSpPr>
      <dsp:spPr>
        <a:xfrm>
          <a:off x="5046449" y="369118"/>
          <a:ext cx="2336229" cy="2803475"/>
        </a:xfrm>
        <a:prstGeom prst="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accent5">
              <a:hueOff val="-2205704"/>
              <a:satOff val="-11847"/>
              <a:lumOff val="4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Feasibility</a:t>
          </a:r>
        </a:p>
      </dsp:txBody>
      <dsp:txXfrm>
        <a:off x="5046449" y="1490508"/>
        <a:ext cx="2336229" cy="1682085"/>
      </dsp:txXfrm>
    </dsp:sp>
    <dsp:sp modelId="{F0003088-BB1D-4E1D-A7A4-BFC5815F31CC}">
      <dsp:nvSpPr>
        <dsp:cNvPr id="0" name=""/>
        <dsp:cNvSpPr/>
      </dsp:nvSpPr>
      <dsp:spPr>
        <a:xfrm>
          <a:off x="5046449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046449" y="369118"/>
        <a:ext cx="2336229" cy="1121390"/>
      </dsp:txXfrm>
    </dsp:sp>
    <dsp:sp modelId="{588AE035-0FB7-47CA-8033-287924A11195}">
      <dsp:nvSpPr>
        <dsp:cNvPr id="0" name=""/>
        <dsp:cNvSpPr/>
      </dsp:nvSpPr>
      <dsp:spPr>
        <a:xfrm>
          <a:off x="7569577" y="369118"/>
          <a:ext cx="2336229" cy="2803475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Sources</a:t>
          </a:r>
        </a:p>
      </dsp:txBody>
      <dsp:txXfrm>
        <a:off x="7569577" y="1490508"/>
        <a:ext cx="2336229" cy="1682085"/>
      </dsp:txXfrm>
    </dsp:sp>
    <dsp:sp modelId="{9DF2AFE2-81F7-4DA2-B98F-3512F7A455EC}">
      <dsp:nvSpPr>
        <dsp:cNvPr id="0" name=""/>
        <dsp:cNvSpPr/>
      </dsp:nvSpPr>
      <dsp:spPr>
        <a:xfrm>
          <a:off x="7569577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6300" kern="1200"/>
            <a:t>04</a:t>
          </a:r>
        </a:p>
      </dsp:txBody>
      <dsp:txXfrm>
        <a:off x="7569577" y="369118"/>
        <a:ext cx="2336229" cy="1121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EF77584D-23F5-5E2F-2DD6-0A13EB57D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0811574-BC22-758A-5292-1DCB1A277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DA984-C3CA-4F2F-82C4-BB2904701ED0}" type="datetimeFigureOut">
              <a:rPr lang="nl-NL" smtClean="0"/>
              <a:t>22-9-2022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F213A96-5A6A-A334-F5A8-7A9B7132AB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81B5FC7-EFBB-D796-D39A-B5A1E85D8A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13838-9D30-40D6-8782-C642F34335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86679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B86F9-DAC1-354B-9161-41C9982875B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26C14-0E2B-B147-8CD7-11B86AFA0A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901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3WnjrccQ_I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x9IEP8pmiI?feature=oembed" TargetMode="Externa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igital_image_processing" TargetMode="External"/><Relationship Id="rId3" Type="http://schemas.openxmlformats.org/officeDocument/2006/relationships/hyperlink" Target="https://en.wikipedia.org/wiki/Retinal_scan" TargetMode="External"/><Relationship Id="rId7" Type="http://schemas.openxmlformats.org/officeDocument/2006/relationships/hyperlink" Target="https://joiv.org/index.php/joiv/article/view/62/6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cnews.go.com/Business/atms-scan-eyeballs-cash-tested-us/story?id=34741159" TargetMode="External"/><Relationship Id="rId5" Type="http://schemas.openxmlformats.org/officeDocument/2006/relationships/hyperlink" Target="http://www.technovelgy.com/ct/content.asp?Bnum=1213" TargetMode="External"/><Relationship Id="rId4" Type="http://schemas.openxmlformats.org/officeDocument/2006/relationships/hyperlink" Target="https://smallbusiness.chron.com/dangers-retinal-scanners-70631.html" TargetMode="External"/><Relationship Id="rId9" Type="http://schemas.openxmlformats.org/officeDocument/2006/relationships/hyperlink" Target="https://www.youtube.com/watch?v=H3WnjrccQ_I&amp;ab_channel=CN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7C492-8A7E-B4CC-3F50-0FB000BB0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3" y="4539573"/>
            <a:ext cx="8957534" cy="11828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Retinal/Iris scanners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3855D8-6373-995E-7A50-2BFB190C4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275" y="5722411"/>
            <a:ext cx="8369450" cy="480330"/>
          </a:xfrm>
        </p:spPr>
        <p:txBody>
          <a:bodyPr>
            <a:normAutofit/>
          </a:bodyPr>
          <a:lstStyle/>
          <a:p>
            <a:pPr algn="ctr"/>
            <a:r>
              <a:rPr lang="en-US"/>
              <a:t>Max Meiners</a:t>
            </a:r>
          </a:p>
        </p:txBody>
      </p:sp>
      <p:sp>
        <p:nvSpPr>
          <p:cNvPr id="1036" name="Round Diagonal Corner Rectangle 6">
            <a:extLst>
              <a:ext uri="{FF2B5EF4-FFF2-40B4-BE49-F238E27FC236}">
                <a16:creationId xmlns:a16="http://schemas.microsoft.com/office/drawing/2014/main" id="{C1C3FA74-6158-4157-A8F0-8CAE5091F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tinal Scanning Definition, FAQs - Innovatrics">
            <a:extLst>
              <a:ext uri="{FF2B5EF4-FFF2-40B4-BE49-F238E27FC236}">
                <a16:creationId xmlns:a16="http://schemas.microsoft.com/office/drawing/2014/main" id="{3F65B680-489A-A66E-D05B-B2B6EEE52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134"/>
          <a:stretch/>
        </p:blipFill>
        <p:spPr bwMode="auto">
          <a:xfrm>
            <a:off x="973635" y="951493"/>
            <a:ext cx="10266669" cy="297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4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F5F24-4DB8-1882-CC9E-8CC86434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13" y="2689715"/>
            <a:ext cx="3365273" cy="1478570"/>
          </a:xfrm>
        </p:spPr>
        <p:txBody>
          <a:bodyPr/>
          <a:lstStyle/>
          <a:p>
            <a:r>
              <a:rPr lang="en-US" dirty="0"/>
              <a:t>Differences &amp; similarities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640409D-C5DB-9B6A-C8DC-F0A429136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624" y="831782"/>
            <a:ext cx="8492263" cy="519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8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a 3" title="Iris eye scanners getting longer range">
            <a:hlinkClick r:id="" action="ppaction://media"/>
            <a:extLst>
              <a:ext uri="{FF2B5EF4-FFF2-40B4-BE49-F238E27FC236}">
                <a16:creationId xmlns:a16="http://schemas.microsoft.com/office/drawing/2014/main" id="{77D89899-C5D6-EA5A-EFBE-94BFA3CEEB0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83334" y="891759"/>
            <a:ext cx="8625332" cy="4873313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6DEBA7D-7283-30EC-9D37-217B09FA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undefined [CNN]. (2015, 4 september). Iris eye scanners getting longer range. YouTube. Geraadpleegd op 23 september 2022, van https://www.youtube.com/watch?v=H3WnjrccQ_I&amp;ab_channel=CNN</a:t>
            </a:r>
          </a:p>
        </p:txBody>
      </p:sp>
    </p:spTree>
    <p:extLst>
      <p:ext uri="{BB962C8B-B14F-4D97-AF65-F5344CB8AC3E}">
        <p14:creationId xmlns:p14="http://schemas.microsoft.com/office/powerpoint/2010/main" val="25847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7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C76E33-E959-11D3-DF7F-CD6AF7D6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Topics</a:t>
            </a:r>
          </a:p>
        </p:txBody>
      </p:sp>
      <p:graphicFrame>
        <p:nvGraphicFramePr>
          <p:cNvPr id="13" name="Tijdelijke aanduiding voor inhoud 2">
            <a:extLst>
              <a:ext uri="{FF2B5EF4-FFF2-40B4-BE49-F238E27FC236}">
                <a16:creationId xmlns:a16="http://schemas.microsoft.com/office/drawing/2014/main" id="{C33A944E-8979-6E75-1CBC-4A9E9F8D53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90655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782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0" name="Picture 2">
            <a:extLst>
              <a:ext uri="{FF2B5EF4-FFF2-40B4-BE49-F238E27FC236}">
                <a16:creationId xmlns:a16="http://schemas.microsoft.com/office/drawing/2014/main" id="{5BD33659-8797-414B-BBDC-24F942329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392" name="Group 3332">
            <a:extLst>
              <a:ext uri="{FF2B5EF4-FFF2-40B4-BE49-F238E27FC236}">
                <a16:creationId xmlns:a16="http://schemas.microsoft.com/office/drawing/2014/main" id="{F810FE48-5F0C-4E97-BD7F-FDE128D85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334" name="Rectangle 5">
              <a:extLst>
                <a:ext uri="{FF2B5EF4-FFF2-40B4-BE49-F238E27FC236}">
                  <a16:creationId xmlns:a16="http://schemas.microsoft.com/office/drawing/2014/main" id="{9E9C04BA-ABF7-4D41-9977-2AC221BD4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35" name="Freeform 6">
              <a:extLst>
                <a:ext uri="{FF2B5EF4-FFF2-40B4-BE49-F238E27FC236}">
                  <a16:creationId xmlns:a16="http://schemas.microsoft.com/office/drawing/2014/main" id="{56AF6CAB-66FF-4AA8-8332-92421FA16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6" name="Freeform 7">
              <a:extLst>
                <a:ext uri="{FF2B5EF4-FFF2-40B4-BE49-F238E27FC236}">
                  <a16:creationId xmlns:a16="http://schemas.microsoft.com/office/drawing/2014/main" id="{2A7D0399-D212-4CE1-A9C0-9B98A2F0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7" name="Rectangle 8">
              <a:extLst>
                <a:ext uri="{FF2B5EF4-FFF2-40B4-BE49-F238E27FC236}">
                  <a16:creationId xmlns:a16="http://schemas.microsoft.com/office/drawing/2014/main" id="{18DF3D3C-1A48-496B-B941-76DF67EA7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38" name="Freeform 9">
              <a:extLst>
                <a:ext uri="{FF2B5EF4-FFF2-40B4-BE49-F238E27FC236}">
                  <a16:creationId xmlns:a16="http://schemas.microsoft.com/office/drawing/2014/main" id="{913F4BC7-7179-4E16-9FD6-A32BC13A0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9" name="Freeform 10">
              <a:extLst>
                <a:ext uri="{FF2B5EF4-FFF2-40B4-BE49-F238E27FC236}">
                  <a16:creationId xmlns:a16="http://schemas.microsoft.com/office/drawing/2014/main" id="{509355FA-2026-4EBE-8C72-9B94B1F1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0" name="Freeform 11">
              <a:extLst>
                <a:ext uri="{FF2B5EF4-FFF2-40B4-BE49-F238E27FC236}">
                  <a16:creationId xmlns:a16="http://schemas.microsoft.com/office/drawing/2014/main" id="{CDD190A1-6E3E-4C34-A19B-A52C6D31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1" name="Freeform 12">
              <a:extLst>
                <a:ext uri="{FF2B5EF4-FFF2-40B4-BE49-F238E27FC236}">
                  <a16:creationId xmlns:a16="http://schemas.microsoft.com/office/drawing/2014/main" id="{D5BA1962-F2E3-4CA2-BE44-53381D18F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2" name="Freeform 13">
              <a:extLst>
                <a:ext uri="{FF2B5EF4-FFF2-40B4-BE49-F238E27FC236}">
                  <a16:creationId xmlns:a16="http://schemas.microsoft.com/office/drawing/2014/main" id="{C2FA9E59-0DE1-449C-8D17-1475D5CC7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3" name="Freeform 14">
              <a:extLst>
                <a:ext uri="{FF2B5EF4-FFF2-40B4-BE49-F238E27FC236}">
                  <a16:creationId xmlns:a16="http://schemas.microsoft.com/office/drawing/2014/main" id="{F1582807-3DE3-42F1-9941-728273E08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4" name="Freeform 15">
              <a:extLst>
                <a:ext uri="{FF2B5EF4-FFF2-40B4-BE49-F238E27FC236}">
                  <a16:creationId xmlns:a16="http://schemas.microsoft.com/office/drawing/2014/main" id="{6C574FB1-69C5-49C2-A1C4-2A6590BF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5" name="Freeform 16">
              <a:extLst>
                <a:ext uri="{FF2B5EF4-FFF2-40B4-BE49-F238E27FC236}">
                  <a16:creationId xmlns:a16="http://schemas.microsoft.com/office/drawing/2014/main" id="{D4175D29-82CB-41CD-9E0F-17524FB02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6" name="Freeform 17">
              <a:extLst>
                <a:ext uri="{FF2B5EF4-FFF2-40B4-BE49-F238E27FC236}">
                  <a16:creationId xmlns:a16="http://schemas.microsoft.com/office/drawing/2014/main" id="{9893387B-BD94-47D2-80DC-B9ADB6BD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7" name="Freeform 18">
              <a:extLst>
                <a:ext uri="{FF2B5EF4-FFF2-40B4-BE49-F238E27FC236}">
                  <a16:creationId xmlns:a16="http://schemas.microsoft.com/office/drawing/2014/main" id="{BC2223CF-E8B9-48C3-8E70-7B38DBE2A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8" name="Freeform 19">
              <a:extLst>
                <a:ext uri="{FF2B5EF4-FFF2-40B4-BE49-F238E27FC236}">
                  <a16:creationId xmlns:a16="http://schemas.microsoft.com/office/drawing/2014/main" id="{CB660EF5-7021-48D0-B131-DA22FAF8D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9" name="Freeform 20">
              <a:extLst>
                <a:ext uri="{FF2B5EF4-FFF2-40B4-BE49-F238E27FC236}">
                  <a16:creationId xmlns:a16="http://schemas.microsoft.com/office/drawing/2014/main" id="{7A02052F-7B58-4423-9CBA-27D8D838A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0" name="Freeform 21">
              <a:extLst>
                <a:ext uri="{FF2B5EF4-FFF2-40B4-BE49-F238E27FC236}">
                  <a16:creationId xmlns:a16="http://schemas.microsoft.com/office/drawing/2014/main" id="{42231171-7F2B-4B11-B34A-D98DB4143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1" name="Freeform 22">
              <a:extLst>
                <a:ext uri="{FF2B5EF4-FFF2-40B4-BE49-F238E27FC236}">
                  <a16:creationId xmlns:a16="http://schemas.microsoft.com/office/drawing/2014/main" id="{AED192E7-1105-4649-8D4D-C86FFEDF6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2" name="Freeform 23">
              <a:extLst>
                <a:ext uri="{FF2B5EF4-FFF2-40B4-BE49-F238E27FC236}">
                  <a16:creationId xmlns:a16="http://schemas.microsoft.com/office/drawing/2014/main" id="{8BA48BFE-2223-4E9C-A0EE-DE11843C3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3" name="Freeform 24">
              <a:extLst>
                <a:ext uri="{FF2B5EF4-FFF2-40B4-BE49-F238E27FC236}">
                  <a16:creationId xmlns:a16="http://schemas.microsoft.com/office/drawing/2014/main" id="{B3FB57C9-C83B-4ADC-8E93-312492D4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4" name="Freeform 25">
              <a:extLst>
                <a:ext uri="{FF2B5EF4-FFF2-40B4-BE49-F238E27FC236}">
                  <a16:creationId xmlns:a16="http://schemas.microsoft.com/office/drawing/2014/main" id="{AF6405A6-6E98-40DD-945A-E6D969231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5" name="Freeform 26">
              <a:extLst>
                <a:ext uri="{FF2B5EF4-FFF2-40B4-BE49-F238E27FC236}">
                  <a16:creationId xmlns:a16="http://schemas.microsoft.com/office/drawing/2014/main" id="{2D181A4A-23A5-4683-9F05-61228AD26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6" name="Freeform 27">
              <a:extLst>
                <a:ext uri="{FF2B5EF4-FFF2-40B4-BE49-F238E27FC236}">
                  <a16:creationId xmlns:a16="http://schemas.microsoft.com/office/drawing/2014/main" id="{201ABEF6-F58B-46EC-85FB-228E60962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7" name="Freeform 28">
              <a:extLst>
                <a:ext uri="{FF2B5EF4-FFF2-40B4-BE49-F238E27FC236}">
                  <a16:creationId xmlns:a16="http://schemas.microsoft.com/office/drawing/2014/main" id="{D6EBECB6-1B5C-43E5-84BF-8D5385C03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8" name="Freeform 29">
              <a:extLst>
                <a:ext uri="{FF2B5EF4-FFF2-40B4-BE49-F238E27FC236}">
                  <a16:creationId xmlns:a16="http://schemas.microsoft.com/office/drawing/2014/main" id="{6D5B4EBF-EF44-4914-AE66-247EF3D3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9" name="Freeform 30">
              <a:extLst>
                <a:ext uri="{FF2B5EF4-FFF2-40B4-BE49-F238E27FC236}">
                  <a16:creationId xmlns:a16="http://schemas.microsoft.com/office/drawing/2014/main" id="{43593E76-10EF-45B3-86EB-CA59047CC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0" name="Freeform 31">
              <a:extLst>
                <a:ext uri="{FF2B5EF4-FFF2-40B4-BE49-F238E27FC236}">
                  <a16:creationId xmlns:a16="http://schemas.microsoft.com/office/drawing/2014/main" id="{FC3720B0-AA35-49D1-B5A6-9215D0138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1" name="Freeform 32">
              <a:extLst>
                <a:ext uri="{FF2B5EF4-FFF2-40B4-BE49-F238E27FC236}">
                  <a16:creationId xmlns:a16="http://schemas.microsoft.com/office/drawing/2014/main" id="{EEE267FA-B493-44EE-B372-8CB3A0450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2" name="Rectangle 33">
              <a:extLst>
                <a:ext uri="{FF2B5EF4-FFF2-40B4-BE49-F238E27FC236}">
                  <a16:creationId xmlns:a16="http://schemas.microsoft.com/office/drawing/2014/main" id="{3DA75F6F-8EDF-4DF8-89BF-9C1137D17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63" name="Freeform 34">
              <a:extLst>
                <a:ext uri="{FF2B5EF4-FFF2-40B4-BE49-F238E27FC236}">
                  <a16:creationId xmlns:a16="http://schemas.microsoft.com/office/drawing/2014/main" id="{5BEEC465-A6AB-47E5-8FB5-DCA91F165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4" name="Freeform 35">
              <a:extLst>
                <a:ext uri="{FF2B5EF4-FFF2-40B4-BE49-F238E27FC236}">
                  <a16:creationId xmlns:a16="http://schemas.microsoft.com/office/drawing/2014/main" id="{89B9E785-F9F2-4951-8158-002B55126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5" name="Freeform 36">
              <a:extLst>
                <a:ext uri="{FF2B5EF4-FFF2-40B4-BE49-F238E27FC236}">
                  <a16:creationId xmlns:a16="http://schemas.microsoft.com/office/drawing/2014/main" id="{E1F4058F-C686-4BF1-9DE9-C917CAB9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6" name="Freeform 37">
              <a:extLst>
                <a:ext uri="{FF2B5EF4-FFF2-40B4-BE49-F238E27FC236}">
                  <a16:creationId xmlns:a16="http://schemas.microsoft.com/office/drawing/2014/main" id="{F1337D0C-63AE-4024-A976-139287761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7" name="Freeform 38">
              <a:extLst>
                <a:ext uri="{FF2B5EF4-FFF2-40B4-BE49-F238E27FC236}">
                  <a16:creationId xmlns:a16="http://schemas.microsoft.com/office/drawing/2014/main" id="{7F12E32F-60F1-4DA3-A0B8-05E6AF31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8" name="Freeform 39">
              <a:extLst>
                <a:ext uri="{FF2B5EF4-FFF2-40B4-BE49-F238E27FC236}">
                  <a16:creationId xmlns:a16="http://schemas.microsoft.com/office/drawing/2014/main" id="{7CC92CAE-5F95-49A9-B9F9-94A1DEE98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9" name="Freeform 40">
              <a:extLst>
                <a:ext uri="{FF2B5EF4-FFF2-40B4-BE49-F238E27FC236}">
                  <a16:creationId xmlns:a16="http://schemas.microsoft.com/office/drawing/2014/main" id="{610BE2B0-1D02-4099-9DD8-339F22FEE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0" name="Freeform 41">
              <a:extLst>
                <a:ext uri="{FF2B5EF4-FFF2-40B4-BE49-F238E27FC236}">
                  <a16:creationId xmlns:a16="http://schemas.microsoft.com/office/drawing/2014/main" id="{E10409A3-2BB1-41E7-90AE-3D296FC1F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1" name="Freeform 42">
              <a:extLst>
                <a:ext uri="{FF2B5EF4-FFF2-40B4-BE49-F238E27FC236}">
                  <a16:creationId xmlns:a16="http://schemas.microsoft.com/office/drawing/2014/main" id="{F8F8E99E-F806-4235-ADFB-25B49D4A8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2" name="Freeform 43">
              <a:extLst>
                <a:ext uri="{FF2B5EF4-FFF2-40B4-BE49-F238E27FC236}">
                  <a16:creationId xmlns:a16="http://schemas.microsoft.com/office/drawing/2014/main" id="{3C4715E6-9985-446B-ADB4-B82272988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3" name="Freeform 44">
              <a:extLst>
                <a:ext uri="{FF2B5EF4-FFF2-40B4-BE49-F238E27FC236}">
                  <a16:creationId xmlns:a16="http://schemas.microsoft.com/office/drawing/2014/main" id="{071C6B3A-09E9-4DEC-ADEE-FA919B78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4" name="Rectangle 45">
              <a:extLst>
                <a:ext uri="{FF2B5EF4-FFF2-40B4-BE49-F238E27FC236}">
                  <a16:creationId xmlns:a16="http://schemas.microsoft.com/office/drawing/2014/main" id="{DE1E82C9-0A74-451A-A063-6818E33B0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75" name="Freeform 46">
              <a:extLst>
                <a:ext uri="{FF2B5EF4-FFF2-40B4-BE49-F238E27FC236}">
                  <a16:creationId xmlns:a16="http://schemas.microsoft.com/office/drawing/2014/main" id="{F3662B80-5B88-475B-89A9-8E6AFBDCA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6" name="Freeform 47">
              <a:extLst>
                <a:ext uri="{FF2B5EF4-FFF2-40B4-BE49-F238E27FC236}">
                  <a16:creationId xmlns:a16="http://schemas.microsoft.com/office/drawing/2014/main" id="{ECA55A40-ECA9-4F56-9D04-8C68C1910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7" name="Freeform 48">
              <a:extLst>
                <a:ext uri="{FF2B5EF4-FFF2-40B4-BE49-F238E27FC236}">
                  <a16:creationId xmlns:a16="http://schemas.microsoft.com/office/drawing/2014/main" id="{D1CED64C-F0D9-4EA6-B88B-E4795F81D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8" name="Freeform 49">
              <a:extLst>
                <a:ext uri="{FF2B5EF4-FFF2-40B4-BE49-F238E27FC236}">
                  <a16:creationId xmlns:a16="http://schemas.microsoft.com/office/drawing/2014/main" id="{4641FE6D-04B5-4BBE-B700-E3A0C057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9" name="Freeform 50">
              <a:extLst>
                <a:ext uri="{FF2B5EF4-FFF2-40B4-BE49-F238E27FC236}">
                  <a16:creationId xmlns:a16="http://schemas.microsoft.com/office/drawing/2014/main" id="{1426A56A-D27A-4C9A-A74C-5A73E5AD6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0" name="Freeform 51">
              <a:extLst>
                <a:ext uri="{FF2B5EF4-FFF2-40B4-BE49-F238E27FC236}">
                  <a16:creationId xmlns:a16="http://schemas.microsoft.com/office/drawing/2014/main" id="{0D2887A6-6597-4932-AEA0-A1B3C719B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1" name="Freeform 52">
              <a:extLst>
                <a:ext uri="{FF2B5EF4-FFF2-40B4-BE49-F238E27FC236}">
                  <a16:creationId xmlns:a16="http://schemas.microsoft.com/office/drawing/2014/main" id="{32CCC3DB-409A-48A3-A79A-2E37A9603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2" name="Freeform 53">
              <a:extLst>
                <a:ext uri="{FF2B5EF4-FFF2-40B4-BE49-F238E27FC236}">
                  <a16:creationId xmlns:a16="http://schemas.microsoft.com/office/drawing/2014/main" id="{1C2C9C8A-AD45-4AA6-817C-3010FCF2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3" name="Freeform 54">
              <a:extLst>
                <a:ext uri="{FF2B5EF4-FFF2-40B4-BE49-F238E27FC236}">
                  <a16:creationId xmlns:a16="http://schemas.microsoft.com/office/drawing/2014/main" id="{BD8D346A-C641-4BD2-B5AE-C48CC6A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4" name="Freeform 55">
              <a:extLst>
                <a:ext uri="{FF2B5EF4-FFF2-40B4-BE49-F238E27FC236}">
                  <a16:creationId xmlns:a16="http://schemas.microsoft.com/office/drawing/2014/main" id="{6BD8EEEB-07A6-4582-9E40-4AA094FED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5" name="Freeform 56">
              <a:extLst>
                <a:ext uri="{FF2B5EF4-FFF2-40B4-BE49-F238E27FC236}">
                  <a16:creationId xmlns:a16="http://schemas.microsoft.com/office/drawing/2014/main" id="{9E6A63A8-37FA-425D-86BE-BF9A568AF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6" name="Freeform 57">
              <a:extLst>
                <a:ext uri="{FF2B5EF4-FFF2-40B4-BE49-F238E27FC236}">
                  <a16:creationId xmlns:a16="http://schemas.microsoft.com/office/drawing/2014/main" id="{3F5FAEF2-49E0-4F5C-A6D4-26C2FE15F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7" name="Freeform 58">
              <a:extLst>
                <a:ext uri="{FF2B5EF4-FFF2-40B4-BE49-F238E27FC236}">
                  <a16:creationId xmlns:a16="http://schemas.microsoft.com/office/drawing/2014/main" id="{BF106702-ED0E-4145-BF3A-08F15BC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00C1C3-B20A-35F7-FA5C-F163F73B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dirty="0"/>
              <a:t>Minority report VS real-life setting</a:t>
            </a:r>
          </a:p>
        </p:txBody>
      </p:sp>
      <p:sp>
        <p:nvSpPr>
          <p:cNvPr id="3389" name="Round Single Corner Rectangle 4">
            <a:extLst>
              <a:ext uri="{FF2B5EF4-FFF2-40B4-BE49-F238E27FC236}">
                <a16:creationId xmlns:a16="http://schemas.microsoft.com/office/drawing/2014/main" id="{2A4362C1-4CBA-464D-98B4-208037B13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541" y="636678"/>
            <a:ext cx="3415770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media 3" title="Minority Report Iris Scan">
            <a:hlinkClick r:id="" action="ppaction://media"/>
            <a:extLst>
              <a:ext uri="{FF2B5EF4-FFF2-40B4-BE49-F238E27FC236}">
                <a16:creationId xmlns:a16="http://schemas.microsoft.com/office/drawing/2014/main" id="{EBC02874-348D-42EA-A228-A7979B127FE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985717" y="1654105"/>
            <a:ext cx="2773419" cy="1566981"/>
          </a:xfrm>
          <a:prstGeom prst="rect">
            <a:avLst/>
          </a:prstGeom>
        </p:spPr>
      </p:pic>
      <p:sp>
        <p:nvSpPr>
          <p:cNvPr id="3391" name="Round Diagonal Corner Rectangle 18">
            <a:extLst>
              <a:ext uri="{FF2B5EF4-FFF2-40B4-BE49-F238E27FC236}">
                <a16:creationId xmlns:a16="http://schemas.microsoft.com/office/drawing/2014/main" id="{DAC8B1B5-358F-4498-A98B-80EE307C2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6909" y="639965"/>
            <a:ext cx="3415769" cy="3598548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3" name="Round Single Corner Rectangle 22">
            <a:extLst>
              <a:ext uri="{FF2B5EF4-FFF2-40B4-BE49-F238E27FC236}">
                <a16:creationId xmlns:a16="http://schemas.microsoft.com/office/drawing/2014/main" id="{AE9AA0E3-147E-4905-B268-5A9FFE34A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146844" y="644263"/>
            <a:ext cx="3415770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HOTO: Diebold Inc. introduced the &quot;Irving&quot; ATM concept, Oct. 26, 2015. ">
            <a:extLst>
              <a:ext uri="{FF2B5EF4-FFF2-40B4-BE49-F238E27FC236}">
                <a16:creationId xmlns:a16="http://schemas.microsoft.com/office/drawing/2014/main" id="{6FA292DF-94D7-CAFA-C1A6-B0A20EECE1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/>
          <a:stretch/>
        </p:blipFill>
        <p:spPr bwMode="auto">
          <a:xfrm>
            <a:off x="8468020" y="1665507"/>
            <a:ext cx="2773419" cy="155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EB12BAC-8F20-CA9A-47C0-6A151418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8723" y="6055785"/>
            <a:ext cx="10795128" cy="414035"/>
          </a:xfrm>
        </p:spPr>
        <p:txBody>
          <a:bodyPr/>
          <a:lstStyle/>
          <a:p>
            <a:r>
              <a:rPr lang="nl-NL" sz="1050" i="1" dirty="0">
                <a:effectLst/>
                <a:latin typeface="Tw Cen MT (Hoofdtekst)"/>
              </a:rPr>
              <a:t>Just a moment. . .</a:t>
            </a:r>
            <a:r>
              <a:rPr lang="nl-NL" sz="1050" dirty="0">
                <a:effectLst/>
                <a:latin typeface="Tw Cen MT (Hoofdtekst)"/>
              </a:rPr>
              <a:t> (</a:t>
            </a:r>
            <a:r>
              <a:rPr lang="nl-NL" sz="1050" dirty="0" err="1">
                <a:effectLst/>
                <a:latin typeface="Tw Cen MT (Hoofdtekst)"/>
              </a:rPr>
              <a:t>z.d.</a:t>
            </a:r>
            <a:r>
              <a:rPr lang="nl-NL" sz="1050" dirty="0">
                <a:effectLst/>
                <a:latin typeface="Tw Cen MT (Hoofdtekst)"/>
              </a:rPr>
              <a:t>-d). Geraadpleegd op 23 september 2022, van https://www.researchgate.net/profile/Oludare-Omolara/publication/333538332_Fingereye_improvising_security_and_optimizing_ATM_transaction_time_based_on_iris-scan_authentication/links/5d0521b692851c90043f0473/Fingereye-improvising-security-and-optimizing-ATM-transaction-time-based-on-iris-scan-authentication.pdf</a:t>
            </a:r>
          </a:p>
          <a:p>
            <a:endParaRPr lang="en-US" dirty="0"/>
          </a:p>
        </p:txBody>
      </p:sp>
      <p:pic>
        <p:nvPicPr>
          <p:cNvPr id="3074" name="Picture 2" descr="In-Depth Look] Keeping an Eye on Security: The Iris Scanner of the Galaxy  Note7 – Samsung Global Newsroom">
            <a:extLst>
              <a:ext uri="{FF2B5EF4-FFF2-40B4-BE49-F238E27FC236}">
                <a16:creationId xmlns:a16="http://schemas.microsoft.com/office/drawing/2014/main" id="{8B7A7D3F-E859-5777-3B8A-D41A387B7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48" y="1507056"/>
            <a:ext cx="2732685" cy="18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35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44" name="Rectangle 67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57387F6-12D4-BD31-C2AE-A49E8CB7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105" y="144429"/>
            <a:ext cx="3734941" cy="15462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Taxonomy of AI</a:t>
            </a:r>
          </a:p>
        </p:txBody>
      </p:sp>
      <p:sp useBgFill="1">
        <p:nvSpPr>
          <p:cNvPr id="148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D09FAABF-4E58-7210-20EF-39F573FBC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205336"/>
              </p:ext>
            </p:extLst>
          </p:nvPr>
        </p:nvGraphicFramePr>
        <p:xfrm>
          <a:off x="6427703" y="1189793"/>
          <a:ext cx="4635584" cy="186380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40190">
                  <a:extLst>
                    <a:ext uri="{9D8B030D-6E8A-4147-A177-3AD203B41FA5}">
                      <a16:colId xmlns:a16="http://schemas.microsoft.com/office/drawing/2014/main" val="2950024974"/>
                    </a:ext>
                  </a:extLst>
                </a:gridCol>
                <a:gridCol w="2395394">
                  <a:extLst>
                    <a:ext uri="{9D8B030D-6E8A-4147-A177-3AD203B41FA5}">
                      <a16:colId xmlns:a16="http://schemas.microsoft.com/office/drawing/2014/main" val="4254328326"/>
                    </a:ext>
                  </a:extLst>
                </a:gridCol>
              </a:tblGrid>
              <a:tr h="704934">
                <a:tc>
                  <a:txBody>
                    <a:bodyPr/>
                    <a:lstStyle/>
                    <a:p>
                      <a:r>
                        <a:rPr lang="en-US" sz="2100" b="1" cap="all" spc="60" dirty="0">
                          <a:solidFill>
                            <a:schemeClr val="tx1"/>
                          </a:solidFill>
                        </a:rPr>
                        <a:t>Domain</a:t>
                      </a:r>
                      <a:endParaRPr lang="nl-NL" sz="21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160212" marR="160212" marT="160212" marB="16021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cap="all" spc="60" dirty="0">
                          <a:solidFill>
                            <a:schemeClr val="tx1"/>
                          </a:solidFill>
                        </a:rPr>
                        <a:t>Sub-domain</a:t>
                      </a:r>
                      <a:endParaRPr lang="nl-NL" sz="21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160212" marR="160212" marT="160212" marB="16021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213335"/>
                  </a:ext>
                </a:extLst>
              </a:tr>
              <a:tr h="1158868">
                <a:tc>
                  <a:txBody>
                    <a:bodyPr/>
                    <a:lstStyle/>
                    <a:p>
                      <a:r>
                        <a:rPr lang="en-US" sz="2800" cap="none" spc="0" dirty="0">
                          <a:solidFill>
                            <a:schemeClr val="tx1"/>
                          </a:solidFill>
                        </a:rPr>
                        <a:t>Perception</a:t>
                      </a:r>
                      <a:endParaRPr lang="nl-NL" sz="2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0212" marR="160212" marT="80106" marB="160212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cap="none" spc="0" dirty="0">
                          <a:solidFill>
                            <a:schemeClr val="tx1"/>
                          </a:solidFill>
                        </a:rPr>
                        <a:t>Computer vision</a:t>
                      </a:r>
                      <a:endParaRPr lang="nl-NL" sz="2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0212" marR="160212" marT="80106" marB="1602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983195"/>
                  </a:ext>
                </a:extLst>
              </a:tr>
            </a:tbl>
          </a:graphicData>
        </a:graphic>
      </p:graphicFrame>
      <p:pic>
        <p:nvPicPr>
          <p:cNvPr id="150" name="Afbeelding 149">
            <a:extLst>
              <a:ext uri="{FF2B5EF4-FFF2-40B4-BE49-F238E27FC236}">
                <a16:creationId xmlns:a16="http://schemas.microsoft.com/office/drawing/2014/main" id="{817D0D47-B155-DE85-1C97-85E6D4204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38" y="1896269"/>
            <a:ext cx="2981741" cy="2048161"/>
          </a:xfrm>
          <a:prstGeom prst="rect">
            <a:avLst/>
          </a:prstGeom>
        </p:spPr>
      </p:pic>
      <p:pic>
        <p:nvPicPr>
          <p:cNvPr id="1028" name="Picture 4" descr="De bronafbeelding bekijken">
            <a:extLst>
              <a:ext uri="{FF2B5EF4-FFF2-40B4-BE49-F238E27FC236}">
                <a16:creationId xmlns:a16="http://schemas.microsoft.com/office/drawing/2014/main" id="{7419170D-B883-5AD8-A5DB-F23A49F23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9" y="3449241"/>
            <a:ext cx="3952875" cy="17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tina - Definition and Detailed Illustration">
            <a:extLst>
              <a:ext uri="{FF2B5EF4-FFF2-40B4-BE49-F238E27FC236}">
                <a16:creationId xmlns:a16="http://schemas.microsoft.com/office/drawing/2014/main" id="{9AAB3886-FEA5-4D27-9C25-71E86E584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571" y="4090621"/>
            <a:ext cx="4100513" cy="269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131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5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86" name="Group 2056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58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59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0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1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9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1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3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7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8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9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0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1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2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3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4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5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6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7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8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99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0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1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2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3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4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5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6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7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8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9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0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1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187" name="Group 2112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188" name="Rectangle 2113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15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D7D7C5A-4F87-48A5-D99B-0E593C7A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Feasibility</a:t>
            </a:r>
          </a:p>
        </p:txBody>
      </p:sp>
      <p:pic>
        <p:nvPicPr>
          <p:cNvPr id="2050" name="Picture 2" descr="Hoe werkt een irisscanner? - TechPulse">
            <a:extLst>
              <a:ext uri="{FF2B5EF4-FFF2-40B4-BE49-F238E27FC236}">
                <a16:creationId xmlns:a16="http://schemas.microsoft.com/office/drawing/2014/main" id="{4C609836-CCB6-3ED0-B4C2-471E26CC88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9" r="9418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89" name="Group 2116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118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19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0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1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22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3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4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5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6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7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8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9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0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1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2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3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4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5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6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7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8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9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0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1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2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3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4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5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6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47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8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9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0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1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2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3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4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5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6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7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8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59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0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1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2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3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4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5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6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7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8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9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0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1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190" name="Group 2172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174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5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6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7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8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9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0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1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2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3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2217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8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9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90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91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92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93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E564FF-1C3E-E720-D24B-460EB9F7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Sources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95" name="Tijdelijke aanduiding voor inhoud 2">
            <a:extLst>
              <a:ext uri="{FF2B5EF4-FFF2-40B4-BE49-F238E27FC236}">
                <a16:creationId xmlns:a16="http://schemas.microsoft.com/office/drawing/2014/main" id="{DB513795-88A8-6F9D-49E3-B9792E302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nl-NL" sz="1050" dirty="0">
                <a:solidFill>
                  <a:srgbClr val="FFFFFF"/>
                </a:solidFill>
                <a:effectLst/>
                <a:latin typeface="Tw Cen MT (Hoofdtekst)"/>
              </a:rPr>
              <a:t>Wikipedia </a:t>
            </a:r>
            <a:r>
              <a:rPr lang="nl-NL" sz="1050" dirty="0" err="1">
                <a:solidFill>
                  <a:srgbClr val="FFFFFF"/>
                </a:solidFill>
                <a:effectLst/>
                <a:latin typeface="Tw Cen MT (Hoofdtekst)"/>
              </a:rPr>
              <a:t>contributors</a:t>
            </a:r>
            <a:r>
              <a:rPr lang="nl-NL" sz="1050" dirty="0">
                <a:solidFill>
                  <a:srgbClr val="FFFFFF"/>
                </a:solidFill>
                <a:effectLst/>
                <a:latin typeface="Tw Cen MT (Hoofdtekst)"/>
              </a:rPr>
              <a:t>. (2022, 13 februari). </a:t>
            </a:r>
            <a:r>
              <a:rPr lang="nl-NL" sz="1050" dirty="0" err="1">
                <a:solidFill>
                  <a:srgbClr val="FFFFFF"/>
                </a:solidFill>
                <a:effectLst/>
                <a:latin typeface="Tw Cen MT (Hoofdtekst)"/>
              </a:rPr>
              <a:t>Retinal</a:t>
            </a:r>
            <a:r>
              <a:rPr lang="nl-NL" sz="1050" dirty="0">
                <a:solidFill>
                  <a:srgbClr val="FFFFFF"/>
                </a:solidFill>
                <a:effectLst/>
                <a:latin typeface="Tw Cen MT (Hoofdtekst)"/>
              </a:rPr>
              <a:t> scan. Wikipedia. Geraadpleegd op 21 september 2022, van </a:t>
            </a:r>
            <a:r>
              <a:rPr lang="nl-NL" sz="1050" dirty="0">
                <a:solidFill>
                  <a:srgbClr val="FFFFFF"/>
                </a:solidFill>
                <a:effectLst/>
                <a:latin typeface="Tw Cen MT (Hoofdtekst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https://en.wikipedia.org/wiki/Retinal_scan</a:t>
            </a:r>
            <a:endParaRPr lang="nl-NL" sz="1050" dirty="0">
              <a:solidFill>
                <a:srgbClr val="FFFFFF"/>
              </a:solidFill>
              <a:effectLst/>
              <a:latin typeface="Tw Cen MT (Hoofdtekst)"/>
            </a:endParaRPr>
          </a:p>
          <a:p>
            <a:pPr>
              <a:lnSpc>
                <a:spcPct val="110000"/>
              </a:lnSpc>
            </a:pPr>
            <a:r>
              <a:rPr lang="en-US" sz="1050" dirty="0">
                <a:solidFill>
                  <a:srgbClr val="FFFFFF"/>
                </a:solidFill>
                <a:effectLst/>
                <a:latin typeface="Tw Cen MT (Hoofdtekst)"/>
              </a:rPr>
              <a:t>Aarons, A. (2017, 21 </a:t>
            </a:r>
            <a:r>
              <a:rPr lang="en-US" sz="1050" dirty="0" err="1">
                <a:solidFill>
                  <a:srgbClr val="FFFFFF"/>
                </a:solidFill>
                <a:effectLst/>
                <a:latin typeface="Tw Cen MT (Hoofdtekst)"/>
              </a:rPr>
              <a:t>november</a:t>
            </a:r>
            <a:r>
              <a:rPr lang="en-US" sz="1050" dirty="0">
                <a:solidFill>
                  <a:srgbClr val="FFFFFF"/>
                </a:solidFill>
                <a:effectLst/>
                <a:latin typeface="Tw Cen MT (Hoofdtekst)"/>
              </a:rPr>
              <a:t>). What Are the Dangers of Retinal Scanners? Small Business - Chron.com. </a:t>
            </a:r>
            <a:r>
              <a:rPr lang="en-US" sz="1050" dirty="0" err="1">
                <a:solidFill>
                  <a:srgbClr val="FFFFFF"/>
                </a:solidFill>
                <a:effectLst/>
                <a:latin typeface="Tw Cen MT (Hoofdtekst)"/>
              </a:rPr>
              <a:t>Geraadpleegd</a:t>
            </a:r>
            <a:r>
              <a:rPr lang="en-US" sz="1050" dirty="0">
                <a:solidFill>
                  <a:srgbClr val="FFFFFF"/>
                </a:solidFill>
                <a:effectLst/>
                <a:latin typeface="Tw Cen MT (Hoofdtekst)"/>
              </a:rPr>
              <a:t> op 21 </a:t>
            </a:r>
            <a:r>
              <a:rPr lang="en-US" sz="1050" dirty="0" err="1">
                <a:solidFill>
                  <a:srgbClr val="FFFFFF"/>
                </a:solidFill>
                <a:effectLst/>
                <a:latin typeface="Tw Cen MT (Hoofdtekst)"/>
              </a:rPr>
              <a:t>september</a:t>
            </a:r>
            <a:r>
              <a:rPr lang="en-US" sz="1050" dirty="0">
                <a:solidFill>
                  <a:srgbClr val="FFFFFF"/>
                </a:solidFill>
                <a:effectLst/>
                <a:latin typeface="Tw Cen MT (Hoofdtekst)"/>
              </a:rPr>
              <a:t> 2022, van </a:t>
            </a:r>
            <a:r>
              <a:rPr lang="en-US" sz="1050" dirty="0">
                <a:solidFill>
                  <a:srgbClr val="FFFFFF"/>
                </a:solidFill>
                <a:effectLst/>
                <a:latin typeface="Tw Cen MT (Hoofdtekst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https://smallbusiness.chron.com/dangers-retinal-scanners-70631.html</a:t>
            </a:r>
            <a:endParaRPr lang="en-US" sz="1050" dirty="0">
              <a:solidFill>
                <a:srgbClr val="FFFFFF"/>
              </a:solidFill>
              <a:effectLst/>
              <a:latin typeface="Tw Cen MT (Hoofdtekst)"/>
            </a:endParaRPr>
          </a:p>
          <a:p>
            <a:pPr>
              <a:lnSpc>
                <a:spcPct val="110000"/>
              </a:lnSpc>
            </a:pPr>
            <a:r>
              <a:rPr lang="nl-NL" sz="1050" dirty="0">
                <a:solidFill>
                  <a:srgbClr val="FFFFFF"/>
                </a:solidFill>
                <a:effectLst/>
                <a:latin typeface="Tw Cen MT (Hoofdtekst)"/>
              </a:rPr>
              <a:t>Public Iris Scanner </a:t>
            </a:r>
            <a:r>
              <a:rPr lang="nl-NL" sz="1050" dirty="0" err="1">
                <a:solidFill>
                  <a:srgbClr val="FFFFFF"/>
                </a:solidFill>
                <a:effectLst/>
                <a:latin typeface="Tw Cen MT (Hoofdtekst)"/>
              </a:rPr>
              <a:t>by</a:t>
            </a:r>
            <a:r>
              <a:rPr lang="nl-NL" sz="1050" dirty="0">
                <a:solidFill>
                  <a:srgbClr val="FFFFFF"/>
                </a:solidFill>
                <a:effectLst/>
                <a:latin typeface="Tw Cen MT (Hoofdtekst)"/>
              </a:rPr>
              <a:t> Steven Spielberg </a:t>
            </a:r>
            <a:r>
              <a:rPr lang="nl-NL" sz="1050" dirty="0" err="1">
                <a:solidFill>
                  <a:srgbClr val="FFFFFF"/>
                </a:solidFill>
                <a:effectLst/>
                <a:latin typeface="Tw Cen MT (Hoofdtekst)"/>
              </a:rPr>
              <a:t>from</a:t>
            </a:r>
            <a:r>
              <a:rPr lang="nl-NL" sz="1050" dirty="0">
                <a:solidFill>
                  <a:srgbClr val="FFFFFF"/>
                </a:solidFill>
                <a:effectLst/>
                <a:latin typeface="Tw Cen MT (Hoofdtekst)"/>
              </a:rPr>
              <a:t> </a:t>
            </a:r>
            <a:r>
              <a:rPr lang="nl-NL" sz="1050" dirty="0" err="1">
                <a:solidFill>
                  <a:srgbClr val="FFFFFF"/>
                </a:solidFill>
                <a:effectLst/>
                <a:latin typeface="Tw Cen MT (Hoofdtekst)"/>
              </a:rPr>
              <a:t>Minority</a:t>
            </a:r>
            <a:r>
              <a:rPr lang="nl-NL" sz="1050" dirty="0">
                <a:solidFill>
                  <a:srgbClr val="FFFFFF"/>
                </a:solidFill>
                <a:effectLst/>
                <a:latin typeface="Tw Cen MT (Hoofdtekst)"/>
              </a:rPr>
              <a:t> Report (Movie). (</a:t>
            </a:r>
            <a:r>
              <a:rPr lang="nl-NL" sz="1050" dirty="0" err="1">
                <a:solidFill>
                  <a:srgbClr val="FFFFFF"/>
                </a:solidFill>
                <a:effectLst/>
                <a:latin typeface="Tw Cen MT (Hoofdtekst)"/>
              </a:rPr>
              <a:t>z.d.</a:t>
            </a:r>
            <a:r>
              <a:rPr lang="nl-NL" sz="1050" dirty="0">
                <a:solidFill>
                  <a:srgbClr val="FFFFFF"/>
                </a:solidFill>
                <a:effectLst/>
                <a:latin typeface="Tw Cen MT (Hoofdtekst)"/>
              </a:rPr>
              <a:t>). Geraadpleegd op 21 september 2022, van </a:t>
            </a:r>
            <a:r>
              <a:rPr lang="nl-NL" sz="1050" dirty="0">
                <a:solidFill>
                  <a:srgbClr val="FFFFFF"/>
                </a:solidFill>
                <a:effectLst/>
                <a:latin typeface="Tw Cen MT (Hoofdtekst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http://www.technovelgy.com/ct/content.asp?Bnum=1213</a:t>
            </a:r>
            <a:endParaRPr lang="nl-NL" sz="1050" dirty="0">
              <a:solidFill>
                <a:srgbClr val="FFFFFF"/>
              </a:solidFill>
              <a:effectLst/>
              <a:latin typeface="Tw Cen MT (Hoofdtekst)"/>
            </a:endParaRPr>
          </a:p>
          <a:p>
            <a:pPr>
              <a:lnSpc>
                <a:spcPct val="110000"/>
              </a:lnSpc>
            </a:pPr>
            <a:r>
              <a:rPr lang="en-US" sz="1050" dirty="0">
                <a:solidFill>
                  <a:srgbClr val="FFFFFF"/>
                </a:solidFill>
                <a:effectLst/>
                <a:latin typeface="Tw Cen MT (Hoofdtekst)"/>
              </a:rPr>
              <a:t>Kim, S. (2015, 26 </a:t>
            </a:r>
            <a:r>
              <a:rPr lang="en-US" sz="1050" dirty="0" err="1">
                <a:solidFill>
                  <a:srgbClr val="FFFFFF"/>
                </a:solidFill>
                <a:effectLst/>
                <a:latin typeface="Tw Cen MT (Hoofdtekst)"/>
              </a:rPr>
              <a:t>oktober</a:t>
            </a:r>
            <a:r>
              <a:rPr lang="en-US" sz="1050" dirty="0">
                <a:solidFill>
                  <a:srgbClr val="FFFFFF"/>
                </a:solidFill>
                <a:effectLst/>
                <a:latin typeface="Tw Cen MT (Hoofdtekst)"/>
              </a:rPr>
              <a:t>). ATMs That Scan Your Eyeballs for Cash Being Tested in U.S. ABC News. </a:t>
            </a:r>
            <a:r>
              <a:rPr lang="en-US" sz="1050" dirty="0" err="1">
                <a:solidFill>
                  <a:srgbClr val="FFFFFF"/>
                </a:solidFill>
                <a:effectLst/>
                <a:latin typeface="Tw Cen MT (Hoofdtekst)"/>
              </a:rPr>
              <a:t>Geraadpleegd</a:t>
            </a:r>
            <a:r>
              <a:rPr lang="en-US" sz="1050" dirty="0">
                <a:solidFill>
                  <a:srgbClr val="FFFFFF"/>
                </a:solidFill>
                <a:effectLst/>
                <a:latin typeface="Tw Cen MT (Hoofdtekst)"/>
              </a:rPr>
              <a:t> op 21 </a:t>
            </a:r>
            <a:r>
              <a:rPr lang="en-US" sz="1050" dirty="0" err="1">
                <a:solidFill>
                  <a:srgbClr val="FFFFFF"/>
                </a:solidFill>
                <a:effectLst/>
                <a:latin typeface="Tw Cen MT (Hoofdtekst)"/>
              </a:rPr>
              <a:t>september</a:t>
            </a:r>
            <a:r>
              <a:rPr lang="en-US" sz="1050" dirty="0">
                <a:solidFill>
                  <a:srgbClr val="FFFFFF"/>
                </a:solidFill>
                <a:effectLst/>
                <a:latin typeface="Tw Cen MT (Hoofdtekst)"/>
              </a:rPr>
              <a:t> 2022, van </a:t>
            </a:r>
            <a:r>
              <a:rPr lang="en-US" sz="1050" dirty="0">
                <a:solidFill>
                  <a:srgbClr val="FFFFFF"/>
                </a:solidFill>
                <a:effectLst/>
                <a:latin typeface="Tw Cen MT (Hoofdtekst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https://abcnews.go.com/Business/atms-scan-eyeballs-cash-tested-us/story?id=34741159</a:t>
            </a:r>
            <a:endParaRPr lang="en-US" sz="1050" dirty="0">
              <a:solidFill>
                <a:srgbClr val="FFFFFF"/>
              </a:solidFill>
              <a:effectLst/>
              <a:latin typeface="Tw Cen MT (Hoofdtekst)"/>
            </a:endParaRPr>
          </a:p>
          <a:p>
            <a:pPr>
              <a:lnSpc>
                <a:spcPct val="110000"/>
              </a:lnSpc>
            </a:pPr>
            <a:r>
              <a:rPr lang="nl-NL" sz="1050" dirty="0">
                <a:solidFill>
                  <a:srgbClr val="FFFFFF"/>
                </a:solidFill>
                <a:effectLst/>
                <a:latin typeface="Tw Cen MT (Hoofdtekst)"/>
              </a:rPr>
              <a:t>Ghali, A. A. (2017, 30 november). A Review of Iris </a:t>
            </a:r>
            <a:r>
              <a:rPr lang="nl-NL" sz="1050" dirty="0" err="1">
                <a:solidFill>
                  <a:srgbClr val="FFFFFF"/>
                </a:solidFill>
                <a:effectLst/>
                <a:latin typeface="Tw Cen MT (Hoofdtekst)"/>
              </a:rPr>
              <a:t>Recognition</a:t>
            </a:r>
            <a:r>
              <a:rPr lang="nl-NL" sz="1050" dirty="0">
                <a:solidFill>
                  <a:srgbClr val="FFFFFF"/>
                </a:solidFill>
                <a:effectLst/>
                <a:latin typeface="Tw Cen MT (Hoofdtekst)"/>
              </a:rPr>
              <a:t> </a:t>
            </a:r>
            <a:r>
              <a:rPr lang="nl-NL" sz="1050" dirty="0" err="1">
                <a:solidFill>
                  <a:srgbClr val="FFFFFF"/>
                </a:solidFill>
                <a:effectLst/>
                <a:latin typeface="Tw Cen MT (Hoofdtekst)"/>
              </a:rPr>
              <a:t>Algorithms</a:t>
            </a:r>
            <a:r>
              <a:rPr lang="nl-NL" sz="1050" dirty="0">
                <a:solidFill>
                  <a:srgbClr val="FFFFFF"/>
                </a:solidFill>
                <a:effectLst/>
                <a:latin typeface="Tw Cen MT (Hoofdtekst)"/>
              </a:rPr>
              <a:t> | Ghali | JOIV : International Journal on </a:t>
            </a:r>
            <a:r>
              <a:rPr lang="nl-NL" sz="1050" dirty="0" err="1">
                <a:solidFill>
                  <a:srgbClr val="FFFFFF"/>
                </a:solidFill>
                <a:effectLst/>
                <a:latin typeface="Tw Cen MT (Hoofdtekst)"/>
              </a:rPr>
              <a:t>Informatics</a:t>
            </a:r>
            <a:r>
              <a:rPr lang="nl-NL" sz="1050" dirty="0">
                <a:solidFill>
                  <a:srgbClr val="FFFFFF"/>
                </a:solidFill>
                <a:effectLst/>
                <a:latin typeface="Tw Cen MT (Hoofdtekst)"/>
              </a:rPr>
              <a:t> </a:t>
            </a:r>
            <a:r>
              <a:rPr lang="nl-NL" sz="1050" dirty="0" err="1">
                <a:solidFill>
                  <a:srgbClr val="FFFFFF"/>
                </a:solidFill>
                <a:effectLst/>
                <a:latin typeface="Tw Cen MT (Hoofdtekst)"/>
              </a:rPr>
              <a:t>Visualization</a:t>
            </a:r>
            <a:r>
              <a:rPr lang="nl-NL" sz="1050" dirty="0">
                <a:solidFill>
                  <a:srgbClr val="FFFFFF"/>
                </a:solidFill>
                <a:effectLst/>
                <a:latin typeface="Tw Cen MT (Hoofdtekst)"/>
              </a:rPr>
              <a:t>. Geraadpleegd op 21 september 2022, van </a:t>
            </a:r>
            <a:r>
              <a:rPr lang="nl-NL" sz="1050" dirty="0">
                <a:solidFill>
                  <a:srgbClr val="FFFFFF"/>
                </a:solidFill>
                <a:effectLst/>
                <a:latin typeface="Tw Cen MT (Hoofdtekst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https://joiv.org/index.php/joiv/article/view/62/65</a:t>
            </a:r>
            <a:endParaRPr lang="nl-NL" sz="1050" dirty="0">
              <a:solidFill>
                <a:srgbClr val="FFFFFF"/>
              </a:solidFill>
              <a:effectLst/>
              <a:latin typeface="Tw Cen MT (Hoofdtekst)"/>
            </a:endParaRPr>
          </a:p>
          <a:p>
            <a:pPr>
              <a:lnSpc>
                <a:spcPct val="110000"/>
              </a:lnSpc>
            </a:pPr>
            <a:r>
              <a:rPr lang="nl-NL" sz="1050" dirty="0">
                <a:solidFill>
                  <a:srgbClr val="FFFFFF"/>
                </a:solidFill>
                <a:effectLst/>
                <a:latin typeface="Tw Cen MT (Hoofdtekst)"/>
              </a:rPr>
              <a:t>Wikipedia </a:t>
            </a:r>
            <a:r>
              <a:rPr lang="nl-NL" sz="1050" dirty="0" err="1">
                <a:solidFill>
                  <a:srgbClr val="FFFFFF"/>
                </a:solidFill>
                <a:effectLst/>
                <a:latin typeface="Tw Cen MT (Hoofdtekst)"/>
              </a:rPr>
              <a:t>contributors</a:t>
            </a:r>
            <a:r>
              <a:rPr lang="nl-NL" sz="1050" dirty="0">
                <a:solidFill>
                  <a:srgbClr val="FFFFFF"/>
                </a:solidFill>
                <a:effectLst/>
                <a:latin typeface="Tw Cen MT (Hoofdtekst)"/>
              </a:rPr>
              <a:t>. (2022b, september 5). </a:t>
            </a:r>
            <a:r>
              <a:rPr lang="nl-NL" sz="1050" i="1" dirty="0">
                <a:solidFill>
                  <a:srgbClr val="FFFFFF"/>
                </a:solidFill>
                <a:effectLst/>
                <a:latin typeface="Tw Cen MT (Hoofdtekst)"/>
              </a:rPr>
              <a:t>Digital image processing</a:t>
            </a:r>
            <a:r>
              <a:rPr lang="nl-NL" sz="1050" dirty="0">
                <a:solidFill>
                  <a:srgbClr val="FFFFFF"/>
                </a:solidFill>
                <a:effectLst/>
                <a:latin typeface="Tw Cen MT (Hoofdtekst)"/>
              </a:rPr>
              <a:t>. Wikipedia. Geraadpleegd op 22 september 2022, van </a:t>
            </a:r>
            <a:r>
              <a:rPr lang="nl-NL" sz="1050" dirty="0">
                <a:solidFill>
                  <a:srgbClr val="FFFFFF"/>
                </a:solidFill>
                <a:latin typeface="Tw Cen MT (Hoofdtekst)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https://en.wikipedia.org/wiki/Digital_image_processing</a:t>
            </a:r>
            <a:endParaRPr lang="nl-NL" sz="1050" dirty="0">
              <a:solidFill>
                <a:srgbClr val="FFFFFF"/>
              </a:solidFill>
              <a:latin typeface="Tw Cen MT (Hoofdtekst)"/>
            </a:endParaRPr>
          </a:p>
          <a:p>
            <a:pPr>
              <a:lnSpc>
                <a:spcPct val="110000"/>
              </a:lnSpc>
            </a:pPr>
            <a:r>
              <a:rPr lang="nl-NL" sz="1050" dirty="0" err="1">
                <a:solidFill>
                  <a:srgbClr val="FFFFFF"/>
                </a:solidFill>
                <a:effectLst/>
                <a:latin typeface="Tw Cen MT (Hoofdtekst)"/>
              </a:rPr>
              <a:t>undefined</a:t>
            </a:r>
            <a:r>
              <a:rPr lang="nl-NL" sz="1050" dirty="0">
                <a:solidFill>
                  <a:srgbClr val="FFFFFF"/>
                </a:solidFill>
                <a:effectLst/>
                <a:latin typeface="Tw Cen MT (Hoofdtekst)"/>
              </a:rPr>
              <a:t> [CNN]. (2015, 4 september). </a:t>
            </a:r>
            <a:r>
              <a:rPr lang="nl-NL" sz="1050" i="1" dirty="0">
                <a:solidFill>
                  <a:srgbClr val="FFFFFF"/>
                </a:solidFill>
                <a:effectLst/>
                <a:latin typeface="Tw Cen MT (Hoofdtekst)"/>
              </a:rPr>
              <a:t>Iris </a:t>
            </a:r>
            <a:r>
              <a:rPr lang="nl-NL" sz="1050" i="1" dirty="0" err="1">
                <a:solidFill>
                  <a:srgbClr val="FFFFFF"/>
                </a:solidFill>
                <a:effectLst/>
                <a:latin typeface="Tw Cen MT (Hoofdtekst)"/>
              </a:rPr>
              <a:t>eye</a:t>
            </a:r>
            <a:r>
              <a:rPr lang="nl-NL" sz="1050" i="1" dirty="0">
                <a:solidFill>
                  <a:srgbClr val="FFFFFF"/>
                </a:solidFill>
                <a:effectLst/>
                <a:latin typeface="Tw Cen MT (Hoofdtekst)"/>
              </a:rPr>
              <a:t> scanners </a:t>
            </a:r>
            <a:r>
              <a:rPr lang="nl-NL" sz="1050" i="1" dirty="0" err="1">
                <a:solidFill>
                  <a:srgbClr val="FFFFFF"/>
                </a:solidFill>
                <a:effectLst/>
                <a:latin typeface="Tw Cen MT (Hoofdtekst)"/>
              </a:rPr>
              <a:t>getting</a:t>
            </a:r>
            <a:r>
              <a:rPr lang="nl-NL" sz="1050" i="1" dirty="0">
                <a:solidFill>
                  <a:srgbClr val="FFFFFF"/>
                </a:solidFill>
                <a:effectLst/>
                <a:latin typeface="Tw Cen MT (Hoofdtekst)"/>
              </a:rPr>
              <a:t> </a:t>
            </a:r>
            <a:r>
              <a:rPr lang="nl-NL" sz="1050" i="1" dirty="0" err="1">
                <a:solidFill>
                  <a:srgbClr val="FFFFFF"/>
                </a:solidFill>
                <a:effectLst/>
                <a:latin typeface="Tw Cen MT (Hoofdtekst)"/>
              </a:rPr>
              <a:t>longer</a:t>
            </a:r>
            <a:r>
              <a:rPr lang="nl-NL" sz="1050" i="1" dirty="0">
                <a:solidFill>
                  <a:srgbClr val="FFFFFF"/>
                </a:solidFill>
                <a:effectLst/>
                <a:latin typeface="Tw Cen MT (Hoofdtekst)"/>
              </a:rPr>
              <a:t> range</a:t>
            </a:r>
            <a:r>
              <a:rPr lang="nl-NL" sz="1050" dirty="0">
                <a:solidFill>
                  <a:srgbClr val="FFFFFF"/>
                </a:solidFill>
                <a:effectLst/>
                <a:latin typeface="Tw Cen MT (Hoofdtekst)"/>
              </a:rPr>
              <a:t>. YouTube. Geraadpleegd op 23 september 2022, van </a:t>
            </a:r>
            <a:r>
              <a:rPr lang="nl-NL" sz="1050" dirty="0">
                <a:solidFill>
                  <a:srgbClr val="FFFFFF"/>
                </a:solidFill>
                <a:effectLst/>
                <a:latin typeface="Tw Cen MT (Hoofdtekst)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https://www.youtube.com/watch?v=H3WnjrccQ_I&amp;ab_channel=CNN</a:t>
            </a:r>
            <a:endParaRPr lang="nl-NL" sz="1050" dirty="0">
              <a:solidFill>
                <a:srgbClr val="FFFFFF"/>
              </a:solidFill>
              <a:latin typeface="Tw Cen MT (Hoofdtekst)"/>
            </a:endParaRPr>
          </a:p>
          <a:p>
            <a:pPr>
              <a:lnSpc>
                <a:spcPct val="110000"/>
              </a:lnSpc>
            </a:pPr>
            <a:r>
              <a:rPr lang="nl-NL" sz="1050" i="1" dirty="0">
                <a:effectLst/>
                <a:latin typeface="Tw Cen MT (Hoofdtekst)"/>
              </a:rPr>
              <a:t>Just a moment. . .</a:t>
            </a:r>
            <a:r>
              <a:rPr lang="nl-NL" sz="1050" dirty="0">
                <a:effectLst/>
                <a:latin typeface="Tw Cen MT (Hoofdtekst)"/>
              </a:rPr>
              <a:t> (</a:t>
            </a:r>
            <a:r>
              <a:rPr lang="nl-NL" sz="1050" dirty="0" err="1">
                <a:effectLst/>
                <a:latin typeface="Tw Cen MT (Hoofdtekst)"/>
              </a:rPr>
              <a:t>z.d.</a:t>
            </a:r>
            <a:r>
              <a:rPr lang="nl-NL" sz="1050" dirty="0">
                <a:effectLst/>
                <a:latin typeface="Tw Cen MT (Hoofdtekst)"/>
              </a:rPr>
              <a:t>-d). Geraadpleegd op 23 september 2022, van https://www.researchgate.net/profile/Oludare-Omolara/publication/333538332_Fingereye_improvising_security_and_optimizing_ATM_transaction_time_based_on_iris-scan_authentication/links/5d0521b692851c90043f0473/Fingereye-improvising-security-and-optimizing-ATM-transaction-time-based-on-iris-scan-authentication.pdf</a:t>
            </a:r>
          </a:p>
        </p:txBody>
      </p:sp>
    </p:spTree>
    <p:extLst>
      <p:ext uri="{BB962C8B-B14F-4D97-AF65-F5344CB8AC3E}">
        <p14:creationId xmlns:p14="http://schemas.microsoft.com/office/powerpoint/2010/main" val="17804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06" name="Group 1105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18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19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0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1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2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3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4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5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6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7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8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9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130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1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2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3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4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35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6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7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8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9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0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1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2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3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4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107" name="Group 1106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08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9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0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1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2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3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4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5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6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7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46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48" name="Rectangle 1147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0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End&quot; Liquid Animation | The end gif, Text animation, Motion design  animation">
            <a:extLst>
              <a:ext uri="{FF2B5EF4-FFF2-40B4-BE49-F238E27FC236}">
                <a16:creationId xmlns:a16="http://schemas.microsoft.com/office/drawing/2014/main" id="{6433198F-4F82-F747-DEDE-39821875D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0934" y="965201"/>
            <a:ext cx="6570132" cy="4927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792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2481</TotalTime>
  <Words>527</Words>
  <Application>Microsoft Office PowerPoint</Application>
  <PresentationFormat>Breedbeeld</PresentationFormat>
  <Paragraphs>30</Paragraphs>
  <Slides>9</Slides>
  <Notes>0</Notes>
  <HiddenSlides>0</HiddenSlides>
  <MMClips>2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Tw Cen MT</vt:lpstr>
      <vt:lpstr>Tw Cen MT (Hoofdtekst)</vt:lpstr>
      <vt:lpstr>Circuit</vt:lpstr>
      <vt:lpstr>Retinal/Iris scanners</vt:lpstr>
      <vt:lpstr>Differences &amp; similarities</vt:lpstr>
      <vt:lpstr>PowerPoint-presentatie</vt:lpstr>
      <vt:lpstr>Topics</vt:lpstr>
      <vt:lpstr>Minority report VS real-life setting</vt:lpstr>
      <vt:lpstr>Taxonomy of AI</vt:lpstr>
      <vt:lpstr>Feasibility</vt:lpstr>
      <vt:lpstr>Sources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Retina scanners</dc:title>
  <dc:creator>Max Meiners</dc:creator>
  <cp:lastModifiedBy>Max Meiners</cp:lastModifiedBy>
  <cp:revision>2</cp:revision>
  <dcterms:created xsi:type="dcterms:W3CDTF">2022-09-09T14:10:32Z</dcterms:created>
  <dcterms:modified xsi:type="dcterms:W3CDTF">2022-09-23T10:48:19Z</dcterms:modified>
</cp:coreProperties>
</file>