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68" r:id="rId7"/>
    <p:sldId id="258" r:id="rId8"/>
    <p:sldId id="267"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3" d="100"/>
          <a:sy n="83" d="100"/>
        </p:scale>
        <p:origin x="102" y="6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en/tos"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Twitter scraping</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Max Meiners</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Scraping</a:t>
            </a:r>
          </a:p>
          <a:p>
            <a:r>
              <a:rPr lang="en-US" dirty="0"/>
              <a:t>Twitter Terms of Service</a:t>
            </a:r>
          </a:p>
          <a:p>
            <a:r>
              <a:rPr lang="en-US" dirty="0"/>
              <a:t>References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Twitter scraping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8AD4-084A-B253-88DA-C35E2F246961}"/>
              </a:ext>
            </a:extLst>
          </p:cNvPr>
          <p:cNvSpPr>
            <a:spLocks noGrp="1"/>
          </p:cNvSpPr>
          <p:nvPr>
            <p:ph type="title"/>
          </p:nvPr>
        </p:nvSpPr>
        <p:spPr/>
        <p:txBody>
          <a:bodyPr/>
          <a:lstStyle/>
          <a:p>
            <a:r>
              <a:rPr lang="en-US" dirty="0"/>
              <a:t>Introduction</a:t>
            </a:r>
            <a:endParaRPr lang="nl-NL" dirty="0"/>
          </a:p>
        </p:txBody>
      </p:sp>
      <p:sp>
        <p:nvSpPr>
          <p:cNvPr id="3" name="Content Placeholder 2">
            <a:extLst>
              <a:ext uri="{FF2B5EF4-FFF2-40B4-BE49-F238E27FC236}">
                <a16:creationId xmlns:a16="http://schemas.microsoft.com/office/drawing/2014/main" id="{35E6BA45-A590-A021-4B62-D95A56DA0BD9}"/>
              </a:ext>
            </a:extLst>
          </p:cNvPr>
          <p:cNvSpPr>
            <a:spLocks noGrp="1"/>
          </p:cNvSpPr>
          <p:nvPr>
            <p:ph idx="1"/>
          </p:nvPr>
        </p:nvSpPr>
        <p:spPr>
          <a:xfrm>
            <a:off x="1333500" y="2924175"/>
            <a:ext cx="4403066" cy="3013638"/>
          </a:xfrm>
        </p:spPr>
        <p:txBody>
          <a:bodyPr>
            <a:normAutofit fontScale="92500"/>
          </a:bodyPr>
          <a:lstStyle/>
          <a:p>
            <a:r>
              <a:rPr lang="en-US" b="0" i="0" dirty="0">
                <a:effectLst/>
                <a:latin typeface="Assistant" panose="020B0604020202020204" pitchFamily="2" charset="-79"/>
                <a:cs typeface="Assistant" panose="020B0604020202020204" pitchFamily="2" charset="-79"/>
              </a:rPr>
              <a:t>The process of “scraping” data generally refers to any sort of process where you extract data from sources that are not intended to be accessed or used.</a:t>
            </a:r>
          </a:p>
          <a:p>
            <a:r>
              <a:rPr lang="en-US" dirty="0">
                <a:latin typeface="Assistant" panose="020B0604020202020204" pitchFamily="2" charset="-79"/>
                <a:cs typeface="Assistant" panose="020B0604020202020204" pitchFamily="2" charset="-79"/>
              </a:rPr>
              <a:t>Twitter scraping is perfectly legal, but there are some ethical concerns that have been raised about the practice. </a:t>
            </a:r>
          </a:p>
          <a:p>
            <a:r>
              <a:rPr lang="en-US" dirty="0">
                <a:latin typeface="Assistant" panose="020B0604020202020204" pitchFamily="2" charset="-79"/>
                <a:cs typeface="Assistant" panose="020B0604020202020204" pitchFamily="2" charset="-79"/>
              </a:rPr>
              <a:t>Some people argue that Twitter scraping violates the privacy of Twitter users, as their data is being collected without their consent. Others argue that Twitter scraping is essential for research purposes and that the benefit outweighs the risk.</a:t>
            </a:r>
            <a:endParaRPr lang="nl-NL" dirty="0"/>
          </a:p>
        </p:txBody>
      </p:sp>
      <p:sp>
        <p:nvSpPr>
          <p:cNvPr id="4" name="Date Placeholder 3">
            <a:extLst>
              <a:ext uri="{FF2B5EF4-FFF2-40B4-BE49-F238E27FC236}">
                <a16:creationId xmlns:a16="http://schemas.microsoft.com/office/drawing/2014/main" id="{FD68893A-B269-1F11-78D6-BCDDE78093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0FB276-B37A-0A6D-9F98-95B34F2C70D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4D46723-FB34-7E98-AE49-D4DB9C69F872}"/>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83609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Scraping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3"/>
            <a:ext cx="5111750" cy="2463981"/>
          </a:xfrm>
        </p:spPr>
        <p:txBody>
          <a:bodyPr>
            <a:normAutofit fontScale="92500" lnSpcReduction="20000"/>
          </a:bodyPr>
          <a:lstStyle/>
          <a:p>
            <a:pPr algn="l"/>
            <a:r>
              <a:rPr lang="en-US" b="0" i="0" dirty="0">
                <a:effectLst/>
                <a:latin typeface="Assistant" pitchFamily="2" charset="-79"/>
                <a:cs typeface="Assistant" pitchFamily="2" charset="-79"/>
              </a:rPr>
              <a:t>One common example of scraping data is extracting data from Twitter. Due to the nature of Twitter, users regularly post large amounts of data that can be valuable for research. However, Twitter doesn’t make this data easily accessible. </a:t>
            </a:r>
          </a:p>
          <a:p>
            <a:pPr algn="l"/>
            <a:r>
              <a:rPr lang="en-US" b="0" i="0" dirty="0">
                <a:effectLst/>
                <a:latin typeface="Assistant" pitchFamily="2" charset="-79"/>
                <a:cs typeface="Assistant" pitchFamily="2" charset="-79"/>
              </a:rPr>
              <a:t>As a result, many researchers use scraping tools to extract this data for analysis. And, many businesses and marketers can use the data, too! When you scrape data as a marketer, you’re essentially gathering information that can be used to improve your marketing efforts. </a:t>
            </a:r>
          </a:p>
          <a:p>
            <a:pPr algn="l"/>
            <a:r>
              <a:rPr lang="en-US" b="0" i="0" dirty="0">
                <a:effectLst/>
                <a:latin typeface="Assistant" pitchFamily="2" charset="-79"/>
                <a:cs typeface="Assistant" pitchFamily="2" charset="-79"/>
              </a:rPr>
              <a:t>By scraping this data, you can get a better understanding of what’s working and what’s not, allowing you to adjust your strategies accordingly.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Twitter scraping</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F53D-E671-E60E-19F4-29517FF06357}"/>
              </a:ext>
            </a:extLst>
          </p:cNvPr>
          <p:cNvSpPr>
            <a:spLocks noGrp="1"/>
          </p:cNvSpPr>
          <p:nvPr>
            <p:ph type="title"/>
          </p:nvPr>
        </p:nvSpPr>
        <p:spPr/>
        <p:txBody>
          <a:bodyPr/>
          <a:lstStyle/>
          <a:p>
            <a:r>
              <a:rPr lang="en-US" dirty="0"/>
              <a:t>Twitter terms of service</a:t>
            </a:r>
            <a:endParaRPr lang="nl-NL" dirty="0"/>
          </a:p>
        </p:txBody>
      </p:sp>
      <p:sp>
        <p:nvSpPr>
          <p:cNvPr id="3" name="Text Placeholder 2">
            <a:extLst>
              <a:ext uri="{FF2B5EF4-FFF2-40B4-BE49-F238E27FC236}">
                <a16:creationId xmlns:a16="http://schemas.microsoft.com/office/drawing/2014/main" id="{406D6C05-5DF6-D61F-A3DC-DB8828303815}"/>
              </a:ext>
            </a:extLst>
          </p:cNvPr>
          <p:cNvSpPr>
            <a:spLocks noGrp="1"/>
          </p:cNvSpPr>
          <p:nvPr>
            <p:ph type="body" idx="1"/>
          </p:nvPr>
        </p:nvSpPr>
        <p:spPr>
          <a:xfrm>
            <a:off x="1362074" y="3660774"/>
            <a:ext cx="6556975" cy="2481234"/>
          </a:xfrm>
        </p:spPr>
        <p:txBody>
          <a:bodyPr/>
          <a:lstStyle/>
          <a:p>
            <a:r>
              <a:rPr lang="en-US" b="0" i="0" dirty="0">
                <a:solidFill>
                  <a:srgbClr val="14171A"/>
                </a:solidFill>
                <a:effectLst/>
                <a:latin typeface="Helvetica Neue LT"/>
              </a:rPr>
              <a:t>You may use the Services only if you agree to form a binding contract with Twitter and are not a person barred from receiving services under the laws of the applicable jurisdiction. In any case, you must be at least 13 years old, or in the case of Periscope 16 years old, to use the Services. If you are accepting these Terms and using the Services on behalf of a company, organization, government, or other legal entity, you represent and warrant that you are authorized to do so and have the authority to bind such entity to these Terms, in which case the words “you” and “your” as used in these Terms shall refer to such entity.</a:t>
            </a:r>
            <a:endParaRPr lang="nl-NL" dirty="0"/>
          </a:p>
        </p:txBody>
      </p:sp>
      <p:sp>
        <p:nvSpPr>
          <p:cNvPr id="4" name="Date Placeholder 3">
            <a:extLst>
              <a:ext uri="{FF2B5EF4-FFF2-40B4-BE49-F238E27FC236}">
                <a16:creationId xmlns:a16="http://schemas.microsoft.com/office/drawing/2014/main" id="{0F3D38FA-B627-97DA-0C24-97CB9FA24564}"/>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BCDD5BC0-16F1-4A3C-FDD8-524E404C4FD4}"/>
              </a:ext>
            </a:extLst>
          </p:cNvPr>
          <p:cNvSpPr>
            <a:spLocks noGrp="1"/>
          </p:cNvSpPr>
          <p:nvPr>
            <p:ph type="ftr" sz="quarter" idx="11"/>
          </p:nvPr>
        </p:nvSpPr>
        <p:spPr/>
        <p:txBody>
          <a:bodyPr/>
          <a:lstStyle/>
          <a:p>
            <a:r>
              <a:rPr lang="en-US" dirty="0"/>
              <a:t>Twitter scraping</a:t>
            </a:r>
          </a:p>
        </p:txBody>
      </p:sp>
      <p:sp>
        <p:nvSpPr>
          <p:cNvPr id="6" name="Slide Number Placeholder 5">
            <a:extLst>
              <a:ext uri="{FF2B5EF4-FFF2-40B4-BE49-F238E27FC236}">
                <a16:creationId xmlns:a16="http://schemas.microsoft.com/office/drawing/2014/main" id="{E4754081-04FC-E971-ADB8-7881DD260812}"/>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8054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References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031996"/>
          </a:xfrm>
        </p:spPr>
        <p:txBody>
          <a:bodyPr>
            <a:normAutofit/>
          </a:bodyPr>
          <a:lstStyle/>
          <a:p>
            <a:r>
              <a:rPr lang="en-US" b="0" i="0" dirty="0">
                <a:solidFill>
                  <a:srgbClr val="05103E"/>
                </a:solidFill>
                <a:effectLst/>
                <a:latin typeface="Times New Roman" panose="02020603050405020304" pitchFamily="18" charset="0"/>
              </a:rPr>
              <a:t>Andrew, D. (2022, 8 </a:t>
            </a:r>
            <a:r>
              <a:rPr lang="en-US" b="0" i="0" dirty="0" err="1">
                <a:solidFill>
                  <a:srgbClr val="05103E"/>
                </a:solidFill>
                <a:effectLst/>
                <a:latin typeface="Times New Roman" panose="02020603050405020304" pitchFamily="18" charset="0"/>
              </a:rPr>
              <a:t>juli</a:t>
            </a:r>
            <a:r>
              <a:rPr lang="en-US" b="0" i="0" dirty="0">
                <a:solidFill>
                  <a:srgbClr val="05103E"/>
                </a:solidFill>
                <a:effectLst/>
                <a:latin typeface="Times New Roman" panose="02020603050405020304" pitchFamily="18" charset="0"/>
              </a:rPr>
              <a:t>). </a:t>
            </a:r>
            <a:r>
              <a:rPr lang="en-US" b="0" i="1" dirty="0">
                <a:solidFill>
                  <a:srgbClr val="05103E"/>
                </a:solidFill>
                <a:effectLst/>
                <a:latin typeface="Times New Roman" panose="02020603050405020304" pitchFamily="18" charset="0"/>
              </a:rPr>
              <a:t>How to Scrape Twitter Data</a:t>
            </a:r>
            <a:r>
              <a:rPr lang="en-US" b="0" i="0" dirty="0">
                <a:solidFill>
                  <a:srgbClr val="05103E"/>
                </a:solidFill>
                <a:effectLst/>
                <a:latin typeface="Times New Roman" panose="02020603050405020304" pitchFamily="18" charset="0"/>
              </a:rPr>
              <a:t>. Niche Leads Co. https://nicheleads.io/blogs/learn/twitter-scraper</a:t>
            </a:r>
          </a:p>
          <a:p>
            <a:r>
              <a:rPr lang="nl-NL" dirty="0">
                <a:hlinkClick r:id="rId2"/>
              </a:rPr>
              <a:t>https://twitter.com/en/tos</a:t>
            </a:r>
            <a:endParaRPr lang="nl-NL" dirty="0"/>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Twitter scraping</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{587CE489-EA5A-4D36-B9F3-3AE4E8FAF0C6}tf67328976_win32</Template>
  <TotalTime>156</TotalTime>
  <Words>422</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Assistant</vt:lpstr>
      <vt:lpstr>Calibri</vt:lpstr>
      <vt:lpstr>Helvetica Neue LT</vt:lpstr>
      <vt:lpstr>Tenorite</vt:lpstr>
      <vt:lpstr>Times New Roman</vt:lpstr>
      <vt:lpstr>Office Theme</vt:lpstr>
      <vt:lpstr>Twitter scraping</vt:lpstr>
      <vt:lpstr>AGENDA</vt:lpstr>
      <vt:lpstr>Introduction</vt:lpstr>
      <vt:lpstr>Scraping</vt:lpstr>
      <vt:lpstr>Twitter terms of service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scraping</dc:title>
  <dc:creator>Max Meiners</dc:creator>
  <cp:lastModifiedBy>Max Meiners</cp:lastModifiedBy>
  <cp:revision>1</cp:revision>
  <dcterms:created xsi:type="dcterms:W3CDTF">2022-11-25T09:56:44Z</dcterms:created>
  <dcterms:modified xsi:type="dcterms:W3CDTF">2022-11-25T12:32:52Z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