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715000" type="screen16x10"/>
  <p:notesSz cx="6858000" cy="9144000"/>
  <p:defaultTextStyle>
    <a:defPPr>
      <a:defRPr lang="en-US"/>
    </a:defPPr>
    <a:lvl1pPr marL="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43" autoAdjust="0"/>
    <p:restoredTop sz="94660"/>
  </p:normalViewPr>
  <p:slideViewPr>
    <p:cSldViewPr snapToGrid="0">
      <p:cViewPr varScale="1">
        <p:scale>
          <a:sx n="89" d="100"/>
          <a:sy n="89" d="100"/>
        </p:scale>
        <p:origin x="82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8D4EE9-BC62-4157-B46F-F3B8F85B9FD4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3FE3AC-CFB1-42F4-B580-46997156E3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8707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3FE3AC-CFB1-42F4-B580-46997156E31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2543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F423D-5BBC-4A38-9EEC-A29618DC73DC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D5F67-DF4D-48F3-81DC-CCA1FDE0F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919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F423D-5BBC-4A38-9EEC-A29618DC73DC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D5F67-DF4D-48F3-81DC-CCA1FDE0F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919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F423D-5BBC-4A38-9EEC-A29618DC73DC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D5F67-DF4D-48F3-81DC-CCA1FDE0F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637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F423D-5BBC-4A38-9EEC-A29618DC73DC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D5F67-DF4D-48F3-81DC-CCA1FDE0F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182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F423D-5BBC-4A38-9EEC-A29618DC73DC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D5F67-DF4D-48F3-81DC-CCA1FDE0F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143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F423D-5BBC-4A38-9EEC-A29618DC73DC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D5F67-DF4D-48F3-81DC-CCA1FDE0F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80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F423D-5BBC-4A38-9EEC-A29618DC73DC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D5F67-DF4D-48F3-81DC-CCA1FDE0F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726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F423D-5BBC-4A38-9EEC-A29618DC73DC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D5F67-DF4D-48F3-81DC-CCA1FDE0F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228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F423D-5BBC-4A38-9EEC-A29618DC73DC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D5F67-DF4D-48F3-81DC-CCA1FDE0F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775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F423D-5BBC-4A38-9EEC-A29618DC73DC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D5F67-DF4D-48F3-81DC-CCA1FDE0F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665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F423D-5BBC-4A38-9EEC-A29618DC73DC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D5F67-DF4D-48F3-81DC-CCA1FDE0F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603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F423D-5BBC-4A38-9EEC-A29618DC73DC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8D5F67-DF4D-48F3-81DC-CCA1FDE0F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333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26" Type="http://schemas.openxmlformats.org/officeDocument/2006/relationships/image" Target="../media/image24.png"/><Relationship Id="rId39" Type="http://schemas.openxmlformats.org/officeDocument/2006/relationships/image" Target="../media/image37.png"/><Relationship Id="rId21" Type="http://schemas.openxmlformats.org/officeDocument/2006/relationships/image" Target="../media/image19.png"/><Relationship Id="rId34" Type="http://schemas.openxmlformats.org/officeDocument/2006/relationships/image" Target="../media/image32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29" Type="http://schemas.openxmlformats.org/officeDocument/2006/relationships/image" Target="../media/image27.png"/><Relationship Id="rId41" Type="http://schemas.openxmlformats.org/officeDocument/2006/relationships/image" Target="../media/image3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32" Type="http://schemas.openxmlformats.org/officeDocument/2006/relationships/image" Target="../media/image30.png"/><Relationship Id="rId37" Type="http://schemas.openxmlformats.org/officeDocument/2006/relationships/image" Target="../media/image35.png"/><Relationship Id="rId40" Type="http://schemas.openxmlformats.org/officeDocument/2006/relationships/image" Target="../media/image38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28" Type="http://schemas.openxmlformats.org/officeDocument/2006/relationships/image" Target="../media/image26.png"/><Relationship Id="rId36" Type="http://schemas.openxmlformats.org/officeDocument/2006/relationships/image" Target="../media/image34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31" Type="http://schemas.openxmlformats.org/officeDocument/2006/relationships/image" Target="../media/image29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Relationship Id="rId27" Type="http://schemas.openxmlformats.org/officeDocument/2006/relationships/image" Target="../media/image25.png"/><Relationship Id="rId30" Type="http://schemas.openxmlformats.org/officeDocument/2006/relationships/image" Target="../media/image28.png"/><Relationship Id="rId35" Type="http://schemas.openxmlformats.org/officeDocument/2006/relationships/image" Target="../media/image33.png"/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33" Type="http://schemas.openxmlformats.org/officeDocument/2006/relationships/image" Target="../media/image31.png"/><Relationship Id="rId38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Relationship Id="rId9" Type="http://schemas.openxmlformats.org/officeDocument/2006/relationships/image" Target="../media/image5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3" Type="http://schemas.openxmlformats.org/officeDocument/2006/relationships/image" Target="../media/image58.png"/><Relationship Id="rId7" Type="http://schemas.openxmlformats.org/officeDocument/2006/relationships/image" Target="../media/image62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10" Type="http://schemas.openxmlformats.org/officeDocument/2006/relationships/image" Target="../media/image65.png"/><Relationship Id="rId4" Type="http://schemas.openxmlformats.org/officeDocument/2006/relationships/image" Target="../media/image59.png"/><Relationship Id="rId9" Type="http://schemas.openxmlformats.org/officeDocument/2006/relationships/image" Target="../media/image6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47410" y="1619189"/>
            <a:ext cx="487634" cy="44319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  <a:r>
              <a:rPr lang="en-US" sz="20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/>
            </a:r>
            <a:b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  <a:r>
              <a:rPr lang="en-US" sz="20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.</a:t>
            </a:r>
          </a:p>
          <a:p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.</a:t>
            </a:r>
          </a:p>
          <a:p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.</a:t>
            </a:r>
          </a:p>
          <a:p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  <a:r>
              <a:rPr lang="en-US" sz="2000" baseline="-25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nx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/>
            </a:r>
            <a:b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/>
            </a:r>
            <a:b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/>
            </a:r>
            <a:b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/>
            </a:r>
            <a:b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/>
            </a:r>
            <a:b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sz="1100" dirty="0">
                <a:latin typeface="Cambria Math" panose="02040503050406030204" pitchFamily="18" charset="0"/>
                <a:ea typeface="Cambria Math" panose="02040503050406030204" pitchFamily="18" charset="0"/>
              </a:rPr>
              <a:t/>
            </a:r>
            <a:br>
              <a:rPr lang="en-US" sz="1100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endParaRPr lang="en-US" sz="11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2701677" y="1769812"/>
            <a:ext cx="429634" cy="42963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1319802" y="1884480"/>
            <a:ext cx="1483869" cy="19676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38" idx="1"/>
          </p:cNvCxnSpPr>
          <p:nvPr/>
        </p:nvCxnSpPr>
        <p:spPr>
          <a:xfrm>
            <a:off x="1304068" y="1879934"/>
            <a:ext cx="1460527" cy="6996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5" idx="2"/>
          </p:cNvCxnSpPr>
          <p:nvPr/>
        </p:nvCxnSpPr>
        <p:spPr>
          <a:xfrm flipV="1">
            <a:off x="1264992" y="1984629"/>
            <a:ext cx="1436685" cy="5422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39" idx="2"/>
          </p:cNvCxnSpPr>
          <p:nvPr/>
        </p:nvCxnSpPr>
        <p:spPr>
          <a:xfrm flipV="1">
            <a:off x="1411110" y="4035123"/>
            <a:ext cx="1290567" cy="2658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5" idx="1"/>
          </p:cNvCxnSpPr>
          <p:nvPr/>
        </p:nvCxnSpPr>
        <p:spPr>
          <a:xfrm flipV="1">
            <a:off x="1304068" y="1832730"/>
            <a:ext cx="1460527" cy="40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38" idx="2"/>
          </p:cNvCxnSpPr>
          <p:nvPr/>
        </p:nvCxnSpPr>
        <p:spPr>
          <a:xfrm>
            <a:off x="1264992" y="2525589"/>
            <a:ext cx="1436685" cy="2058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5" idx="3"/>
          </p:cNvCxnSpPr>
          <p:nvPr/>
        </p:nvCxnSpPr>
        <p:spPr>
          <a:xfrm flipV="1">
            <a:off x="1411110" y="2136528"/>
            <a:ext cx="1353485" cy="21644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39" idx="1"/>
          </p:cNvCxnSpPr>
          <p:nvPr/>
        </p:nvCxnSpPr>
        <p:spPr>
          <a:xfrm>
            <a:off x="1264992" y="2516646"/>
            <a:ext cx="1499603" cy="13665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endCxn id="38" idx="3"/>
          </p:cNvCxnSpPr>
          <p:nvPr/>
        </p:nvCxnSpPr>
        <p:spPr>
          <a:xfrm flipV="1">
            <a:off x="1411110" y="2883361"/>
            <a:ext cx="1353485" cy="14176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2701677" y="2516645"/>
            <a:ext cx="429634" cy="42963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2701677" y="3820306"/>
            <a:ext cx="429634" cy="42963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2822661" y="2544558"/>
            <a:ext cx="226344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.</a:t>
            </a:r>
          </a:p>
          <a:p>
            <a:r>
              <a:rPr 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.</a:t>
            </a:r>
          </a:p>
          <a:p>
            <a:r>
              <a:rPr 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.</a:t>
            </a:r>
          </a:p>
          <a:p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/>
            </a:r>
            <a:b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/>
            </a:r>
            <a:b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/>
            </a:r>
            <a:b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/>
            </a:r>
            <a:b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/>
            </a:r>
            <a:b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sz="1100" dirty="0">
                <a:latin typeface="Cambria Math" panose="02040503050406030204" pitchFamily="18" charset="0"/>
                <a:ea typeface="Cambria Math" panose="02040503050406030204" pitchFamily="18" charset="0"/>
              </a:rPr>
              <a:t/>
            </a:r>
            <a:br>
              <a:rPr lang="en-US" sz="1100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endParaRPr lang="en-US" sz="11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2488921" y="1650286"/>
                <a:ext cx="202876" cy="1644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  <m:sup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[1]</m:t>
                          </m:r>
                        </m:sup>
                      </m:sSubSup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8921" y="1650286"/>
                <a:ext cx="202876" cy="164404"/>
              </a:xfrm>
              <a:prstGeom prst="rect">
                <a:avLst/>
              </a:prstGeom>
              <a:blipFill rotWithShape="0">
                <a:blip r:embed="rId3"/>
                <a:stretch>
                  <a:fillRect l="-5882" t="-3704" r="-8824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2618222" y="2338712"/>
                <a:ext cx="202876" cy="1645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2,1</m:t>
                          </m:r>
                        </m:sub>
                        <m:sup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[1]</m:t>
                          </m:r>
                        </m:sup>
                      </m:sSubSup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8222" y="2338712"/>
                <a:ext cx="202876" cy="164532"/>
              </a:xfrm>
              <a:prstGeom prst="rect">
                <a:avLst/>
              </a:prstGeom>
              <a:blipFill rotWithShape="0">
                <a:blip r:embed="rId4"/>
                <a:stretch>
                  <a:fillRect l="-5882" t="-3704" r="-8824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2642394" y="3536055"/>
                <a:ext cx="255198" cy="1696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  <m:sup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[1]</m:t>
                          </m:r>
                        </m:sup>
                      </m:sSubSup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2394" y="3536055"/>
                <a:ext cx="255198" cy="169662"/>
              </a:xfrm>
              <a:prstGeom prst="rect">
                <a:avLst/>
              </a:prstGeom>
              <a:blipFill rotWithShape="0">
                <a:blip r:embed="rId5"/>
                <a:stretch>
                  <a:fillRect l="-2381" b="-17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2406160" y="1853403"/>
                <a:ext cx="202876" cy="1644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  <m:sup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[1]</m:t>
                          </m:r>
                        </m:sup>
                      </m:sSubSup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6160" y="1853403"/>
                <a:ext cx="202876" cy="164404"/>
              </a:xfrm>
              <a:prstGeom prst="rect">
                <a:avLst/>
              </a:prstGeom>
              <a:blipFill rotWithShape="0">
                <a:blip r:embed="rId6"/>
                <a:stretch>
                  <a:fillRect l="-9091" r="-12121" b="-14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2426825" y="2718956"/>
                <a:ext cx="202876" cy="1644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2,2</m:t>
                          </m:r>
                        </m:sub>
                        <m:sup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[1]</m:t>
                          </m:r>
                        </m:sup>
                      </m:sSubSup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6825" y="2718956"/>
                <a:ext cx="202876" cy="164404"/>
              </a:xfrm>
              <a:prstGeom prst="rect">
                <a:avLst/>
              </a:prstGeom>
              <a:blipFill rotWithShape="0">
                <a:blip r:embed="rId7"/>
                <a:stretch>
                  <a:fillRect l="-6061" r="-12121" b="-14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2434526" y="3756537"/>
                <a:ext cx="236410" cy="1696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  <m:sup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[1]</m:t>
                          </m:r>
                        </m:sup>
                      </m:sSubSup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4526" y="3756537"/>
                <a:ext cx="236410" cy="169662"/>
              </a:xfrm>
              <a:prstGeom prst="rect">
                <a:avLst/>
              </a:prstGeom>
              <a:blipFill rotWithShape="0">
                <a:blip r:embed="rId8"/>
                <a:stretch>
                  <a:fillRect l="-5128" r="-5128" b="-17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2426825" y="2131938"/>
                <a:ext cx="247375" cy="1644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𝑛𝑥</m:t>
                          </m:r>
                        </m:sub>
                        <m:sup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[1]</m:t>
                          </m:r>
                        </m:sup>
                      </m:sSubSup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6825" y="2131938"/>
                <a:ext cx="247375" cy="164404"/>
              </a:xfrm>
              <a:prstGeom prst="rect">
                <a:avLst/>
              </a:prstGeom>
              <a:blipFill rotWithShape="0">
                <a:blip r:embed="rId9"/>
                <a:stretch>
                  <a:fillRect l="-4878" t="-3704" r="-2439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2606155" y="3004103"/>
                <a:ext cx="249748" cy="1645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2,</m:t>
                          </m:r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𝑛𝑥</m:t>
                          </m:r>
                        </m:sub>
                        <m:sup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[1]</m:t>
                          </m:r>
                        </m:sup>
                      </m:sSubSup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6155" y="3004103"/>
                <a:ext cx="249748" cy="164532"/>
              </a:xfrm>
              <a:prstGeom prst="rect">
                <a:avLst/>
              </a:prstGeom>
              <a:blipFill rotWithShape="0">
                <a:blip r:embed="rId10"/>
                <a:stretch>
                  <a:fillRect l="-7500" r="-2500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2434526" y="4103528"/>
                <a:ext cx="288092" cy="1696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sSub>
                            <m:sSubPr>
                              <m:ctrlPr>
                                <a:rPr lang="en-US" sz="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𝑛𝑥</m:t>
                          </m:r>
                        </m:sub>
                        <m:sup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[1]</m:t>
                          </m:r>
                        </m:sup>
                      </m:sSubSup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4526" y="4103528"/>
                <a:ext cx="288092" cy="169662"/>
              </a:xfrm>
              <a:prstGeom prst="rect">
                <a:avLst/>
              </a:prstGeom>
              <a:blipFill rotWithShape="0">
                <a:blip r:embed="rId11"/>
                <a:stretch>
                  <a:fillRect l="-4167" b="-17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Oval 61"/>
          <p:cNvSpPr/>
          <p:nvPr/>
        </p:nvSpPr>
        <p:spPr>
          <a:xfrm>
            <a:off x="6058831" y="1733731"/>
            <a:ext cx="429634" cy="42963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Arrow Connector 62"/>
          <p:cNvCxnSpPr>
            <a:stCxn id="83" idx="6"/>
          </p:cNvCxnSpPr>
          <p:nvPr/>
        </p:nvCxnSpPr>
        <p:spPr>
          <a:xfrm>
            <a:off x="4689748" y="1784410"/>
            <a:ext cx="1490898" cy="19923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83" idx="6"/>
            <a:endCxn id="72" idx="1"/>
          </p:cNvCxnSpPr>
          <p:nvPr/>
        </p:nvCxnSpPr>
        <p:spPr>
          <a:xfrm>
            <a:off x="4689748" y="1784410"/>
            <a:ext cx="1432001" cy="7590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84" idx="6"/>
            <a:endCxn id="62" idx="2"/>
          </p:cNvCxnSpPr>
          <p:nvPr/>
        </p:nvCxnSpPr>
        <p:spPr>
          <a:xfrm flipV="1">
            <a:off x="4743384" y="1948548"/>
            <a:ext cx="1315447" cy="5686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85" idx="6"/>
            <a:endCxn id="73" idx="2"/>
          </p:cNvCxnSpPr>
          <p:nvPr/>
        </p:nvCxnSpPr>
        <p:spPr>
          <a:xfrm flipV="1">
            <a:off x="4743384" y="3999042"/>
            <a:ext cx="1315447" cy="172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83" idx="6"/>
            <a:endCxn id="62" idx="1"/>
          </p:cNvCxnSpPr>
          <p:nvPr/>
        </p:nvCxnSpPr>
        <p:spPr>
          <a:xfrm>
            <a:off x="4689748" y="1784410"/>
            <a:ext cx="1432001" cy="122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84" idx="6"/>
            <a:endCxn id="72" idx="2"/>
          </p:cNvCxnSpPr>
          <p:nvPr/>
        </p:nvCxnSpPr>
        <p:spPr>
          <a:xfrm>
            <a:off x="4743384" y="2517222"/>
            <a:ext cx="1315447" cy="1781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85" idx="6"/>
            <a:endCxn id="62" idx="3"/>
          </p:cNvCxnSpPr>
          <p:nvPr/>
        </p:nvCxnSpPr>
        <p:spPr>
          <a:xfrm flipV="1">
            <a:off x="4743384" y="2100447"/>
            <a:ext cx="1378365" cy="19158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84" idx="6"/>
            <a:endCxn id="73" idx="1"/>
          </p:cNvCxnSpPr>
          <p:nvPr/>
        </p:nvCxnSpPr>
        <p:spPr>
          <a:xfrm>
            <a:off x="4743384" y="2517222"/>
            <a:ext cx="1378365" cy="13299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85" idx="6"/>
            <a:endCxn id="72" idx="3"/>
          </p:cNvCxnSpPr>
          <p:nvPr/>
        </p:nvCxnSpPr>
        <p:spPr>
          <a:xfrm flipV="1">
            <a:off x="4743384" y="2847280"/>
            <a:ext cx="1378365" cy="11689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/>
          <p:cNvSpPr/>
          <p:nvPr/>
        </p:nvSpPr>
        <p:spPr>
          <a:xfrm>
            <a:off x="6058831" y="2480564"/>
            <a:ext cx="429634" cy="42963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6058831" y="3784225"/>
            <a:ext cx="429634" cy="42963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/>
              <p:cNvSpPr txBox="1"/>
              <p:nvPr/>
            </p:nvSpPr>
            <p:spPr>
              <a:xfrm>
                <a:off x="5848307" y="1619189"/>
                <a:ext cx="206659" cy="1644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  <m:sup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bSup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74" name="TextBox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8307" y="1619189"/>
                <a:ext cx="206659" cy="164404"/>
              </a:xfrm>
              <a:prstGeom prst="rect">
                <a:avLst/>
              </a:prstGeom>
              <a:blipFill rotWithShape="0">
                <a:blip r:embed="rId12"/>
                <a:stretch>
                  <a:fillRect l="-5882" t="-3704" r="-8824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/>
              <p:cNvSpPr txBox="1"/>
              <p:nvPr/>
            </p:nvSpPr>
            <p:spPr>
              <a:xfrm>
                <a:off x="5975376" y="2302631"/>
                <a:ext cx="206659" cy="1645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2,1</m:t>
                          </m:r>
                        </m:sub>
                        <m:sup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bSup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5376" y="2302631"/>
                <a:ext cx="206659" cy="164532"/>
              </a:xfrm>
              <a:prstGeom prst="rect">
                <a:avLst/>
              </a:prstGeom>
              <a:blipFill rotWithShape="0">
                <a:blip r:embed="rId13"/>
                <a:stretch>
                  <a:fillRect l="-5882" t="-3704" r="-8824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/>
              <p:cNvSpPr txBox="1"/>
              <p:nvPr/>
            </p:nvSpPr>
            <p:spPr>
              <a:xfrm>
                <a:off x="6012500" y="3436046"/>
                <a:ext cx="255198" cy="17088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sSub>
                            <m:sSubPr>
                              <m:ctrlPr>
                                <a:rPr lang="en-US" sz="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  <m:sup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bSup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2500" y="3436046"/>
                <a:ext cx="255198" cy="170881"/>
              </a:xfrm>
              <a:prstGeom prst="rect">
                <a:avLst/>
              </a:prstGeom>
              <a:blipFill rotWithShape="0">
                <a:blip r:embed="rId14"/>
                <a:stretch>
                  <a:fillRect l="-2381" t="-3571" r="-2381" b="-17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5763314" y="1817322"/>
                <a:ext cx="206659" cy="1645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  <m:sup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bSup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3314" y="1817322"/>
                <a:ext cx="206659" cy="164532"/>
              </a:xfrm>
              <a:prstGeom prst="rect">
                <a:avLst/>
              </a:prstGeom>
              <a:blipFill rotWithShape="0">
                <a:blip r:embed="rId15"/>
                <a:stretch>
                  <a:fillRect l="-5882" r="-8824" b="-14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5799553" y="2683062"/>
                <a:ext cx="206659" cy="1645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2,2</m:t>
                          </m:r>
                        </m:sub>
                        <m:sup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bSup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9553" y="2683062"/>
                <a:ext cx="206659" cy="164532"/>
              </a:xfrm>
              <a:prstGeom prst="rect">
                <a:avLst/>
              </a:prstGeom>
              <a:blipFill rotWithShape="0">
                <a:blip r:embed="rId16"/>
                <a:stretch>
                  <a:fillRect l="-5882" r="-8824" b="-14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/>
              <p:cNvSpPr txBox="1"/>
              <p:nvPr/>
            </p:nvSpPr>
            <p:spPr>
              <a:xfrm>
                <a:off x="5791680" y="3720456"/>
                <a:ext cx="239616" cy="1708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sSub>
                            <m:sSubPr>
                              <m:ctrlPr>
                                <a:rPr lang="en-US" sz="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  <m:sup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bSup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1680" y="3720456"/>
                <a:ext cx="239616" cy="170881"/>
              </a:xfrm>
              <a:prstGeom prst="rect">
                <a:avLst/>
              </a:prstGeom>
              <a:blipFill rotWithShape="0">
                <a:blip r:embed="rId17"/>
                <a:stretch>
                  <a:fillRect l="-5128" r="-5128" b="-17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/>
              <p:cNvSpPr txBox="1"/>
              <p:nvPr/>
            </p:nvSpPr>
            <p:spPr>
              <a:xfrm>
                <a:off x="5747492" y="2019926"/>
                <a:ext cx="320601" cy="1708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1,</m:t>
                          </m:r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sub>
                        <m:sup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bSup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7492" y="2019926"/>
                <a:ext cx="320601" cy="170881"/>
              </a:xfrm>
              <a:prstGeom prst="rect">
                <a:avLst/>
              </a:prstGeom>
              <a:blipFill rotWithShape="0">
                <a:blip r:embed="rId18"/>
                <a:stretch>
                  <a:fillRect l="-5769" b="-17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>
                <a:off x="5963309" y="2968022"/>
                <a:ext cx="322974" cy="1708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2,</m:t>
                          </m:r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sub>
                        <m:sup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[1]</m:t>
                          </m:r>
                        </m:sup>
                      </m:sSubSup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3309" y="2968022"/>
                <a:ext cx="322974" cy="170881"/>
              </a:xfrm>
              <a:prstGeom prst="rect">
                <a:avLst/>
              </a:prstGeom>
              <a:blipFill rotWithShape="0">
                <a:blip r:embed="rId19"/>
                <a:stretch>
                  <a:fillRect l="-3774" r="-1887" b="-17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/>
              <p:cNvSpPr txBox="1"/>
              <p:nvPr/>
            </p:nvSpPr>
            <p:spPr>
              <a:xfrm>
                <a:off x="5753482" y="4070963"/>
                <a:ext cx="364523" cy="1708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sSub>
                            <m:sSubPr>
                              <m:ctrlPr>
                                <a:rPr lang="en-US" sz="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sub>
                        <m:sup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bSup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82" name="TextBox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3482" y="4070963"/>
                <a:ext cx="364523" cy="170881"/>
              </a:xfrm>
              <a:prstGeom prst="rect">
                <a:avLst/>
              </a:prstGeom>
              <a:blipFill rotWithShape="0">
                <a:blip r:embed="rId20"/>
                <a:stretch>
                  <a:fillRect l="-5000" b="-17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Oval 82"/>
          <p:cNvSpPr/>
          <p:nvPr/>
        </p:nvSpPr>
        <p:spPr>
          <a:xfrm>
            <a:off x="4150211" y="1514641"/>
            <a:ext cx="539537" cy="53953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4151326" y="2221193"/>
            <a:ext cx="592058" cy="5920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/>
          <p:cNvSpPr/>
          <p:nvPr/>
        </p:nvSpPr>
        <p:spPr>
          <a:xfrm>
            <a:off x="4150211" y="3719686"/>
            <a:ext cx="593173" cy="59317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6" name="Straight Connector 95"/>
          <p:cNvCxnSpPr>
            <a:stCxn id="5" idx="0"/>
            <a:endCxn id="5" idx="4"/>
          </p:cNvCxnSpPr>
          <p:nvPr/>
        </p:nvCxnSpPr>
        <p:spPr>
          <a:xfrm>
            <a:off x="2916494" y="1769812"/>
            <a:ext cx="0" cy="4296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2916494" y="2516645"/>
            <a:ext cx="0" cy="4296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>
            <a:off x="2920160" y="3816066"/>
            <a:ext cx="0" cy="4296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/>
              <p:cNvSpPr txBox="1"/>
              <p:nvPr/>
            </p:nvSpPr>
            <p:spPr>
              <a:xfrm>
                <a:off x="2740916" y="1884084"/>
                <a:ext cx="175946" cy="1542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[1]</m:t>
                          </m:r>
                        </m:sup>
                      </m:sSubSup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99" name="TextBox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0916" y="1884084"/>
                <a:ext cx="175946" cy="154273"/>
              </a:xfrm>
              <a:prstGeom prst="rect">
                <a:avLst/>
              </a:prstGeom>
              <a:blipFill rotWithShape="0">
                <a:blip r:embed="rId21"/>
                <a:stretch>
                  <a:fillRect l="-10714" r="-14286" b="-2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/>
              <p:cNvSpPr txBox="1"/>
              <p:nvPr/>
            </p:nvSpPr>
            <p:spPr>
              <a:xfrm>
                <a:off x="2745396" y="2641692"/>
                <a:ext cx="175946" cy="1598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[1]</m:t>
                          </m:r>
                        </m:sup>
                      </m:sSubSup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100" name="TextBox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5396" y="2641692"/>
                <a:ext cx="175946" cy="159852"/>
              </a:xfrm>
              <a:prstGeom prst="rect">
                <a:avLst/>
              </a:prstGeom>
              <a:blipFill rotWithShape="0">
                <a:blip r:embed="rId22"/>
                <a:stretch>
                  <a:fillRect l="-6897" r="-10345" b="-14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/>
              <p:cNvSpPr txBox="1"/>
              <p:nvPr/>
            </p:nvSpPr>
            <p:spPr>
              <a:xfrm>
                <a:off x="2753006" y="3946716"/>
                <a:ext cx="175946" cy="1747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sSub>
                            <m:sSubPr>
                              <m:ctrlPr>
                                <a:rPr lang="en-US" sz="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[1]</m:t>
                          </m:r>
                        </m:sup>
                      </m:sSubSup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101" name="TextBox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3006" y="3946716"/>
                <a:ext cx="175946" cy="174791"/>
              </a:xfrm>
              <a:prstGeom prst="rect">
                <a:avLst/>
              </a:prstGeom>
              <a:blipFill rotWithShape="0">
                <a:blip r:embed="rId23"/>
                <a:stretch>
                  <a:fillRect l="-10714" r="-14286" b="-137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2" name="Straight Connector 101"/>
          <p:cNvCxnSpPr>
            <a:stCxn id="83" idx="0"/>
          </p:cNvCxnSpPr>
          <p:nvPr/>
        </p:nvCxnSpPr>
        <p:spPr>
          <a:xfrm>
            <a:off x="4419980" y="1514641"/>
            <a:ext cx="13658" cy="5395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>
            <a:stCxn id="84" idx="0"/>
            <a:endCxn id="84" idx="4"/>
          </p:cNvCxnSpPr>
          <p:nvPr/>
        </p:nvCxnSpPr>
        <p:spPr>
          <a:xfrm>
            <a:off x="4447355" y="2221193"/>
            <a:ext cx="0" cy="5920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>
            <a:stCxn id="85" idx="0"/>
          </p:cNvCxnSpPr>
          <p:nvPr/>
        </p:nvCxnSpPr>
        <p:spPr>
          <a:xfrm>
            <a:off x="4446798" y="3719686"/>
            <a:ext cx="8955" cy="5931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>
            <a:off x="6286283" y="1734161"/>
            <a:ext cx="0" cy="4296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6274425" y="2480564"/>
            <a:ext cx="0" cy="4296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>
            <a:off x="6271443" y="3784225"/>
            <a:ext cx="0" cy="4296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07"/>
              <p:cNvSpPr txBox="1"/>
              <p:nvPr/>
            </p:nvSpPr>
            <p:spPr>
              <a:xfrm>
                <a:off x="4153841" y="1701391"/>
                <a:ext cx="277512" cy="1542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−1]</m:t>
                          </m:r>
                        </m:sup>
                      </m:sSubSup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108" name="TextBox 1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3841" y="1701391"/>
                <a:ext cx="277512" cy="154273"/>
              </a:xfrm>
              <a:prstGeom prst="rect">
                <a:avLst/>
              </a:prstGeom>
              <a:blipFill rotWithShape="0">
                <a:blip r:embed="rId24"/>
                <a:stretch>
                  <a:fillRect l="-4348" r="-6522" b="-2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TextBox 131"/>
              <p:cNvSpPr txBox="1"/>
              <p:nvPr/>
            </p:nvSpPr>
            <p:spPr>
              <a:xfrm>
                <a:off x="4173539" y="2426107"/>
                <a:ext cx="277512" cy="1598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−1]</m:t>
                          </m:r>
                        </m:sup>
                      </m:sSubSup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132" name="TextBox 1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3539" y="2426107"/>
                <a:ext cx="277512" cy="159852"/>
              </a:xfrm>
              <a:prstGeom prst="rect">
                <a:avLst/>
              </a:prstGeom>
              <a:blipFill rotWithShape="0">
                <a:blip r:embed="rId25"/>
                <a:stretch>
                  <a:fillRect l="-6667" r="-8889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TextBox 136"/>
              <p:cNvSpPr txBox="1"/>
              <p:nvPr/>
            </p:nvSpPr>
            <p:spPr>
              <a:xfrm>
                <a:off x="4178241" y="3946716"/>
                <a:ext cx="277512" cy="1747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sSub>
                            <m:sSubPr>
                              <m:ctrlPr>
                                <a:rPr lang="en-US" sz="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sub>
                        <m:sup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−1]</m:t>
                          </m:r>
                        </m:sup>
                      </m:sSubSup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137" name="TextBox 1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8241" y="3946716"/>
                <a:ext cx="277512" cy="174791"/>
              </a:xfrm>
              <a:prstGeom prst="rect">
                <a:avLst/>
              </a:prstGeom>
              <a:blipFill rotWithShape="0">
                <a:blip r:embed="rId26"/>
                <a:stretch>
                  <a:fillRect l="-4348" r="-6522" b="-137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TextBox 137"/>
              <p:cNvSpPr txBox="1"/>
              <p:nvPr/>
            </p:nvSpPr>
            <p:spPr>
              <a:xfrm>
                <a:off x="6095220" y="1846708"/>
                <a:ext cx="179729" cy="1542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bSup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138" name="TextBox 1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220" y="1846708"/>
                <a:ext cx="179729" cy="154273"/>
              </a:xfrm>
              <a:prstGeom prst="rect">
                <a:avLst/>
              </a:prstGeom>
              <a:blipFill rotWithShape="0">
                <a:blip r:embed="rId27"/>
                <a:stretch>
                  <a:fillRect l="-10345" r="-13793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TextBox 138"/>
              <p:cNvSpPr txBox="1"/>
              <p:nvPr/>
            </p:nvSpPr>
            <p:spPr>
              <a:xfrm>
                <a:off x="6098044" y="2612725"/>
                <a:ext cx="179729" cy="1598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bSup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139" name="TextBox 1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8044" y="2612725"/>
                <a:ext cx="179729" cy="159852"/>
              </a:xfrm>
              <a:prstGeom prst="rect">
                <a:avLst/>
              </a:prstGeom>
              <a:blipFill rotWithShape="0">
                <a:blip r:embed="rId28"/>
                <a:stretch>
                  <a:fillRect l="-6667" t="-3846" r="-10000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TextBox 139"/>
              <p:cNvSpPr txBox="1"/>
              <p:nvPr/>
            </p:nvSpPr>
            <p:spPr>
              <a:xfrm>
                <a:off x="6087970" y="3920690"/>
                <a:ext cx="179728" cy="1747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sSub>
                            <m:sSubPr>
                              <m:ctrlPr>
                                <a:rPr lang="en-US" sz="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sub>
                        <m:sup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bSup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140" name="TextBox 1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7970" y="3920690"/>
                <a:ext cx="179728" cy="174791"/>
              </a:xfrm>
              <a:prstGeom prst="rect">
                <a:avLst/>
              </a:prstGeom>
              <a:blipFill rotWithShape="0">
                <a:blip r:embed="rId29"/>
                <a:stretch>
                  <a:fillRect l="-10345" r="-13793" b="-137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9" name="TextBox 148"/>
          <p:cNvSpPr txBox="1"/>
          <p:nvPr/>
        </p:nvSpPr>
        <p:spPr>
          <a:xfrm>
            <a:off x="3371616" y="1732488"/>
            <a:ext cx="861101" cy="308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   .   .</a:t>
            </a:r>
          </a:p>
        </p:txBody>
      </p:sp>
      <p:sp>
        <p:nvSpPr>
          <p:cNvPr id="150" name="TextBox 149"/>
          <p:cNvSpPr txBox="1"/>
          <p:nvPr/>
        </p:nvSpPr>
        <p:spPr>
          <a:xfrm>
            <a:off x="3345945" y="2417669"/>
            <a:ext cx="861101" cy="308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   .   .</a:t>
            </a:r>
          </a:p>
        </p:txBody>
      </p:sp>
      <p:sp>
        <p:nvSpPr>
          <p:cNvPr id="151" name="TextBox 150"/>
          <p:cNvSpPr txBox="1"/>
          <p:nvPr/>
        </p:nvSpPr>
        <p:spPr>
          <a:xfrm>
            <a:off x="3366888" y="3139980"/>
            <a:ext cx="861101" cy="308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   .   .</a:t>
            </a:r>
          </a:p>
        </p:txBody>
      </p:sp>
      <p:sp>
        <p:nvSpPr>
          <p:cNvPr id="152" name="TextBox 151"/>
          <p:cNvSpPr txBox="1"/>
          <p:nvPr/>
        </p:nvSpPr>
        <p:spPr>
          <a:xfrm>
            <a:off x="3340363" y="3841368"/>
            <a:ext cx="861101" cy="308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   .   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TextBox 152"/>
              <p:cNvSpPr txBox="1"/>
              <p:nvPr/>
            </p:nvSpPr>
            <p:spPr>
              <a:xfrm>
                <a:off x="2935367" y="1886697"/>
                <a:ext cx="181460" cy="1542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[1]</m:t>
                          </m:r>
                        </m:sup>
                      </m:sSubSup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153" name="TextBox 1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5367" y="1886697"/>
                <a:ext cx="181460" cy="154273"/>
              </a:xfrm>
              <a:prstGeom prst="rect">
                <a:avLst/>
              </a:prstGeom>
              <a:blipFill rotWithShape="0">
                <a:blip r:embed="rId30"/>
                <a:stretch>
                  <a:fillRect l="-10345" r="-13793" b="-1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TextBox 153"/>
              <p:cNvSpPr txBox="1"/>
              <p:nvPr/>
            </p:nvSpPr>
            <p:spPr>
              <a:xfrm>
                <a:off x="2923765" y="2637545"/>
                <a:ext cx="181460" cy="1598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[1]</m:t>
                          </m:r>
                        </m:sup>
                      </m:sSubSup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154" name="TextBox 1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3765" y="2637545"/>
                <a:ext cx="181460" cy="159852"/>
              </a:xfrm>
              <a:prstGeom prst="rect">
                <a:avLst/>
              </a:prstGeom>
              <a:blipFill rotWithShape="0">
                <a:blip r:embed="rId31"/>
                <a:stretch>
                  <a:fillRect l="-10345" t="-3846" r="-13793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TextBox 154"/>
              <p:cNvSpPr txBox="1"/>
              <p:nvPr/>
            </p:nvSpPr>
            <p:spPr>
              <a:xfrm>
                <a:off x="2938124" y="3949371"/>
                <a:ext cx="181460" cy="1696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sSub>
                            <m:sSubPr>
                              <m:ctrlPr>
                                <a:rPr lang="en-US" sz="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[1]</m:t>
                          </m:r>
                        </m:sup>
                      </m:sSubSup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155" name="TextBox 1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8124" y="3949371"/>
                <a:ext cx="181460" cy="169662"/>
              </a:xfrm>
              <a:prstGeom prst="rect">
                <a:avLst/>
              </a:prstGeom>
              <a:blipFill rotWithShape="0">
                <a:blip r:embed="rId32"/>
                <a:stretch>
                  <a:fillRect l="-10000" r="-10000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TextBox 156"/>
              <p:cNvSpPr txBox="1"/>
              <p:nvPr/>
            </p:nvSpPr>
            <p:spPr>
              <a:xfrm>
                <a:off x="4422937" y="1695241"/>
                <a:ext cx="283026" cy="1542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−1]</m:t>
                          </m:r>
                        </m:sup>
                      </m:sSubSup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157" name="TextBox 1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2937" y="1695241"/>
                <a:ext cx="283026" cy="154273"/>
              </a:xfrm>
              <a:prstGeom prst="rect">
                <a:avLst/>
              </a:prstGeom>
              <a:blipFill rotWithShape="0">
                <a:blip r:embed="rId33"/>
                <a:stretch>
                  <a:fillRect l="-6522" r="-8696" b="-2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TextBox 157"/>
              <p:cNvSpPr txBox="1"/>
              <p:nvPr/>
            </p:nvSpPr>
            <p:spPr>
              <a:xfrm>
                <a:off x="4471512" y="2419245"/>
                <a:ext cx="283026" cy="1544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−1]</m:t>
                          </m:r>
                        </m:sup>
                      </m:sSubSup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158" name="TextBox 1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1512" y="2419245"/>
                <a:ext cx="283026" cy="154401"/>
              </a:xfrm>
              <a:prstGeom prst="rect">
                <a:avLst/>
              </a:prstGeom>
              <a:blipFill rotWithShape="0">
                <a:blip r:embed="rId34"/>
                <a:stretch>
                  <a:fillRect l="-6522" r="-8696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TextBox 158"/>
              <p:cNvSpPr txBox="1"/>
              <p:nvPr/>
            </p:nvSpPr>
            <p:spPr>
              <a:xfrm>
                <a:off x="4454934" y="3954996"/>
                <a:ext cx="283026" cy="1708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sSub>
                            <m:sSubPr>
                              <m:ctrlPr>
                                <a:rPr lang="en-US" sz="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sub>
                        <m:sup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−1]</m:t>
                          </m:r>
                        </m:sup>
                      </m:sSubSup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159" name="TextBox 1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4934" y="3954996"/>
                <a:ext cx="283026" cy="170881"/>
              </a:xfrm>
              <a:prstGeom prst="rect">
                <a:avLst/>
              </a:prstGeom>
              <a:blipFill rotWithShape="0">
                <a:blip r:embed="rId35"/>
                <a:stretch>
                  <a:fillRect l="-6522" r="-8696" b="-17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TextBox 159"/>
              <p:cNvSpPr txBox="1"/>
              <p:nvPr/>
            </p:nvSpPr>
            <p:spPr>
              <a:xfrm>
                <a:off x="6302056" y="1853403"/>
                <a:ext cx="185243" cy="1542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bSup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160" name="TextBox 1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2056" y="1853403"/>
                <a:ext cx="185243" cy="154273"/>
              </a:xfrm>
              <a:prstGeom prst="rect">
                <a:avLst/>
              </a:prstGeom>
              <a:blipFill rotWithShape="0">
                <a:blip r:embed="rId36"/>
                <a:stretch>
                  <a:fillRect l="-10000" r="-10000" b="-2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TextBox 160"/>
              <p:cNvSpPr txBox="1"/>
              <p:nvPr/>
            </p:nvSpPr>
            <p:spPr>
              <a:xfrm>
                <a:off x="6298376" y="2620726"/>
                <a:ext cx="185243" cy="1544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bSup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161" name="TextBox 1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8376" y="2620726"/>
                <a:ext cx="185243" cy="154401"/>
              </a:xfrm>
              <a:prstGeom prst="rect">
                <a:avLst/>
              </a:prstGeom>
              <a:blipFill rotWithShape="0">
                <a:blip r:embed="rId37"/>
                <a:stretch>
                  <a:fillRect l="-6452" r="-6452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TextBox 161"/>
              <p:cNvSpPr txBox="1"/>
              <p:nvPr/>
            </p:nvSpPr>
            <p:spPr>
              <a:xfrm>
                <a:off x="6295233" y="3920261"/>
                <a:ext cx="185243" cy="1708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sSub>
                            <m:sSubPr>
                              <m:ctrlPr>
                                <a:rPr lang="en-US" sz="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sub>
                        <m:sup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bSup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162" name="TextBox 1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5233" y="3920261"/>
                <a:ext cx="185243" cy="170881"/>
              </a:xfrm>
              <a:prstGeom prst="rect">
                <a:avLst/>
              </a:prstGeom>
              <a:blipFill rotWithShape="0">
                <a:blip r:embed="rId38"/>
                <a:stretch>
                  <a:fillRect l="-10000" r="-10000" b="-17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4" name="Straight Arrow Connector 163"/>
          <p:cNvCxnSpPr/>
          <p:nvPr/>
        </p:nvCxnSpPr>
        <p:spPr>
          <a:xfrm>
            <a:off x="6493372" y="1923844"/>
            <a:ext cx="4445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/>
          <p:cNvCxnSpPr/>
          <p:nvPr/>
        </p:nvCxnSpPr>
        <p:spPr>
          <a:xfrm>
            <a:off x="6493372" y="2660383"/>
            <a:ext cx="4445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/>
          <p:cNvCxnSpPr/>
          <p:nvPr/>
        </p:nvCxnSpPr>
        <p:spPr>
          <a:xfrm>
            <a:off x="6493372" y="4023344"/>
            <a:ext cx="4445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xtBox 167"/>
          <p:cNvSpPr txBox="1"/>
          <p:nvPr/>
        </p:nvSpPr>
        <p:spPr>
          <a:xfrm>
            <a:off x="6928112" y="2483656"/>
            <a:ext cx="3401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y-GB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ŷ</a:t>
            </a:r>
            <a:r>
              <a:rPr lang="en-US" sz="14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endParaRPr lang="en-US" dirty="0"/>
          </a:p>
        </p:txBody>
      </p:sp>
      <p:sp>
        <p:nvSpPr>
          <p:cNvPr id="169" name="TextBox 168"/>
          <p:cNvSpPr txBox="1"/>
          <p:nvPr/>
        </p:nvSpPr>
        <p:spPr>
          <a:xfrm>
            <a:off x="6906944" y="1719441"/>
            <a:ext cx="3401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y-GB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ŷ</a:t>
            </a:r>
            <a:r>
              <a:rPr lang="en-US" sz="14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endParaRPr lang="en-US" dirty="0"/>
          </a:p>
        </p:txBody>
      </p:sp>
      <p:sp>
        <p:nvSpPr>
          <p:cNvPr id="170" name="TextBox 169"/>
          <p:cNvSpPr txBox="1"/>
          <p:nvPr/>
        </p:nvSpPr>
        <p:spPr>
          <a:xfrm>
            <a:off x="6906944" y="3848064"/>
            <a:ext cx="4003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y-GB" sz="1400">
                <a:latin typeface="Cambria Math" panose="02040503050406030204" pitchFamily="18" charset="0"/>
                <a:ea typeface="Cambria Math" panose="02040503050406030204" pitchFamily="18" charset="0"/>
              </a:rPr>
              <a:t>ŷ</a:t>
            </a:r>
            <a:r>
              <a:rPr lang="en-US" sz="1400" baseline="-25000">
                <a:latin typeface="Cambria Math" panose="02040503050406030204" pitchFamily="18" charset="0"/>
                <a:ea typeface="Cambria Math" panose="02040503050406030204" pitchFamily="18" charset="0"/>
              </a:rPr>
              <a:t>ny</a:t>
            </a:r>
            <a:endParaRPr lang="en-US" dirty="0"/>
          </a:p>
        </p:txBody>
      </p:sp>
      <p:sp>
        <p:nvSpPr>
          <p:cNvPr id="171" name="TextBox 170"/>
          <p:cNvSpPr txBox="1"/>
          <p:nvPr/>
        </p:nvSpPr>
        <p:spPr>
          <a:xfrm>
            <a:off x="6943612" y="2962296"/>
            <a:ext cx="309158" cy="740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.</a:t>
            </a:r>
          </a:p>
        </p:txBody>
      </p:sp>
      <p:sp>
        <p:nvSpPr>
          <p:cNvPr id="172" name="TextBox 171"/>
          <p:cNvSpPr txBox="1"/>
          <p:nvPr/>
        </p:nvSpPr>
        <p:spPr>
          <a:xfrm>
            <a:off x="1773569" y="1317122"/>
            <a:ext cx="754694" cy="308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Layer 1</a:t>
            </a:r>
          </a:p>
        </p:txBody>
      </p:sp>
      <p:sp>
        <p:nvSpPr>
          <p:cNvPr id="174" name="TextBox 173"/>
          <p:cNvSpPr txBox="1"/>
          <p:nvPr/>
        </p:nvSpPr>
        <p:spPr>
          <a:xfrm>
            <a:off x="5023760" y="1278746"/>
            <a:ext cx="749885" cy="308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Layer k</a:t>
            </a:r>
          </a:p>
        </p:txBody>
      </p:sp>
      <p:sp>
        <p:nvSpPr>
          <p:cNvPr id="175" name="TextBox 174"/>
          <p:cNvSpPr txBox="1"/>
          <p:nvPr/>
        </p:nvSpPr>
        <p:spPr>
          <a:xfrm>
            <a:off x="143377" y="2745044"/>
            <a:ext cx="615233" cy="5245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Input</a:t>
            </a:r>
            <a:b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Layer</a:t>
            </a:r>
          </a:p>
        </p:txBody>
      </p:sp>
      <p:sp>
        <p:nvSpPr>
          <p:cNvPr id="176" name="TextBox 175"/>
          <p:cNvSpPr txBox="1"/>
          <p:nvPr/>
        </p:nvSpPr>
        <p:spPr>
          <a:xfrm>
            <a:off x="7532752" y="2660383"/>
            <a:ext cx="721672" cy="5245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Output</a:t>
            </a:r>
            <a:b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Layer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7" name="TextBox 176"/>
              <p:cNvSpPr txBox="1"/>
              <p:nvPr/>
            </p:nvSpPr>
            <p:spPr>
              <a:xfrm>
                <a:off x="6177834" y="1138890"/>
                <a:ext cx="280654" cy="1926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77" name="TextBox 1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7834" y="1138890"/>
                <a:ext cx="280654" cy="192617"/>
              </a:xfrm>
              <a:prstGeom prst="rect">
                <a:avLst/>
              </a:prstGeom>
              <a:blipFill rotWithShape="0">
                <a:blip r:embed="rId39"/>
                <a:stretch>
                  <a:fillRect l="-13043" t="-6452" r="-8696" b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8" name="TextBox 177"/>
              <p:cNvSpPr txBox="1"/>
              <p:nvPr/>
            </p:nvSpPr>
            <p:spPr>
              <a:xfrm>
                <a:off x="4326407" y="929573"/>
                <a:ext cx="428131" cy="1926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−1]</m:t>
                          </m:r>
                        </m:sup>
                      </m:sSup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78" name="TextBox 1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6407" y="929573"/>
                <a:ext cx="428131" cy="192617"/>
              </a:xfrm>
              <a:prstGeom prst="rect">
                <a:avLst/>
              </a:prstGeom>
              <a:blipFill rotWithShape="0">
                <a:blip r:embed="rId40"/>
                <a:stretch>
                  <a:fillRect l="-10000" t="-3125" r="-5714"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9" name="TextBox 178"/>
              <p:cNvSpPr txBox="1"/>
              <p:nvPr/>
            </p:nvSpPr>
            <p:spPr>
              <a:xfrm>
                <a:off x="2822135" y="1136480"/>
                <a:ext cx="275781" cy="1926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[1]</m:t>
                          </m:r>
                        </m:sup>
                      </m:sSup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79" name="TextBox 1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2135" y="1136480"/>
                <a:ext cx="275781" cy="192617"/>
              </a:xfrm>
              <a:prstGeom prst="rect">
                <a:avLst/>
              </a:prstGeom>
              <a:blipFill rotWithShape="0">
                <a:blip r:embed="rId41"/>
                <a:stretch>
                  <a:fillRect l="-15556" t="-3125" r="-11111"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1" name="Straight Arrow Connector 180"/>
          <p:cNvCxnSpPr/>
          <p:nvPr/>
        </p:nvCxnSpPr>
        <p:spPr>
          <a:xfrm flipH="1">
            <a:off x="2917428" y="1345267"/>
            <a:ext cx="1821" cy="3872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/>
          <p:cNvCxnSpPr/>
          <p:nvPr/>
        </p:nvCxnSpPr>
        <p:spPr>
          <a:xfrm flipH="1">
            <a:off x="4393441" y="1106648"/>
            <a:ext cx="1821" cy="3872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/>
          <p:cNvCxnSpPr/>
          <p:nvPr/>
        </p:nvCxnSpPr>
        <p:spPr>
          <a:xfrm flipH="1">
            <a:off x="6277555" y="1349744"/>
            <a:ext cx="1821" cy="3872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TextBox 183"/>
          <p:cNvSpPr txBox="1"/>
          <p:nvPr/>
        </p:nvSpPr>
        <p:spPr>
          <a:xfrm>
            <a:off x="2286448" y="200213"/>
            <a:ext cx="31461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The Neural Network Model</a:t>
            </a:r>
          </a:p>
        </p:txBody>
      </p:sp>
    </p:spTree>
    <p:extLst>
      <p:ext uri="{BB962C8B-B14F-4D97-AF65-F5344CB8AC3E}">
        <p14:creationId xmlns:p14="http://schemas.microsoft.com/office/powerpoint/2010/main" val="819616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47650" y="981075"/>
                <a:ext cx="3421257" cy="9120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𝑇h𝑒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𝑡𝑟𝑎𝑖𝑛𝑖𝑛𝑔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𝑠𝑎𝑚𝑝𝑙𝑒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𝑖𝑛𝑝𝑢𝑡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: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𝑛𝑥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650" y="981075"/>
                <a:ext cx="3421257" cy="91204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80975" y="1971675"/>
                <a:ext cx="5508751" cy="6867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𝐴𝑙𝑙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𝑡𝑟𝑎𝑖𝑛𝑖𝑛𝑔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𝑠𝑎𝑚𝑝𝑙𝑒𝑠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dimension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 (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nx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975" y="1971675"/>
                <a:ext cx="5508751" cy="68672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80975" y="2828343"/>
                <a:ext cx="5936625" cy="848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𝑇h𝑒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𝑤𝑒𝑖𝑔h𝑡𝑠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𝑙𝑎𝑦𝑒𝑟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[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]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1,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b>
                                    </m:sSub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[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]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,1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[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]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b>
                                    </m:sSub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[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]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dimension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975" y="2828343"/>
                <a:ext cx="5936625" cy="84888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47650" y="3943586"/>
                <a:ext cx="4064446" cy="2336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𝐻𝑒𝑟𝑒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𝑛𝑢𝑚𝑏𝑒𝑟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𝑛𝑒𝑟𝑢𝑜𝑛𝑠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𝑙𝑎𝑦𝑒𝑟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650" y="3943586"/>
                <a:ext cx="4064446" cy="233654"/>
              </a:xfrm>
              <a:prstGeom prst="rect">
                <a:avLst/>
              </a:prstGeom>
              <a:blipFill rotWithShape="0">
                <a:blip r:embed="rId5"/>
                <a:stretch>
                  <a:fillRect l="-601" r="-901" b="-236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914775" y="971550"/>
                <a:ext cx="3490699" cy="9361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𝑇h𝑒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𝑡𝑟𝑎𝑖𝑛𝑖𝑛𝑔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𝑠𝑎𝑚𝑝𝑙𝑒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𝑜𝑢𝑡𝑝𝑢𝑡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𝑛𝑦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4775" y="971550"/>
                <a:ext cx="3490699" cy="936154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47650" y="4343400"/>
                <a:ext cx="4064381" cy="2253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𝑇h𝑒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𝑏𝑖𝑎𝑠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𝑡h𝑒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𝑙𝑎𝑦𝑒𝑟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𝑑𝑖𝑚𝑒𝑛𝑠𝑖𝑜𝑛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(1,1)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650" y="4343400"/>
                <a:ext cx="4064381" cy="225383"/>
              </a:xfrm>
              <a:prstGeom prst="rect">
                <a:avLst/>
              </a:prstGeom>
              <a:blipFill rotWithShape="0">
                <a:blip r:embed="rId7"/>
                <a:stretch>
                  <a:fillRect l="-751" t="-8333" r="-1051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2286448" y="200213"/>
            <a:ext cx="22503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The Data Structure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007E8FCC-8956-4B08-A4A9-79B0077EA337}"/>
              </a:ext>
            </a:extLst>
          </p:cNvPr>
          <p:cNvSpPr txBox="1"/>
          <p:nvPr/>
        </p:nvSpPr>
        <p:spPr>
          <a:xfrm>
            <a:off x="6647935" y="2990335"/>
            <a:ext cx="1353065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Cambria Math" panose="02040503050406030204" pitchFamily="18" charset="0"/>
                <a:ea typeface="Cambria Math" panose="02040503050406030204" pitchFamily="18" charset="0"/>
              </a:rPr>
              <a:t>Note: </a:t>
            </a:r>
            <a:br>
              <a:rPr lang="en-US" sz="1100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sz="1100" dirty="0">
                <a:latin typeface="Cambria Math" panose="02040503050406030204" pitchFamily="18" charset="0"/>
                <a:ea typeface="Cambria Math" panose="02040503050406030204" pitchFamily="18" charset="0"/>
              </a:rPr>
              <a:t>L</a:t>
            </a:r>
            <a:r>
              <a:rPr lang="en-US" sz="11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r>
              <a:rPr lang="en-US" sz="1100" dirty="0">
                <a:latin typeface="Cambria Math" panose="02040503050406030204" pitchFamily="18" charset="0"/>
                <a:ea typeface="Cambria Math" panose="02040503050406030204" pitchFamily="18" charset="0"/>
              </a:rPr>
              <a:t> = </a:t>
            </a:r>
            <a:r>
              <a:rPr lang="en-US" sz="11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nx</a:t>
            </a:r>
            <a:r>
              <a:rPr lang="en-US" sz="11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</a:p>
          <a:p>
            <a:r>
              <a:rPr lang="en-US" sz="1100" dirty="0">
                <a:latin typeface="Cambria Math" panose="02040503050406030204" pitchFamily="18" charset="0"/>
                <a:ea typeface="Cambria Math" panose="02040503050406030204" pitchFamily="18" charset="0"/>
              </a:rPr>
              <a:t>L</a:t>
            </a:r>
            <a:r>
              <a:rPr lang="en-US" sz="11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k</a:t>
            </a:r>
            <a:r>
              <a:rPr lang="en-US" sz="1100" dirty="0">
                <a:latin typeface="Cambria Math" panose="02040503050406030204" pitchFamily="18" charset="0"/>
                <a:ea typeface="Cambria Math" panose="02040503050406030204" pitchFamily="18" charset="0"/>
              </a:rPr>
              <a:t> = </a:t>
            </a:r>
            <a:r>
              <a:rPr lang="en-US" sz="11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ny</a:t>
            </a:r>
            <a:r>
              <a:rPr lang="en-US" sz="11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br>
              <a:rPr lang="en-US" sz="1100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sz="1100" dirty="0">
                <a:latin typeface="Cambria Math" panose="02040503050406030204" pitchFamily="18" charset="0"/>
                <a:ea typeface="Cambria Math" panose="02040503050406030204" pitchFamily="18" charset="0"/>
              </a:rPr>
              <a:t>for a network with k layers</a:t>
            </a:r>
          </a:p>
        </p:txBody>
      </p:sp>
    </p:spTree>
    <p:extLst>
      <p:ext uri="{BB962C8B-B14F-4D97-AF65-F5344CB8AC3E}">
        <p14:creationId xmlns:p14="http://schemas.microsoft.com/office/powerpoint/2010/main" val="1987756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448" y="200213"/>
            <a:ext cx="25118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Forward Propagation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708324" y="790575"/>
                <a:ext cx="1578124" cy="2253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[1]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[1]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[1]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324" y="790575"/>
                <a:ext cx="1578124" cy="225383"/>
              </a:xfrm>
              <a:prstGeom prst="rect">
                <a:avLst/>
              </a:prstGeom>
              <a:blipFill rotWithShape="0">
                <a:blip r:embed="rId2"/>
                <a:stretch>
                  <a:fillRect l="-2317" t="-8108" r="-1931" b="-54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708324" y="1095375"/>
                <a:ext cx="1161344" cy="2311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[1]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324" y="1095375"/>
                <a:ext cx="1161344" cy="231154"/>
              </a:xfrm>
              <a:prstGeom prst="rect">
                <a:avLst/>
              </a:prstGeom>
              <a:blipFill rotWithShape="0">
                <a:blip r:embed="rId3"/>
                <a:stretch>
                  <a:fillRect l="-1047" t="-5263" r="-4188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428625" y="4914900"/>
            <a:ext cx="7144392" cy="308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Note: Here </a:t>
            </a:r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</a:rPr>
              <a:t>σ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(z) is the activation function of choice applied to z. </a:t>
            </a:r>
            <a:r>
              <a:rPr lang="en-U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E.g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sigmoid, </a:t>
            </a:r>
            <a:r>
              <a:rPr lang="en-U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tanh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  <a:r>
              <a:rPr lang="en-U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Relu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…</a:t>
            </a:r>
            <a:r>
              <a:rPr lang="en-U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etc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708324" y="1396421"/>
                <a:ext cx="1739515" cy="2253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[2]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[2]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[1]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[2]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324" y="1396421"/>
                <a:ext cx="1739515" cy="225383"/>
              </a:xfrm>
              <a:prstGeom prst="rect">
                <a:avLst/>
              </a:prstGeom>
              <a:blipFill rotWithShape="0">
                <a:blip r:embed="rId4"/>
                <a:stretch>
                  <a:fillRect l="-1748" t="-5405" r="-1399" b="-81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708324" y="1691696"/>
                <a:ext cx="1191801" cy="2346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[2]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324" y="1691696"/>
                <a:ext cx="1191801" cy="234680"/>
              </a:xfrm>
              <a:prstGeom prst="rect">
                <a:avLst/>
              </a:prstGeom>
              <a:blipFill rotWithShape="0">
                <a:blip r:embed="rId5"/>
                <a:stretch>
                  <a:fillRect t="-5263" r="-2551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1059446" y="1856328"/>
            <a:ext cx="229550" cy="7405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716198" y="2648855"/>
                <a:ext cx="1871282" cy="2253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−1]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198" y="2648855"/>
                <a:ext cx="1871282" cy="225383"/>
              </a:xfrm>
              <a:prstGeom prst="rect">
                <a:avLst/>
              </a:prstGeom>
              <a:blipFill rotWithShape="0">
                <a:blip r:embed="rId6"/>
                <a:stretch>
                  <a:fillRect l="-1629" t="-8333" r="-1303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700970" y="2953427"/>
                <a:ext cx="1127040" cy="2311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970" y="2953427"/>
                <a:ext cx="1127040" cy="231154"/>
              </a:xfrm>
              <a:prstGeom prst="rect">
                <a:avLst/>
              </a:prstGeom>
              <a:blipFill rotWithShape="0">
                <a:blip r:embed="rId7"/>
                <a:stretch>
                  <a:fillRect l="-2162" t="-2632" r="-4324" b="-315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1034940" y="3047459"/>
            <a:ext cx="229550" cy="7405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700970" y="3751803"/>
                <a:ext cx="1945661" cy="2253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−1]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970" y="3751803"/>
                <a:ext cx="1945661" cy="225383"/>
              </a:xfrm>
              <a:prstGeom prst="rect">
                <a:avLst/>
              </a:prstGeom>
              <a:blipFill rotWithShape="0">
                <a:blip r:embed="rId8"/>
                <a:stretch>
                  <a:fillRect l="-1567" t="-5405" r="-1254" b="-81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708324" y="3992659"/>
                <a:ext cx="1617430" cy="2385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cy-GB" sz="16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ŷ</m:t>
                          </m:r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324" y="3992659"/>
                <a:ext cx="1617430" cy="238591"/>
              </a:xfrm>
              <a:prstGeom prst="rect">
                <a:avLst/>
              </a:prstGeom>
              <a:blipFill rotWithShape="0">
                <a:blip r:embed="rId9"/>
                <a:stretch>
                  <a:fillRect l="-3008" t="-2564" r="-1880" b="-358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ight Bracket 17"/>
          <p:cNvSpPr/>
          <p:nvPr/>
        </p:nvSpPr>
        <p:spPr>
          <a:xfrm>
            <a:off x="2726945" y="748019"/>
            <a:ext cx="139641" cy="535954"/>
          </a:xfrm>
          <a:prstGeom prst="rightBracke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Bracket 18"/>
          <p:cNvSpPr/>
          <p:nvPr/>
        </p:nvSpPr>
        <p:spPr>
          <a:xfrm>
            <a:off x="2718493" y="1390422"/>
            <a:ext cx="150746" cy="535954"/>
          </a:xfrm>
          <a:prstGeom prst="rightBracke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Bracket 19"/>
          <p:cNvSpPr/>
          <p:nvPr/>
        </p:nvSpPr>
        <p:spPr>
          <a:xfrm>
            <a:off x="2729598" y="2592885"/>
            <a:ext cx="139641" cy="535954"/>
          </a:xfrm>
          <a:prstGeom prst="rightBracke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Bracket 20"/>
          <p:cNvSpPr/>
          <p:nvPr/>
        </p:nvSpPr>
        <p:spPr>
          <a:xfrm>
            <a:off x="2724045" y="3695296"/>
            <a:ext cx="139641" cy="535954"/>
          </a:xfrm>
          <a:prstGeom prst="rightBracke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>
            <a:stCxn id="18" idx="2"/>
          </p:cNvCxnSpPr>
          <p:nvPr/>
        </p:nvCxnSpPr>
        <p:spPr>
          <a:xfrm flipV="1">
            <a:off x="2866586" y="1015958"/>
            <a:ext cx="324289" cy="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2882736" y="1658361"/>
            <a:ext cx="324289" cy="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2882736" y="2874238"/>
            <a:ext cx="324289" cy="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2882736" y="3977186"/>
            <a:ext cx="324289" cy="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246127" y="841163"/>
            <a:ext cx="754694" cy="308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Layer 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220522" y="1500618"/>
            <a:ext cx="754694" cy="308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Layer 2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165021" y="2720029"/>
            <a:ext cx="703398" cy="308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Layer j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229115" y="3822977"/>
            <a:ext cx="1845698" cy="308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Layer k/Output Layer</a:t>
            </a:r>
          </a:p>
        </p:txBody>
      </p:sp>
    </p:spTree>
    <p:extLst>
      <p:ext uri="{BB962C8B-B14F-4D97-AF65-F5344CB8AC3E}">
        <p14:creationId xmlns:p14="http://schemas.microsoft.com/office/powerpoint/2010/main" val="4194355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448" y="200213"/>
            <a:ext cx="21087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Back Propagation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46568" y="839973"/>
            <a:ext cx="71103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Let L(</a:t>
            </a:r>
            <a:r>
              <a:rPr lang="cy-GB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ŷ, y) be the loss function of the nerual network, and C(ŷ, y) be the cost function of the</a:t>
            </a:r>
          </a:p>
          <a:p>
            <a:r>
              <a:rPr lang="cy-GB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neural network defined as</a:t>
            </a:r>
            <a:endParaRPr lang="en-US" sz="1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46568" y="1396793"/>
                <a:ext cx="2253246" cy="6721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m:rPr>
                          <m:nor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cy-GB" sz="16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ŷ, </m:t>
                      </m:r>
                      <m:r>
                        <m:rPr>
                          <m:nor/>
                        </m:rPr>
                        <a:rPr lang="cy-GB" sz="16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y</m:t>
                      </m:r>
                      <m:r>
                        <m:rPr>
                          <m:nor/>
                        </m:rPr>
                        <a:rPr lang="en-US" sz="1600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sz="16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6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sz="16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16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nor/>
                                    </m:rPr>
                                    <a:rPr lang="cy-GB" sz="1600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ŷ</m:t>
                                  </m:r>
                                </m:e>
                                <m:sup>
                                  <m:r>
                                    <a:rPr lang="en-US" sz="16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  <m:r>
                                <m:rPr>
                                  <m:nor/>
                                </m:rPr>
                                <a:rPr lang="cy-GB" sz="160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</m:t>
                              </m:r>
                              <m:sSup>
                                <m:sSupPr>
                                  <m:ctrlPr>
                                    <a:rPr lang="cy-GB" sz="160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16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568" y="1396793"/>
                <a:ext cx="2253246" cy="672172"/>
              </a:xfrm>
              <a:prstGeom prst="rect">
                <a:avLst/>
              </a:prstGeom>
              <a:blipFill rotWithShape="0">
                <a:blip r:embed="rId2"/>
                <a:stretch>
                  <a:fillRect b="-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446568" y="2353340"/>
            <a:ext cx="77520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For each epoch of training samples we want to update the weights and bias of each layer as follows </a:t>
            </a:r>
          </a:p>
          <a:p>
            <a:r>
              <a:rPr 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where </a:t>
            </a:r>
            <a:r>
              <a:rPr lang="el-G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α</a:t>
            </a:r>
            <a:r>
              <a:rPr 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is the learning rate.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446568" y="2904903"/>
                <a:ext cx="2120068" cy="50719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−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568" y="2904903"/>
                <a:ext cx="2120068" cy="507190"/>
              </a:xfrm>
              <a:prstGeom prst="rect">
                <a:avLst/>
              </a:prstGeom>
              <a:blipFill rotWithShape="0">
                <a:blip r:embed="rId3"/>
                <a:stretch>
                  <a:fillRect b="-36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446568" y="3468233"/>
                <a:ext cx="1882118" cy="50719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−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568" y="3468233"/>
                <a:ext cx="1882118" cy="507190"/>
              </a:xfrm>
              <a:prstGeom prst="rect">
                <a:avLst/>
              </a:prstGeom>
              <a:blipFill rotWithShape="0">
                <a:blip r:embed="rId4"/>
                <a:stretch>
                  <a:fillRect b="-36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3098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25206" y="105906"/>
            <a:ext cx="21087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Back Propagation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xmlns="" id="{3FD6548F-0CE4-43E4-B0AA-D418081DDF31}"/>
                  </a:ext>
                </a:extLst>
              </p:cNvPr>
              <p:cNvSpPr/>
              <p:nvPr/>
            </p:nvSpPr>
            <p:spPr>
              <a:xfrm>
                <a:off x="-310582" y="921765"/>
                <a:ext cx="3651421" cy="53828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sup>
                          </m:sSup>
                        </m:den>
                      </m:f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]</m:t>
                              </m:r>
                            </m:sup>
                          </m:sSup>
                        </m:num>
                        <m:den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]</m:t>
                              </m:r>
                            </m:sup>
                          </m:sSup>
                        </m:num>
                        <m:den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3FD6548F-0CE4-43E4-B0AA-D418081DDF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10582" y="921765"/>
                <a:ext cx="3651421" cy="53828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xmlns="" id="{B96BF045-F75F-467B-8376-CA9A9158041C}"/>
                  </a:ext>
                </a:extLst>
              </p:cNvPr>
              <p:cNvSpPr/>
              <p:nvPr/>
            </p:nvSpPr>
            <p:spPr>
              <a:xfrm>
                <a:off x="86497" y="1564315"/>
                <a:ext cx="4053017" cy="53828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−1]</m:t>
                              </m:r>
                            </m:sup>
                          </m:sSup>
                        </m:den>
                      </m:f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]</m:t>
                              </m:r>
                            </m:sup>
                          </m:sSup>
                        </m:num>
                        <m:den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]</m:t>
                              </m:r>
                            </m:sup>
                          </m:sSup>
                        </m:num>
                        <m:den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]</m:t>
                              </m:r>
                            </m:sup>
                          </m:sSup>
                        </m:num>
                        <m:den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−1]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]</m:t>
                              </m:r>
                            </m:sup>
                          </m:sSup>
                        </m:num>
                        <m:den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−1]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B96BF045-F75F-467B-8376-CA9A915804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97" y="1564315"/>
                <a:ext cx="4053017" cy="53828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xmlns="" id="{B480C23F-5A53-4B61-98F2-DB21998D664B}"/>
                  </a:ext>
                </a:extLst>
              </p:cNvPr>
              <p:cNvSpPr/>
              <p:nvPr/>
            </p:nvSpPr>
            <p:spPr>
              <a:xfrm>
                <a:off x="185350" y="2213044"/>
                <a:ext cx="5016845" cy="53828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−2]</m:t>
                              </m:r>
                            </m:sup>
                          </m:sSup>
                        </m:den>
                      </m:f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]</m:t>
                              </m:r>
                            </m:sup>
                          </m:sSup>
                        </m:num>
                        <m:den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]</m:t>
                              </m:r>
                            </m:sup>
                          </m:sSup>
                        </m:num>
                        <m:den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]</m:t>
                              </m:r>
                            </m:sup>
                          </m:sSup>
                        </m:num>
                        <m:den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−1]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]</m:t>
                              </m:r>
                            </m:sup>
                          </m:sSup>
                        </m:num>
                        <m:den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−2]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−2]</m:t>
                              </m:r>
                            </m:sup>
                          </m:sSup>
                        </m:num>
                        <m:den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−2]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−2]</m:t>
                              </m:r>
                            </m:sup>
                          </m:sSup>
                        </m:num>
                        <m:den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−2]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B480C23F-5A53-4B61-98F2-DB21998D66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350" y="2213044"/>
                <a:ext cx="5016845" cy="53828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23AE3C8C-39E1-436C-A815-F6AC8E164EFF}"/>
              </a:ext>
            </a:extLst>
          </p:cNvPr>
          <p:cNvSpPr/>
          <p:nvPr/>
        </p:nvSpPr>
        <p:spPr>
          <a:xfrm>
            <a:off x="1217142" y="921765"/>
            <a:ext cx="830734" cy="19357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1CD70713-A18C-488A-826C-6133047649F7}"/>
              </a:ext>
            </a:extLst>
          </p:cNvPr>
          <p:cNvSpPr/>
          <p:nvPr/>
        </p:nvSpPr>
        <p:spPr>
          <a:xfrm>
            <a:off x="1217141" y="1564315"/>
            <a:ext cx="1995165" cy="1293184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12B948A3-3A39-4888-BCC0-8FD874CDF61E}"/>
              </a:ext>
            </a:extLst>
          </p:cNvPr>
          <p:cNvSpPr/>
          <p:nvPr/>
        </p:nvSpPr>
        <p:spPr>
          <a:xfrm>
            <a:off x="1217141" y="2171699"/>
            <a:ext cx="3156249" cy="68579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xmlns="" id="{7956414D-5231-4984-90B2-D2F728B24FFB}"/>
                  </a:ext>
                </a:extLst>
              </p:cNvPr>
              <p:cNvSpPr txBox="1"/>
              <p:nvPr/>
            </p:nvSpPr>
            <p:spPr>
              <a:xfrm>
                <a:off x="1515128" y="2883790"/>
                <a:ext cx="238335" cy="219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956414D-5231-4984-90B2-D2F728B24F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5128" y="2883790"/>
                <a:ext cx="238335" cy="219997"/>
              </a:xfrm>
              <a:prstGeom prst="rect">
                <a:avLst/>
              </a:prstGeom>
              <a:blipFill>
                <a:blip r:embed="rId5"/>
                <a:stretch>
                  <a:fillRect l="-20513" t="-2778" r="-5128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xmlns="" id="{03D2A3F5-C83A-46AE-B3DE-475B7B3EC388}"/>
                  </a:ext>
                </a:extLst>
              </p:cNvPr>
              <p:cNvSpPr txBox="1"/>
              <p:nvPr/>
            </p:nvSpPr>
            <p:spPr>
              <a:xfrm>
                <a:off x="2513304" y="2868444"/>
                <a:ext cx="409856" cy="219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3D2A3F5-C83A-46AE-B3DE-475B7B3EC3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3304" y="2868444"/>
                <a:ext cx="409856" cy="219997"/>
              </a:xfrm>
              <a:prstGeom prst="rect">
                <a:avLst/>
              </a:prstGeom>
              <a:blipFill>
                <a:blip r:embed="rId6"/>
                <a:stretch>
                  <a:fillRect l="-8824" t="-2778" r="-1471"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xmlns="" id="{B5D46CFC-BE8E-4F5D-9C1C-7A1235CE2B13}"/>
                  </a:ext>
                </a:extLst>
              </p:cNvPr>
              <p:cNvSpPr txBox="1"/>
              <p:nvPr/>
            </p:nvSpPr>
            <p:spPr>
              <a:xfrm>
                <a:off x="3683001" y="2883790"/>
                <a:ext cx="409856" cy="219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5D46CFC-BE8E-4F5D-9C1C-7A1235CE2B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3001" y="2883790"/>
                <a:ext cx="409856" cy="219997"/>
              </a:xfrm>
              <a:prstGeom prst="rect">
                <a:avLst/>
              </a:prstGeom>
              <a:blipFill>
                <a:blip r:embed="rId7"/>
                <a:stretch>
                  <a:fillRect l="-8955" t="-2778" r="-2985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xmlns="" id="{1C8203EE-14DB-4E90-B4A9-996B69C97C95}"/>
                  </a:ext>
                </a:extLst>
              </p:cNvPr>
              <p:cNvSpPr/>
              <p:nvPr/>
            </p:nvSpPr>
            <p:spPr>
              <a:xfrm>
                <a:off x="-807180" y="3523225"/>
                <a:ext cx="3651421" cy="53828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sup>
                          </m:sSup>
                        </m:den>
                      </m:f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p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p>
                      <m:f>
                        <m:fPr>
                          <m:ctrlP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]</m:t>
                              </m:r>
                            </m:sup>
                          </m:sSup>
                        </m:num>
                        <m:den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sup>
                          </m:sSup>
                        </m:den>
                      </m:f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1C8203EE-14DB-4E90-B4A9-996B69C97C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807180" y="3523225"/>
                <a:ext cx="3651421" cy="53828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91956AC6-0735-4E5D-9100-2228E356A202}"/>
              </a:ext>
            </a:extLst>
          </p:cNvPr>
          <p:cNvSpPr txBox="1"/>
          <p:nvPr/>
        </p:nvSpPr>
        <p:spPr>
          <a:xfrm>
            <a:off x="2359161" y="3634471"/>
            <a:ext cx="669222" cy="308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where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xmlns="" id="{6DEF7A01-61E1-442A-B48A-BD8C2FF4D651}"/>
                  </a:ext>
                </a:extLst>
              </p:cNvPr>
              <p:cNvSpPr/>
              <p:nvPr/>
            </p:nvSpPr>
            <p:spPr>
              <a:xfrm>
                <a:off x="2693772" y="3519536"/>
                <a:ext cx="3651421" cy="53828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p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p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p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f>
                        <m:fPr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+1]</m:t>
                              </m:r>
                            </m:sup>
                          </m:sSup>
                        </m:num>
                        <m:den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]</m:t>
                              </m:r>
                            </m:sup>
                          </m:sSup>
                        </m:num>
                        <m:den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6DEF7A01-61E1-442A-B48A-BD8C2FF4D6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3772" y="3519536"/>
                <a:ext cx="3651421" cy="53828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C8CC836A-90A9-47E8-A8A3-79D416EFF95E}"/>
              </a:ext>
            </a:extLst>
          </p:cNvPr>
          <p:cNvSpPr txBox="1"/>
          <p:nvPr/>
        </p:nvSpPr>
        <p:spPr>
          <a:xfrm>
            <a:off x="513168" y="2765141"/>
            <a:ext cx="229550" cy="7405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9DB1C97C-8912-465A-8AFE-648E80E9C03E}"/>
              </a:ext>
            </a:extLst>
          </p:cNvPr>
          <p:cNvSpPr txBox="1"/>
          <p:nvPr/>
        </p:nvSpPr>
        <p:spPr>
          <a:xfrm>
            <a:off x="6034026" y="991596"/>
            <a:ext cx="78098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k’th</a:t>
            </a:r>
            <a:r>
              <a:rPr lang="en-US" sz="11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layer </a:t>
            </a:r>
            <a:br>
              <a:rPr lang="en-US" sz="11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sz="11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update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22368ADC-9CD5-48D3-9BD4-E1E1C77287B7}"/>
              </a:ext>
            </a:extLst>
          </p:cNvPr>
          <p:cNvSpPr txBox="1"/>
          <p:nvPr/>
        </p:nvSpPr>
        <p:spPr>
          <a:xfrm>
            <a:off x="6034026" y="1674188"/>
            <a:ext cx="92044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k-1’th layer </a:t>
            </a:r>
            <a:br>
              <a:rPr lang="en-US" sz="1100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sz="1100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update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3539A682-186E-485A-A9B9-A5B99832DC6D}"/>
              </a:ext>
            </a:extLst>
          </p:cNvPr>
          <p:cNvSpPr txBox="1"/>
          <p:nvPr/>
        </p:nvSpPr>
        <p:spPr>
          <a:xfrm>
            <a:off x="6010934" y="2255566"/>
            <a:ext cx="90601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00B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k-2’th layer </a:t>
            </a:r>
            <a:br>
              <a:rPr lang="en-US" sz="1100" dirty="0">
                <a:solidFill>
                  <a:srgbClr val="00B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sz="1100" dirty="0">
                <a:solidFill>
                  <a:srgbClr val="00B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update</a:t>
            </a:r>
          </a:p>
        </p:txBody>
      </p:sp>
      <p:sp>
        <p:nvSpPr>
          <p:cNvPr id="24" name="Right Bracket 23">
            <a:extLst>
              <a:ext uri="{FF2B5EF4-FFF2-40B4-BE49-F238E27FC236}">
                <a16:creationId xmlns:a16="http://schemas.microsoft.com/office/drawing/2014/main" xmlns="" id="{C27A111E-271F-4E00-B987-3C19C3039CE1}"/>
              </a:ext>
            </a:extLst>
          </p:cNvPr>
          <p:cNvSpPr/>
          <p:nvPr/>
        </p:nvSpPr>
        <p:spPr>
          <a:xfrm>
            <a:off x="2644796" y="935424"/>
            <a:ext cx="150469" cy="527614"/>
          </a:xfrm>
          <a:prstGeom prst="rightBracket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Bracket 24">
            <a:extLst>
              <a:ext uri="{FF2B5EF4-FFF2-40B4-BE49-F238E27FC236}">
                <a16:creationId xmlns:a16="http://schemas.microsoft.com/office/drawing/2014/main" xmlns="" id="{526E445B-9E28-491A-BC67-C8D361569FEE}"/>
              </a:ext>
            </a:extLst>
          </p:cNvPr>
          <p:cNvSpPr/>
          <p:nvPr/>
        </p:nvSpPr>
        <p:spPr>
          <a:xfrm>
            <a:off x="3942388" y="1563188"/>
            <a:ext cx="150469" cy="527614"/>
          </a:xfrm>
          <a:prstGeom prst="rightBracket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Bracket 25">
            <a:extLst>
              <a:ext uri="{FF2B5EF4-FFF2-40B4-BE49-F238E27FC236}">
                <a16:creationId xmlns:a16="http://schemas.microsoft.com/office/drawing/2014/main" xmlns="" id="{B4E20F1F-FF77-4D88-B9F4-ED72D56C6AA4}"/>
              </a:ext>
            </a:extLst>
          </p:cNvPr>
          <p:cNvSpPr/>
          <p:nvPr/>
        </p:nvSpPr>
        <p:spPr>
          <a:xfrm>
            <a:off x="5083519" y="2237527"/>
            <a:ext cx="150469" cy="527614"/>
          </a:xfrm>
          <a:prstGeom prst="rightBracket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xmlns="" id="{1EE7FD56-96A6-4D45-90A9-01011F21E241}"/>
              </a:ext>
            </a:extLst>
          </p:cNvPr>
          <p:cNvCxnSpPr>
            <a:cxnSpLocks/>
            <a:endCxn id="24" idx="2"/>
          </p:cNvCxnSpPr>
          <p:nvPr/>
        </p:nvCxnSpPr>
        <p:spPr>
          <a:xfrm flipH="1" flipV="1">
            <a:off x="2795265" y="1199231"/>
            <a:ext cx="3101038" cy="780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xmlns="" id="{3C8449DD-CCE7-48C6-9F7D-C983847AE772}"/>
              </a:ext>
            </a:extLst>
          </p:cNvPr>
          <p:cNvCxnSpPr>
            <a:cxnSpLocks/>
          </p:cNvCxnSpPr>
          <p:nvPr/>
        </p:nvCxnSpPr>
        <p:spPr>
          <a:xfrm flipH="1">
            <a:off x="4092857" y="1826995"/>
            <a:ext cx="1803446" cy="6464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xmlns="" id="{5B216471-6BEC-49D0-AF52-A4D5DBE4B521}"/>
              </a:ext>
            </a:extLst>
          </p:cNvPr>
          <p:cNvCxnSpPr>
            <a:cxnSpLocks/>
          </p:cNvCxnSpPr>
          <p:nvPr/>
        </p:nvCxnSpPr>
        <p:spPr>
          <a:xfrm flipH="1">
            <a:off x="5248416" y="2471009"/>
            <a:ext cx="647887" cy="1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xmlns="" id="{1C8203EE-14DB-4E90-B4A9-996B69C97C95}"/>
                  </a:ext>
                </a:extLst>
              </p:cNvPr>
              <p:cNvSpPr/>
              <p:nvPr/>
            </p:nvSpPr>
            <p:spPr>
              <a:xfrm>
                <a:off x="0" y="4152313"/>
                <a:ext cx="4583114" cy="53828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sup>
                          </m:sSup>
                        </m:den>
                      </m:f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p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p>
                      <m:f>
                        <m:fPr>
                          <m:ctrlP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]</m:t>
                              </m:r>
                            </m:sup>
                          </m:sSup>
                        </m:num>
                        <m:den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sup>
                          </m:sSup>
                        </m:den>
                      </m:f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𝑛𝑜𝑡𝑒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𝑡h𝑎𝑡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]</m:t>
                              </m:r>
                            </m:sup>
                          </m:sSup>
                        </m:num>
                        <m:den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sup>
                          </m:sSup>
                        </m:den>
                      </m:f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=1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𝑎𝑙𝑙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𝑙𝑎𝑦𝑒𝑟𝑠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1C8203EE-14DB-4E90-B4A9-996B69C97C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152313"/>
                <a:ext cx="4583114" cy="538289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8391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75012" y="1215614"/>
            <a:ext cx="7071295" cy="7405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TODO: The multiplication of these terms is not straightforward and needs a some elaboration. </a:t>
            </a:r>
          </a:p>
          <a:p>
            <a:r>
              <a:rPr lang="en-US" dirty="0" smtClean="0"/>
              <a:t>Specifically the order in which the terms get multiplied and what needs transposing to ensure</a:t>
            </a:r>
          </a:p>
          <a:p>
            <a:r>
              <a:rPr lang="en-US" dirty="0" smtClean="0"/>
              <a:t>the matrix dimensions are correct.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9524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627</TotalTime>
  <Words>209</Words>
  <Application>Microsoft Office PowerPoint</Application>
  <PresentationFormat>On-screen Show (16:10)</PresentationFormat>
  <Paragraphs>124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Max Menenberg</dc:creator>
  <cp:lastModifiedBy>Max Menenberg</cp:lastModifiedBy>
  <cp:revision>30</cp:revision>
  <dcterms:created xsi:type="dcterms:W3CDTF">2020-09-04T02:52:46Z</dcterms:created>
  <dcterms:modified xsi:type="dcterms:W3CDTF">2020-09-08T01:56:54Z</dcterms:modified>
</cp:coreProperties>
</file>