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>
        <p:scale>
          <a:sx n="154" d="100"/>
          <a:sy n="154" d="100"/>
        </p:scale>
        <p:origin x="-156" y="-2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D4EE9-BC62-4157-B46F-F3B8F85B9F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FE3AC-CFB1-42F4-B580-46997156E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7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FE3AC-CFB1-42F4-B580-46997156E3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1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1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8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2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2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6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423D-5BBC-4A38-9EEC-A29618DC73D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0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F423D-5BBC-4A38-9EEC-A29618DC73D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5F67-DF4D-48F3-81DC-CCA1FDE0F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3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7410" y="1619189"/>
            <a:ext cx="487634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nx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701677" y="1769812"/>
            <a:ext cx="429634" cy="42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19802" y="1884480"/>
            <a:ext cx="1483869" cy="1967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8" idx="1"/>
          </p:cNvCxnSpPr>
          <p:nvPr/>
        </p:nvCxnSpPr>
        <p:spPr>
          <a:xfrm>
            <a:off x="1304068" y="1879934"/>
            <a:ext cx="1460527" cy="699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2"/>
          </p:cNvCxnSpPr>
          <p:nvPr/>
        </p:nvCxnSpPr>
        <p:spPr>
          <a:xfrm flipV="1">
            <a:off x="1264992" y="1984629"/>
            <a:ext cx="1436685" cy="54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9" idx="2"/>
          </p:cNvCxnSpPr>
          <p:nvPr/>
        </p:nvCxnSpPr>
        <p:spPr>
          <a:xfrm flipV="1">
            <a:off x="1411110" y="4035123"/>
            <a:ext cx="1290567" cy="265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 flipV="1">
            <a:off x="1304068" y="1832730"/>
            <a:ext cx="1460527" cy="4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8" idx="2"/>
          </p:cNvCxnSpPr>
          <p:nvPr/>
        </p:nvCxnSpPr>
        <p:spPr>
          <a:xfrm>
            <a:off x="1264992" y="2525589"/>
            <a:ext cx="1436685" cy="205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5" idx="3"/>
          </p:cNvCxnSpPr>
          <p:nvPr/>
        </p:nvCxnSpPr>
        <p:spPr>
          <a:xfrm flipV="1">
            <a:off x="1411110" y="2136528"/>
            <a:ext cx="1353485" cy="2164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39" idx="1"/>
          </p:cNvCxnSpPr>
          <p:nvPr/>
        </p:nvCxnSpPr>
        <p:spPr>
          <a:xfrm>
            <a:off x="1264992" y="2516646"/>
            <a:ext cx="1499603" cy="1366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8" idx="3"/>
          </p:cNvCxnSpPr>
          <p:nvPr/>
        </p:nvCxnSpPr>
        <p:spPr>
          <a:xfrm flipV="1">
            <a:off x="1411110" y="2883361"/>
            <a:ext cx="1353485" cy="141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701677" y="2516645"/>
            <a:ext cx="429634" cy="42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01677" y="3820306"/>
            <a:ext cx="429634" cy="42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822661" y="2544558"/>
            <a:ext cx="22634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11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488921" y="1650286"/>
                <a:ext cx="202876" cy="164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921" y="1650286"/>
                <a:ext cx="202876" cy="164404"/>
              </a:xfrm>
              <a:prstGeom prst="rect">
                <a:avLst/>
              </a:prstGeom>
              <a:blipFill rotWithShape="0">
                <a:blip r:embed="rId3"/>
                <a:stretch>
                  <a:fillRect l="-5882" t="-3704" r="-88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618222" y="2338712"/>
                <a:ext cx="202876" cy="1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222" y="2338712"/>
                <a:ext cx="202876" cy="164532"/>
              </a:xfrm>
              <a:prstGeom prst="rect">
                <a:avLst/>
              </a:prstGeom>
              <a:blipFill rotWithShape="0">
                <a:blip r:embed="rId4"/>
                <a:stretch>
                  <a:fillRect l="-5882" t="-3704" r="-88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642394" y="3536055"/>
                <a:ext cx="255198" cy="169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94" y="3536055"/>
                <a:ext cx="255198" cy="169662"/>
              </a:xfrm>
              <a:prstGeom prst="rect">
                <a:avLst/>
              </a:prstGeom>
              <a:blipFill rotWithShape="0">
                <a:blip r:embed="rId5"/>
                <a:stretch>
                  <a:fillRect l="-238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406160" y="1853403"/>
                <a:ext cx="202876" cy="164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160" y="1853403"/>
                <a:ext cx="202876" cy="164404"/>
              </a:xfrm>
              <a:prstGeom prst="rect">
                <a:avLst/>
              </a:prstGeom>
              <a:blipFill rotWithShape="0">
                <a:blip r:embed="rId6"/>
                <a:stretch>
                  <a:fillRect l="-9091" r="-12121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26825" y="2718956"/>
                <a:ext cx="202876" cy="164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825" y="2718956"/>
                <a:ext cx="202876" cy="164404"/>
              </a:xfrm>
              <a:prstGeom prst="rect">
                <a:avLst/>
              </a:prstGeom>
              <a:blipFill rotWithShape="0">
                <a:blip r:embed="rId7"/>
                <a:stretch>
                  <a:fillRect l="-6061" r="-12121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434526" y="3756537"/>
                <a:ext cx="236410" cy="169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26" y="3756537"/>
                <a:ext cx="236410" cy="169662"/>
              </a:xfrm>
              <a:prstGeom prst="rect">
                <a:avLst/>
              </a:prstGeom>
              <a:blipFill rotWithShape="0">
                <a:blip r:embed="rId8"/>
                <a:stretch>
                  <a:fillRect l="-5128" r="-5128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426825" y="2131938"/>
                <a:ext cx="247375" cy="164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825" y="2131938"/>
                <a:ext cx="247375" cy="164404"/>
              </a:xfrm>
              <a:prstGeom prst="rect">
                <a:avLst/>
              </a:prstGeom>
              <a:blipFill rotWithShape="0">
                <a:blip r:embed="rId9"/>
                <a:stretch>
                  <a:fillRect l="-4878" t="-3704" r="-243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2606155" y="3004103"/>
                <a:ext cx="249748" cy="1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155" y="3004103"/>
                <a:ext cx="249748" cy="164532"/>
              </a:xfrm>
              <a:prstGeom prst="rect">
                <a:avLst/>
              </a:prstGeom>
              <a:blipFill rotWithShape="0">
                <a:blip r:embed="rId10"/>
                <a:stretch>
                  <a:fillRect l="-7500" r="-25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434526" y="4103528"/>
                <a:ext cx="288092" cy="169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526" y="4103528"/>
                <a:ext cx="288092" cy="169662"/>
              </a:xfrm>
              <a:prstGeom prst="rect">
                <a:avLst/>
              </a:prstGeom>
              <a:blipFill rotWithShape="0">
                <a:blip r:embed="rId11"/>
                <a:stretch>
                  <a:fillRect l="-416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/>
          <p:cNvSpPr/>
          <p:nvPr/>
        </p:nvSpPr>
        <p:spPr>
          <a:xfrm>
            <a:off x="6058831" y="1733731"/>
            <a:ext cx="429634" cy="42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83" idx="6"/>
          </p:cNvCxnSpPr>
          <p:nvPr/>
        </p:nvCxnSpPr>
        <p:spPr>
          <a:xfrm>
            <a:off x="4689748" y="1784410"/>
            <a:ext cx="1490898" cy="1992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3" idx="6"/>
            <a:endCxn id="72" idx="1"/>
          </p:cNvCxnSpPr>
          <p:nvPr/>
        </p:nvCxnSpPr>
        <p:spPr>
          <a:xfrm>
            <a:off x="4689748" y="1784410"/>
            <a:ext cx="1432001" cy="759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4" idx="6"/>
            <a:endCxn id="62" idx="2"/>
          </p:cNvCxnSpPr>
          <p:nvPr/>
        </p:nvCxnSpPr>
        <p:spPr>
          <a:xfrm flipV="1">
            <a:off x="4743384" y="1948548"/>
            <a:ext cx="1315447" cy="568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85" idx="6"/>
            <a:endCxn id="73" idx="2"/>
          </p:cNvCxnSpPr>
          <p:nvPr/>
        </p:nvCxnSpPr>
        <p:spPr>
          <a:xfrm flipV="1">
            <a:off x="4743384" y="3999042"/>
            <a:ext cx="1315447" cy="17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3" idx="6"/>
            <a:endCxn id="62" idx="1"/>
          </p:cNvCxnSpPr>
          <p:nvPr/>
        </p:nvCxnSpPr>
        <p:spPr>
          <a:xfrm>
            <a:off x="4689748" y="1784410"/>
            <a:ext cx="1432001" cy="12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4" idx="6"/>
            <a:endCxn id="72" idx="2"/>
          </p:cNvCxnSpPr>
          <p:nvPr/>
        </p:nvCxnSpPr>
        <p:spPr>
          <a:xfrm>
            <a:off x="4743384" y="2517222"/>
            <a:ext cx="1315447" cy="178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5" idx="6"/>
            <a:endCxn id="62" idx="3"/>
          </p:cNvCxnSpPr>
          <p:nvPr/>
        </p:nvCxnSpPr>
        <p:spPr>
          <a:xfrm flipV="1">
            <a:off x="4743384" y="2100447"/>
            <a:ext cx="1378365" cy="1915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4" idx="6"/>
            <a:endCxn id="73" idx="1"/>
          </p:cNvCxnSpPr>
          <p:nvPr/>
        </p:nvCxnSpPr>
        <p:spPr>
          <a:xfrm>
            <a:off x="4743384" y="2517222"/>
            <a:ext cx="1378365" cy="1329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5" idx="6"/>
            <a:endCxn id="72" idx="3"/>
          </p:cNvCxnSpPr>
          <p:nvPr/>
        </p:nvCxnSpPr>
        <p:spPr>
          <a:xfrm flipV="1">
            <a:off x="4743384" y="2847280"/>
            <a:ext cx="1378365" cy="1168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058831" y="2480564"/>
            <a:ext cx="429634" cy="42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058831" y="3784225"/>
            <a:ext cx="429634" cy="429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848307" y="1619189"/>
                <a:ext cx="206659" cy="164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307" y="1619189"/>
                <a:ext cx="206659" cy="164404"/>
              </a:xfrm>
              <a:prstGeom prst="rect">
                <a:avLst/>
              </a:prstGeom>
              <a:blipFill rotWithShape="0">
                <a:blip r:embed="rId12"/>
                <a:stretch>
                  <a:fillRect l="-5882" t="-3704" r="-88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975376" y="2302631"/>
                <a:ext cx="206659" cy="1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376" y="2302631"/>
                <a:ext cx="206659" cy="164532"/>
              </a:xfrm>
              <a:prstGeom prst="rect">
                <a:avLst/>
              </a:prstGeom>
              <a:blipFill rotWithShape="0">
                <a:blip r:embed="rId13"/>
                <a:stretch>
                  <a:fillRect l="-5882" t="-3704" r="-88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012500" y="3436046"/>
                <a:ext cx="255198" cy="170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500" y="3436046"/>
                <a:ext cx="255198" cy="170881"/>
              </a:xfrm>
              <a:prstGeom prst="rect">
                <a:avLst/>
              </a:prstGeom>
              <a:blipFill rotWithShape="0">
                <a:blip r:embed="rId14"/>
                <a:stretch>
                  <a:fillRect l="-2381" t="-3571" r="-238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763314" y="1817322"/>
                <a:ext cx="206659" cy="1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314" y="1817322"/>
                <a:ext cx="206659" cy="164532"/>
              </a:xfrm>
              <a:prstGeom prst="rect">
                <a:avLst/>
              </a:prstGeom>
              <a:blipFill rotWithShape="0">
                <a:blip r:embed="rId15"/>
                <a:stretch>
                  <a:fillRect l="-5882" r="-882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799553" y="2683062"/>
                <a:ext cx="206659" cy="1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53" y="2683062"/>
                <a:ext cx="206659" cy="164532"/>
              </a:xfrm>
              <a:prstGeom prst="rect">
                <a:avLst/>
              </a:prstGeom>
              <a:blipFill rotWithShape="0">
                <a:blip r:embed="rId16"/>
                <a:stretch>
                  <a:fillRect l="-5882" r="-882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791680" y="3720456"/>
                <a:ext cx="239616" cy="17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680" y="3720456"/>
                <a:ext cx="239616" cy="170881"/>
              </a:xfrm>
              <a:prstGeom prst="rect">
                <a:avLst/>
              </a:prstGeom>
              <a:blipFill rotWithShape="0">
                <a:blip r:embed="rId17"/>
                <a:stretch>
                  <a:fillRect l="-5128" r="-5128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747492" y="2019926"/>
                <a:ext cx="320601" cy="17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492" y="2019926"/>
                <a:ext cx="320601" cy="170881"/>
              </a:xfrm>
              <a:prstGeom prst="rect">
                <a:avLst/>
              </a:prstGeom>
              <a:blipFill rotWithShape="0">
                <a:blip r:embed="rId18"/>
                <a:stretch>
                  <a:fillRect l="-5769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963309" y="2968022"/>
                <a:ext cx="322974" cy="17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309" y="2968022"/>
                <a:ext cx="322974" cy="170881"/>
              </a:xfrm>
              <a:prstGeom prst="rect">
                <a:avLst/>
              </a:prstGeom>
              <a:blipFill rotWithShape="0">
                <a:blip r:embed="rId19"/>
                <a:stretch>
                  <a:fillRect l="-3774" r="-188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753482" y="4070963"/>
                <a:ext cx="364523" cy="17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482" y="4070963"/>
                <a:ext cx="364523" cy="170881"/>
              </a:xfrm>
              <a:prstGeom prst="rect">
                <a:avLst/>
              </a:prstGeom>
              <a:blipFill rotWithShape="0">
                <a:blip r:embed="rId20"/>
                <a:stretch>
                  <a:fillRect l="-500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/>
          <p:cNvSpPr/>
          <p:nvPr/>
        </p:nvSpPr>
        <p:spPr>
          <a:xfrm>
            <a:off x="4150211" y="1514641"/>
            <a:ext cx="539537" cy="5395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4151326" y="2221193"/>
            <a:ext cx="592058" cy="5920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150211" y="3719686"/>
            <a:ext cx="593173" cy="5931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5" idx="0"/>
            <a:endCxn id="5" idx="4"/>
          </p:cNvCxnSpPr>
          <p:nvPr/>
        </p:nvCxnSpPr>
        <p:spPr>
          <a:xfrm>
            <a:off x="2916494" y="1769812"/>
            <a:ext cx="0" cy="42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916494" y="2516645"/>
            <a:ext cx="0" cy="42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20160" y="3816066"/>
            <a:ext cx="0" cy="42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2740916" y="1884084"/>
                <a:ext cx="175946" cy="1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16" y="1884084"/>
                <a:ext cx="175946" cy="154273"/>
              </a:xfrm>
              <a:prstGeom prst="rect">
                <a:avLst/>
              </a:prstGeom>
              <a:blipFill rotWithShape="0">
                <a:blip r:embed="rId21"/>
                <a:stretch>
                  <a:fillRect l="-10714" r="-1428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2745396" y="2641692"/>
                <a:ext cx="175946" cy="159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396" y="2641692"/>
                <a:ext cx="175946" cy="159852"/>
              </a:xfrm>
              <a:prstGeom prst="rect">
                <a:avLst/>
              </a:prstGeom>
              <a:blipFill rotWithShape="0">
                <a:blip r:embed="rId22"/>
                <a:stretch>
                  <a:fillRect l="-6897" r="-10345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753006" y="3946716"/>
                <a:ext cx="175946" cy="17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06" y="3946716"/>
                <a:ext cx="175946" cy="174791"/>
              </a:xfrm>
              <a:prstGeom prst="rect">
                <a:avLst/>
              </a:prstGeom>
              <a:blipFill rotWithShape="0">
                <a:blip r:embed="rId23"/>
                <a:stretch>
                  <a:fillRect l="-10714" r="-14286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/>
          <p:cNvCxnSpPr>
            <a:stCxn id="83" idx="0"/>
          </p:cNvCxnSpPr>
          <p:nvPr/>
        </p:nvCxnSpPr>
        <p:spPr>
          <a:xfrm>
            <a:off x="4419980" y="1514641"/>
            <a:ext cx="13658" cy="539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4" idx="0"/>
            <a:endCxn id="84" idx="4"/>
          </p:cNvCxnSpPr>
          <p:nvPr/>
        </p:nvCxnSpPr>
        <p:spPr>
          <a:xfrm>
            <a:off x="4447355" y="2221193"/>
            <a:ext cx="0" cy="592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5" idx="0"/>
          </p:cNvCxnSpPr>
          <p:nvPr/>
        </p:nvCxnSpPr>
        <p:spPr>
          <a:xfrm>
            <a:off x="4446798" y="3719686"/>
            <a:ext cx="8955" cy="593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286283" y="1734161"/>
            <a:ext cx="0" cy="42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274425" y="2480564"/>
            <a:ext cx="0" cy="42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271443" y="3784225"/>
            <a:ext cx="0" cy="429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4153841" y="1701391"/>
                <a:ext cx="277512" cy="1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41" y="1701391"/>
                <a:ext cx="277512" cy="154273"/>
              </a:xfrm>
              <a:prstGeom prst="rect">
                <a:avLst/>
              </a:prstGeom>
              <a:blipFill rotWithShape="0">
                <a:blip r:embed="rId24"/>
                <a:stretch>
                  <a:fillRect l="-4348" r="-6522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4173539" y="2426107"/>
                <a:ext cx="277512" cy="159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539" y="2426107"/>
                <a:ext cx="277512" cy="159852"/>
              </a:xfrm>
              <a:prstGeom prst="rect">
                <a:avLst/>
              </a:prstGeom>
              <a:blipFill rotWithShape="0">
                <a:blip r:embed="rId25"/>
                <a:stretch>
                  <a:fillRect l="-6667" r="-888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4178241" y="3946716"/>
                <a:ext cx="277512" cy="17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241" y="3946716"/>
                <a:ext cx="277512" cy="174791"/>
              </a:xfrm>
              <a:prstGeom prst="rect">
                <a:avLst/>
              </a:prstGeom>
              <a:blipFill rotWithShape="0">
                <a:blip r:embed="rId26"/>
                <a:stretch>
                  <a:fillRect l="-4348" r="-652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6095220" y="1846708"/>
                <a:ext cx="179729" cy="1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220" y="1846708"/>
                <a:ext cx="179729" cy="154273"/>
              </a:xfrm>
              <a:prstGeom prst="rect">
                <a:avLst/>
              </a:prstGeom>
              <a:blipFill rotWithShape="0">
                <a:blip r:embed="rId27"/>
                <a:stretch>
                  <a:fillRect l="-10345" r="-1379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6098044" y="2612725"/>
                <a:ext cx="179729" cy="159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044" y="2612725"/>
                <a:ext cx="179729" cy="159852"/>
              </a:xfrm>
              <a:prstGeom prst="rect">
                <a:avLst/>
              </a:prstGeom>
              <a:blipFill rotWithShape="0">
                <a:blip r:embed="rId28"/>
                <a:stretch>
                  <a:fillRect l="-6667" t="-3846" r="-10000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087970" y="3920690"/>
                <a:ext cx="179728" cy="17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970" y="3920690"/>
                <a:ext cx="179728" cy="174791"/>
              </a:xfrm>
              <a:prstGeom prst="rect">
                <a:avLst/>
              </a:prstGeom>
              <a:blipFill rotWithShape="0">
                <a:blip r:embed="rId29"/>
                <a:stretch>
                  <a:fillRect l="-10345" r="-13793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/>
          <p:cNvSpPr txBox="1"/>
          <p:nvPr/>
        </p:nvSpPr>
        <p:spPr>
          <a:xfrm>
            <a:off x="3371616" y="1732488"/>
            <a:ext cx="86110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  .   .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345945" y="2417669"/>
            <a:ext cx="86110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  .   .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366888" y="3139980"/>
            <a:ext cx="86110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  .   .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340363" y="3841368"/>
            <a:ext cx="861101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  . 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/>
              <p:cNvSpPr txBox="1"/>
              <p:nvPr/>
            </p:nvSpPr>
            <p:spPr>
              <a:xfrm>
                <a:off x="2935367" y="1886697"/>
                <a:ext cx="181460" cy="1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3" name="TextBox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367" y="1886697"/>
                <a:ext cx="181460" cy="154273"/>
              </a:xfrm>
              <a:prstGeom prst="rect">
                <a:avLst/>
              </a:prstGeom>
              <a:blipFill rotWithShape="0">
                <a:blip r:embed="rId30"/>
                <a:stretch>
                  <a:fillRect l="-10345" r="-13793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/>
              <p:cNvSpPr txBox="1"/>
              <p:nvPr/>
            </p:nvSpPr>
            <p:spPr>
              <a:xfrm>
                <a:off x="2923765" y="2637545"/>
                <a:ext cx="181460" cy="159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4" name="TextBox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765" y="2637545"/>
                <a:ext cx="181460" cy="159852"/>
              </a:xfrm>
              <a:prstGeom prst="rect">
                <a:avLst/>
              </a:prstGeom>
              <a:blipFill rotWithShape="0">
                <a:blip r:embed="rId31"/>
                <a:stretch>
                  <a:fillRect l="-10345" t="-3846" r="-1379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2938124" y="3949371"/>
                <a:ext cx="181460" cy="169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124" y="3949371"/>
                <a:ext cx="181460" cy="169662"/>
              </a:xfrm>
              <a:prstGeom prst="rect">
                <a:avLst/>
              </a:prstGeom>
              <a:blipFill rotWithShape="0">
                <a:blip r:embed="rId32"/>
                <a:stretch>
                  <a:fillRect l="-10000" r="-100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4422937" y="1695241"/>
                <a:ext cx="283026" cy="1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937" y="1695241"/>
                <a:ext cx="283026" cy="154273"/>
              </a:xfrm>
              <a:prstGeom prst="rect">
                <a:avLst/>
              </a:prstGeom>
              <a:blipFill rotWithShape="0">
                <a:blip r:embed="rId33"/>
                <a:stretch>
                  <a:fillRect l="-6522" r="-869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/>
              <p:cNvSpPr txBox="1"/>
              <p:nvPr/>
            </p:nvSpPr>
            <p:spPr>
              <a:xfrm>
                <a:off x="4471512" y="2419245"/>
                <a:ext cx="283026" cy="154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8" name="TextBox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512" y="2419245"/>
                <a:ext cx="283026" cy="154401"/>
              </a:xfrm>
              <a:prstGeom prst="rect">
                <a:avLst/>
              </a:prstGeom>
              <a:blipFill rotWithShape="0">
                <a:blip r:embed="rId34"/>
                <a:stretch>
                  <a:fillRect l="-6522" r="-869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4454934" y="3954996"/>
                <a:ext cx="283026" cy="17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934" y="3954996"/>
                <a:ext cx="283026" cy="170881"/>
              </a:xfrm>
              <a:prstGeom prst="rect">
                <a:avLst/>
              </a:prstGeom>
              <a:blipFill rotWithShape="0">
                <a:blip r:embed="rId35"/>
                <a:stretch>
                  <a:fillRect l="-6522" r="-8696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/>
              <p:cNvSpPr txBox="1"/>
              <p:nvPr/>
            </p:nvSpPr>
            <p:spPr>
              <a:xfrm>
                <a:off x="6302056" y="1853403"/>
                <a:ext cx="185243" cy="154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60" name="TextBox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056" y="1853403"/>
                <a:ext cx="185243" cy="154273"/>
              </a:xfrm>
              <a:prstGeom prst="rect">
                <a:avLst/>
              </a:prstGeom>
              <a:blipFill rotWithShape="0">
                <a:blip r:embed="rId36"/>
                <a:stretch>
                  <a:fillRect l="-10000" r="-1000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6298376" y="2620726"/>
                <a:ext cx="185243" cy="154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376" y="2620726"/>
                <a:ext cx="185243" cy="154401"/>
              </a:xfrm>
              <a:prstGeom prst="rect">
                <a:avLst/>
              </a:prstGeom>
              <a:blipFill rotWithShape="0">
                <a:blip r:embed="rId37"/>
                <a:stretch>
                  <a:fillRect l="-6452" r="-645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6295233" y="3920261"/>
                <a:ext cx="185243" cy="170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233" y="3920261"/>
                <a:ext cx="185243" cy="170881"/>
              </a:xfrm>
              <a:prstGeom prst="rect">
                <a:avLst/>
              </a:prstGeom>
              <a:blipFill rotWithShape="0">
                <a:blip r:embed="rId38"/>
                <a:stretch>
                  <a:fillRect l="-10000" r="-1000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Straight Arrow Connector 163"/>
          <p:cNvCxnSpPr/>
          <p:nvPr/>
        </p:nvCxnSpPr>
        <p:spPr>
          <a:xfrm>
            <a:off x="6493372" y="1923844"/>
            <a:ext cx="444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6493372" y="2660383"/>
            <a:ext cx="444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6493372" y="4023344"/>
            <a:ext cx="444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6928112" y="2483656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ŷ</a:t>
            </a:r>
            <a:r>
              <a:rPr lang="en-US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6906944" y="1719441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ŷ</a:t>
            </a:r>
            <a:r>
              <a:rPr lang="en-US" sz="1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6906944" y="3848064"/>
            <a:ext cx="400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1400">
                <a:latin typeface="Cambria Math" panose="02040503050406030204" pitchFamily="18" charset="0"/>
                <a:ea typeface="Cambria Math" panose="02040503050406030204" pitchFamily="18" charset="0"/>
              </a:rPr>
              <a:t>ŷ</a:t>
            </a:r>
            <a:r>
              <a:rPr lang="en-US" sz="1400" baseline="-25000">
                <a:latin typeface="Cambria Math" panose="02040503050406030204" pitchFamily="18" charset="0"/>
                <a:ea typeface="Cambria Math" panose="02040503050406030204" pitchFamily="18" charset="0"/>
              </a:rPr>
              <a:t>ny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6943612" y="2962296"/>
            <a:ext cx="309158" cy="740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.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773569" y="1317122"/>
            <a:ext cx="75469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 1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023760" y="1278746"/>
            <a:ext cx="749885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 k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43377" y="2745044"/>
            <a:ext cx="615233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Input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532752" y="2660383"/>
            <a:ext cx="721672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Output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6177834" y="1138890"/>
                <a:ext cx="280654" cy="192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834" y="1138890"/>
                <a:ext cx="280654" cy="192617"/>
              </a:xfrm>
              <a:prstGeom prst="rect">
                <a:avLst/>
              </a:prstGeom>
              <a:blipFill rotWithShape="0">
                <a:blip r:embed="rId39"/>
                <a:stretch>
                  <a:fillRect l="-13043" t="-6452" r="-8696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4326407" y="929573"/>
                <a:ext cx="428131" cy="192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407" y="929573"/>
                <a:ext cx="428131" cy="192617"/>
              </a:xfrm>
              <a:prstGeom prst="rect">
                <a:avLst/>
              </a:prstGeom>
              <a:blipFill rotWithShape="0">
                <a:blip r:embed="rId40"/>
                <a:stretch>
                  <a:fillRect l="-10000" t="-3125" r="-571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2822135" y="1136480"/>
                <a:ext cx="275781" cy="192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1136480"/>
                <a:ext cx="275781" cy="192617"/>
              </a:xfrm>
              <a:prstGeom prst="rect">
                <a:avLst/>
              </a:prstGeom>
              <a:blipFill rotWithShape="0">
                <a:blip r:embed="rId41"/>
                <a:stretch>
                  <a:fillRect l="-15556" t="-3125" r="-11111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/>
          <p:cNvCxnSpPr/>
          <p:nvPr/>
        </p:nvCxnSpPr>
        <p:spPr>
          <a:xfrm flipH="1">
            <a:off x="2917428" y="1345267"/>
            <a:ext cx="1821" cy="387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>
            <a:off x="4393441" y="1106648"/>
            <a:ext cx="1821" cy="387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6277555" y="1349744"/>
            <a:ext cx="1821" cy="387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2286448" y="200213"/>
            <a:ext cx="314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Neural Network Model</a:t>
            </a:r>
          </a:p>
        </p:txBody>
      </p:sp>
    </p:spTree>
    <p:extLst>
      <p:ext uri="{BB962C8B-B14F-4D97-AF65-F5344CB8AC3E}">
        <p14:creationId xmlns:p14="http://schemas.microsoft.com/office/powerpoint/2010/main" val="81961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7650" y="981075"/>
                <a:ext cx="3421257" cy="912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𝑛𝑥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981075"/>
                <a:ext cx="3421257" cy="9120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0975" y="1971675"/>
                <a:ext cx="5508751" cy="686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𝑡𝑟𝑎𝑖𝑛𝑖𝑛𝑔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dimension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" y="1971675"/>
                <a:ext cx="5508751" cy="6867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0975" y="2828343"/>
                <a:ext cx="5936625" cy="848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dimension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" y="2828343"/>
                <a:ext cx="5936625" cy="848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7650" y="3943586"/>
                <a:ext cx="4064446" cy="2336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𝑛𝑒𝑟𝑢𝑜𝑛𝑠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3943586"/>
                <a:ext cx="4064446" cy="233654"/>
              </a:xfrm>
              <a:prstGeom prst="rect">
                <a:avLst/>
              </a:prstGeom>
              <a:blipFill rotWithShape="0">
                <a:blip r:embed="rId5"/>
                <a:stretch>
                  <a:fillRect l="-601" r="-901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14775" y="971550"/>
                <a:ext cx="3490699" cy="936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𝑛𝑦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775" y="971550"/>
                <a:ext cx="3490699" cy="9361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7650" y="4343400"/>
                <a:ext cx="4064381" cy="22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𝑙𝑎𝑦𝑒𝑟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4343400"/>
                <a:ext cx="4064381" cy="225383"/>
              </a:xfrm>
              <a:prstGeom prst="rect">
                <a:avLst/>
              </a:prstGeom>
              <a:blipFill rotWithShape="0">
                <a:blip r:embed="rId7"/>
                <a:stretch>
                  <a:fillRect l="-751" t="-8333" r="-105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86448" y="200213"/>
            <a:ext cx="2250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Data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07E8FCC-8956-4B08-A4A9-79B0077EA337}"/>
              </a:ext>
            </a:extLst>
          </p:cNvPr>
          <p:cNvSpPr txBox="1"/>
          <p:nvPr/>
        </p:nvSpPr>
        <p:spPr>
          <a:xfrm>
            <a:off x="6647935" y="2990335"/>
            <a:ext cx="135306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Note: </a:t>
            </a:r>
            <a:b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11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nx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11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11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ny</a:t>
            </a: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b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latin typeface="Cambria Math" panose="02040503050406030204" pitchFamily="18" charset="0"/>
                <a:ea typeface="Cambria Math" panose="02040503050406030204" pitchFamily="18" charset="0"/>
              </a:rPr>
              <a:t>for a network with k layers</a:t>
            </a:r>
          </a:p>
        </p:txBody>
      </p:sp>
    </p:spTree>
    <p:extLst>
      <p:ext uri="{BB962C8B-B14F-4D97-AF65-F5344CB8AC3E}">
        <p14:creationId xmlns:p14="http://schemas.microsoft.com/office/powerpoint/2010/main" val="198775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448" y="200213"/>
            <a:ext cx="2511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8324" y="790575"/>
                <a:ext cx="1578124" cy="22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4" y="790575"/>
                <a:ext cx="1578124" cy="225383"/>
              </a:xfrm>
              <a:prstGeom prst="rect">
                <a:avLst/>
              </a:prstGeom>
              <a:blipFill rotWithShape="0">
                <a:blip r:embed="rId2"/>
                <a:stretch>
                  <a:fillRect l="-2317" t="-8108" r="-1931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8324" y="1095375"/>
                <a:ext cx="1161344" cy="231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4" y="1095375"/>
                <a:ext cx="1161344" cy="231154"/>
              </a:xfrm>
              <a:prstGeom prst="rect">
                <a:avLst/>
              </a:prstGeom>
              <a:blipFill rotWithShape="0">
                <a:blip r:embed="rId3"/>
                <a:stretch>
                  <a:fillRect l="-1047" t="-5263" r="-418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28625" y="4914900"/>
            <a:ext cx="714439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Note: Here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(z) is the activation function of choice applied to z.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E.g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sigmoid,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tanh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Relu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etc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8324" y="1396421"/>
                <a:ext cx="1739515" cy="22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4" y="1396421"/>
                <a:ext cx="1739515" cy="225383"/>
              </a:xfrm>
              <a:prstGeom prst="rect">
                <a:avLst/>
              </a:prstGeom>
              <a:blipFill rotWithShape="0">
                <a:blip r:embed="rId4"/>
                <a:stretch>
                  <a:fillRect l="-1748" t="-5405" r="-1399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8324" y="1691696"/>
                <a:ext cx="1191801" cy="234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4" y="1691696"/>
                <a:ext cx="1191801" cy="234680"/>
              </a:xfrm>
              <a:prstGeom prst="rect">
                <a:avLst/>
              </a:prstGeom>
              <a:blipFill rotWithShape="0">
                <a:blip r:embed="rId5"/>
                <a:stretch>
                  <a:fillRect t="-5263" r="-255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59446" y="1856328"/>
            <a:ext cx="229550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6198" y="2648855"/>
                <a:ext cx="1871282" cy="22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98" y="2648855"/>
                <a:ext cx="1871282" cy="225383"/>
              </a:xfrm>
              <a:prstGeom prst="rect">
                <a:avLst/>
              </a:prstGeom>
              <a:blipFill rotWithShape="0">
                <a:blip r:embed="rId6"/>
                <a:stretch>
                  <a:fillRect l="-1629" t="-8333" r="-130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00970" y="2953427"/>
                <a:ext cx="1127040" cy="231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0" y="2953427"/>
                <a:ext cx="1127040" cy="231154"/>
              </a:xfrm>
              <a:prstGeom prst="rect">
                <a:avLst/>
              </a:prstGeom>
              <a:blipFill rotWithShape="0">
                <a:blip r:embed="rId7"/>
                <a:stretch>
                  <a:fillRect l="-2162" t="-2632" r="-4324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34940" y="3047459"/>
            <a:ext cx="229550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0970" y="3751803"/>
                <a:ext cx="1945661" cy="22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0" y="3751803"/>
                <a:ext cx="1945661" cy="225383"/>
              </a:xfrm>
              <a:prstGeom prst="rect">
                <a:avLst/>
              </a:prstGeom>
              <a:blipFill rotWithShape="0">
                <a:blip r:embed="rId8"/>
                <a:stretch>
                  <a:fillRect l="-1567" t="-5405" r="-1254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8324" y="3992659"/>
                <a:ext cx="1617430" cy="2385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cy-GB" sz="16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ŷ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24" y="3992659"/>
                <a:ext cx="1617430" cy="238591"/>
              </a:xfrm>
              <a:prstGeom prst="rect">
                <a:avLst/>
              </a:prstGeom>
              <a:blipFill rotWithShape="0">
                <a:blip r:embed="rId9"/>
                <a:stretch>
                  <a:fillRect l="-3008" t="-2564" r="-1880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ket 17"/>
          <p:cNvSpPr/>
          <p:nvPr/>
        </p:nvSpPr>
        <p:spPr>
          <a:xfrm>
            <a:off x="2726945" y="748019"/>
            <a:ext cx="139641" cy="5359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ket 18"/>
          <p:cNvSpPr/>
          <p:nvPr/>
        </p:nvSpPr>
        <p:spPr>
          <a:xfrm>
            <a:off x="2718493" y="1390422"/>
            <a:ext cx="150746" cy="5359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/>
          <p:cNvSpPr/>
          <p:nvPr/>
        </p:nvSpPr>
        <p:spPr>
          <a:xfrm>
            <a:off x="2729598" y="2592885"/>
            <a:ext cx="139641" cy="5359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/>
          <p:cNvSpPr/>
          <p:nvPr/>
        </p:nvSpPr>
        <p:spPr>
          <a:xfrm>
            <a:off x="2724045" y="3695296"/>
            <a:ext cx="139641" cy="535954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18" idx="2"/>
          </p:cNvCxnSpPr>
          <p:nvPr/>
        </p:nvCxnSpPr>
        <p:spPr>
          <a:xfrm flipV="1">
            <a:off x="2866586" y="1015958"/>
            <a:ext cx="324289" cy="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882736" y="1658361"/>
            <a:ext cx="324289" cy="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882736" y="2874238"/>
            <a:ext cx="324289" cy="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882736" y="3977186"/>
            <a:ext cx="324289" cy="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46127" y="841163"/>
            <a:ext cx="75469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20522" y="1500618"/>
            <a:ext cx="75469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65021" y="2720029"/>
            <a:ext cx="70339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 j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29115" y="3822977"/>
            <a:ext cx="184569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Layer k/Output Layer</a:t>
            </a:r>
          </a:p>
        </p:txBody>
      </p:sp>
    </p:spTree>
    <p:extLst>
      <p:ext uri="{BB962C8B-B14F-4D97-AF65-F5344CB8AC3E}">
        <p14:creationId xmlns:p14="http://schemas.microsoft.com/office/powerpoint/2010/main" val="419435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448" y="200213"/>
            <a:ext cx="21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Back Propagation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6568" y="839973"/>
            <a:ext cx="7110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Let L(</a:t>
            </a:r>
            <a:r>
              <a:rPr lang="cy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ŷ, y) be the loss function of the nerual network, and C(ŷ, y) be the cost function of the</a:t>
            </a:r>
          </a:p>
          <a:p>
            <a:r>
              <a:rPr lang="cy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neural network defined as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6568" y="1396793"/>
                <a:ext cx="2253246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cy-GB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ŷ, </m:t>
                      </m:r>
                      <m:r>
                        <m:rPr>
                          <m:nor/>
                        </m:rPr>
                        <a:rPr lang="cy-GB" sz="16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cy-GB" sz="160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ŷ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cy-GB" sz="160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cy-GB" sz="16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8" y="1396793"/>
                <a:ext cx="2253246" cy="672172"/>
              </a:xfrm>
              <a:prstGeom prst="rect">
                <a:avLst/>
              </a:prstGeom>
              <a:blipFill rotWithShape="0">
                <a:blip r:embed="rId2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46568" y="2353340"/>
            <a:ext cx="775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For each epoch of training samples we want to update the weights and bias of each layer as follows </a:t>
            </a:r>
          </a:p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where </a:t>
            </a:r>
            <a:r>
              <a:rPr lang="el-G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 is the learning rate.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6568" y="2904903"/>
                <a:ext cx="2120068" cy="507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8" y="2904903"/>
                <a:ext cx="2120068" cy="507190"/>
              </a:xfrm>
              <a:prstGeom prst="rect">
                <a:avLst/>
              </a:prstGeom>
              <a:blipFill rotWithShape="0">
                <a:blip r:embed="rId3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46568" y="3468233"/>
                <a:ext cx="1882118" cy="507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8" y="3468233"/>
                <a:ext cx="1882118" cy="507190"/>
              </a:xfrm>
              <a:prstGeom prst="rect">
                <a:avLst/>
              </a:prstGeom>
              <a:blipFill rotWithShape="0">
                <a:blip r:embed="rId4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09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5206" y="105906"/>
            <a:ext cx="21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3FD6548F-0CE4-43E4-B0AA-D418081DDF31}"/>
                  </a:ext>
                </a:extLst>
              </p:cNvPr>
              <p:cNvSpPr/>
              <p:nvPr/>
            </p:nvSpPr>
            <p:spPr>
              <a:xfrm>
                <a:off x="-310582" y="921765"/>
                <a:ext cx="3651421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FD6548F-0CE4-43E4-B0AA-D418081DD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0582" y="921765"/>
                <a:ext cx="3651421" cy="538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B96BF045-F75F-467B-8376-CA9A9158041C}"/>
                  </a:ext>
                </a:extLst>
              </p:cNvPr>
              <p:cNvSpPr/>
              <p:nvPr/>
            </p:nvSpPr>
            <p:spPr>
              <a:xfrm>
                <a:off x="86497" y="1564315"/>
                <a:ext cx="4053017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6BF045-F75F-467B-8376-CA9A91580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7" y="1564315"/>
                <a:ext cx="4053017" cy="5382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B480C23F-5A53-4B61-98F2-DB21998D664B}"/>
                  </a:ext>
                </a:extLst>
              </p:cNvPr>
              <p:cNvSpPr/>
              <p:nvPr/>
            </p:nvSpPr>
            <p:spPr>
              <a:xfrm>
                <a:off x="185350" y="2213044"/>
                <a:ext cx="5016845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−2]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80C23F-5A53-4B61-98F2-DB21998D6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0" y="2213044"/>
                <a:ext cx="5016845" cy="538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3AE3C8C-39E1-436C-A815-F6AC8E164EFF}"/>
              </a:ext>
            </a:extLst>
          </p:cNvPr>
          <p:cNvSpPr/>
          <p:nvPr/>
        </p:nvSpPr>
        <p:spPr>
          <a:xfrm>
            <a:off x="1217142" y="921765"/>
            <a:ext cx="830734" cy="1935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CD70713-A18C-488A-826C-6133047649F7}"/>
              </a:ext>
            </a:extLst>
          </p:cNvPr>
          <p:cNvSpPr/>
          <p:nvPr/>
        </p:nvSpPr>
        <p:spPr>
          <a:xfrm>
            <a:off x="1217141" y="1564315"/>
            <a:ext cx="1995165" cy="12931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2B948A3-3A39-4888-BCC0-8FD874CDF61E}"/>
              </a:ext>
            </a:extLst>
          </p:cNvPr>
          <p:cNvSpPr/>
          <p:nvPr/>
        </p:nvSpPr>
        <p:spPr>
          <a:xfrm>
            <a:off x="1217141" y="2171699"/>
            <a:ext cx="3156249" cy="6857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7956414D-5231-4984-90B2-D2F728B24FFB}"/>
                  </a:ext>
                </a:extLst>
              </p:cNvPr>
              <p:cNvSpPr txBox="1"/>
              <p:nvPr/>
            </p:nvSpPr>
            <p:spPr>
              <a:xfrm>
                <a:off x="1515128" y="2883790"/>
                <a:ext cx="238335" cy="219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6414D-5231-4984-90B2-D2F728B24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28" y="2883790"/>
                <a:ext cx="238335" cy="219997"/>
              </a:xfrm>
              <a:prstGeom prst="rect">
                <a:avLst/>
              </a:prstGeom>
              <a:blipFill>
                <a:blip r:embed="rId5"/>
                <a:stretch>
                  <a:fillRect l="-20513" t="-2778" r="-512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03D2A3F5-C83A-46AE-B3DE-475B7B3EC388}"/>
                  </a:ext>
                </a:extLst>
              </p:cNvPr>
              <p:cNvSpPr txBox="1"/>
              <p:nvPr/>
            </p:nvSpPr>
            <p:spPr>
              <a:xfrm>
                <a:off x="2513304" y="2868444"/>
                <a:ext cx="409856" cy="219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D2A3F5-C83A-46AE-B3DE-475B7B3EC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304" y="2868444"/>
                <a:ext cx="409856" cy="219997"/>
              </a:xfrm>
              <a:prstGeom prst="rect">
                <a:avLst/>
              </a:prstGeom>
              <a:blipFill>
                <a:blip r:embed="rId6"/>
                <a:stretch>
                  <a:fillRect l="-8824" t="-2778" r="-147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B5D46CFC-BE8E-4F5D-9C1C-7A1235CE2B13}"/>
                  </a:ext>
                </a:extLst>
              </p:cNvPr>
              <p:cNvSpPr txBox="1"/>
              <p:nvPr/>
            </p:nvSpPr>
            <p:spPr>
              <a:xfrm>
                <a:off x="3683001" y="2883790"/>
                <a:ext cx="409856" cy="219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D46CFC-BE8E-4F5D-9C1C-7A1235CE2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1" y="2883790"/>
                <a:ext cx="409856" cy="219997"/>
              </a:xfrm>
              <a:prstGeom prst="rect">
                <a:avLst/>
              </a:prstGeom>
              <a:blipFill>
                <a:blip r:embed="rId7"/>
                <a:stretch>
                  <a:fillRect l="-8955" t="-2778" r="-298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1C8203EE-14DB-4E90-B4A9-996B69C97C95}"/>
                  </a:ext>
                </a:extLst>
              </p:cNvPr>
              <p:cNvSpPr/>
              <p:nvPr/>
            </p:nvSpPr>
            <p:spPr>
              <a:xfrm>
                <a:off x="-807180" y="3523225"/>
                <a:ext cx="3651421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8203EE-14DB-4E90-B4A9-996B69C97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7180" y="3523225"/>
                <a:ext cx="3651421" cy="5382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1956AC6-0735-4E5D-9100-2228E356A202}"/>
              </a:ext>
            </a:extLst>
          </p:cNvPr>
          <p:cNvSpPr txBox="1"/>
          <p:nvPr/>
        </p:nvSpPr>
        <p:spPr>
          <a:xfrm>
            <a:off x="2359161" y="3634471"/>
            <a:ext cx="669222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6DEF7A01-61E1-442A-B48A-BD8C2FF4D651}"/>
                  </a:ext>
                </a:extLst>
              </p:cNvPr>
              <p:cNvSpPr/>
              <p:nvPr/>
            </p:nvSpPr>
            <p:spPr>
              <a:xfrm>
                <a:off x="2693772" y="3519536"/>
                <a:ext cx="3651421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EF7A01-61E1-442A-B48A-BD8C2FF4D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72" y="3519536"/>
                <a:ext cx="3651421" cy="5382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CC836A-90A9-47E8-A8A3-79D416EFF95E}"/>
              </a:ext>
            </a:extLst>
          </p:cNvPr>
          <p:cNvSpPr txBox="1"/>
          <p:nvPr/>
        </p:nvSpPr>
        <p:spPr>
          <a:xfrm>
            <a:off x="513168" y="2765141"/>
            <a:ext cx="229550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DB1C97C-8912-465A-8AFE-648E80E9C03E}"/>
              </a:ext>
            </a:extLst>
          </p:cNvPr>
          <p:cNvSpPr txBox="1"/>
          <p:nvPr/>
        </p:nvSpPr>
        <p:spPr>
          <a:xfrm>
            <a:off x="6034026" y="991596"/>
            <a:ext cx="7809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k’th</a:t>
            </a:r>
            <a:r>
              <a:rPr lang="en-US" sz="11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layer </a:t>
            </a:r>
            <a:br>
              <a:rPr lang="en-US" sz="11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update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2368ADC-9CD5-48D3-9BD4-E1E1C77287B7}"/>
              </a:ext>
            </a:extLst>
          </p:cNvPr>
          <p:cNvSpPr txBox="1"/>
          <p:nvPr/>
        </p:nvSpPr>
        <p:spPr>
          <a:xfrm>
            <a:off x="6034026" y="1674188"/>
            <a:ext cx="9204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k-1’th layer </a:t>
            </a:r>
            <a:br>
              <a:rPr lang="en-US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update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539A682-186E-485A-A9B9-A5B99832DC6D}"/>
              </a:ext>
            </a:extLst>
          </p:cNvPr>
          <p:cNvSpPr txBox="1"/>
          <p:nvPr/>
        </p:nvSpPr>
        <p:spPr>
          <a:xfrm>
            <a:off x="6010934" y="2255566"/>
            <a:ext cx="9060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k-2’th layer </a:t>
            </a:r>
            <a:br>
              <a:rPr lang="en-US" sz="11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1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update</a:t>
            </a:r>
          </a:p>
        </p:txBody>
      </p:sp>
      <p:sp>
        <p:nvSpPr>
          <p:cNvPr id="24" name="Right Bracket 23">
            <a:extLst>
              <a:ext uri="{FF2B5EF4-FFF2-40B4-BE49-F238E27FC236}">
                <a16:creationId xmlns="" xmlns:a16="http://schemas.microsoft.com/office/drawing/2014/main" id="{C27A111E-271F-4E00-B987-3C19C3039CE1}"/>
              </a:ext>
            </a:extLst>
          </p:cNvPr>
          <p:cNvSpPr/>
          <p:nvPr/>
        </p:nvSpPr>
        <p:spPr>
          <a:xfrm>
            <a:off x="2644796" y="935424"/>
            <a:ext cx="150469" cy="527614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>
            <a:extLst>
              <a:ext uri="{FF2B5EF4-FFF2-40B4-BE49-F238E27FC236}">
                <a16:creationId xmlns="" xmlns:a16="http://schemas.microsoft.com/office/drawing/2014/main" id="{526E445B-9E28-491A-BC67-C8D361569FEE}"/>
              </a:ext>
            </a:extLst>
          </p:cNvPr>
          <p:cNvSpPr/>
          <p:nvPr/>
        </p:nvSpPr>
        <p:spPr>
          <a:xfrm>
            <a:off x="3942388" y="1563188"/>
            <a:ext cx="150469" cy="527614"/>
          </a:xfrm>
          <a:prstGeom prst="rightBracket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ket 25">
            <a:extLst>
              <a:ext uri="{FF2B5EF4-FFF2-40B4-BE49-F238E27FC236}">
                <a16:creationId xmlns="" xmlns:a16="http://schemas.microsoft.com/office/drawing/2014/main" id="{B4E20F1F-FF77-4D88-B9F4-ED72D56C6AA4}"/>
              </a:ext>
            </a:extLst>
          </p:cNvPr>
          <p:cNvSpPr/>
          <p:nvPr/>
        </p:nvSpPr>
        <p:spPr>
          <a:xfrm>
            <a:off x="5083519" y="2237527"/>
            <a:ext cx="150469" cy="527614"/>
          </a:xfrm>
          <a:prstGeom prst="rightBracket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1EE7FD56-96A6-4D45-90A9-01011F21E241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2795265" y="1199231"/>
            <a:ext cx="3101038" cy="78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="" xmlns:a16="http://schemas.microsoft.com/office/drawing/2014/main" id="{3C8449DD-CCE7-48C6-9F7D-C983847AE772}"/>
              </a:ext>
            </a:extLst>
          </p:cNvPr>
          <p:cNvCxnSpPr>
            <a:cxnSpLocks/>
          </p:cNvCxnSpPr>
          <p:nvPr/>
        </p:nvCxnSpPr>
        <p:spPr>
          <a:xfrm flipH="1">
            <a:off x="4092857" y="1826995"/>
            <a:ext cx="1803446" cy="646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5B216471-6BEC-49D0-AF52-A4D5DBE4B521}"/>
              </a:ext>
            </a:extLst>
          </p:cNvPr>
          <p:cNvCxnSpPr>
            <a:cxnSpLocks/>
          </p:cNvCxnSpPr>
          <p:nvPr/>
        </p:nvCxnSpPr>
        <p:spPr>
          <a:xfrm flipH="1">
            <a:off x="5248416" y="2471009"/>
            <a:ext cx="647887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1C8203EE-14DB-4E90-B4A9-996B69C97C95}"/>
                  </a:ext>
                </a:extLst>
              </p:cNvPr>
              <p:cNvSpPr/>
              <p:nvPr/>
            </p:nvSpPr>
            <p:spPr>
              <a:xfrm>
                <a:off x="0" y="4152313"/>
                <a:ext cx="4583114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𝑛𝑜𝑡𝑒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𝑙𝑎𝑦𝑒𝑟𝑠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8203EE-14DB-4E90-B4A9-996B69C97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52313"/>
                <a:ext cx="4583114" cy="53828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39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5803" y="385605"/>
            <a:ext cx="4577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Back 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Propagation: Multiplication Details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5920" y="948891"/>
            <a:ext cx="806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Let AB = C denote true matrix multiplication and A*B = C denote element wise multiplication. A</a:t>
            </a:r>
            <a:r>
              <a:rPr lang="en-US" sz="14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is the </a:t>
            </a:r>
            <a:b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transpose of A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3FD6548F-0CE4-43E4-B0AA-D418081DDF31}"/>
                  </a:ext>
                </a:extLst>
              </p:cNvPr>
              <p:cNvSpPr/>
              <p:nvPr/>
            </p:nvSpPr>
            <p:spPr>
              <a:xfrm>
                <a:off x="-213763" y="1685558"/>
                <a:ext cx="3651421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FD6548F-0CE4-43E4-B0AA-D418081DD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763" y="1685558"/>
                <a:ext cx="3651421" cy="5382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3FD6548F-0CE4-43E4-B0AA-D418081DDF31}"/>
                  </a:ext>
                </a:extLst>
              </p:cNvPr>
              <p:cNvSpPr/>
              <p:nvPr/>
            </p:nvSpPr>
            <p:spPr>
              <a:xfrm>
                <a:off x="3327296" y="1635287"/>
                <a:ext cx="3651421" cy="638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FD6548F-0CE4-43E4-B0AA-D418081DD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296" y="1635287"/>
                <a:ext cx="3651421" cy="6388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7956414D-5231-4984-90B2-D2F728B24FFB}"/>
                  </a:ext>
                </a:extLst>
              </p:cNvPr>
              <p:cNvSpPr txBox="1"/>
              <p:nvPr/>
            </p:nvSpPr>
            <p:spPr>
              <a:xfrm>
                <a:off x="5033838" y="2437292"/>
                <a:ext cx="238335" cy="219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956414D-5231-4984-90B2-D2F728B24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38" y="2437292"/>
                <a:ext cx="238335" cy="219997"/>
              </a:xfrm>
              <a:prstGeom prst="rect">
                <a:avLst/>
              </a:prstGeom>
              <a:blipFill rotWithShape="0">
                <a:blip r:embed="rId4"/>
                <a:stretch>
                  <a:fillRect l="-20513" t="-2778" r="-512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ket 9">
            <a:extLst>
              <a:ext uri="{FF2B5EF4-FFF2-40B4-BE49-F238E27FC236}">
                <a16:creationId xmlns="" xmlns:a16="http://schemas.microsoft.com/office/drawing/2014/main" id="{C27A111E-271F-4E00-B987-3C19C3039CE1}"/>
              </a:ext>
            </a:extLst>
          </p:cNvPr>
          <p:cNvSpPr/>
          <p:nvPr/>
        </p:nvSpPr>
        <p:spPr>
          <a:xfrm rot="5400000">
            <a:off x="5076405" y="1717001"/>
            <a:ext cx="153199" cy="1166891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6DEF7A01-61E1-442A-B48A-BD8C2FF4D651}"/>
                  </a:ext>
                </a:extLst>
              </p:cNvPr>
              <p:cNvSpPr/>
              <p:nvPr/>
            </p:nvSpPr>
            <p:spPr>
              <a:xfrm>
                <a:off x="-213764" y="2886628"/>
                <a:ext cx="3651421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EF7A01-61E1-442A-B48A-BD8C2FF4D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3764" y="2886628"/>
                <a:ext cx="3651421" cy="5382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2883049" y="1954701"/>
            <a:ext cx="8283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6DEF7A01-61E1-442A-B48A-BD8C2FF4D651}"/>
                  </a:ext>
                </a:extLst>
              </p:cNvPr>
              <p:cNvSpPr/>
              <p:nvPr/>
            </p:nvSpPr>
            <p:spPr>
              <a:xfrm>
                <a:off x="3327296" y="2837511"/>
                <a:ext cx="3651421" cy="636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 ∗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EF7A01-61E1-442A-B48A-BD8C2FF4D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296" y="2837511"/>
                <a:ext cx="3651421" cy="6365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2883048" y="3155771"/>
            <a:ext cx="8283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1C8203EE-14DB-4E90-B4A9-996B69C97C95}"/>
                  </a:ext>
                </a:extLst>
              </p:cNvPr>
              <p:cNvSpPr/>
              <p:nvPr/>
            </p:nvSpPr>
            <p:spPr>
              <a:xfrm>
                <a:off x="-446397" y="3684663"/>
                <a:ext cx="3651421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8203EE-14DB-4E90-B4A9-996B69C97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6397" y="3684663"/>
                <a:ext cx="3651421" cy="5382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2801559" y="3992151"/>
            <a:ext cx="8283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3901460" y="3717364"/>
                <a:ext cx="1834990" cy="549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460" y="3717364"/>
                <a:ext cx="1834990" cy="54957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1C8203EE-14DB-4E90-B4A9-996B69C97C95}"/>
                  </a:ext>
                </a:extLst>
              </p:cNvPr>
              <p:cNvSpPr/>
              <p:nvPr/>
            </p:nvSpPr>
            <p:spPr>
              <a:xfrm>
                <a:off x="304799" y="4665703"/>
                <a:ext cx="6033797" cy="53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𝑛𝑜𝑡𝑒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𝑙𝑎𝑦𝑒𝑟𝑠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𝑠𝑡𝑎𝑦𝑠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𝑠𝑎𝑚𝑒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8203EE-14DB-4E90-B4A9-996B69C97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4665703"/>
                <a:ext cx="6033797" cy="53828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95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197</Words>
  <Application>Microsoft Office PowerPoint</Application>
  <PresentationFormat>On-screen Show (16:10)</PresentationFormat>
  <Paragraphs>131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Menenberg</dc:creator>
  <cp:lastModifiedBy>Max Menenberg</cp:lastModifiedBy>
  <cp:revision>35</cp:revision>
  <dcterms:created xsi:type="dcterms:W3CDTF">2020-09-04T02:52:46Z</dcterms:created>
  <dcterms:modified xsi:type="dcterms:W3CDTF">2020-09-09T02:14:44Z</dcterms:modified>
</cp:coreProperties>
</file>