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0"/>
  </p:notesMasterIdLst>
  <p:handoutMasterIdLst>
    <p:handoutMasterId r:id="rId11"/>
  </p:handoutMasterIdLst>
  <p:sldIdLst>
    <p:sldId id="398" r:id="rId2"/>
    <p:sldId id="406" r:id="rId3"/>
    <p:sldId id="408" r:id="rId4"/>
    <p:sldId id="407" r:id="rId5"/>
    <p:sldId id="409" r:id="rId6"/>
    <p:sldId id="410" r:id="rId7"/>
    <p:sldId id="411" r:id="rId8"/>
    <p:sldId id="412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50000" autoAdjust="0"/>
  </p:normalViewPr>
  <p:slideViewPr>
    <p:cSldViewPr showGuides="1">
      <p:cViewPr varScale="1">
        <p:scale>
          <a:sx n="84" d="100"/>
          <a:sy n="84" d="100"/>
        </p:scale>
        <p:origin x="600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Building React </a:t>
            </a:r>
            <a:r>
              <a:rPr lang="en-US" sz="3600" dirty="0" smtClean="0"/>
              <a:t>on Kraken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68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Kraken is ready for Server Side Rendering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 a SPA, must have Client Side Rendering and Navigation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As shown before, there are a LOT of JS frameworks required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 the build process, let’s combine them into one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Save network time to load them individually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smtClean="0"/>
              <a:t>Essentially </a:t>
            </a:r>
            <a:r>
              <a:rPr lang="en-US" dirty="0" err="1" smtClean="0"/>
              <a:t>catenated</a:t>
            </a:r>
            <a:r>
              <a:rPr lang="en-US" dirty="0" smtClean="0"/>
              <a:t> JS files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Kraken uses </a:t>
            </a:r>
            <a:r>
              <a:rPr lang="en-US" dirty="0" err="1" smtClean="0">
                <a:solidFill>
                  <a:srgbClr val="C00000"/>
                </a:solidFill>
              </a:rPr>
              <a:t>browserify</a:t>
            </a:r>
            <a:endParaRPr lang="en-US" dirty="0" smtClean="0">
              <a:solidFill>
                <a:srgbClr val="C0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also use </a:t>
            </a:r>
            <a:r>
              <a:rPr lang="en-US" dirty="0" err="1" smtClean="0">
                <a:solidFill>
                  <a:srgbClr val="C00000"/>
                </a:solidFill>
              </a:rPr>
              <a:t>webpack</a:t>
            </a:r>
            <a:endParaRPr lang="en-US" dirty="0" smtClean="0">
              <a:solidFill>
                <a:srgbClr val="C0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Has </a:t>
            </a:r>
            <a:r>
              <a:rPr lang="en-US" dirty="0" err="1" smtClean="0"/>
              <a:t>config</a:t>
            </a:r>
            <a:r>
              <a:rPr lang="en-US" dirty="0" smtClean="0"/>
              <a:t> file, </a:t>
            </a:r>
            <a:r>
              <a:rPr lang="en-US" dirty="0" err="1" smtClean="0"/>
              <a:t>webpack.config.js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Command line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>
                <a:solidFill>
                  <a:srgbClr val="C00000"/>
                </a:solidFill>
              </a:rPr>
              <a:t>grunt build </a:t>
            </a:r>
            <a:r>
              <a:rPr lang="en-US" dirty="0" smtClean="0"/>
              <a:t>– does the build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Looks in </a:t>
            </a:r>
            <a:r>
              <a:rPr lang="en-US" dirty="0" err="1" smtClean="0">
                <a:solidFill>
                  <a:srgbClr val="C00000"/>
                </a:solidFill>
              </a:rPr>
              <a:t>Gruntfile.js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find the outcome, ‘build’</a:t>
            </a:r>
          </a:p>
          <a:p>
            <a:pPr marL="574675" lvl="2" indent="0">
              <a:buNone/>
            </a:pPr>
            <a:r>
              <a:rPr lang="en-US" dirty="0" err="1"/>
              <a:t>grunt.</a:t>
            </a:r>
            <a:r>
              <a:rPr lang="en-US" dirty="0" err="1">
                <a:solidFill>
                  <a:srgbClr val="7A7A43"/>
                </a:solidFill>
              </a:rPr>
              <a:t>registerTask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'build'</a:t>
            </a:r>
            <a:r>
              <a:rPr lang="en-US" dirty="0"/>
              <a:t>, [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eslint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'less'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browserify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copyto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  <a:r>
              <a:rPr lang="en-US" dirty="0" smtClean="0"/>
              <a:t>]);</a:t>
            </a:r>
          </a:p>
          <a:p>
            <a:pPr marL="1146175" lvl="3" indent="-285750"/>
            <a:r>
              <a:rPr lang="en-US" dirty="0" smtClean="0">
                <a:solidFill>
                  <a:srgbClr val="C00000"/>
                </a:solidFill>
              </a:rPr>
              <a:t>’</a:t>
            </a:r>
            <a:r>
              <a:rPr lang="en-US" dirty="0" err="1" smtClean="0">
                <a:solidFill>
                  <a:srgbClr val="C00000"/>
                </a:solidFill>
              </a:rPr>
              <a:t>eslint</a:t>
            </a:r>
            <a:r>
              <a:rPr lang="en-US" dirty="0" smtClean="0"/>
              <a:t>’ – checks the syntax of the JS (and JSX) files</a:t>
            </a:r>
          </a:p>
          <a:p>
            <a:pPr marL="1146175" lvl="3" indent="-285750"/>
            <a:r>
              <a:rPr lang="en-US" dirty="0" smtClean="0"/>
              <a:t>‘</a:t>
            </a:r>
            <a:r>
              <a:rPr lang="en-US" dirty="0" smtClean="0">
                <a:solidFill>
                  <a:srgbClr val="C00000"/>
                </a:solidFill>
              </a:rPr>
              <a:t>less</a:t>
            </a:r>
            <a:r>
              <a:rPr lang="en-US" dirty="0" smtClean="0"/>
              <a:t>’ – converts the *.less files to *.</a:t>
            </a:r>
            <a:r>
              <a:rPr lang="en-US" dirty="0" err="1" smtClean="0"/>
              <a:t>css</a:t>
            </a:r>
            <a:r>
              <a:rPr lang="en-US" dirty="0" smtClean="0"/>
              <a:t> files</a:t>
            </a:r>
          </a:p>
          <a:p>
            <a:pPr marL="1146175" lvl="3" indent="-285750"/>
            <a:r>
              <a:rPr lang="en-US" dirty="0" smtClean="0"/>
              <a:t>‘</a:t>
            </a:r>
            <a:r>
              <a:rPr lang="en-US" dirty="0" err="1" smtClean="0">
                <a:solidFill>
                  <a:srgbClr val="C00000"/>
                </a:solidFill>
              </a:rPr>
              <a:t>browserify</a:t>
            </a:r>
            <a:r>
              <a:rPr lang="en-US" dirty="0" smtClean="0"/>
              <a:t>’ – creates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file containing the entire client </a:t>
            </a:r>
            <a:r>
              <a:rPr lang="en-US" dirty="0" smtClean="0"/>
              <a:t>app</a:t>
            </a:r>
          </a:p>
          <a:p>
            <a:pPr marL="1431925" lvl="4" indent="-285750"/>
            <a:r>
              <a:rPr lang="en-US" dirty="0" smtClean="0"/>
              <a:t>Reads dependencies from the main JS executable</a:t>
            </a:r>
          </a:p>
          <a:p>
            <a:pPr marL="1431925" lvl="4" indent="-285750"/>
            <a:r>
              <a:rPr lang="en-US" dirty="0" smtClean="0"/>
              <a:t>Reads the require() files recursively – looking for JS frameworks</a:t>
            </a:r>
            <a:endParaRPr lang="en-US" dirty="0" smtClean="0"/>
          </a:p>
          <a:p>
            <a:pPr marL="1146175" lvl="3" indent="-285750"/>
            <a:r>
              <a:rPr lang="en-US" dirty="0" smtClean="0"/>
              <a:t>‘</a:t>
            </a:r>
            <a:r>
              <a:rPr lang="en-US" dirty="0" err="1" smtClean="0">
                <a:solidFill>
                  <a:srgbClr val="C00000"/>
                </a:solidFill>
              </a:rPr>
              <a:t>copyto</a:t>
            </a:r>
            <a:r>
              <a:rPr lang="en-US" dirty="0" smtClean="0"/>
              <a:t>’ – copies files to the static folder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uses </a:t>
            </a:r>
            <a:r>
              <a:rPr lang="en-US" dirty="0" err="1" smtClean="0"/>
              <a:t>Browserify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2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Command driven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grunt build</a:t>
            </a:r>
            <a:r>
              <a:rPr lang="en-US" dirty="0" smtClean="0">
                <a:sym typeface="Wingdings"/>
              </a:rPr>
              <a:t>  or 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npm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 build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sym typeface="Wingdings"/>
              </a:rPr>
              <a:t>g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runt build </a:t>
            </a:r>
            <a:r>
              <a:rPr lang="en-US" dirty="0" smtClean="0">
                <a:sym typeface="Wingdings"/>
              </a:rPr>
              <a:t>reads 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./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Gruntfile.js</a:t>
            </a:r>
            <a:endParaRPr lang="en-US" dirty="0" smtClean="0">
              <a:solidFill>
                <a:srgbClr val="C0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build</a:t>
            </a:r>
            <a:r>
              <a:rPr lang="en-US" dirty="0" smtClean="0">
                <a:sym typeface="Wingdings"/>
              </a:rPr>
              <a:t>’ task  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eslint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 verify syntax on all JS files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build</a:t>
            </a:r>
            <a:r>
              <a:rPr lang="en-US" dirty="0" smtClean="0">
                <a:sym typeface="Wingdings"/>
              </a:rPr>
              <a:t>’ task 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less</a:t>
            </a:r>
            <a:r>
              <a:rPr lang="en-US" dirty="0" smtClean="0">
                <a:sym typeface="Wingdings"/>
              </a:rPr>
              <a:t>  compile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*.less </a:t>
            </a:r>
            <a:r>
              <a:rPr lang="en-US" dirty="0" smtClean="0">
                <a:sym typeface="Wingdings"/>
              </a:rPr>
              <a:t>files into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*.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css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files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build</a:t>
            </a:r>
            <a:r>
              <a:rPr lang="en-US" dirty="0" smtClean="0">
                <a:sym typeface="Wingdings"/>
              </a:rPr>
              <a:t>’ task  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browserify</a:t>
            </a:r>
            <a:endParaRPr lang="en-US" dirty="0" smtClean="0">
              <a:solidFill>
                <a:srgbClr val="C00000"/>
              </a:solidFill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err="1">
                <a:sym typeface="Wingdings"/>
              </a:rPr>
              <a:t>b</a:t>
            </a:r>
            <a:r>
              <a:rPr lang="en-US" dirty="0" err="1" smtClean="0">
                <a:sym typeface="Wingdings"/>
              </a:rPr>
              <a:t>rowserify</a:t>
            </a:r>
            <a:r>
              <a:rPr lang="en-US" dirty="0" smtClean="0">
                <a:sym typeface="Wingdings"/>
              </a:rPr>
              <a:t>  Convert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*.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jsx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and ES6 code to JS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>
                <a:sym typeface="Wingdings"/>
              </a:rPr>
              <a:t>b</a:t>
            </a:r>
            <a:r>
              <a:rPr lang="en-US" dirty="0" err="1" smtClean="0">
                <a:sym typeface="Wingdings"/>
              </a:rPr>
              <a:t>rowserify</a:t>
            </a:r>
            <a:r>
              <a:rPr lang="en-US" dirty="0" smtClean="0">
                <a:sym typeface="Wingdings"/>
              </a:rPr>
              <a:t>  Read first file, ‘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main.js</a:t>
            </a:r>
            <a:r>
              <a:rPr lang="en-US" dirty="0" smtClean="0">
                <a:sym typeface="Wingdings"/>
              </a:rPr>
              <a:t>’, and process all require() statements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>
                <a:sym typeface="Wingdings"/>
              </a:rPr>
              <a:t>browserify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catenate</a:t>
            </a:r>
            <a:r>
              <a:rPr lang="en-US" dirty="0" smtClean="0">
                <a:sym typeface="Wingdings"/>
              </a:rPr>
              <a:t> the JS files into 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/public/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bundle.js</a:t>
            </a:r>
            <a:endParaRPr lang="en-US" dirty="0" smtClean="0">
              <a:solidFill>
                <a:srgbClr val="C0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build</a:t>
            </a:r>
            <a:r>
              <a:rPr lang="en-US" dirty="0" smtClean="0">
                <a:sym typeface="Wingdings"/>
              </a:rPr>
              <a:t>’ task  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copyTo</a:t>
            </a:r>
            <a:endParaRPr lang="en-US" dirty="0" smtClean="0">
              <a:solidFill>
                <a:srgbClr val="C00000"/>
              </a:solidFill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>
                <a:sym typeface="Wingdings"/>
              </a:rPr>
              <a:t>copyTo</a:t>
            </a:r>
            <a:r>
              <a:rPr lang="en-US" dirty="0" smtClean="0">
                <a:sym typeface="Wingdings"/>
              </a:rPr>
              <a:t>  copy all files from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/public</a:t>
            </a:r>
            <a:r>
              <a:rPr lang="en-US" dirty="0" smtClean="0">
                <a:sym typeface="Wingdings"/>
              </a:rPr>
              <a:t> to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./.build</a:t>
            </a:r>
            <a:endParaRPr lang="en-US" dirty="0">
              <a:solidFill>
                <a:srgbClr val="C00000"/>
              </a:solidFill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React Build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4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olidFill>
                  <a:srgbClr val="C00000"/>
                </a:solidFill>
              </a:rPr>
              <a:t>/tasks/</a:t>
            </a:r>
            <a:r>
              <a:rPr lang="en-US" dirty="0" err="1" smtClean="0">
                <a:solidFill>
                  <a:srgbClr val="C00000"/>
                </a:solidFill>
              </a:rPr>
              <a:t>browserify.js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dirty="0" smtClean="0">
                <a:sym typeface="Wingdings"/>
              </a:rPr>
              <a:t> file</a:t>
            </a:r>
            <a:endParaRPr lang="en-US" dirty="0" smtClean="0"/>
          </a:p>
          <a:p>
            <a:pPr marL="0" indent="0"/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800" b="1" dirty="0">
                <a:solidFill>
                  <a:srgbClr val="008000"/>
                </a:solidFill>
              </a:rPr>
              <a:t>use strict'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err="1">
                <a:solidFill>
                  <a:srgbClr val="660E7A"/>
                </a:solidFill>
              </a:rPr>
              <a:t>module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rgbClr val="7A7A43"/>
                </a:solidFill>
              </a:rPr>
              <a:t>exports</a:t>
            </a:r>
            <a:r>
              <a:rPr lang="en-US" sz="1800" dirty="0">
                <a:solidFill>
                  <a:srgbClr val="7A7A43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dirty="0">
                <a:solidFill>
                  <a:srgbClr val="000080"/>
                </a:solidFill>
              </a:rPr>
              <a:t>function </a:t>
            </a:r>
            <a:r>
              <a:rPr lang="en-US" sz="1800" i="1" dirty="0" err="1"/>
              <a:t>browserify</a:t>
            </a:r>
            <a:r>
              <a:rPr lang="en-US" sz="1800" dirty="0"/>
              <a:t>(grunt)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i="1" dirty="0">
                <a:solidFill>
                  <a:srgbClr val="808080"/>
                </a:solidFill>
              </a:rPr>
              <a:t>// Load task</a:t>
            </a:r>
            <a:br>
              <a:rPr lang="en-US" sz="1800" i="1" dirty="0">
                <a:solidFill>
                  <a:srgbClr val="808080"/>
                </a:solidFill>
              </a:rPr>
            </a:br>
            <a:r>
              <a:rPr lang="en-US" sz="1800" i="1" dirty="0">
                <a:solidFill>
                  <a:srgbClr val="808080"/>
                </a:solidFill>
              </a:rPr>
              <a:t>    </a:t>
            </a:r>
            <a:r>
              <a:rPr lang="en-US" sz="1800" dirty="0" err="1"/>
              <a:t>grunt.loadNpmTasks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8000"/>
                </a:solidFill>
              </a:rPr>
              <a:t>'grunt-</a:t>
            </a:r>
            <a:r>
              <a:rPr lang="en-US" sz="1800" b="1" dirty="0" err="1">
                <a:solidFill>
                  <a:srgbClr val="008000"/>
                </a:solidFill>
              </a:rPr>
              <a:t>browserify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i="1" dirty="0">
                <a:solidFill>
                  <a:srgbClr val="808080"/>
                </a:solidFill>
              </a:rPr>
              <a:t>// Options</a:t>
            </a:r>
            <a:br>
              <a:rPr lang="en-US" sz="1800" i="1" dirty="0">
                <a:solidFill>
                  <a:srgbClr val="808080"/>
                </a:solidFill>
              </a:rPr>
            </a:br>
            <a:r>
              <a:rPr lang="en-US" sz="1800" i="1" dirty="0">
                <a:solidFill>
                  <a:srgbClr val="808080"/>
                </a:solidFill>
              </a:rPr>
              <a:t>   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660E7A"/>
                </a:solidFill>
              </a:rPr>
              <a:t>build</a:t>
            </a:r>
            <a:r>
              <a:rPr lang="en-US" sz="1800" dirty="0"/>
              <a:t>: {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 err="1">
                <a:solidFill>
                  <a:srgbClr val="660E7A"/>
                </a:solidFill>
              </a:rPr>
              <a:t>src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8000"/>
                </a:solidFill>
              </a:rPr>
              <a:t>'./public/</a:t>
            </a:r>
            <a:r>
              <a:rPr lang="en-US" sz="1800" b="1" dirty="0" err="1">
                <a:solidFill>
                  <a:srgbClr val="008000"/>
                </a:solidFill>
              </a:rPr>
              <a:t>main.js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 err="1">
                <a:solidFill>
                  <a:srgbClr val="660E7A"/>
                </a:solidFill>
              </a:rPr>
              <a:t>dest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8000"/>
                </a:solidFill>
              </a:rPr>
              <a:t>'./public/</a:t>
            </a:r>
            <a:r>
              <a:rPr lang="en-US" sz="1800" b="1" dirty="0" err="1">
                <a:solidFill>
                  <a:srgbClr val="008000"/>
                </a:solidFill>
              </a:rPr>
              <a:t>bundle.js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>
                <a:solidFill>
                  <a:srgbClr val="660E7A"/>
                </a:solidFill>
              </a:rPr>
              <a:t>options</a:t>
            </a:r>
            <a:r>
              <a:rPr lang="en-US" sz="1800" dirty="0"/>
              <a:t>: {</a:t>
            </a:r>
            <a:br>
              <a:rPr lang="en-US" sz="1800" dirty="0"/>
            </a:br>
            <a:r>
              <a:rPr lang="en-US" sz="1800" dirty="0"/>
              <a:t>                </a:t>
            </a:r>
            <a:r>
              <a:rPr lang="en-US" sz="1800" b="1" dirty="0">
                <a:solidFill>
                  <a:srgbClr val="660E7A"/>
                </a:solidFill>
              </a:rPr>
              <a:t>transform</a:t>
            </a:r>
            <a:r>
              <a:rPr lang="en-US" sz="1800" dirty="0"/>
              <a:t>: [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b="1" dirty="0" err="1">
                <a:solidFill>
                  <a:srgbClr val="008000"/>
                </a:solidFill>
              </a:rPr>
              <a:t>reactify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8000"/>
                </a:solidFill>
              </a:rPr>
              <a:t>'require-</a:t>
            </a:r>
            <a:r>
              <a:rPr lang="en-US" sz="1800" b="1" dirty="0" err="1">
                <a:solidFill>
                  <a:srgbClr val="008000"/>
                </a:solidFill>
              </a:rPr>
              <a:t>globify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dirty="0"/>
              <a:t>]</a:t>
            </a:r>
            <a:br>
              <a:rPr lang="en-US" sz="1800" dirty="0"/>
            </a:br>
            <a:r>
              <a:rPr lang="en-US" sz="1800" dirty="0"/>
              <a:t>            }</a:t>
            </a:r>
            <a:br>
              <a:rPr lang="en-US" sz="1800" dirty="0"/>
            </a:br>
            <a:r>
              <a:rPr lang="en-US" sz="1800" dirty="0"/>
              <a:t>        }</a:t>
            </a:r>
            <a:br>
              <a:rPr lang="en-US" sz="1800" dirty="0"/>
            </a:br>
            <a:r>
              <a:rPr lang="en-US" sz="1800" dirty="0"/>
              <a:t>    };</a:t>
            </a:r>
            <a:br>
              <a:rPr lang="en-US" sz="1800" dirty="0"/>
            </a:br>
            <a:r>
              <a:rPr lang="en-US" sz="1800" dirty="0"/>
              <a:t>};</a:t>
            </a:r>
            <a:br>
              <a:rPr lang="en-US" sz="18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Browserify</a:t>
            </a:r>
            <a:r>
              <a:rPr lang="en-US" dirty="0" smtClean="0"/>
              <a:t> Task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81400" y="4114800"/>
            <a:ext cx="3693635" cy="381000"/>
            <a:chOff x="4800600" y="2635391"/>
            <a:chExt cx="3693635" cy="381000"/>
          </a:xfrm>
        </p:grpSpPr>
        <p:sp>
          <p:nvSpPr>
            <p:cNvPr id="5" name="Down Arrow 4"/>
            <p:cNvSpPr/>
            <p:nvPr/>
          </p:nvSpPr>
          <p:spPr>
            <a:xfrm rot="5400000">
              <a:off x="5099304" y="2336687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43600" y="2635391"/>
              <a:ext cx="255063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How to find dependences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4596404"/>
            <a:ext cx="2826268" cy="381000"/>
            <a:chOff x="4800600" y="2635391"/>
            <a:chExt cx="2826268" cy="381000"/>
          </a:xfrm>
        </p:grpSpPr>
        <p:sp>
          <p:nvSpPr>
            <p:cNvPr id="8" name="Down Arrow 7"/>
            <p:cNvSpPr/>
            <p:nvPr/>
          </p:nvSpPr>
          <p:spPr>
            <a:xfrm rot="5861985">
              <a:off x="5099304" y="2336687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2687391"/>
              <a:ext cx="153086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to put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33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000080"/>
                </a:solidFill>
              </a:rPr>
              <a:t>	</a:t>
            </a: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Routes 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'../</a:t>
            </a:r>
            <a:r>
              <a:rPr lang="en-US" sz="1600" b="1" dirty="0" err="1">
                <a:solidFill>
                  <a:srgbClr val="008000"/>
                </a:solidFill>
              </a:rPr>
              <a:t>routes.jsx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Client 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'anemone-</a:t>
            </a:r>
            <a:r>
              <a:rPr lang="en-US" sz="1600" b="1" dirty="0" err="1">
                <a:solidFill>
                  <a:srgbClr val="008000"/>
                </a:solidFill>
              </a:rPr>
              <a:t>machina</a:t>
            </a:r>
            <a:r>
              <a:rPr lang="en-US" sz="1600" b="1" dirty="0">
                <a:solidFill>
                  <a:srgbClr val="008000"/>
                </a:solidFill>
              </a:rPr>
              <a:t>/lib/client'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'./views/**/*.</a:t>
            </a:r>
            <a:r>
              <a:rPr lang="en-US" sz="1600" b="1" dirty="0" err="1">
                <a:solidFill>
                  <a:srgbClr val="008000"/>
                </a:solidFill>
              </a:rPr>
              <a:t>jsx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, {</a:t>
            </a:r>
            <a:r>
              <a:rPr lang="en-US" sz="1600" b="1" dirty="0">
                <a:solidFill>
                  <a:srgbClr val="660E7A"/>
                </a:solidFill>
              </a:rPr>
              <a:t>glob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true</a:t>
            </a: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 boot options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options = {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1" dirty="0">
                <a:solidFill>
                  <a:srgbClr val="660E7A"/>
                </a:solidFill>
              </a:rPr>
              <a:t>routes</a:t>
            </a:r>
            <a:r>
              <a:rPr lang="en-US" sz="1600" dirty="0"/>
              <a:t>: </a:t>
            </a:r>
            <a:r>
              <a:rPr lang="en-US" sz="1600" b="1" i="1" dirty="0">
                <a:solidFill>
                  <a:srgbClr val="660E7A"/>
                </a:solidFill>
              </a:rPr>
              <a:t>Routes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/>
              <a:t>viewResolver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</a:t>
            </a:r>
            <a:r>
              <a:rPr lang="en-US" sz="1600" dirty="0" err="1"/>
              <a:t>viewName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'./views/' </a:t>
            </a:r>
            <a:r>
              <a:rPr lang="en-US" sz="1600" dirty="0"/>
              <a:t>+ </a:t>
            </a:r>
            <a:r>
              <a:rPr lang="en-US" sz="1600" dirty="0" err="1"/>
              <a:t>viewName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}</a:t>
            </a:r>
            <a:br>
              <a:rPr lang="en-US" sz="1600" dirty="0"/>
            </a:br>
            <a:r>
              <a:rPr lang="en-US" sz="1600" dirty="0"/>
              <a:t>};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err="1">
                <a:solidFill>
                  <a:srgbClr val="660E7A"/>
                </a:solidFill>
              </a:rPr>
              <a:t>document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addEventListener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b="1" dirty="0" err="1">
                <a:solidFill>
                  <a:srgbClr val="008000"/>
                </a:solidFill>
              </a:rPr>
              <a:t>DOMContentLoaded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 err="1"/>
              <a:t>onLoad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1" i="1" dirty="0" err="1">
                <a:solidFill>
                  <a:srgbClr val="660E7A"/>
                </a:solidFill>
              </a:rPr>
              <a:t>Client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boot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660E7A"/>
                </a:solidFill>
              </a:rPr>
              <a:t>options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>});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Main entry point for the client app.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Build tools read this, process all the </a:t>
            </a:r>
            <a:r>
              <a:rPr lang="en-US" sz="1600" dirty="0" smtClean="0">
                <a:solidFill>
                  <a:srgbClr val="FF0000"/>
                </a:solidFill>
              </a:rPr>
              <a:t>require()</a:t>
            </a:r>
            <a:r>
              <a:rPr lang="en-US" sz="1600" dirty="0" smtClean="0"/>
              <a:t> methods, combine all the </a:t>
            </a:r>
            <a:r>
              <a:rPr lang="en-US" sz="1600" dirty="0" err="1" smtClean="0"/>
              <a:t>CommonJS</a:t>
            </a:r>
            <a:r>
              <a:rPr lang="en-US" sz="1600" dirty="0" smtClean="0"/>
              <a:t> files</a:t>
            </a:r>
          </a:p>
          <a:p>
            <a:pPr marL="574675" lvl="1" indent="-285750">
              <a:buFont typeface="Arial" charset="0"/>
              <a:buChar char="•"/>
            </a:pPr>
            <a:r>
              <a:rPr lang="en-US" sz="1200" dirty="0" smtClean="0"/>
              <a:t>Puts all the files in </a:t>
            </a:r>
            <a:r>
              <a:rPr lang="en-US" sz="1200" dirty="0" smtClean="0">
                <a:solidFill>
                  <a:srgbClr val="FF0000"/>
                </a:solidFill>
              </a:rPr>
              <a:t>/public/</a:t>
            </a:r>
            <a:r>
              <a:rPr lang="en-US" sz="1200" dirty="0" err="1" smtClean="0">
                <a:solidFill>
                  <a:srgbClr val="FF0000"/>
                </a:solidFill>
              </a:rPr>
              <a:t>bundle.js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Application – </a:t>
            </a:r>
            <a:r>
              <a:rPr lang="en-US" dirty="0" err="1" smtClean="0"/>
              <a:t>main.js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962400" y="4800600"/>
            <a:ext cx="3227160" cy="473488"/>
            <a:chOff x="4800600" y="2635391"/>
            <a:chExt cx="3227160" cy="473488"/>
          </a:xfrm>
        </p:grpSpPr>
        <p:sp>
          <p:nvSpPr>
            <p:cNvPr id="5" name="Down Arrow 4"/>
            <p:cNvSpPr/>
            <p:nvPr/>
          </p:nvSpPr>
          <p:spPr>
            <a:xfrm rot="6200356">
              <a:off x="5099304" y="2336687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43600" y="2831880"/>
              <a:ext cx="208416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The client main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84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/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html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head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meta </a:t>
            </a:r>
            <a:r>
              <a:rPr lang="en-US" sz="1600" b="1" dirty="0" err="1">
                <a:solidFill>
                  <a:srgbClr val="0000FF"/>
                </a:solidFill>
              </a:rPr>
              <a:t>charSet</a:t>
            </a:r>
            <a:r>
              <a:rPr lang="en-US" sz="1600" b="1" dirty="0">
                <a:solidFill>
                  <a:srgbClr val="008000"/>
                </a:solidFill>
              </a:rPr>
              <a:t>='utf-8'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title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.props.</a:t>
            </a:r>
            <a:r>
              <a:rPr lang="en-US" sz="1600" b="1" dirty="0" err="1">
                <a:solidFill>
                  <a:srgbClr val="660E7A"/>
                </a:solidFill>
              </a:rPr>
              <a:t>title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title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 err="1">
                <a:solidFill>
                  <a:srgbClr val="0000FF"/>
                </a:solidFill>
              </a:rPr>
              <a:t>rel</a:t>
            </a:r>
            <a:r>
              <a:rPr lang="en-US" sz="1600" b="1" dirty="0">
                <a:solidFill>
                  <a:srgbClr val="008000"/>
                </a:solidFill>
              </a:rPr>
              <a:t>='stylesheet' </a:t>
            </a:r>
            <a:r>
              <a:rPr lang="en-US" sz="1600" b="1" dirty="0" err="1">
                <a:solidFill>
                  <a:srgbClr val="0000FF"/>
                </a:solidFill>
              </a:rPr>
              <a:t>href</a:t>
            </a:r>
            <a:r>
              <a:rPr lang="en-US" sz="1600" b="1" dirty="0">
                <a:solidFill>
                  <a:srgbClr val="008000"/>
                </a:solidFill>
              </a:rPr>
              <a:t>='/</a:t>
            </a:r>
            <a:r>
              <a:rPr lang="en-US" sz="1600" b="1" dirty="0" err="1">
                <a:solidFill>
                  <a:srgbClr val="008000"/>
                </a:solidFill>
              </a:rPr>
              <a:t>css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err="1">
                <a:solidFill>
                  <a:srgbClr val="008000"/>
                </a:solidFill>
              </a:rPr>
              <a:t>app.css</a:t>
            </a:r>
            <a:r>
              <a:rPr lang="en-US" sz="1600" b="1" dirty="0">
                <a:solidFill>
                  <a:srgbClr val="008000"/>
                </a:solidFill>
              </a:rPr>
              <a:t>'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head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body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.props.</a:t>
            </a:r>
            <a:r>
              <a:rPr lang="en-US" sz="1600" dirty="0" err="1">
                <a:solidFill>
                  <a:srgbClr val="7A7A43"/>
                </a:solidFill>
              </a:rPr>
              <a:t>children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script </a:t>
            </a:r>
            <a:r>
              <a:rPr lang="en-US" sz="1600" b="1" dirty="0" err="1">
                <a:solidFill>
                  <a:srgbClr val="0000FF"/>
                </a:solidFill>
              </a:rPr>
              <a:t>src</a:t>
            </a:r>
            <a:r>
              <a:rPr lang="en-US" sz="1600" b="1" dirty="0">
                <a:solidFill>
                  <a:srgbClr val="008000"/>
                </a:solidFill>
              </a:rPr>
              <a:t>='/</a:t>
            </a:r>
            <a:r>
              <a:rPr lang="en-US" sz="1600" b="1" dirty="0" err="1">
                <a:solidFill>
                  <a:srgbClr val="008000"/>
                </a:solidFill>
              </a:rPr>
              <a:t>bundle.js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&gt;&lt;/</a:t>
            </a:r>
            <a:r>
              <a:rPr lang="en-US" sz="1600" b="1" dirty="0">
                <a:solidFill>
                  <a:srgbClr val="000080"/>
                </a:solidFill>
              </a:rPr>
              <a:t>script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body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html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);</a:t>
            </a:r>
            <a:br>
              <a:rPr lang="en-US" sz="1600" dirty="0"/>
            </a:br>
            <a:r>
              <a:rPr lang="en-US" sz="1600" dirty="0" smtClean="0"/>
              <a:t>}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{</a:t>
            </a:r>
            <a:r>
              <a:rPr lang="en-US" sz="1600" dirty="0" err="1" smtClean="0">
                <a:solidFill>
                  <a:srgbClr val="FF0000"/>
                </a:solidFill>
              </a:rPr>
              <a:t>this.props.children</a:t>
            </a:r>
            <a:r>
              <a:rPr lang="en-US" sz="1600" dirty="0" smtClean="0">
                <a:solidFill>
                  <a:srgbClr val="FF0000"/>
                </a:solidFill>
              </a:rPr>
              <a:t>} </a:t>
            </a:r>
            <a:r>
              <a:rPr lang="en-US" sz="1600" dirty="0" smtClean="0"/>
              <a:t>– set of components that might render inside </a:t>
            </a:r>
            <a:r>
              <a:rPr lang="en-US" sz="1600" dirty="0" err="1" smtClean="0"/>
              <a:t>layout.jsx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Defined in the </a:t>
            </a:r>
            <a:r>
              <a:rPr lang="en-US" sz="1600" dirty="0" err="1" smtClean="0">
                <a:solidFill>
                  <a:srgbClr val="FF0000"/>
                </a:solidFill>
              </a:rPr>
              <a:t>routes.jsx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Layout.jsx</a:t>
            </a:r>
            <a:r>
              <a:rPr lang="en-US" dirty="0" smtClean="0"/>
              <a:t> – Basic HTML Page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6750764">
            <a:off x="2897140" y="4180134"/>
            <a:ext cx="428244" cy="97545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3766833" y="4695541"/>
            <a:ext cx="32867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Bundle created from ’grunt build’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24200" y="3703080"/>
            <a:ext cx="3253720" cy="410671"/>
            <a:chOff x="4800600" y="2605720"/>
            <a:chExt cx="3253720" cy="410671"/>
          </a:xfrm>
        </p:grpSpPr>
        <p:sp>
          <p:nvSpPr>
            <p:cNvPr id="8" name="Down Arrow 7"/>
            <p:cNvSpPr/>
            <p:nvPr/>
          </p:nvSpPr>
          <p:spPr>
            <a:xfrm rot="5141289">
              <a:off x="5099304" y="2336687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0472" y="2605720"/>
              <a:ext cx="211384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The  Route’s children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215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is a Client (browser) framework.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Kraken is a Server framework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Kraken with React does Server Side Rendering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Kraken build (with </a:t>
            </a:r>
            <a:r>
              <a:rPr lang="en-US" dirty="0" err="1" smtClean="0">
                <a:solidFill>
                  <a:srgbClr val="C00000"/>
                </a:solidFill>
              </a:rPr>
              <a:t>browserify</a:t>
            </a:r>
            <a:r>
              <a:rPr lang="en-US" dirty="0" smtClean="0"/>
              <a:t>) creates </a:t>
            </a:r>
            <a:r>
              <a:rPr lang="en-US" dirty="0" err="1" smtClean="0">
                <a:solidFill>
                  <a:srgbClr val="C00000"/>
                </a:solidFill>
              </a:rPr>
              <a:t>bundle.js</a:t>
            </a:r>
            <a:r>
              <a:rPr lang="en-US" dirty="0" smtClean="0"/>
              <a:t> with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All the frameworks, </a:t>
            </a:r>
            <a:r>
              <a:rPr lang="en-US" dirty="0" smtClean="0">
                <a:solidFill>
                  <a:srgbClr val="C00000"/>
                </a:solidFill>
              </a:rPr>
              <a:t>react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jquery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react-</a:t>
            </a:r>
            <a:r>
              <a:rPr lang="en-US" dirty="0" err="1" smtClean="0">
                <a:solidFill>
                  <a:srgbClr val="C00000"/>
                </a:solidFill>
              </a:rPr>
              <a:t>dom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babel</a:t>
            </a:r>
            <a:r>
              <a:rPr lang="en-US" dirty="0" smtClean="0"/>
              <a:t>, etc.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C00000"/>
                </a:solidFill>
              </a:rPr>
              <a:t>main.js</a:t>
            </a:r>
            <a:r>
              <a:rPr lang="en-US" dirty="0" smtClean="0"/>
              <a:t> program (loaded last so it runs after everything is loaded)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Uses a new language, </a:t>
            </a:r>
            <a:r>
              <a:rPr lang="en-US" dirty="0" smtClean="0">
                <a:solidFill>
                  <a:srgbClr val="C00000"/>
                </a:solidFill>
              </a:rPr>
              <a:t>JSX</a:t>
            </a:r>
            <a:r>
              <a:rPr lang="en-US" dirty="0" smtClean="0"/>
              <a:t>, which combines JavaScript with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Both client and server must understand the language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compiles the JSX file into JS using </a:t>
            </a:r>
            <a:r>
              <a:rPr lang="en-US" dirty="0" smtClean="0">
                <a:solidFill>
                  <a:srgbClr val="FF0000"/>
                </a:solidFill>
              </a:rPr>
              <a:t>babel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3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19681</TotalTime>
  <Words>414</Words>
  <Application>Microsoft Macintosh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Building React on Kraken </vt:lpstr>
      <vt:lpstr>Kraken Ready</vt:lpstr>
      <vt:lpstr>Kraken uses Browserify</vt:lpstr>
      <vt:lpstr>Kraken React Build Process</vt:lpstr>
      <vt:lpstr>Browserify Task</vt:lpstr>
      <vt:lpstr>Building the Application – main.js</vt:lpstr>
      <vt:lpstr>Layout.jsx – Basic HTML Page</vt:lpstr>
      <vt:lpstr>Summary</vt:lpstr>
    </vt:vector>
  </TitlesOfParts>
  <Company>eBay, Inc.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991</cp:revision>
  <cp:lastPrinted>2014-07-17T17:09:28Z</cp:lastPrinted>
  <dcterms:created xsi:type="dcterms:W3CDTF">2013-02-07T04:33:41Z</dcterms:created>
  <dcterms:modified xsi:type="dcterms:W3CDTF">2016-09-25T18:48:46Z</dcterms:modified>
</cp:coreProperties>
</file>