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0"/>
  </p:notesMasterIdLst>
  <p:handoutMasterIdLst>
    <p:handoutMasterId r:id="rId41"/>
  </p:handout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6" r:id="rId11"/>
    <p:sldId id="388" r:id="rId12"/>
    <p:sldId id="389" r:id="rId13"/>
    <p:sldId id="390" r:id="rId14"/>
    <p:sldId id="391" r:id="rId15"/>
    <p:sldId id="414" r:id="rId16"/>
    <p:sldId id="393" r:id="rId17"/>
    <p:sldId id="394" r:id="rId18"/>
    <p:sldId id="395" r:id="rId19"/>
    <p:sldId id="397" r:id="rId20"/>
    <p:sldId id="362" r:id="rId21"/>
    <p:sldId id="363" r:id="rId22"/>
    <p:sldId id="364" r:id="rId23"/>
    <p:sldId id="365" r:id="rId24"/>
    <p:sldId id="366" r:id="rId25"/>
    <p:sldId id="367" r:id="rId26"/>
    <p:sldId id="370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12" r:id="rId37"/>
    <p:sldId id="413" r:id="rId38"/>
    <p:sldId id="373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1648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6784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Standard methods in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onstructor() </a:t>
            </a:r>
            <a:r>
              <a:rPr lang="en-US" dirty="0" smtClean="0"/>
              <a:t>– method to initialize the state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Must call super() first thing – ES6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key; value } ) </a:t>
            </a:r>
            <a:r>
              <a:rPr lang="en-US" dirty="0" smtClean="0"/>
              <a:t>– changes the state variable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getInitialState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returns initial state object – non-ES6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re-renders the Component </a:t>
            </a:r>
            <a:r>
              <a:rPr lang="en-US" dirty="0" smtClean="0">
                <a:solidFill>
                  <a:srgbClr val="FF0000"/>
                </a:solidFill>
              </a:rPr>
              <a:t>when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 refreshed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State property changes -- 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handles events from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Controller methods live in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outputs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HTML uses normal ‘on-’ properties to define the event handler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onSubmit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, etc.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{ } to reference the Component methods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NOTICE: no quotes around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1262634"/>
            <a:ext cx="8107493" cy="4895088"/>
          </a:xfrm>
        </p:spPr>
        <p:txBody>
          <a:bodyPr/>
          <a:lstStyle/>
          <a:p>
            <a:r>
              <a:rPr lang="en-US" sz="1600" dirty="0" smtClean="0">
                <a:solidFill>
                  <a:srgbClr val="7A7A43"/>
                </a:solidFill>
              </a:rPr>
              <a:t>     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views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map</a:t>
            </a:r>
            <a:r>
              <a:rPr lang="en-US" sz="1600" dirty="0"/>
              <a:t>((item, </a:t>
            </a:r>
            <a:r>
              <a:rPr lang="en-US" sz="1600" dirty="0" err="1"/>
              <a:t>idx</a:t>
            </a:r>
            <a:r>
              <a:rPr lang="en-US" sz="1600" dirty="0"/>
              <a:t>) =&gt;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key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dirty="0" err="1"/>
              <a:t>idx</a:t>
            </a:r>
            <a:r>
              <a:rPr lang="en-US" sz="1600" dirty="0"/>
              <a:t>}&gt;{item}&lt;/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todo</a:t>
            </a:r>
            <a:r>
              <a:rPr lang="en-US" sz="1600" b="1" dirty="0">
                <a:solidFill>
                  <a:srgbClr val="008000"/>
                </a:solidFill>
              </a:rPr>
              <a:t>-list-box"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r>
              <a:rPr lang="en-US" sz="1600" b="1" i="1" dirty="0" err="1">
                <a:solidFill>
                  <a:srgbClr val="0073BF"/>
                </a:solidFill>
              </a:rPr>
              <a:t>Todo</a:t>
            </a:r>
            <a:r>
              <a:rPr lang="en-US" sz="1600" b="1" i="1" dirty="0">
                <a:solidFill>
                  <a:srgbClr val="0073BF"/>
                </a:solidFill>
              </a:rPr>
              <a:t> </a:t>
            </a:r>
            <a:r>
              <a:rPr lang="en-US" sz="1600" dirty="0"/>
              <a:t>List&lt;/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{</a:t>
            </a:r>
            <a:r>
              <a:rPr lang="en-US" sz="1600" dirty="0">
                <a:solidFill>
                  <a:srgbClr val="458383"/>
                </a:solidFill>
              </a:rPr>
              <a:t>views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button </a:t>
            </a:r>
            <a:r>
              <a:rPr lang="en-US" sz="1600" b="1" dirty="0" err="1">
                <a:solidFill>
                  <a:srgbClr val="0000FF"/>
                </a:solidFill>
              </a:rPr>
              <a:t>onClick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click</a:t>
            </a:r>
            <a:r>
              <a:rPr lang="en-US" sz="1600" dirty="0"/>
              <a:t>} &gt;Click Me&lt;/</a:t>
            </a:r>
            <a:r>
              <a:rPr lang="en-US" sz="1600" b="1" dirty="0">
                <a:solidFill>
                  <a:srgbClr val="000080"/>
                </a:solidFill>
              </a:rPr>
              <a:t>button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/>
              <a:t>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7A7A43"/>
                </a:solidFill>
              </a:rPr>
              <a:t>click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event 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event.</a:t>
            </a:r>
            <a:r>
              <a:rPr lang="en-US" sz="1600" dirty="0" err="1">
                <a:solidFill>
                  <a:srgbClr val="7A7A43"/>
                </a:solidFill>
              </a:rPr>
              <a:t>preventDefault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setState</a:t>
            </a:r>
            <a:r>
              <a:rPr lang="en-US" sz="1600" dirty="0"/>
              <a:t>( {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'</a:t>
            </a:r>
            <a:r>
              <a:rPr lang="en-US" sz="1600" dirty="0"/>
              <a:t>: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concat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'This is a new one.'</a:t>
            </a:r>
            <a:r>
              <a:rPr lang="en-US" sz="1600" dirty="0"/>
              <a:t>)});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41" y="2842006"/>
            <a:ext cx="2603500" cy="26035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8675650">
            <a:off x="3336826" y="3181782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6" name="Down Arrow 15"/>
          <p:cNvSpPr/>
          <p:nvPr/>
        </p:nvSpPr>
        <p:spPr>
          <a:xfrm rot="2776284">
            <a:off x="945463" y="3555503"/>
            <a:ext cx="435851" cy="61007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318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>
                <a:solidFill>
                  <a:srgbClr val="458383"/>
                </a:solidFill>
              </a:rPr>
              <a:t>views </a:t>
            </a:r>
            <a:r>
              <a:rPr lang="en-US" sz="1400" dirty="0"/>
              <a:t>=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map</a:t>
            </a:r>
            <a:r>
              <a:rPr lang="en-US" sz="1400" dirty="0"/>
              <a:t>((item, </a:t>
            </a:r>
            <a:r>
              <a:rPr lang="en-US" sz="1400" dirty="0" err="1"/>
              <a:t>idx</a:t>
            </a:r>
            <a:r>
              <a:rPr lang="en-US" sz="1400" dirty="0"/>
              <a:t>) =&gt;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>
                <a:solidFill>
                  <a:srgbClr val="0000FF"/>
                </a:solidFill>
              </a:rPr>
              <a:t>key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dirty="0" err="1"/>
              <a:t>idx</a:t>
            </a:r>
            <a:r>
              <a:rPr lang="en-US" sz="1400" dirty="0"/>
              <a:t>}&gt;{item}&lt;/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</a:t>
            </a:r>
            <a:r>
              <a:rPr lang="en-US" sz="1400" b="1" dirty="0" err="1">
                <a:solidFill>
                  <a:srgbClr val="008000"/>
                </a:solidFill>
              </a:rPr>
              <a:t>todo</a:t>
            </a:r>
            <a:r>
              <a:rPr lang="en-US" sz="1400" b="1" dirty="0">
                <a:solidFill>
                  <a:srgbClr val="008000"/>
                </a:solidFill>
              </a:rPr>
              <a:t>-list-box"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</a:t>
            </a:r>
            <a:r>
              <a:rPr lang="en-US" sz="1400" b="1" i="1" dirty="0" err="1">
                <a:solidFill>
                  <a:srgbClr val="0073BF"/>
                </a:solidFill>
              </a:rPr>
              <a:t>Todo</a:t>
            </a:r>
            <a:r>
              <a:rPr lang="en-US" sz="1400" b="1" i="1" dirty="0">
                <a:solidFill>
                  <a:srgbClr val="0073BF"/>
                </a:solidFill>
              </a:rPr>
              <a:t> </a:t>
            </a:r>
            <a:r>
              <a:rPr lang="en-US" sz="1400" dirty="0"/>
              <a:t>List&lt;/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    {</a:t>
            </a:r>
            <a:r>
              <a:rPr lang="en-US" sz="1400" dirty="0">
                <a:solidFill>
                  <a:srgbClr val="458383"/>
                </a:solidFill>
              </a:rPr>
              <a:t>views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form </a:t>
            </a:r>
            <a:r>
              <a:rPr lang="en-US" sz="1400" b="1" dirty="0" err="1">
                <a:solidFill>
                  <a:srgbClr val="0000FF"/>
                </a:solidFill>
              </a:rPr>
              <a:t>onSubmit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addOne</a:t>
            </a:r>
            <a:r>
              <a:rPr lang="en-US" sz="1400" dirty="0"/>
              <a:t>}&gt;</a:t>
            </a:r>
            <a:br>
              <a:rPr lang="en-US" sz="1400" dirty="0"/>
            </a:br>
            <a:r>
              <a:rPr lang="en-US" sz="1400" dirty="0"/>
              <a:t>                &lt;</a:t>
            </a:r>
            <a:r>
              <a:rPr lang="en-US" sz="1400" b="1" dirty="0">
                <a:solidFill>
                  <a:srgbClr val="000080"/>
                </a:solidFill>
              </a:rPr>
              <a:t>input </a:t>
            </a:r>
            <a:r>
              <a:rPr lang="en-US" sz="1400" b="1" dirty="0">
                <a:solidFill>
                  <a:srgbClr val="0000FF"/>
                </a:solidFill>
              </a:rPr>
              <a:t>type</a:t>
            </a:r>
            <a:r>
              <a:rPr lang="en-US" sz="1400" b="1" dirty="0">
                <a:solidFill>
                  <a:srgbClr val="008000"/>
                </a:solidFill>
              </a:rPr>
              <a:t>="text" </a:t>
            </a:r>
            <a:r>
              <a:rPr lang="en-US" sz="1400" b="1" dirty="0" err="1">
                <a:solidFill>
                  <a:srgbClr val="0000FF"/>
                </a:solidFill>
              </a:rPr>
              <a:t>onChange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change</a:t>
            </a:r>
            <a:r>
              <a:rPr lang="en-US" sz="1400" dirty="0"/>
              <a:t>} </a:t>
            </a:r>
            <a:r>
              <a:rPr lang="en-US" sz="1400" b="1" dirty="0">
                <a:solidFill>
                  <a:srgbClr val="0000FF"/>
                </a:solidFill>
              </a:rPr>
              <a:t>value</a:t>
            </a:r>
            <a:r>
              <a:rPr lang="en-US" sz="1400" b="1" dirty="0">
                <a:solidFill>
                  <a:srgbClr val="008000"/>
                </a:solidFill>
              </a:rPr>
              <a:t>=</a:t>
            </a:r>
            <a:r>
              <a:rPr lang="en-US" sz="1400" dirty="0"/>
              <a:t>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current</a:t>
            </a:r>
            <a:r>
              <a:rPr lang="en-US" sz="1400" dirty="0"/>
              <a:t>}/&gt;</a:t>
            </a:r>
            <a:br>
              <a:rPr lang="en-US" sz="1400" dirty="0"/>
            </a:br>
            <a:r>
              <a:rPr lang="en-US" sz="1400" dirty="0"/>
              <a:t>            &lt;/</a:t>
            </a:r>
            <a:r>
              <a:rPr lang="en-US" sz="1400" b="1" dirty="0">
                <a:solidFill>
                  <a:srgbClr val="000080"/>
                </a:solidFill>
              </a:rPr>
              <a:t>form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);</a:t>
            </a:r>
            <a:br>
              <a:rPr lang="en-US" sz="1400" dirty="0"/>
            </a:br>
            <a:r>
              <a:rPr lang="en-US" sz="1400" dirty="0" smtClean="0"/>
              <a:t>},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change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0080"/>
                </a:solidFill>
              </a:rPr>
              <a:t>function </a:t>
            </a:r>
            <a:r>
              <a:rPr lang="en-US" sz="1400" dirty="0"/>
              <a:t>(event)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event.</a:t>
            </a:r>
            <a:r>
              <a:rPr lang="en-US" sz="1400" dirty="0" err="1">
                <a:solidFill>
                  <a:srgbClr val="7A7A43"/>
                </a:solidFill>
              </a:rPr>
              <a:t>preventDefault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setState</a:t>
            </a:r>
            <a:r>
              <a:rPr lang="en-US" sz="1400" dirty="0"/>
              <a:t>({</a:t>
            </a:r>
            <a:r>
              <a:rPr lang="en-US" sz="1400" b="1" dirty="0">
                <a:solidFill>
                  <a:srgbClr val="660E7A"/>
                </a:solidFill>
              </a:rPr>
              <a:t>'current'</a:t>
            </a:r>
            <a:r>
              <a:rPr lang="en-US" sz="1400" dirty="0"/>
              <a:t>: </a:t>
            </a:r>
            <a:r>
              <a:rPr lang="en-US" sz="1400" dirty="0" err="1"/>
              <a:t>event.</a:t>
            </a:r>
            <a:r>
              <a:rPr lang="en-US" sz="1400" b="1" dirty="0" err="1">
                <a:solidFill>
                  <a:srgbClr val="660E7A"/>
                </a:solidFill>
              </a:rPr>
              <a:t>target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value</a:t>
            </a: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>},</a:t>
            </a:r>
            <a:br>
              <a:rPr lang="en-US" sz="1400" dirty="0"/>
            </a:br>
            <a:r>
              <a:rPr lang="en-US" sz="1400" dirty="0" err="1">
                <a:solidFill>
                  <a:srgbClr val="FF0000"/>
                </a:solidFill>
              </a:rPr>
              <a:t>addOne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0080"/>
                </a:solidFill>
              </a:rPr>
              <a:t>function</a:t>
            </a:r>
            <a:r>
              <a:rPr lang="en-US" sz="1400" dirty="0"/>
              <a:t>( event )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event.</a:t>
            </a:r>
            <a:r>
              <a:rPr lang="en-US" sz="1400" dirty="0" err="1">
                <a:solidFill>
                  <a:srgbClr val="7A7A43"/>
                </a:solidFill>
              </a:rPr>
              <a:t>preventDefault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dirty="0">
                <a:solidFill>
                  <a:srgbClr val="458383"/>
                </a:solidFill>
              </a:rPr>
              <a:t>item </a:t>
            </a:r>
            <a:r>
              <a:rPr lang="en-US" sz="1400" dirty="0"/>
              <a:t>=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current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trim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008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458383"/>
                </a:solidFill>
              </a:rPr>
              <a:t>item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length</a:t>
            </a:r>
            <a:r>
              <a:rPr lang="en-US" sz="1400" b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&gt;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setState</a:t>
            </a:r>
            <a:r>
              <a:rPr lang="en-US" sz="1400" dirty="0"/>
              <a:t>( {</a:t>
            </a:r>
            <a:r>
              <a:rPr lang="en-US" sz="1400" b="1" dirty="0">
                <a:solidFill>
                  <a:srgbClr val="660E7A"/>
                </a:solidFill>
              </a:rPr>
              <a:t>'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b="1" dirty="0">
                <a:solidFill>
                  <a:srgbClr val="660E7A"/>
                </a:solidFill>
              </a:rPr>
              <a:t>'</a:t>
            </a:r>
            <a:r>
              <a:rPr lang="en-US" sz="1400" dirty="0"/>
              <a:t>: 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state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todos</a:t>
            </a:r>
            <a:r>
              <a:rPr lang="en-US" sz="1400" dirty="0" err="1"/>
              <a:t>.</a:t>
            </a:r>
            <a:r>
              <a:rPr lang="en-US" sz="1400" dirty="0" err="1">
                <a:solidFill>
                  <a:srgbClr val="7A7A43"/>
                </a:solidFill>
              </a:rPr>
              <a:t>concat</a:t>
            </a:r>
            <a:r>
              <a:rPr lang="en-US" sz="1400" dirty="0"/>
              <a:t>( </a:t>
            </a:r>
            <a:r>
              <a:rPr lang="en-US" sz="1400" dirty="0">
                <a:solidFill>
                  <a:srgbClr val="458383"/>
                </a:solidFill>
              </a:rPr>
              <a:t>item </a:t>
            </a:r>
            <a:r>
              <a:rPr lang="en-US" sz="1400" dirty="0"/>
              <a:t>), </a:t>
            </a:r>
            <a:r>
              <a:rPr lang="en-US" sz="1400" b="1" dirty="0">
                <a:solidFill>
                  <a:srgbClr val="660E7A"/>
                </a:solidFill>
              </a:rPr>
              <a:t>'current'</a:t>
            </a:r>
            <a:r>
              <a:rPr lang="en-US" sz="1400" dirty="0"/>
              <a:t>: </a:t>
            </a:r>
            <a:r>
              <a:rPr lang="en-US" sz="1400" b="1" dirty="0">
                <a:solidFill>
                  <a:srgbClr val="008000"/>
                </a:solidFill>
              </a:rPr>
              <a:t>''</a:t>
            </a: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},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 2 - &lt;input&gt;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2010876">
            <a:off x="3275520" y="2493720"/>
            <a:ext cx="328868" cy="37112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5" name="Down Arrow 4"/>
          <p:cNvSpPr/>
          <p:nvPr/>
        </p:nvSpPr>
        <p:spPr>
          <a:xfrm rot="10597358">
            <a:off x="3949327" y="3404960"/>
            <a:ext cx="383678" cy="36421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Down Arrow 5"/>
          <p:cNvSpPr/>
          <p:nvPr/>
        </p:nvSpPr>
        <p:spPr>
          <a:xfrm rot="10597358">
            <a:off x="5803398" y="3366342"/>
            <a:ext cx="356601" cy="4246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96" y="3358834"/>
            <a:ext cx="233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Combine Components just like you would other HTML tags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is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passed from the parent to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the child </a:t>
            </a: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update some model property in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in an object or function that the child can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parent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Simply use a child component like any other HTML tag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data as an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on the child tag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child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Access attribute data using 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will be any type the parent passes.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fullPageBox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Header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header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header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 err="1">
                <a:solidFill>
                  <a:srgbClr val="FF0000"/>
                </a:solidFill>
              </a:rPr>
              <a:t>Nav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>
                <a:solidFill>
                  <a:srgbClr val="FF0000"/>
                </a:solidFill>
              </a:rPr>
              <a:t>Middle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text</a:t>
            </a:r>
            <a:r>
              <a:rPr lang="en-US" sz="1600" b="1" dirty="0">
                <a:solidFill>
                  <a:srgbClr val="008000"/>
                </a:solidFill>
              </a:rPr>
              <a:t>="Hello, world."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Footer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footer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footer</a:t>
            </a:r>
            <a:r>
              <a:rPr lang="en-US" sz="1600" dirty="0"/>
              <a:t>} 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0582" y="2743200"/>
            <a:ext cx="2181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Reference model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0600" y="23622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19600" y="2857398"/>
            <a:ext cx="990600" cy="243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91000" y="3034099"/>
            <a:ext cx="1295401" cy="10338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notices the Model has changed (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r>
              <a:rPr lang="en-US" dirty="0" err="1" smtClean="0">
                <a:solidFill>
                  <a:srgbClr val="C00000"/>
                </a:solidFill>
              </a:rPr>
              <a:t>setState</a:t>
            </a:r>
            <a:r>
              <a:rPr lang="en-US" dirty="0" smtClean="0">
                <a:solidFill>
                  <a:srgbClr val="C00000"/>
                </a:solidFill>
              </a:rPr>
              <a:t>())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calls </a:t>
            </a:r>
            <a:r>
              <a:rPr lang="en-US" dirty="0" smtClean="0">
                <a:solidFill>
                  <a:srgbClr val="C00000"/>
                </a:solidFill>
              </a:rPr>
              <a:t>render() </a:t>
            </a:r>
            <a:r>
              <a:rPr lang="en-US" dirty="0" smtClean="0"/>
              <a:t>of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puts the HTML into an in-memory copy of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Called the Virtual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If it updated the DOM for each component, it is SLOW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rendering ALL components (that changed)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updates differences between the Virtual DOM and the DOM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MUCH faster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Many components have sub components that must change also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React app often uses AJAX to communicate with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of the following sections describes this in great detail.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most important point is that the AJAX updates the state variable and React automatically re-renders the Components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Component Architecture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becomes a custom tag in HTML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has its own MVC (usually in the same file)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on the client side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did everything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/>
              <a:t> in the section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 the following sections, we will use Kraken and its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Navigating Through Pages</a:t>
            </a:r>
          </a:p>
        </p:txBody>
      </p:sp>
    </p:spTree>
    <p:extLst>
      <p:ext uri="{BB962C8B-B14F-4D97-AF65-F5344CB8AC3E}">
        <p14:creationId xmlns:p14="http://schemas.microsoft.com/office/powerpoint/2010/main" val="7501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React is a </a:t>
            </a: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side framework 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Think </a:t>
            </a:r>
            <a:r>
              <a:rPr lang="en-US" dirty="0">
                <a:solidFill>
                  <a:srgbClr val="FF0000"/>
                </a:solidFill>
              </a:rPr>
              <a:t>custom</a:t>
            </a:r>
            <a:r>
              <a:rPr lang="en-US" dirty="0"/>
              <a:t> HTML tags</a:t>
            </a:r>
          </a:p>
          <a:p>
            <a:pPr lvl="1"/>
            <a:r>
              <a:rPr lang="en-US" dirty="0"/>
              <a:t>Combines </a:t>
            </a:r>
            <a:r>
              <a:rPr lang="en-US" dirty="0" smtClean="0"/>
              <a:t>Model</a:t>
            </a:r>
            <a:r>
              <a:rPr lang="en-US" dirty="0"/>
              <a:t>, </a:t>
            </a:r>
            <a:r>
              <a:rPr lang="en-US" dirty="0" smtClean="0"/>
              <a:t>View, and Controller </a:t>
            </a:r>
            <a:r>
              <a:rPr lang="en-US" dirty="0"/>
              <a:t>in the same file</a:t>
            </a:r>
          </a:p>
          <a:p>
            <a:r>
              <a:rPr lang="en-US" dirty="0" smtClean="0"/>
              <a:t>Usually creates a Single Page App (</a:t>
            </a:r>
            <a:r>
              <a:rPr lang="en-US" dirty="0" smtClean="0">
                <a:solidFill>
                  <a:srgbClr val="FF0000"/>
                </a:solidFill>
              </a:rPr>
              <a:t>SPA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react-router</a:t>
            </a:r>
            <a:r>
              <a:rPr lang="en-US" dirty="0" smtClean="0"/>
              <a:t> module to navigate on the browser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MVC</a:t>
            </a:r>
            <a:r>
              <a:rPr lang="en-US" dirty="0" smtClean="0"/>
              <a:t> (in the browser)</a:t>
            </a:r>
          </a:p>
          <a:p>
            <a:r>
              <a:rPr lang="en-US" dirty="0" smtClean="0"/>
              <a:t>Uses new language, </a:t>
            </a:r>
            <a:r>
              <a:rPr lang="en-US" dirty="0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 (JavaScript with XML)</a:t>
            </a:r>
          </a:p>
          <a:p>
            <a:pPr lvl="1"/>
            <a:r>
              <a:rPr lang="en-US" dirty="0" smtClean="0"/>
              <a:t>Must use a compiler to translate into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r>
              <a:rPr lang="en-US" dirty="0" smtClean="0"/>
              <a:t> to translate (trans-compiler)</a:t>
            </a:r>
          </a:p>
          <a:p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  <a:r>
              <a:rPr lang="en-US" dirty="0" smtClean="0"/>
              <a:t> to communicate with server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Creating a Single Page App (SPA) requires: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(most) pages load initially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Pages stored on browser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acquired from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does React know the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  <a:r>
              <a:rPr lang="en-US" dirty="0" smtClean="0"/>
              <a:t> of pages?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/>
              <a:t>React component, </a:t>
            </a:r>
            <a:r>
              <a:rPr lang="en-US" dirty="0">
                <a:solidFill>
                  <a:srgbClr val="FF0000"/>
                </a:solidFill>
              </a:rPr>
              <a:t>&lt;Router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routes (URI paths) present in the app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 from </a:t>
            </a:r>
            <a:r>
              <a:rPr lang="en-US" dirty="0"/>
              <a:t>the React component,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Route&gt;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Defines the path TO component relationship, like Express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Show a React component, </a:t>
            </a:r>
            <a:r>
              <a:rPr lang="en-US" dirty="0" smtClean="0">
                <a:solidFill>
                  <a:srgbClr val="FF0000"/>
                </a:solidFill>
              </a:rPr>
              <a:t>&lt;Link&gt;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open a different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="/first"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First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the {First}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 the pages (Components)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Layout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layout.jsx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Home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home.jsx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First </a:t>
            </a:r>
            <a:r>
              <a:rPr lang="en-US" dirty="0"/>
              <a:t>= </a:t>
            </a:r>
            <a:r>
              <a:rPr lang="en-US" b="1" i="1" dirty="0">
                <a:solidFill>
                  <a:srgbClr val="660E7A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'./public/views/</a:t>
            </a:r>
            <a:r>
              <a:rPr lang="en-US" b="1" dirty="0" err="1">
                <a:solidFill>
                  <a:srgbClr val="008000"/>
                </a:solidFill>
              </a:rPr>
              <a:t>first.jsx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ome.jsx</a:t>
            </a:r>
            <a:r>
              <a:rPr lang="en-US" dirty="0" smtClean="0"/>
              <a:t> has links to the other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Shown on the next page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-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React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Link 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'react-router/lib/Link'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>
                <a:solidFill>
                  <a:srgbClr val="660E7A"/>
                </a:solidFill>
              </a:rPr>
              <a:t>displayName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8000"/>
                </a:solidFill>
              </a:rPr>
              <a:t>'home'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>
                <a:solidFill>
                  <a:srgbClr val="0000FF"/>
                </a:solidFill>
              </a:rPr>
              <a:t>id</a:t>
            </a:r>
            <a:r>
              <a:rPr lang="en-US" sz="1600" b="1" dirty="0">
                <a:solidFill>
                  <a:srgbClr val="008000"/>
                </a:solidFill>
              </a:rPr>
              <a:t>='home'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&gt;This is the home page&lt;/</a:t>
            </a:r>
            <a:r>
              <a:rPr lang="en-US" sz="1600" b="1" dirty="0">
                <a:solidFill>
                  <a:srgbClr val="000080"/>
                </a:solidFill>
              </a:rPr>
              <a:t>h1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&gt;I am a React Router rendered view&lt;/</a:t>
            </a:r>
            <a:r>
              <a:rPr lang="en-US" sz="1600" b="1" dirty="0">
                <a:solidFill>
                  <a:srgbClr val="000080"/>
                </a:solidFill>
              </a:rPr>
              <a:t>h6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='/first'</a:t>
            </a:r>
            <a:r>
              <a:rPr lang="en-US" sz="1600" dirty="0"/>
              <a:t>&gt;Click to go to First&lt;/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='/second'</a:t>
            </a:r>
            <a:r>
              <a:rPr lang="en-US" sz="1600" dirty="0"/>
              <a:t>&gt;Click to go to Second&lt;/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='/third'</a:t>
            </a:r>
            <a:r>
              <a:rPr lang="en-US" sz="1600" dirty="0"/>
              <a:t>&gt;Click to go to Third&lt;/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>
                <a:solidFill>
                  <a:srgbClr val="0000FF"/>
                </a:solidFill>
              </a:rPr>
              <a:t>to</a:t>
            </a:r>
            <a:r>
              <a:rPr lang="en-US" sz="1600" b="1" dirty="0">
                <a:solidFill>
                  <a:srgbClr val="008000"/>
                </a:solidFill>
              </a:rPr>
              <a:t>='/fourth'</a:t>
            </a:r>
            <a:r>
              <a:rPr lang="en-US" sz="1600" dirty="0"/>
              <a:t>&gt;Click to go to Fourth&lt;/</a:t>
            </a:r>
            <a:r>
              <a:rPr lang="en-US" sz="1600" b="1" dirty="0">
                <a:solidFill>
                  <a:srgbClr val="000080"/>
                </a:solidFill>
              </a:rPr>
              <a:t>Link</a:t>
            </a:r>
            <a:r>
              <a:rPr lang="en-US" sz="1600" dirty="0" smtClean="0"/>
              <a:t>&gt; &lt;</a:t>
            </a:r>
            <a:r>
              <a:rPr lang="en-US" sz="1600" b="1" dirty="0" err="1">
                <a:solidFill>
                  <a:srgbClr val="000080"/>
                </a:solidFill>
              </a:rPr>
              <a:t>br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/public/views/</a:t>
            </a:r>
            <a:r>
              <a:rPr lang="en-US" dirty="0" err="1" smtClean="0"/>
              <a:t>home.jsx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438400"/>
            <a:ext cx="348332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&lt;Link&gt;s to a path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React renders that path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Looks in 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to see how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Renders the parents of the path</a:t>
            </a:r>
          </a:p>
        </p:txBody>
      </p:sp>
    </p:spTree>
    <p:extLst>
      <p:ext uri="{BB962C8B-B14F-4D97-AF65-F5344CB8AC3E}">
        <p14:creationId xmlns:p14="http://schemas.microsoft.com/office/powerpoint/2010/main" val="7749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	&lt;</a:t>
            </a:r>
            <a:r>
              <a:rPr lang="en-US" b="1" dirty="0">
                <a:solidFill>
                  <a:srgbClr val="000080"/>
                </a:solidFill>
              </a:rPr>
              <a:t>Link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b="1" dirty="0">
                <a:solidFill>
                  <a:srgbClr val="008000"/>
                </a:solidFill>
              </a:rPr>
              <a:t>='/first'</a:t>
            </a:r>
            <a:r>
              <a:rPr lang="en-US" dirty="0"/>
              <a:t>&gt;Click to go to First&lt;/</a:t>
            </a:r>
            <a:r>
              <a:rPr lang="en-US" b="1" dirty="0">
                <a:solidFill>
                  <a:srgbClr val="000080"/>
                </a:solidFill>
              </a:rPr>
              <a:t>Link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Tells React to display the component whose path is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 defined in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 previously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the whole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</a:t>
            </a:r>
            <a:r>
              <a:rPr lang="en-US" dirty="0" smtClean="0">
                <a:solidFill>
                  <a:srgbClr val="FF0000"/>
                </a:solidFill>
              </a:rPr>
              <a:t>./public/views/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contains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Then renders </a:t>
            </a:r>
            <a:r>
              <a:rPr lang="en-US" dirty="0" smtClean="0">
                <a:solidFill>
                  <a:srgbClr val="FF0000"/>
                </a:solidFill>
              </a:rPr>
              <a:t>./</a:t>
            </a:r>
            <a:r>
              <a:rPr lang="en-US" dirty="0" err="1" smtClean="0">
                <a:solidFill>
                  <a:srgbClr val="FF0000"/>
                </a:solidFill>
              </a:rPr>
              <a:t>publice</a:t>
            </a:r>
            <a:r>
              <a:rPr lang="en-US" dirty="0" smtClean="0">
                <a:solidFill>
                  <a:srgbClr val="FF0000"/>
                </a:solidFill>
              </a:rPr>
              <a:t>/views/</a:t>
            </a:r>
            <a:r>
              <a:rPr lang="en-US" dirty="0" err="1" smtClean="0">
                <a:solidFill>
                  <a:srgbClr val="FF0000"/>
                </a:solidFill>
              </a:rPr>
              <a:t>first.jsx</a:t>
            </a:r>
            <a:endParaRPr lang="en-US" dirty="0" smtClean="0">
              <a:solidFill>
                <a:srgbClr val="FF0000"/>
              </a:solidFill>
            </a:endParaRP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renders as a child of </a:t>
            </a:r>
            <a:r>
              <a:rPr lang="en-US" dirty="0" err="1" smtClean="0">
                <a:solidFill>
                  <a:srgbClr val="FF0000"/>
                </a:solidFill>
              </a:rPr>
              <a:t>layout.jsx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 err="1">
                <a:solidFill>
                  <a:srgbClr val="FF0000"/>
                </a:solidFill>
              </a:rPr>
              <a:t>layout.jsx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already </a:t>
            </a:r>
            <a:r>
              <a:rPr lang="en-US" dirty="0" smtClean="0"/>
              <a:t>rendered,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only </a:t>
            </a:r>
            <a:r>
              <a:rPr lang="en-US" dirty="0" err="1" smtClean="0">
                <a:solidFill>
                  <a:srgbClr val="FF0000"/>
                </a:solidFill>
              </a:rPr>
              <a:t>first.jsx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part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&lt;Link&gt;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</a:rPr>
              <a:t>charSet</a:t>
            </a:r>
            <a:r>
              <a:rPr lang="en-US" sz="1600" b="1" dirty="0">
                <a:solidFill>
                  <a:srgbClr val="008000"/>
                </a:solidFill>
              </a:rPr>
              <a:t>='utf-8'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b="1" dirty="0" err="1">
                <a:solidFill>
                  <a:srgbClr val="660E7A"/>
                </a:solidFill>
              </a:rPr>
              <a:t>title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title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link </a:t>
            </a:r>
            <a:r>
              <a:rPr lang="en-US" sz="1600" b="1" dirty="0" err="1">
                <a:solidFill>
                  <a:srgbClr val="0000FF"/>
                </a:solidFill>
              </a:rPr>
              <a:t>rel</a:t>
            </a:r>
            <a:r>
              <a:rPr lang="en-US" sz="1600" b="1" dirty="0">
                <a:solidFill>
                  <a:srgbClr val="008000"/>
                </a:solidFill>
              </a:rPr>
              <a:t>='stylesheet' </a:t>
            </a:r>
            <a:r>
              <a:rPr lang="en-US" sz="1600" b="1" dirty="0" err="1">
                <a:solidFill>
                  <a:srgbClr val="0000FF"/>
                </a:solidFill>
              </a:rPr>
              <a:t>href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css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app.css</a:t>
            </a:r>
            <a:r>
              <a:rPr lang="en-US" sz="1600" b="1" dirty="0">
                <a:solidFill>
                  <a:srgbClr val="008000"/>
                </a:solidFill>
              </a:rPr>
              <a:t>'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head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.props.</a:t>
            </a:r>
            <a:r>
              <a:rPr lang="en-US" sz="1600" dirty="0" err="1">
                <a:solidFill>
                  <a:srgbClr val="7A7A43"/>
                </a:solidFill>
              </a:rPr>
              <a:t>children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>
                <a:solidFill>
                  <a:srgbClr val="000080"/>
                </a:solidFill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</a:rPr>
              <a:t>src</a:t>
            </a:r>
            <a:r>
              <a:rPr lang="en-US" sz="1600" b="1" dirty="0">
                <a:solidFill>
                  <a:srgbClr val="008000"/>
                </a:solidFill>
              </a:rPr>
              <a:t>='/</a:t>
            </a:r>
            <a:r>
              <a:rPr lang="en-US" sz="1600" b="1" dirty="0" err="1">
                <a:solidFill>
                  <a:srgbClr val="008000"/>
                </a:solidFill>
              </a:rPr>
              <a:t>bundle.js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&gt;&lt;/</a:t>
            </a:r>
            <a:r>
              <a:rPr lang="en-US" sz="1600" b="1" dirty="0">
                <a:solidFill>
                  <a:srgbClr val="000080"/>
                </a:solidFill>
              </a:rPr>
              <a:t>script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body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&lt;/</a:t>
            </a:r>
            <a:r>
              <a:rPr lang="en-US" sz="1600" b="1" dirty="0">
                <a:solidFill>
                  <a:srgbClr val="000080"/>
                </a:solidFill>
              </a:rPr>
              <a:t>html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{</a:t>
            </a:r>
            <a:r>
              <a:rPr lang="en-US" sz="1600" dirty="0" err="1" smtClean="0">
                <a:solidFill>
                  <a:srgbClr val="FF0000"/>
                </a:solidFill>
              </a:rPr>
              <a:t>this.props.children</a:t>
            </a:r>
            <a:r>
              <a:rPr lang="en-US" sz="1600" dirty="0" smtClean="0">
                <a:solidFill>
                  <a:srgbClr val="FF0000"/>
                </a:solidFill>
              </a:rPr>
              <a:t>} </a:t>
            </a:r>
            <a:r>
              <a:rPr lang="en-US" sz="1600" dirty="0" smtClean="0"/>
              <a:t>– set of components that might render inside </a:t>
            </a:r>
            <a:r>
              <a:rPr lang="en-US" sz="1600" dirty="0" err="1" smtClean="0"/>
              <a:t>layout.jsx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Defined in the </a:t>
            </a:r>
            <a:r>
              <a:rPr lang="en-US" sz="1600" dirty="0" err="1" smtClean="0">
                <a:solidFill>
                  <a:srgbClr val="FF0000"/>
                </a:solidFill>
              </a:rPr>
              <a:t>routes.jsx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Layout.jsx</a:t>
            </a:r>
            <a:r>
              <a:rPr lang="en-US" dirty="0" smtClean="0"/>
              <a:t> – Basic HTML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9127" y="4667861"/>
            <a:ext cx="32867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Bundle created from ’grunt build’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95600" y="4495800"/>
            <a:ext cx="990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1457" y="3347256"/>
            <a:ext cx="324127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Insert current child of {Layout}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From 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Default page is &lt;</a:t>
            </a:r>
            <a:r>
              <a:rPr lang="en-US" dirty="0" err="1" smtClean="0">
                <a:solidFill>
                  <a:srgbClr val="C00000"/>
                </a:solidFill>
              </a:rPr>
              <a:t>IndexRoute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71800" y="3581400"/>
            <a:ext cx="2041786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react-route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the </a:t>
            </a:r>
            <a:r>
              <a:rPr lang="en-US" dirty="0" err="1" smtClean="0"/>
              <a:t>config</a:t>
            </a:r>
            <a:r>
              <a:rPr lang="en-US" dirty="0" smtClean="0"/>
              <a:t> file, ‘</a:t>
            </a:r>
            <a:r>
              <a:rPr lang="en-US" dirty="0" err="1" smtClean="0">
                <a:solidFill>
                  <a:srgbClr val="FF0000"/>
                </a:solidFill>
              </a:rPr>
              <a:t>routes.jxs</a:t>
            </a:r>
            <a:r>
              <a:rPr lang="en-US" dirty="0" smtClean="0"/>
              <a:t>’ to defined all routes handled in the browser (as a SPA)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’ filename defined in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config.json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&gt; -- surrounds the routes available to React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Route</a:t>
            </a:r>
            <a:r>
              <a:rPr lang="en-US" dirty="0" smtClean="0"/>
              <a:t>&gt; -- defines the path / component </a:t>
            </a:r>
            <a:r>
              <a:rPr lang="en-US" dirty="0" err="1" smtClean="0"/>
              <a:t>relationshop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/>
              <a:t>&gt; -- defines the default component for the parent &lt;Route&gt;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&lt;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&gt; to exchange components in the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>
                <a:solidFill>
                  <a:srgbClr val="FF0000"/>
                </a:solidFill>
              </a:rPr>
              <a:t>.&lt;</a:t>
            </a:r>
            <a:r>
              <a:rPr lang="en-US" dirty="0" err="1" smtClean="0">
                <a:solidFill>
                  <a:srgbClr val="FF0000"/>
                </a:solidFill>
              </a:rPr>
              <a:t>attributeName</a:t>
            </a:r>
            <a:r>
              <a:rPr lang="en-US" dirty="0" smtClean="0">
                <a:solidFill>
                  <a:srgbClr val="FF0000"/>
                </a:solidFill>
              </a:rPr>
              <a:t>&gt;} </a:t>
            </a:r>
            <a:r>
              <a:rPr lang="en-US" dirty="0" smtClean="0"/>
              <a:t>– available in the JSX file for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this.props.children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– set of components (and paths) defined in the ‘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/>
              <a:t>’ and used in the parent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Makes it easy to define the interaction of components in React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on Kraken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6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Configuring React on Kraken is fairly straight forward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to use React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Server Side Rendering (SSR)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Client Side Rendering (Single Page App)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onfigure Kraken routes to start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path ‘/’ to index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React routes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routes.jsx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Define React path to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initial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translate JSX code to plain JS code (</a:t>
            </a:r>
            <a:r>
              <a:rPr lang="en-US" dirty="0" err="1" smtClean="0"/>
              <a:t>transpiler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babel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0325" marR="0" indent="-285750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Server side routing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  <a:sym typeface="Wingdings"/>
              </a:rPr>
              <a:t> 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</a:t>
            </a:r>
            <a:r>
              <a:rPr lang="en-US" sz="1600" b="1" dirty="0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/</a:t>
            </a:r>
            <a:r>
              <a:rPr lang="en-US" sz="1600" b="1" dirty="0" err="1" smtClean="0">
                <a:solidFill>
                  <a:srgbClr val="FF0000"/>
                </a:solidFill>
                <a:latin typeface="Menlo" charset="0"/>
                <a:ea typeface="ＭＳ 明朝" charset="-128"/>
                <a:cs typeface="Times New Roman" charset="0"/>
              </a:rPr>
              <a:t>config.json</a:t>
            </a:r>
            <a:endParaRPr lang="en-US" sz="1600" b="1" dirty="0" smtClean="0">
              <a:solidFill>
                <a:srgbClr val="FF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require:anemone-machina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expressView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cache"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"path:./public/views"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"view engines"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jsx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"anemone-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machina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/lib/server"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"renderer"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"method"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"create"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{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"routes"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"require:./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        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routesFilePath</a:t>
            </a:r>
            <a:r>
              <a:rPr lang="en-US" sz="16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"path:./</a:t>
            </a:r>
            <a:r>
              <a:rPr lang="en-US" sz="16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routes.jsx</a:t>
            </a: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"</a:t>
            </a:r>
            <a:b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    ]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16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},</a:t>
            </a:r>
            <a:endParaRPr lang="en-US" sz="2800" dirty="0">
              <a:effectLst/>
              <a:latin typeface="Gill Sans" charset="0"/>
              <a:ea typeface="ＭＳ 明朝" charset="-128"/>
              <a:cs typeface="Times New Roman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Kraken’s view-engine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00600" y="2590800"/>
            <a:ext cx="3232572" cy="381000"/>
            <a:chOff x="4800600" y="2590800"/>
            <a:chExt cx="3232572" cy="381000"/>
          </a:xfrm>
        </p:grpSpPr>
        <p:sp>
          <p:nvSpPr>
            <p:cNvPr id="4" name="Down Arrow 3"/>
            <p:cNvSpPr/>
            <p:nvPr/>
          </p:nvSpPr>
          <p:spPr>
            <a:xfrm rot="5400000">
              <a:off x="5099304" y="22920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35391"/>
              <a:ext cx="20133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views are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87011" y="4253879"/>
            <a:ext cx="3367587" cy="508621"/>
            <a:chOff x="3787011" y="4253879"/>
            <a:chExt cx="3367587" cy="508621"/>
          </a:xfrm>
        </p:grpSpPr>
        <p:sp>
          <p:nvSpPr>
            <p:cNvPr id="11" name="Down Arrow 10"/>
            <p:cNvSpPr/>
            <p:nvPr/>
          </p:nvSpPr>
          <p:spPr>
            <a:xfrm rot="3958715">
              <a:off x="4085715" y="4082796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002" y="4253879"/>
              <a:ext cx="22695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the </a:t>
              </a:r>
              <a:r>
                <a:rPr lang="en-US" dirty="0" err="1" smtClean="0">
                  <a:solidFill>
                    <a:srgbClr val="C00000"/>
                  </a:solidFill>
                </a:rPr>
                <a:t>routes.jsx</a:t>
              </a:r>
              <a:r>
                <a:rPr lang="en-US" dirty="0" smtClean="0">
                  <a:solidFill>
                    <a:srgbClr val="C00000"/>
                  </a:solidFill>
                </a:rPr>
                <a:t> 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Component has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Model – stored in the </a:t>
            </a:r>
            <a:r>
              <a:rPr lang="en-US" dirty="0" err="1" smtClean="0">
                <a:solidFill>
                  <a:srgbClr val="FF0000"/>
                </a:solidFill>
              </a:rPr>
              <a:t>this.state</a:t>
            </a:r>
            <a:r>
              <a:rPr lang="en-US" dirty="0" smtClean="0"/>
              <a:t> hash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View – called by React via 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Controller – called by the view when an event occurs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Actually, think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Controller</a:t>
            </a:r>
            <a:r>
              <a:rPr lang="en-US" dirty="0" smtClean="0">
                <a:sym typeface="Wingdings"/>
              </a:rPr>
              <a:t> 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View collects User Input (mouse clicks,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), passes event to the Controller (methods in the Component)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The Controller calls the business logic, updates the Model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this.setState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{ name: value } 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React AUTOMATICALLY notices that the Model changed and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renders() </a:t>
            </a:r>
            <a:r>
              <a:rPr lang="en-US" dirty="0" smtClean="0">
                <a:sym typeface="Wingdings"/>
              </a:rPr>
              <a:t>the View for changed Components ONLY.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/controllers/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Defines path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path =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dirty="0" smtClean="0">
                <a:sym typeface="Wingdings"/>
              </a:rPr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Renders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PATH</a:t>
            </a:r>
            <a:r>
              <a:rPr lang="en-US" dirty="0" smtClean="0">
                <a:sym typeface="Wingdings"/>
              </a:rPr>
              <a:t>, not the page name, looks it up in the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routes.jsx</a:t>
            </a:r>
            <a:r>
              <a:rPr lang="en-US" dirty="0" smtClean="0">
                <a:sym typeface="Wingdings"/>
              </a:rPr>
              <a:t> file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0" indent="0"/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router.</a:t>
            </a:r>
            <a:r>
              <a:rPr lang="en-US" sz="2400" dirty="0" err="1">
                <a:solidFill>
                  <a:srgbClr val="7A7A43"/>
                </a:solidFill>
                <a:latin typeface="Gill Sans" charset="0"/>
                <a:ea typeface="ＭＳ 明朝" charset="-128"/>
                <a:cs typeface="Times New Roman" charset="0"/>
              </a:rPr>
              <a:t>get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'/'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r>
              <a:rPr lang="en-US" sz="2400" dirty="0" err="1">
                <a:latin typeface="Gill Sans" charset="0"/>
                <a:ea typeface="ＭＳ 明朝" charset="-128"/>
                <a:cs typeface="Times New Roman" charset="0"/>
              </a:rPr>
              <a:t>req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, res) {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//       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res.send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('&lt;code&gt;&lt;pre&gt;' + </a:t>
            </a:r>
            <a:r>
              <a:rPr lang="en-US" sz="2400" i="1" dirty="0" err="1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JSON.stringify</a:t>
            </a: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(model, null, 2) + '&lt;/pre&gt;&lt;/code&gt;');</a:t>
            </a:r>
            <a:b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i="1" dirty="0">
                <a:solidFill>
                  <a:srgbClr val="808080"/>
                </a:solidFill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res.</a:t>
            </a:r>
            <a:r>
              <a:rPr lang="en-US" sz="2400" dirty="0" err="1">
                <a:solidFill>
                  <a:srgbClr val="7A7A4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render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( </a:t>
            </a:r>
            <a:r>
              <a:rPr lang="en-US" sz="2400" dirty="0" err="1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req.</a:t>
            </a:r>
            <a:r>
              <a:rPr lang="en-US" sz="2400" b="1" dirty="0" err="1">
                <a:solidFill>
                  <a:srgbClr val="660E7A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url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, </a:t>
            </a:r>
            <a:r>
              <a:rPr lang="en-US" sz="2400" dirty="0">
                <a:solidFill>
                  <a:srgbClr val="458383"/>
                </a:solidFill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model </a:t>
            </a:r>
            <a:r>
              <a:rPr lang="en-US" sz="2400" dirty="0">
                <a:highlight>
                  <a:srgbClr val="FFFF00"/>
                </a:highlight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    </a:t>
            </a:r>
            <a:b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2400" dirty="0">
                <a:latin typeface="Gill Sans" charset="0"/>
                <a:ea typeface="ＭＳ 明朝" charset="-128"/>
                <a:cs typeface="Times New Roman" charset="0"/>
              </a:rPr>
              <a:t>    });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Defines the routes for React and Kraken</a:t>
            </a:r>
          </a:p>
          <a:p>
            <a:pPr marL="574675" lvl="2" indent="0">
              <a:buNone/>
            </a:pP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React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'react-router'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Router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b="1" i="1" dirty="0" smtClean="0">
                <a:solidFill>
                  <a:srgbClr val="660E7A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b="1" i="1" dirty="0" err="1" smtClean="0">
                <a:solidFill>
                  <a:srgbClr val="660E7A"/>
                </a:solidFill>
              </a:rPr>
              <a:t>ReactRouter</a:t>
            </a:r>
            <a:r>
              <a:rPr lang="en-US" sz="1600" dirty="0" err="1" smtClean="0"/>
              <a:t>.</a:t>
            </a:r>
            <a:r>
              <a:rPr lang="en-US" sz="1600" b="1" dirty="0" err="1" smtClean="0">
                <a:solidFill>
                  <a:srgbClr val="660E7A"/>
                </a:solidFill>
              </a:rPr>
              <a:t>IndexRoute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Layout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layout.jsx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Home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home.jsx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First </a:t>
            </a:r>
            <a:r>
              <a:rPr lang="en-US" sz="1600" dirty="0" smtClean="0"/>
              <a:t>= </a:t>
            </a:r>
            <a:r>
              <a:rPr lang="en-US" sz="1600" b="1" i="1" dirty="0" smtClean="0">
                <a:solidFill>
                  <a:srgbClr val="660E7A"/>
                </a:solidFill>
              </a:rPr>
              <a:t>require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'./public/views/</a:t>
            </a:r>
            <a:r>
              <a:rPr lang="en-US" sz="1600" b="1" dirty="0" err="1" smtClean="0">
                <a:solidFill>
                  <a:srgbClr val="008000"/>
                </a:solidFill>
              </a:rPr>
              <a:t>first.jsx</a:t>
            </a:r>
            <a:r>
              <a:rPr lang="en-US" sz="1600" b="1" dirty="0" smtClean="0">
                <a:solidFill>
                  <a:srgbClr val="008000"/>
                </a:solidFill>
              </a:rPr>
              <a:t>'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 smtClean="0">
                <a:solidFill>
                  <a:srgbClr val="660E7A"/>
                </a:solidFill>
              </a:rPr>
              <a:t>routes </a:t>
            </a:r>
            <a:r>
              <a:rPr lang="en-US" sz="1600" dirty="0" smtClean="0"/>
              <a:t>= </a:t>
            </a:r>
            <a:r>
              <a:rPr lang="en-US" sz="1600" b="1" dirty="0" err="1" smtClean="0">
                <a:solidFill>
                  <a:srgbClr val="660E7A"/>
                </a:solidFill>
              </a:rPr>
              <a:t>module</a:t>
            </a:r>
            <a:r>
              <a:rPr lang="en-US" sz="1600" dirty="0" err="1" smtClean="0"/>
              <a:t>.</a:t>
            </a:r>
            <a:r>
              <a:rPr lang="en-US" sz="1600" dirty="0" err="1" smtClean="0">
                <a:solidFill>
                  <a:srgbClr val="7A7A43"/>
                </a:solidFill>
              </a:rPr>
              <a:t>exports</a:t>
            </a:r>
            <a:r>
              <a:rPr lang="en-US" sz="1600" dirty="0" smtClean="0">
                <a:solidFill>
                  <a:srgbClr val="7A7A43"/>
                </a:solidFill>
              </a:rPr>
              <a:t> </a:t>
            </a:r>
            <a:r>
              <a:rPr lang="en-US" sz="1600" dirty="0" smtClean="0"/>
              <a:t>= (</a:t>
            </a:r>
            <a:br>
              <a:rPr lang="en-US" sz="1600" dirty="0" smtClean="0"/>
            </a:br>
            <a:r>
              <a:rPr lang="en-US" sz="1600" dirty="0" smtClean="0"/>
              <a:t>    &lt;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='/'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Layout</a:t>
            </a:r>
            <a:r>
              <a:rPr lang="en-US" sz="1600" dirty="0" smtClean="0"/>
              <a:t>}&gt;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err="1" smtClean="0">
                <a:solidFill>
                  <a:srgbClr val="000080"/>
                </a:solidFill>
              </a:rPr>
              <a:t>IndexRoute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Home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    &lt;</a:t>
            </a:r>
            <a:r>
              <a:rPr lang="en-US" sz="1600" b="1" dirty="0" smtClean="0">
                <a:solidFill>
                  <a:srgbClr val="000080"/>
                </a:solidFill>
              </a:rPr>
              <a:t>Route </a:t>
            </a:r>
            <a:r>
              <a:rPr lang="en-US" sz="1600" b="1" dirty="0" smtClean="0">
                <a:solidFill>
                  <a:srgbClr val="0000FF"/>
                </a:solidFill>
              </a:rPr>
              <a:t>path</a:t>
            </a:r>
            <a:r>
              <a:rPr lang="en-US" sz="1600" b="1" dirty="0" smtClean="0">
                <a:solidFill>
                  <a:srgbClr val="008000"/>
                </a:solidFill>
              </a:rPr>
              <a:t>="/first" </a:t>
            </a:r>
            <a:r>
              <a:rPr lang="en-US" sz="1600" b="1" dirty="0" smtClean="0">
                <a:solidFill>
                  <a:srgbClr val="0000FF"/>
                </a:solidFill>
              </a:rPr>
              <a:t>component</a:t>
            </a:r>
            <a:r>
              <a:rPr lang="en-US" sz="1600" b="1" dirty="0" smtClean="0">
                <a:solidFill>
                  <a:srgbClr val="008000"/>
                </a:solidFill>
              </a:rPr>
              <a:t>=</a:t>
            </a:r>
            <a:r>
              <a:rPr lang="en-US" sz="1600" dirty="0" smtClean="0"/>
              <a:t>{</a:t>
            </a:r>
            <a:r>
              <a:rPr lang="en-US" sz="1600" b="1" i="1" dirty="0" smtClean="0">
                <a:solidFill>
                  <a:srgbClr val="660E7A"/>
                </a:solidFill>
              </a:rPr>
              <a:t>First</a:t>
            </a:r>
            <a:r>
              <a:rPr lang="en-US" sz="1600" dirty="0" smtClean="0"/>
              <a:t>} /&gt;</a:t>
            </a:r>
            <a:br>
              <a:rPr lang="en-US" sz="1600" dirty="0" smtClean="0"/>
            </a:br>
            <a:r>
              <a:rPr lang="en-US" sz="1600" dirty="0" smtClean="0"/>
              <a:t>        &lt;/</a:t>
            </a:r>
            <a:r>
              <a:rPr lang="en-US" sz="1600" b="1" dirty="0" smtClean="0">
                <a:solidFill>
                  <a:srgbClr val="000080"/>
                </a:solidFill>
              </a:rPr>
              <a:t>Route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    &lt;/</a:t>
            </a:r>
            <a:r>
              <a:rPr lang="en-US" sz="1600" b="1" dirty="0" smtClean="0">
                <a:solidFill>
                  <a:srgbClr val="000080"/>
                </a:solidFill>
              </a:rPr>
              <a:t>Router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routes available to React and Kraken</a:t>
            </a:r>
          </a:p>
          <a:p>
            <a:pPr marL="288925" lvl="1" indent="0">
              <a:buNone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routes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Router </a:t>
            </a:r>
            <a:r>
              <a:rPr lang="en-US" b="1" dirty="0">
                <a:solidFill>
                  <a:srgbClr val="0000FF"/>
                </a:solidFill>
              </a:rPr>
              <a:t>history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 err="1">
                <a:solidFill>
                  <a:srgbClr val="660E7A"/>
                </a:solidFill>
              </a:rPr>
              <a:t>ReactRouter</a:t>
            </a:r>
            <a:r>
              <a:rPr lang="en-US" dirty="0" err="1"/>
              <a:t>.browserHistory</a:t>
            </a:r>
            <a:r>
              <a:rPr lang="en-US" dirty="0"/>
              <a:t>} 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='/'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Layout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>
                <a:solidFill>
                  <a:srgbClr val="000080"/>
                </a:solidFill>
              </a:rPr>
              <a:t>IndexRoute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Home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Route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b="1" dirty="0">
                <a:solidFill>
                  <a:srgbClr val="008000"/>
                </a:solidFill>
              </a:rPr>
              <a:t>="/first" </a:t>
            </a:r>
            <a:r>
              <a:rPr lang="en-US" b="1" dirty="0">
                <a:solidFill>
                  <a:srgbClr val="0000FF"/>
                </a:solidFill>
              </a:rPr>
              <a:t>component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First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Route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Router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outermost </a:t>
            </a:r>
            <a:r>
              <a:rPr lang="en-US" dirty="0"/>
              <a:t>R</a:t>
            </a:r>
            <a:r>
              <a:rPr lang="en-US" dirty="0" smtClean="0"/>
              <a:t>oute defines the basic HTML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 the others are </a:t>
            </a:r>
            <a:r>
              <a:rPr lang="en-US" dirty="0" smtClean="0">
                <a:solidFill>
                  <a:srgbClr val="FF0000"/>
                </a:solidFill>
              </a:rPr>
              <a:t>INSIDE</a:t>
            </a:r>
            <a:r>
              <a:rPr lang="en-US" dirty="0" smtClean="0"/>
              <a:t> the layout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IndexRoute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defines the default (initial) page layout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Path, </a:t>
            </a:r>
            <a:r>
              <a:rPr lang="en-US" dirty="0" smtClean="0">
                <a:solidFill>
                  <a:srgbClr val="FF0000"/>
                </a:solidFill>
              </a:rPr>
              <a:t>/first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REPLACES</a:t>
            </a:r>
            <a:r>
              <a:rPr lang="en-US" dirty="0" smtClean="0"/>
              <a:t> the {Home} page with the {First}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go to a page, use the </a:t>
            </a:r>
            <a:r>
              <a:rPr lang="en-US" dirty="0" smtClean="0">
                <a:solidFill>
                  <a:srgbClr val="FF0000"/>
                </a:solidFill>
              </a:rPr>
              <a:t>&lt;Link&gt;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Routes.jsx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is </a:t>
            </a:r>
            <a:r>
              <a:rPr lang="en-US" dirty="0" smtClean="0">
                <a:solidFill>
                  <a:srgbClr val="C00000"/>
                </a:solidFill>
              </a:rPr>
              <a:t>/public/views/</a:t>
            </a:r>
            <a:r>
              <a:rPr lang="en-US" dirty="0" err="1" smtClean="0">
                <a:solidFill>
                  <a:srgbClr val="C00000"/>
                </a:solidFill>
              </a:rPr>
              <a:t>layout.jsx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HTML page</a:t>
            </a:r>
          </a:p>
          <a:p>
            <a:pPr marL="517525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'use strict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React = require(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'react</a:t>
            </a:r>
            <a:r>
              <a:rPr lang="en-US" sz="1600" b="1" dirty="0" smtClean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);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module.exports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= 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React.createClass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({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render: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function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render()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return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(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meta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charSet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='utf-8' 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/&gt;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  {</a:t>
            </a:r>
            <a:r>
              <a:rPr lang="en-US" sz="1600" b="1" dirty="0" err="1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this</a:t>
            </a:r>
            <a:r>
              <a:rPr lang="en-US" sz="1600" dirty="0" err="1">
                <a:latin typeface="Gill Sans" charset="0"/>
                <a:ea typeface="ＭＳ 明朝" charset="-128"/>
                <a:cs typeface="Times New Roman" charset="0"/>
              </a:rPr>
              <a:t>.props.title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title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head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{ </a:t>
            </a:r>
            <a:r>
              <a:rPr lang="en-US" sz="1600" dirty="0" err="1" smtClean="0">
                <a:latin typeface="Gill Sans" charset="0"/>
                <a:ea typeface="ＭＳ 明朝" charset="-128"/>
                <a:cs typeface="Times New Roman" charset="0"/>
              </a:rPr>
              <a:t>this.props.children</a:t>
            </a:r>
            <a:r>
              <a:rPr lang="en-US" sz="1600" dirty="0" smtClean="0">
                <a:latin typeface="Gill Sans" charset="0"/>
                <a:ea typeface="ＭＳ 明朝" charset="-128"/>
                <a:cs typeface="Times New Roman" charset="0"/>
              </a:rPr>
              <a:t> }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/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  &lt;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 </a:t>
            </a:r>
            <a:r>
              <a:rPr lang="en-US" sz="1600" b="1" dirty="0" err="1">
                <a:solidFill>
                  <a:srgbClr val="0000FF"/>
                </a:solidFill>
                <a:latin typeface="Gill Sans" charset="0"/>
                <a:ea typeface="ＭＳ 明朝" charset="-128"/>
                <a:cs typeface="Times New Roman" charset="0"/>
              </a:rPr>
              <a:t>src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='/</a:t>
            </a:r>
            <a:r>
              <a:rPr lang="en-US" sz="1600" b="1" dirty="0" err="1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bundle.js</a:t>
            </a:r>
            <a:r>
              <a:rPr lang="en-US" sz="1600" b="1" dirty="0">
                <a:solidFill>
                  <a:srgbClr val="008000"/>
                </a:solidFill>
                <a:latin typeface="Gill Sans" charset="0"/>
                <a:ea typeface="ＭＳ 明朝" charset="-128"/>
                <a:cs typeface="Times New Roman" charset="0"/>
              </a:rPr>
              <a:t>'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script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body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  &lt;/</a:t>
            </a:r>
            <a:r>
              <a:rPr lang="en-US" sz="1600" b="1" dirty="0">
                <a:solidFill>
                  <a:srgbClr val="000080"/>
                </a:solidFill>
                <a:latin typeface="Gill Sans" charset="0"/>
                <a:ea typeface="ＭＳ 明朝" charset="-128"/>
                <a:cs typeface="Times New Roman" charset="0"/>
              </a:rPr>
              <a:t>html</a:t>
            </a: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&gt;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  );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  }</a:t>
            </a:r>
            <a:b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</a:br>
            <a:r>
              <a:rPr lang="en-US" sz="1600" dirty="0">
                <a:latin typeface="Gill Sans" charset="0"/>
                <a:ea typeface="ＭＳ 明朝" charset="-128"/>
                <a:cs typeface="Times New Roman" charset="0"/>
              </a:rPr>
              <a:t>});</a:t>
            </a: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Layout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4267200"/>
            <a:ext cx="41171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DOM location of current child </a:t>
            </a:r>
            <a:r>
              <a:rPr lang="en-US" smtClean="0">
                <a:solidFill>
                  <a:srgbClr val="C00000"/>
                </a:solidFill>
              </a:rPr>
              <a:t>of {Layout}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1645" y="5410200"/>
            <a:ext cx="25151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Client side – combined JS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405699"/>
            <a:ext cx="609600" cy="318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57600" y="5257800"/>
            <a:ext cx="899254" cy="2909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index.js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Wingdings"/>
              </a:rPr>
              <a:t> main Node program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'use 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strict'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'babel-register'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)({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    </a:t>
            </a:r>
            <a:r>
              <a:rPr lang="en-US" sz="2000" b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presets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: [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'react'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});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express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'express'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Menlo" charset="0"/>
                <a:ea typeface="ＭＳ 明朝" charset="-128"/>
                <a:cs typeface="Times New Roman" charset="0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Menlo" charset="0"/>
                <a:ea typeface="ＭＳ 明朝" charset="-128"/>
                <a:cs typeface="Times New Roman" charset="0"/>
              </a:rPr>
              <a:t>kraken 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= </a:t>
            </a:r>
            <a:r>
              <a:rPr lang="en-US" sz="2000" i="1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require</a:t>
            </a:r>
            <a:r>
              <a:rPr lang="en-US" sz="2000" dirty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'kraken-</a:t>
            </a:r>
            <a:r>
              <a:rPr lang="en-US" sz="2000" b="1" dirty="0" err="1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js</a:t>
            </a:r>
            <a:r>
              <a:rPr lang="en-US" sz="2000" b="1" dirty="0" err="1" smtClean="0">
                <a:solidFill>
                  <a:srgbClr val="008000"/>
                </a:solidFill>
                <a:latin typeface="Menlo" charset="0"/>
                <a:ea typeface="ＭＳ 明朝" charset="-128"/>
                <a:cs typeface="Times New Roman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" charset="0"/>
                <a:ea typeface="ＭＳ 明朝" charset="-128"/>
                <a:cs typeface="Times New Roman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latin typeface="Menlo" charset="0"/>
              <a:ea typeface="ＭＳ 明朝" charset="-128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And more</a:t>
            </a:r>
            <a:r>
              <a:rPr lang="is-IS" sz="2000" dirty="0" smtClean="0">
                <a:solidFill>
                  <a:srgbClr val="C00000"/>
                </a:solidFill>
                <a:latin typeface="Menlo" charset="0"/>
                <a:ea typeface="ＭＳ 明朝" charset="-128"/>
                <a:cs typeface="Times New Roman" charset="0"/>
              </a:rPr>
              <a:t>…</a:t>
            </a:r>
            <a:endParaRPr lang="en-US" sz="3600" dirty="0">
              <a:solidFill>
                <a:srgbClr val="C00000"/>
              </a:solidFill>
              <a:latin typeface="Gill Sans" charset="0"/>
              <a:ea typeface="ＭＳ 明朝" charset="-128"/>
              <a:cs typeface="Times New Roman" charset="0"/>
            </a:endParaRPr>
          </a:p>
          <a:p>
            <a:pPr marL="0" indent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– </a:t>
            </a:r>
            <a:r>
              <a:rPr lang="en-US" dirty="0" err="1" smtClean="0"/>
              <a:t>Transpiling</a:t>
            </a:r>
            <a:r>
              <a:rPr lang="en-US" dirty="0" smtClean="0"/>
              <a:t> JSX to JS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19600" y="3048000"/>
            <a:ext cx="3940725" cy="381000"/>
            <a:chOff x="4800600" y="2635391"/>
            <a:chExt cx="3940725" cy="381000"/>
          </a:xfrm>
        </p:grpSpPr>
        <p:sp>
          <p:nvSpPr>
            <p:cNvPr id="5" name="Down Arrow 4"/>
            <p:cNvSpPr/>
            <p:nvPr/>
          </p:nvSpPr>
          <p:spPr>
            <a:xfrm rot="5400000">
              <a:off x="5099304" y="2336687"/>
              <a:ext cx="381000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8322" y="2650631"/>
              <a:ext cx="277300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Babel expects react JSX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ready for Server Side Rendering (</a:t>
            </a:r>
            <a:r>
              <a:rPr lang="en-US" dirty="0" smtClean="0">
                <a:solidFill>
                  <a:srgbClr val="FF0000"/>
                </a:solidFill>
              </a:rPr>
              <a:t>SSR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SPA</a:t>
            </a:r>
            <a:r>
              <a:rPr lang="en-US" dirty="0" smtClean="0"/>
              <a:t>, must have Client Side Rendering and Navigation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 shown before, there are a LOT of JS frameworks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 the build process, let’s combine them into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 network time to load them individually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Essentially </a:t>
            </a:r>
            <a:r>
              <a:rPr lang="en-US" dirty="0" err="1" smtClean="0"/>
              <a:t>catenated</a:t>
            </a:r>
            <a:r>
              <a:rPr lang="en-US" dirty="0" smtClean="0"/>
              <a:t> JS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uses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use </a:t>
            </a:r>
            <a:r>
              <a:rPr lang="en-US" dirty="0" err="1" smtClean="0">
                <a:solidFill>
                  <a:srgbClr val="C00000"/>
                </a:solidFill>
              </a:rPr>
              <a:t>webpack</a:t>
            </a:r>
            <a:endParaRPr lang="en-US" dirty="0" smtClean="0">
              <a:solidFill>
                <a:srgbClr val="C0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config</a:t>
            </a:r>
            <a:r>
              <a:rPr lang="en-US" dirty="0" smtClean="0"/>
              <a:t> file,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(browser) framework.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Kraken is a Server framework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with React does Server Side Rendering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routes.jsx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define </a:t>
            </a:r>
            <a:r>
              <a:rPr lang="en-US" dirty="0" smtClean="0">
                <a:solidFill>
                  <a:srgbClr val="FF0000"/>
                </a:solidFill>
              </a:rPr>
              <a:t>path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Component </a:t>
            </a:r>
            <a:r>
              <a:rPr lang="en-US" dirty="0" smtClean="0">
                <a:sym typeface="Wingdings"/>
              </a:rPr>
              <a:t>relationship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Kraken build (with </a:t>
            </a:r>
            <a:r>
              <a:rPr lang="en-US" dirty="0" err="1" smtClean="0">
                <a:solidFill>
                  <a:srgbClr val="C00000"/>
                </a:solidFill>
              </a:rPr>
              <a:t>browserify</a:t>
            </a:r>
            <a:r>
              <a:rPr lang="en-US" dirty="0" smtClean="0"/>
              <a:t>) creates </a:t>
            </a:r>
            <a:r>
              <a:rPr lang="en-US" dirty="0" err="1" smtClean="0">
                <a:solidFill>
                  <a:srgbClr val="C00000"/>
                </a:solidFill>
              </a:rPr>
              <a:t>bundle.js</a:t>
            </a:r>
            <a:r>
              <a:rPr lang="en-US" dirty="0" smtClean="0"/>
              <a:t>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 the frameworks, </a:t>
            </a:r>
            <a:r>
              <a:rPr lang="en-US" dirty="0" smtClean="0">
                <a:solidFill>
                  <a:srgbClr val="C00000"/>
                </a:solidFill>
              </a:rPr>
              <a:t>react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jquery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react-</a:t>
            </a:r>
            <a:r>
              <a:rPr lang="en-US" dirty="0" err="1" smtClean="0">
                <a:solidFill>
                  <a:srgbClr val="C00000"/>
                </a:solidFill>
              </a:rPr>
              <a:t>dom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babel</a:t>
            </a:r>
            <a:r>
              <a:rPr lang="en-US" dirty="0" smtClean="0"/>
              <a:t>, etc.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main.js</a:t>
            </a:r>
            <a:r>
              <a:rPr lang="en-US" dirty="0" smtClean="0"/>
              <a:t> program (loaded last so it runs after everything is loaded)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a new language, </a:t>
            </a:r>
            <a:r>
              <a:rPr lang="en-US" dirty="0" smtClean="0">
                <a:solidFill>
                  <a:srgbClr val="C00000"/>
                </a:solidFill>
              </a:rPr>
              <a:t>JSX</a:t>
            </a:r>
            <a:r>
              <a:rPr lang="en-US" dirty="0" smtClean="0"/>
              <a:t>, which combines JavaScript with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Both client and server must understand the language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compiles the JSX file into JS using </a:t>
            </a:r>
            <a:r>
              <a:rPr lang="en-US" dirty="0" smtClean="0">
                <a:solidFill>
                  <a:srgbClr val="FF0000"/>
                </a:solidFill>
              </a:rPr>
              <a:t>babel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Review the lab instructions in the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kraken.docx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lab-kraken</a:t>
            </a:r>
            <a:r>
              <a:rPr lang="en-US" dirty="0" smtClean="0"/>
              <a:t> </a:t>
            </a:r>
            <a:r>
              <a:rPr lang="en-US" dirty="0" smtClean="0"/>
              <a:t>folder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new Kraken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Kraken app to use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1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Refer to </a:t>
            </a:r>
            <a:r>
              <a:rPr lang="en-US" dirty="0" smtClean="0">
                <a:solidFill>
                  <a:srgbClr val="FF0000"/>
                </a:solidFill>
              </a:rPr>
              <a:t>/instructions/react-</a:t>
            </a:r>
            <a:r>
              <a:rPr lang="en-US" dirty="0" err="1" smtClean="0">
                <a:solidFill>
                  <a:srgbClr val="FF0000"/>
                </a:solidFill>
              </a:rPr>
              <a:t>routing.docx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/>
              <a:t>lab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same </a:t>
            </a:r>
            <a:r>
              <a:rPr lang="en-US" dirty="0" smtClean="0">
                <a:solidFill>
                  <a:srgbClr val="FF0000"/>
                </a:solidFill>
              </a:rPr>
              <a:t>/lab</a:t>
            </a:r>
            <a:r>
              <a:rPr lang="en-US" dirty="0" smtClean="0"/>
              <a:t> folder, or the </a:t>
            </a:r>
            <a:r>
              <a:rPr lang="en-US" dirty="0" smtClean="0">
                <a:solidFill>
                  <a:srgbClr val="FF0000"/>
                </a:solidFill>
              </a:rPr>
              <a:t>/solution-kraken</a:t>
            </a:r>
            <a:r>
              <a:rPr lang="en-US" dirty="0" smtClean="0"/>
              <a:t> folder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four pages, </a:t>
            </a:r>
            <a:r>
              <a:rPr lang="en-US" dirty="0" smtClean="0">
                <a:solidFill>
                  <a:srgbClr val="FF0000"/>
                </a:solidFill>
              </a:rPr>
              <a:t>‘/public/views/</a:t>
            </a:r>
            <a:r>
              <a:rPr lang="en-US" dirty="0" err="1" smtClean="0">
                <a:solidFill>
                  <a:srgbClr val="FF0000"/>
                </a:solidFill>
              </a:rPr>
              <a:t>first.jsx</a:t>
            </a:r>
            <a:r>
              <a:rPr lang="en-US" dirty="0" smtClean="0">
                <a:solidFill>
                  <a:srgbClr val="FF0000"/>
                </a:solidFill>
              </a:rPr>
              <a:t> – </a:t>
            </a:r>
            <a:r>
              <a:rPr lang="en-US" dirty="0" err="1" smtClean="0">
                <a:solidFill>
                  <a:srgbClr val="FF0000"/>
                </a:solidFill>
              </a:rPr>
              <a:t>fourth.jsx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page should have two </a:t>
            </a:r>
            <a:r>
              <a:rPr lang="en-US" dirty="0" smtClean="0">
                <a:solidFill>
                  <a:srgbClr val="FF0000"/>
                </a:solidFill>
              </a:rPr>
              <a:t>&lt;Link&gt;s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‘/’ – the root of the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to point to the next page in sequence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Home component should have links to ALL of the other 4 components.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a Client side framework</a:t>
            </a:r>
          </a:p>
          <a:p>
            <a:r>
              <a:rPr lang="en-US" dirty="0" smtClean="0"/>
              <a:t>In the HTML</a:t>
            </a:r>
          </a:p>
          <a:p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&lt;script&gt; </a:t>
            </a:r>
            <a:r>
              <a:rPr lang="en-US" dirty="0" smtClean="0"/>
              <a:t>tag to load modules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  <a:r>
              <a:rPr lang="en-US" dirty="0" smtClean="0"/>
              <a:t>’ – the main code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react-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’ – accesses the browser’s DOM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react-router</a:t>
            </a:r>
            <a:r>
              <a:rPr lang="en-US" dirty="0" smtClean="0"/>
              <a:t>’ -- creates the page’s topology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smtClean="0">
                <a:solidFill>
                  <a:srgbClr val="FF0000"/>
                </a:solidFill>
              </a:rPr>
              <a:t>babel/</a:t>
            </a:r>
            <a:r>
              <a:rPr lang="en-US" dirty="0" err="1" smtClean="0">
                <a:solidFill>
                  <a:srgbClr val="FF0000"/>
                </a:solidFill>
              </a:rPr>
              <a:t>browser.js</a:t>
            </a:r>
            <a:r>
              <a:rPr lang="en-US" dirty="0" smtClean="0"/>
              <a:t>’ – converts the JSX to JS</a:t>
            </a:r>
          </a:p>
          <a:p>
            <a:r>
              <a:rPr lang="en-US" dirty="0"/>
              <a:t>	</a:t>
            </a:r>
            <a:r>
              <a:rPr lang="en-US" dirty="0" smtClean="0"/>
              <a:t>	‘</a:t>
            </a:r>
            <a:r>
              <a:rPr lang="en-US" dirty="0" err="1" smtClean="0">
                <a:solidFill>
                  <a:srgbClr val="FF0000"/>
                </a:solidFill>
              </a:rPr>
              <a:t>components.js</a:t>
            </a:r>
            <a:r>
              <a:rPr lang="en-US" dirty="0" smtClean="0"/>
              <a:t>’ – my JSX code – </a:t>
            </a:r>
            <a:r>
              <a:rPr lang="en-US" dirty="0" err="1" smtClean="0"/>
              <a:t>transpiled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Contains the React application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File </a:t>
            </a: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javascripts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fullPage.js</a:t>
            </a:r>
            <a:r>
              <a:rPr lang="en-US" sz="1800" dirty="0" smtClean="0">
                <a:sym typeface="Wingdings"/>
              </a:rPr>
              <a:t> – contains the React app</a:t>
            </a:r>
            <a:endParaRPr lang="en-US" sz="1800" dirty="0" smtClean="0"/>
          </a:p>
          <a:p>
            <a:r>
              <a:rPr lang="en-US" sz="1800" dirty="0" smtClean="0"/>
              <a:t>&lt;!</a:t>
            </a:r>
            <a:r>
              <a:rPr lang="en-US" sz="1800" dirty="0"/>
              <a:t>DOCTYPE </a:t>
            </a:r>
            <a:r>
              <a:rPr lang="en-US" sz="1800" b="1" dirty="0">
                <a:solidFill>
                  <a:srgbClr val="0000FF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html </a:t>
            </a:r>
            <a:r>
              <a:rPr lang="en-US" sz="1800" b="1" dirty="0" err="1">
                <a:solidFill>
                  <a:srgbClr val="0000FF"/>
                </a:solidFill>
              </a:rPr>
              <a:t>lang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en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meta </a:t>
            </a:r>
            <a:r>
              <a:rPr lang="en-US" sz="1800" b="1" dirty="0">
                <a:solidFill>
                  <a:srgbClr val="0000FF"/>
                </a:solidFill>
              </a:rPr>
              <a:t>charset=</a:t>
            </a:r>
            <a:r>
              <a:rPr lang="en-US" sz="1800" b="1" dirty="0">
                <a:solidFill>
                  <a:srgbClr val="008000"/>
                </a:solidFill>
              </a:rPr>
              <a:t>"UTF-8"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&gt;TODO List&lt;/</a:t>
            </a:r>
            <a:r>
              <a:rPr lang="en-US" sz="1800" b="1" dirty="0">
                <a:solidFill>
                  <a:srgbClr val="000080"/>
                </a:solidFill>
              </a:rPr>
              <a:t>title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&lt;</a:t>
            </a:r>
            <a:r>
              <a:rPr lang="en-US" sz="1800" b="1" dirty="0">
                <a:solidFill>
                  <a:srgbClr val="000080"/>
                </a:solidFill>
              </a:rPr>
              <a:t>link </a:t>
            </a:r>
            <a:r>
              <a:rPr lang="en-US" sz="1800" b="1" dirty="0" err="1">
                <a:solidFill>
                  <a:srgbClr val="0000FF"/>
                </a:solidFill>
              </a:rPr>
              <a:t>rel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"stylesheet" </a:t>
            </a:r>
            <a:r>
              <a:rPr lang="en-US" sz="1800" b="1" dirty="0" err="1">
                <a:solidFill>
                  <a:srgbClr val="0000FF"/>
                </a:solidFill>
              </a:rPr>
              <a:t>href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"stylesheets/</a:t>
            </a:r>
            <a:r>
              <a:rPr lang="en-US" sz="1800" b="1" dirty="0" err="1">
                <a:solidFill>
                  <a:srgbClr val="008000"/>
                </a:solidFill>
              </a:rPr>
              <a:t>style.css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head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>
                <a:solidFill>
                  <a:srgbClr val="0000FF"/>
                </a:solidFill>
              </a:rPr>
              <a:t>id=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fullPage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</a:t>
            </a:r>
            <a:r>
              <a:rPr lang="en-US" sz="1800" b="1" dirty="0" err="1">
                <a:solidFill>
                  <a:srgbClr val="008000"/>
                </a:solidFill>
              </a:rPr>
              <a:t>jquery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dist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jquery.js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</a:t>
            </a:r>
            <a:r>
              <a:rPr lang="en-US" sz="1800" b="1" dirty="0" err="1">
                <a:solidFill>
                  <a:srgbClr val="008000"/>
                </a:solidFill>
              </a:rPr>
              <a:t>react.js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"components/react/react-</a:t>
            </a:r>
            <a:r>
              <a:rPr lang="en-US" sz="1800" b="1" dirty="0" err="1">
                <a:solidFill>
                  <a:srgbClr val="008000"/>
                </a:solidFill>
              </a:rPr>
              <a:t>dom.js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"components/babel/</a:t>
            </a:r>
            <a:r>
              <a:rPr lang="en-US" sz="1800" b="1" dirty="0" err="1">
                <a:solidFill>
                  <a:srgbClr val="008000"/>
                </a:solidFill>
              </a:rPr>
              <a:t>browser.js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b="1" dirty="0">
                <a:solidFill>
                  <a:srgbClr val="000080"/>
                </a:solidFill>
              </a:rPr>
              <a:t>script </a:t>
            </a:r>
            <a:r>
              <a:rPr lang="en-US" sz="1800" b="1" dirty="0" err="1">
                <a:solidFill>
                  <a:srgbClr val="0000FF"/>
                </a:solidFill>
              </a:rPr>
              <a:t>src</a:t>
            </a:r>
            <a:r>
              <a:rPr lang="en-US" sz="1800" b="1" dirty="0">
                <a:solidFill>
                  <a:srgbClr val="0000FF"/>
                </a:solidFill>
              </a:rPr>
              <a:t>=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javascripts</a:t>
            </a:r>
            <a:r>
              <a:rPr lang="en-US" sz="1800" b="1" dirty="0">
                <a:solidFill>
                  <a:srgbClr val="008000"/>
                </a:solidFill>
              </a:rPr>
              <a:t>/</a:t>
            </a:r>
            <a:r>
              <a:rPr lang="en-US" sz="1800" b="1" dirty="0" err="1">
                <a:solidFill>
                  <a:srgbClr val="008000"/>
                </a:solidFill>
              </a:rPr>
              <a:t>fullPage.js</a:t>
            </a:r>
            <a:r>
              <a:rPr lang="en-US" sz="1800" b="1" dirty="0">
                <a:solidFill>
                  <a:srgbClr val="008000"/>
                </a:solidFill>
              </a:rPr>
              <a:t>" </a:t>
            </a:r>
            <a:r>
              <a:rPr lang="en-US" sz="1800" b="1" dirty="0">
                <a:solidFill>
                  <a:srgbClr val="0000FF"/>
                </a:solidFill>
              </a:rPr>
              <a:t>type=</a:t>
            </a:r>
            <a:r>
              <a:rPr lang="en-US" sz="1800" b="1" dirty="0">
                <a:solidFill>
                  <a:srgbClr val="008000"/>
                </a:solidFill>
              </a:rPr>
              <a:t>"text/babel"</a:t>
            </a:r>
            <a:r>
              <a:rPr lang="en-US" sz="1800" dirty="0"/>
              <a:t>&gt;&lt;/</a:t>
            </a:r>
            <a:r>
              <a:rPr lang="en-US" sz="1800" b="1" dirty="0">
                <a:solidFill>
                  <a:srgbClr val="000080"/>
                </a:solidFill>
              </a:rPr>
              <a:t>script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b="1" dirty="0">
                <a:solidFill>
                  <a:srgbClr val="000080"/>
                </a:solidFill>
              </a:rPr>
              <a:t>html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Example </a:t>
            </a:r>
            <a:r>
              <a:rPr lang="en-US" dirty="0" smtClean="0"/>
              <a:t>1 – </a:t>
            </a:r>
            <a:r>
              <a:rPr lang="en-US" dirty="0" err="1" smtClean="0"/>
              <a:t>fullPage.html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352800" y="3861999"/>
            <a:ext cx="4084397" cy="276999"/>
            <a:chOff x="3352800" y="3861999"/>
            <a:chExt cx="4084397" cy="276999"/>
          </a:xfrm>
        </p:grpSpPr>
        <p:sp>
          <p:nvSpPr>
            <p:cNvPr id="4" name="Down Arrow 3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3400" y="3861999"/>
              <a:ext cx="30937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 the React app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7136771">
            <a:off x="3881568" y="5610214"/>
            <a:ext cx="314067" cy="6873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15355" y="6033700"/>
            <a:ext cx="2263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React source code</a:t>
            </a:r>
          </a:p>
        </p:txBody>
      </p:sp>
    </p:spTree>
    <p:extLst>
      <p:ext uri="{BB962C8B-B14F-4D97-AF65-F5344CB8AC3E}">
        <p14:creationId xmlns:p14="http://schemas.microsoft.com/office/powerpoint/2010/main" val="15320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React app looks like this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Has multiple Components, &lt;</a:t>
            </a:r>
            <a:r>
              <a:rPr lang="en-US" dirty="0" smtClean="0">
                <a:solidFill>
                  <a:srgbClr val="C00000"/>
                </a:solidFill>
              </a:rPr>
              <a:t>Header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Footer</a:t>
            </a:r>
            <a:r>
              <a:rPr lang="en-US" dirty="0" smtClean="0"/>
              <a:t>&gt;, &lt;</a:t>
            </a:r>
            <a:r>
              <a:rPr lang="en-US" dirty="0" err="1" smtClean="0">
                <a:solidFill>
                  <a:srgbClr val="C00000"/>
                </a:solidFill>
              </a:rPr>
              <a:t>Nav</a:t>
            </a:r>
            <a:r>
              <a:rPr lang="en-US" dirty="0" smtClean="0"/>
              <a:t>&gt;, &lt;</a:t>
            </a:r>
            <a:r>
              <a:rPr lang="en-US" dirty="0" smtClean="0">
                <a:solidFill>
                  <a:srgbClr val="C00000"/>
                </a:solidFill>
              </a:rPr>
              <a:t>Middle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text to the Children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025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Header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="header"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header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>
                <a:solidFill>
                  <a:srgbClr val="660E7A"/>
                </a:solidFill>
              </a:rPr>
              <a:t>Footer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="footer"</a:t>
            </a:r>
            <a:r>
              <a:rPr lang="en-US" sz="1400" dirty="0"/>
              <a:t>&gt;&lt;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footer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h1</a:t>
            </a:r>
            <a:r>
              <a:rPr lang="en-US" sz="1400" dirty="0"/>
              <a:t>&gt;&lt;/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err="1">
                <a:solidFill>
                  <a:srgbClr val="000080"/>
                </a:solidFill>
              </a:rPr>
              <a:t>var</a:t>
            </a:r>
            <a:r>
              <a:rPr lang="en-US" sz="1400" b="1" dirty="0">
                <a:solidFill>
                  <a:srgbClr val="000080"/>
                </a:solidFill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</a:rPr>
              <a:t>Nav</a:t>
            </a:r>
            <a:r>
              <a:rPr lang="en-US" sz="1400" b="1" i="1" dirty="0">
                <a:solidFill>
                  <a:srgbClr val="660E7A"/>
                </a:solidFill>
              </a:rPr>
              <a:t> </a:t>
            </a:r>
            <a:r>
              <a:rPr lang="en-US" sz="1400" dirty="0"/>
              <a:t>= </a:t>
            </a:r>
            <a:r>
              <a:rPr lang="en-US" sz="1400" b="1" i="1" dirty="0" err="1">
                <a:solidFill>
                  <a:srgbClr val="660E7A"/>
                </a:solidFill>
              </a:rPr>
              <a:t>React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createClass</a:t>
            </a:r>
            <a:r>
              <a:rPr lang="en-US" sz="1400" dirty="0"/>
              <a:t>(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7A7A43"/>
                </a:solidFill>
              </a:rPr>
              <a:t>render</a:t>
            </a:r>
            <a:r>
              <a:rPr lang="en-US" sz="1400" dirty="0"/>
              <a:t>() 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>
                <a:solidFill>
                  <a:srgbClr val="000080"/>
                </a:solidFill>
              </a:rPr>
              <a:t>return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          &lt;</a:t>
            </a:r>
            <a:r>
              <a:rPr lang="en-US" sz="1400" b="1" dirty="0">
                <a:solidFill>
                  <a:srgbClr val="000080"/>
                </a:solidFill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</a:rPr>
              <a:t>className</a:t>
            </a:r>
            <a:r>
              <a:rPr lang="en-US" sz="1400" b="1" dirty="0">
                <a:solidFill>
                  <a:srgbClr val="008000"/>
                </a:solidFill>
              </a:rPr>
              <a:t>="</a:t>
            </a:r>
            <a:r>
              <a:rPr lang="en-US" sz="1400" b="1" dirty="0" err="1">
                <a:solidFill>
                  <a:srgbClr val="008000"/>
                </a:solidFill>
              </a:rPr>
              <a:t>nav</a:t>
            </a:r>
            <a:r>
              <a:rPr lang="en-US" sz="1400" b="1" dirty="0">
                <a:solidFill>
                  <a:srgbClr val="008000"/>
                </a:solidFill>
              </a:rPr>
              <a:t>"</a:t>
            </a:r>
            <a:r>
              <a:rPr lang="en-US" sz="1400" dirty="0"/>
              <a:t>&gt;{</a:t>
            </a:r>
            <a:r>
              <a:rPr lang="en-US" sz="1400" b="1" dirty="0" err="1">
                <a:solidFill>
                  <a:srgbClr val="000080"/>
                </a:solidFill>
              </a:rPr>
              <a:t>this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props</a:t>
            </a:r>
            <a:r>
              <a:rPr lang="en-US" sz="1400" dirty="0" err="1"/>
              <a:t>.</a:t>
            </a:r>
            <a:r>
              <a:rPr lang="en-US" sz="1400" b="1" dirty="0" err="1">
                <a:solidFill>
                  <a:srgbClr val="660E7A"/>
                </a:solidFill>
              </a:rPr>
              <a:t>nav</a:t>
            </a:r>
            <a:r>
              <a:rPr lang="en-US" sz="1400" dirty="0"/>
              <a:t>}&lt;/</a:t>
            </a:r>
            <a:r>
              <a:rPr lang="en-US" sz="1400" b="1" dirty="0">
                <a:solidFill>
                  <a:srgbClr val="000080"/>
                </a:solidFill>
              </a:rPr>
              <a:t>div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    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});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Example 1: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7075" y="1524000"/>
            <a:ext cx="24237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header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76801" y="1662499"/>
            <a:ext cx="914399" cy="3187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7075" y="3037701"/>
            <a:ext cx="23438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footer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5960" y="4604950"/>
            <a:ext cx="20887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attribute: </a:t>
            </a:r>
            <a:r>
              <a:rPr lang="en-US" dirty="0" err="1" smtClean="0">
                <a:solidFill>
                  <a:srgbClr val="C00000"/>
                </a:solidFill>
              </a:rPr>
              <a:t>nav</a:t>
            </a:r>
            <a:endParaRPr lang="en-US" dirty="0" smtClean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24400" y="3176200"/>
            <a:ext cx="1051560" cy="405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4743449"/>
            <a:ext cx="1548690" cy="4296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render() </a:t>
            </a:r>
            <a:r>
              <a:rPr lang="en-US" dirty="0" smtClean="0"/>
              <a:t>method is on the next page</a:t>
            </a:r>
          </a:p>
          <a:p>
            <a:pPr marL="0" indent="0"/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b="1" i="1" dirty="0">
                <a:solidFill>
                  <a:srgbClr val="660E7A"/>
                </a:solidFill>
              </a:rPr>
              <a:t>Middle </a:t>
            </a:r>
            <a:r>
              <a:rPr lang="en-US" sz="1800" dirty="0"/>
              <a:t>= </a:t>
            </a:r>
            <a:r>
              <a:rPr lang="en-US" sz="1800" b="1" i="1" dirty="0" err="1">
                <a:solidFill>
                  <a:srgbClr val="660E7A"/>
                </a:solidFill>
              </a:rPr>
              <a:t>React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createClass</a:t>
            </a:r>
            <a:r>
              <a:rPr lang="en-US" sz="1800" dirty="0"/>
              <a:t>(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7A7A43"/>
                </a:solidFill>
              </a:rPr>
              <a:t>render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            &lt;</a:t>
            </a:r>
            <a:r>
              <a:rPr lang="en-US" sz="1800" b="1" dirty="0">
                <a:solidFill>
                  <a:srgbClr val="000080"/>
                </a:solidFill>
              </a:rPr>
              <a:t>div </a:t>
            </a:r>
            <a:r>
              <a:rPr lang="en-US" sz="1800" b="1" dirty="0" err="1">
                <a:solidFill>
                  <a:srgbClr val="0000FF"/>
                </a:solidFill>
              </a:rPr>
              <a:t>className</a:t>
            </a:r>
            <a:r>
              <a:rPr lang="en-US" sz="1800" b="1" dirty="0">
                <a:solidFill>
                  <a:srgbClr val="008000"/>
                </a:solidFill>
              </a:rPr>
              <a:t>="middle"</a:t>
            </a:r>
            <a:r>
              <a:rPr lang="en-US" sz="1800" dirty="0"/>
              <a:t>&gt;{</a:t>
            </a:r>
            <a:r>
              <a:rPr lang="en-US" sz="1800" b="1" dirty="0" err="1">
                <a:solidFill>
                  <a:srgbClr val="000080"/>
                </a:solidFill>
              </a:rPr>
              <a:t>this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props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7A7A43"/>
                </a:solidFill>
              </a:rPr>
              <a:t>text</a:t>
            </a:r>
            <a:r>
              <a:rPr lang="en-US" sz="1800" dirty="0"/>
              <a:t>}&lt;/</a:t>
            </a:r>
            <a:r>
              <a:rPr lang="en-US" sz="1800" b="1" dirty="0">
                <a:solidFill>
                  <a:srgbClr val="000080"/>
                </a:solidFill>
              </a:rPr>
              <a:t>div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        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});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>
                <a:solidFill>
                  <a:srgbClr val="000080"/>
                </a:solidFill>
              </a:rPr>
              <a:t>var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b="1" i="1" dirty="0" err="1">
                <a:solidFill>
                  <a:srgbClr val="660E7A"/>
                </a:solidFill>
              </a:rPr>
              <a:t>FullPage</a:t>
            </a:r>
            <a:r>
              <a:rPr lang="en-US" sz="1800" b="1" i="1" dirty="0">
                <a:solidFill>
                  <a:srgbClr val="660E7A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i="1" dirty="0" err="1">
                <a:solidFill>
                  <a:srgbClr val="660E7A"/>
                </a:solidFill>
              </a:rPr>
              <a:t>React</a:t>
            </a:r>
            <a:r>
              <a:rPr lang="en-US" sz="1800" dirty="0" err="1"/>
              <a:t>.</a:t>
            </a:r>
            <a:r>
              <a:rPr lang="en-US" sz="1800" b="1" dirty="0" err="1">
                <a:solidFill>
                  <a:srgbClr val="660E7A"/>
                </a:solidFill>
              </a:rPr>
              <a:t>createClass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>
                <a:solidFill>
                  <a:srgbClr val="7A7A43"/>
                </a:solidFill>
              </a:rPr>
              <a:t>getInitialState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header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'This is the Header'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>
                <a:solidFill>
                  <a:srgbClr val="660E7A"/>
                </a:solidFill>
              </a:rPr>
              <a:t>footer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'This is the Footer'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 err="1">
                <a:solidFill>
                  <a:srgbClr val="660E7A"/>
                </a:solidFill>
              </a:rPr>
              <a:t>nav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r>
              <a:rPr lang="en-US" sz="1800" b="1" dirty="0" err="1">
                <a:solidFill>
                  <a:srgbClr val="008000"/>
                </a:solidFill>
              </a:rPr>
              <a:t>Nav</a:t>
            </a:r>
            <a:r>
              <a:rPr lang="en-US" sz="1800" b="1" dirty="0">
                <a:solidFill>
                  <a:srgbClr val="008000"/>
                </a:solidFill>
              </a:rPr>
              <a:t>'</a:t>
            </a:r>
            <a:br>
              <a:rPr lang="en-US" sz="1800" b="1" dirty="0">
                <a:solidFill>
                  <a:srgbClr val="008000"/>
                </a:solidFill>
              </a:rPr>
            </a:br>
            <a:r>
              <a:rPr lang="en-US" sz="1800" b="1" dirty="0">
                <a:solidFill>
                  <a:srgbClr val="008000"/>
                </a:solidFill>
              </a:rPr>
              <a:t>        </a:t>
            </a:r>
            <a:r>
              <a:rPr lang="en-US" sz="1800" dirty="0"/>
              <a:t>};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},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038600" y="4495800"/>
            <a:ext cx="304800" cy="167640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1092" y="4918501"/>
            <a:ext cx="335181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Model data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t</a:t>
            </a:r>
            <a:r>
              <a:rPr lang="en-US" dirty="0" err="1" smtClean="0">
                <a:solidFill>
                  <a:srgbClr val="C00000"/>
                </a:solidFill>
              </a:rPr>
              <a:t>his.state.header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this.state.footer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US" dirty="0" err="1" smtClean="0">
                <a:solidFill>
                  <a:srgbClr val="C00000"/>
                </a:solidFill>
              </a:rPr>
              <a:t>this.setState</a:t>
            </a:r>
            <a:r>
              <a:rPr lang="en-US" dirty="0" smtClean="0">
                <a:solidFill>
                  <a:srgbClr val="C00000"/>
                </a:solidFill>
              </a:rPr>
              <a:t>( { name: value })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3714" y="1981200"/>
            <a:ext cx="21400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Access attribute</a:t>
            </a:r>
            <a:r>
              <a:rPr lang="en-US" smtClean="0">
                <a:solidFill>
                  <a:srgbClr val="C00000"/>
                </a:solidFill>
              </a:rPr>
              <a:t>: text</a:t>
            </a:r>
            <a:endParaRPr lang="en-US" dirty="0" smtClean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05400" y="2133600"/>
            <a:ext cx="7620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smtClean="0">
                <a:solidFill>
                  <a:srgbClr val="7A7A43"/>
                </a:solidFill>
              </a:rPr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</a:t>
            </a:r>
            <a:r>
              <a:rPr lang="en-US" sz="1600" b="1" dirty="0" err="1">
                <a:solidFill>
                  <a:srgbClr val="008000"/>
                </a:solidFill>
              </a:rPr>
              <a:t>fullPageBox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Header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header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header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="middle"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 err="1">
                <a:solidFill>
                  <a:srgbClr val="FF0000"/>
                </a:solidFill>
              </a:rPr>
              <a:t>Nav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nav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nav</a:t>
            </a:r>
            <a:r>
              <a:rPr lang="en-US" sz="1600" dirty="0"/>
              <a:t>}/&gt;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 </a:t>
            </a:r>
            <a:r>
              <a:rPr lang="en-US" sz="1600" b="1" dirty="0" err="1">
                <a:solidFill>
                  <a:srgbClr val="0000FF"/>
                </a:solidFill>
              </a:rPr>
              <a:t>className</a:t>
            </a:r>
            <a:r>
              <a:rPr lang="en-US" sz="1600" b="1" dirty="0">
                <a:solidFill>
                  <a:srgbClr val="008000"/>
                </a:solidFill>
              </a:rPr>
              <a:t>="half"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        &lt;</a:t>
            </a:r>
            <a:r>
              <a:rPr lang="en-US" sz="1600" b="1" dirty="0">
                <a:solidFill>
                  <a:srgbClr val="FF0000"/>
                </a:solidFill>
              </a:rPr>
              <a:t>Middle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text</a:t>
            </a:r>
            <a:r>
              <a:rPr lang="en-US" sz="1600" b="1" dirty="0">
                <a:solidFill>
                  <a:srgbClr val="008000"/>
                </a:solidFill>
              </a:rPr>
              <a:t>="Hello, world."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>
                <a:solidFill>
                  <a:srgbClr val="FF0000"/>
                </a:solidFill>
              </a:rPr>
              <a:t>Footer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footer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state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footer</a:t>
            </a:r>
            <a:r>
              <a:rPr lang="en-US" sz="1600" dirty="0"/>
              <a:t>} 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 err="1">
                <a:solidFill>
                  <a:srgbClr val="660E7A"/>
                </a:solidFill>
              </a:rPr>
              <a:t>ReactDOM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render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FullPage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/&gt;, </a:t>
            </a: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getElementById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fullPage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 Example 1: 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86400" y="5538402"/>
            <a:ext cx="2745899" cy="276999"/>
            <a:chOff x="3352800" y="3837801"/>
            <a:chExt cx="2745899" cy="276999"/>
          </a:xfrm>
        </p:grpSpPr>
        <p:sp>
          <p:nvSpPr>
            <p:cNvPr id="5" name="Down Arrow 4"/>
            <p:cNvSpPr/>
            <p:nvPr/>
          </p:nvSpPr>
          <p:spPr>
            <a:xfrm rot="5400000">
              <a:off x="3581400" y="3657600"/>
              <a:ext cx="228600" cy="68580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91501" y="3837801"/>
              <a:ext cx="17071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Where to deploy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00582" y="2743200"/>
            <a:ext cx="2181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Reference model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0600" y="2362200"/>
            <a:ext cx="6858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19600" y="2857398"/>
            <a:ext cx="990600" cy="243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91000" y="3034099"/>
            <a:ext cx="1295401" cy="10338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19721</TotalTime>
  <Words>1541</Words>
  <Application>Microsoft Macintosh PowerPoint</Application>
  <PresentationFormat>On-screen Show (4:3)</PresentationFormat>
  <Paragraphs>264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Calibri</vt:lpstr>
      <vt:lpstr>Gill Sans</vt:lpstr>
      <vt:lpstr>Menlo</vt:lpstr>
      <vt:lpstr>ＭＳ 明朝</vt:lpstr>
      <vt:lpstr>PayPal Sans Big</vt:lpstr>
      <vt:lpstr>PayPal Sans Big Light</vt:lpstr>
      <vt:lpstr>PayPal Sans Big Thin</vt:lpstr>
      <vt:lpstr>Times New Roman</vt:lpstr>
      <vt:lpstr>Wingdings</vt:lpstr>
      <vt:lpstr>Arial</vt:lpstr>
      <vt:lpstr>Blue Gradient Section</vt:lpstr>
      <vt:lpstr>Reactjs Introduction</vt:lpstr>
      <vt:lpstr>Overview</vt:lpstr>
      <vt:lpstr>Components</vt:lpstr>
      <vt:lpstr>Client Side Framework</vt:lpstr>
      <vt:lpstr>React Example 1 – fullPage.html</vt:lpstr>
      <vt:lpstr>React Example 1: </vt:lpstr>
      <vt:lpstr>React Example 1: </vt:lpstr>
      <vt:lpstr>React Example 1: </vt:lpstr>
      <vt:lpstr>React Example 1: </vt:lpstr>
      <vt:lpstr>Model</vt:lpstr>
      <vt:lpstr>Controller</vt:lpstr>
      <vt:lpstr>Controller Example</vt:lpstr>
      <vt:lpstr>Controller Example 2 - &lt;input&gt;</vt:lpstr>
      <vt:lpstr>Combining Components</vt:lpstr>
      <vt:lpstr>React Example 1: </vt:lpstr>
      <vt:lpstr>Virtual DOM</vt:lpstr>
      <vt:lpstr>AJAX</vt:lpstr>
      <vt:lpstr>Summary</vt:lpstr>
      <vt:lpstr>Navigating Through Pages</vt:lpstr>
      <vt:lpstr>Overview</vt:lpstr>
      <vt:lpstr>Routes.jsx File</vt:lpstr>
      <vt:lpstr>Routes.jsx - continued</vt:lpstr>
      <vt:lpstr>/public/views/home.jsx</vt:lpstr>
      <vt:lpstr>&lt;Link&gt; Component</vt:lpstr>
      <vt:lpstr>Layout.jsx – Basic HTML Page</vt:lpstr>
      <vt:lpstr>Summary</vt:lpstr>
      <vt:lpstr>React on Kraken </vt:lpstr>
      <vt:lpstr>Overview</vt:lpstr>
      <vt:lpstr>Configure Kraken’s view-engine</vt:lpstr>
      <vt:lpstr>Kraken routes</vt:lpstr>
      <vt:lpstr>Routes.jsx File</vt:lpstr>
      <vt:lpstr>Routes.jsx File</vt:lpstr>
      <vt:lpstr>Render Layout Page</vt:lpstr>
      <vt:lpstr>Babel – Transpiling JSX to JS</vt:lpstr>
      <vt:lpstr>Kraken Ready</vt:lpstr>
      <vt:lpstr>Summary</vt:lpstr>
      <vt:lpstr>Lab 1 Exercise</vt:lpstr>
      <vt:lpstr>Lab 2 Exercise</vt:lpstr>
    </vt:vector>
  </TitlesOfParts>
  <Company>eBay,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997</cp:revision>
  <cp:lastPrinted>2014-07-17T17:09:28Z</cp:lastPrinted>
  <dcterms:created xsi:type="dcterms:W3CDTF">2013-02-07T04:33:41Z</dcterms:created>
  <dcterms:modified xsi:type="dcterms:W3CDTF">2016-09-26T15:04:50Z</dcterms:modified>
</cp:coreProperties>
</file>