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8" r:id="rId2"/>
    <p:sldId id="299" r:id="rId3"/>
    <p:sldId id="323" r:id="rId4"/>
    <p:sldId id="304" r:id="rId5"/>
    <p:sldId id="306" r:id="rId6"/>
    <p:sldId id="325" r:id="rId7"/>
    <p:sldId id="307" r:id="rId8"/>
    <p:sldId id="309" r:id="rId9"/>
    <p:sldId id="311" r:id="rId10"/>
    <p:sldId id="326" r:id="rId11"/>
    <p:sldId id="312" r:id="rId12"/>
    <p:sldId id="313" r:id="rId13"/>
    <p:sldId id="327" r:id="rId14"/>
    <p:sldId id="316" r:id="rId15"/>
    <p:sldId id="317" r:id="rId16"/>
    <p:sldId id="320" r:id="rId17"/>
    <p:sldId id="310" r:id="rId18"/>
    <p:sldId id="319" r:id="rId19"/>
    <p:sldId id="321" r:id="rId20"/>
    <p:sldId id="322" r:id="rId21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>
        <p:scale>
          <a:sx n="48" d="100"/>
          <a:sy n="48" d="100"/>
        </p:scale>
        <p:origin x="-600" y="-7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30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2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Express/Connect Middleware</a:t>
            </a:r>
          </a:p>
        </p:txBody>
      </p:sp>
    </p:spTree>
    <p:extLst>
      <p:ext uri="{BB962C8B-B14F-4D97-AF65-F5344CB8AC3E}">
        <p14:creationId xmlns:p14="http://schemas.microsoft.com/office/powerpoint/2010/main" val="188158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Method-Override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00200"/>
            <a:ext cx="6341199" cy="403187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'method-override'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 Override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with POST having ?_method=DELETE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'_method'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>
                <a:solidFill>
                  <a:srgbClr val="3F7F5F"/>
                </a:solidFill>
                <a:latin typeface="Monaco"/>
              </a:rPr>
              <a:t>// 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Override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with the X-HTTP-Method-</a:t>
            </a: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Override</a:t>
            </a:r>
            <a:br>
              <a:rPr lang="en-US" sz="1600" dirty="0" smtClean="0">
                <a:solidFill>
                  <a:srgbClr val="3F7F5F"/>
                </a:solidFill>
                <a:latin typeface="Monaco"/>
              </a:rPr>
            </a:br>
            <a:r>
              <a:rPr lang="en-US" sz="1600" dirty="0" smtClean="0">
                <a:solidFill>
                  <a:srgbClr val="3F7F5F"/>
                </a:solidFill>
                <a:latin typeface="Monaco"/>
              </a:rPr>
              <a:t>// header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in the request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'X-HTTP-Method-Override'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methodOverride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 Your logic to determine the method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>
                <a:solidFill>
                  <a:srgbClr val="3F7F5F"/>
                </a:solidFill>
                <a:latin typeface="Monaco"/>
              </a:rPr>
              <a:t>// Return the method as a string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method;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8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Routes requests based on the </a:t>
            </a:r>
            <a:r>
              <a:rPr lang="en-US" sz="2000" dirty="0" smtClean="0">
                <a:latin typeface="Monaco"/>
                <a:cs typeface="Monaco"/>
              </a:rPr>
              <a:t>Host</a:t>
            </a:r>
            <a:r>
              <a:rPr lang="en-US" dirty="0" smtClean="0"/>
              <a:t> request header</a:t>
            </a:r>
          </a:p>
          <a:p>
            <a:r>
              <a:rPr lang="en-US" dirty="0" smtClean="0"/>
              <a:t>One way to get around maximum host connections on browser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251012"/>
            <a:ext cx="6781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b="1" dirty="0" err="1">
                <a:solidFill>
                  <a:srgbClr val="2A00FF"/>
                </a:solidFill>
                <a:latin typeface="Monaco"/>
              </a:rPr>
              <a:t>vhost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catalog = express();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help = express();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catalog.shop.com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catalog));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vhost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 err="1">
                <a:solidFill>
                  <a:srgbClr val="2A00FF"/>
                </a:solidFill>
                <a:latin typeface="Monaco"/>
              </a:rPr>
              <a:t>help.shop.com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, help));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572000" y="3657600"/>
            <a:ext cx="3743849" cy="400110"/>
          </a:xfrm>
          <a:prstGeom prst="wedgeRectCallout">
            <a:avLst>
              <a:gd name="adj1" fmla="val -53895"/>
              <a:gd name="adj2" fmla="val 2196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Can also take a 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RegExp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object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9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Provides session management and support for several stores (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) in addition to the default memory store</a:t>
            </a:r>
          </a:p>
          <a:p>
            <a:r>
              <a:rPr lang="en-US" dirty="0" smtClean="0"/>
              <a:t>Session data is not saved in cookies but</a:t>
            </a:r>
            <a:r>
              <a:rPr lang="en-US" dirty="0"/>
              <a:t> session ID is</a:t>
            </a:r>
          </a:p>
          <a:p>
            <a:r>
              <a:rPr lang="en-US" dirty="0"/>
              <a:t>API </a:t>
            </a:r>
            <a:r>
              <a:rPr lang="en-US" dirty="0" smtClean="0"/>
              <a:t>includes:</a:t>
            </a:r>
          </a:p>
          <a:p>
            <a:pPr lvl="1"/>
            <a:r>
              <a:rPr lang="en-US" dirty="0" err="1" smtClean="0">
                <a:latin typeface="Monaco"/>
              </a:rPr>
              <a:t>req.session.regenerate</a:t>
            </a:r>
            <a:r>
              <a:rPr lang="en-US" dirty="0" smtClean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req.session.destroy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req.session.reload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req.session.save</a:t>
            </a:r>
            <a:r>
              <a:rPr lang="en-US" dirty="0">
                <a:latin typeface="Monaco"/>
              </a:rPr>
              <a:t>()</a:t>
            </a:r>
          </a:p>
          <a:p>
            <a:pPr lvl="1"/>
            <a:r>
              <a:rPr lang="en-US" dirty="0" err="1">
                <a:latin typeface="Monaco"/>
              </a:rPr>
              <a:t>req.session.touch</a:t>
            </a:r>
            <a:r>
              <a:rPr lang="en-US" dirty="0">
                <a:latin typeface="Monaco"/>
              </a:rPr>
              <a:t>()</a:t>
            </a:r>
          </a:p>
          <a:p>
            <a:r>
              <a:rPr lang="en-US" dirty="0" smtClean="0"/>
              <a:t>See also </a:t>
            </a:r>
            <a:r>
              <a:rPr lang="en-US" sz="2000" dirty="0">
                <a:latin typeface="Monaco"/>
              </a:rPr>
              <a:t>cookie-session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Express-session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Session using Mongo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870" y="1676400"/>
            <a:ext cx="6464330" cy="329320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session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'express-session'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MongoStore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'connect-mongo'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)(session);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(session({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secret: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'sign with this'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saveUninitialized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resave: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store: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MongoStore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({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tr-TR" sz="1600" dirty="0" err="1">
                <a:solidFill>
                  <a:srgbClr val="000000"/>
                </a:solidFill>
                <a:latin typeface="Monaco"/>
              </a:rPr>
              <a:t>db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 : </a:t>
            </a:r>
            <a:r>
              <a:rPr lang="tr-T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dirty="0" err="1">
                <a:solidFill>
                  <a:srgbClr val="2A00FF"/>
                </a:solidFill>
                <a:latin typeface="Monaco"/>
              </a:rPr>
              <a:t>dbname</a:t>
            </a:r>
            <a:r>
              <a:rPr lang="tr-TR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tr-TR" sz="16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  })</a:t>
            </a:r>
          </a:p>
          <a:p>
            <a:r>
              <a:rPr lang="tr-TR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4724400" y="4893409"/>
            <a:ext cx="3743849" cy="707886"/>
          </a:xfrm>
          <a:prstGeom prst="wedgeRectCallout">
            <a:avLst>
              <a:gd name="adj1" fmla="val -74097"/>
              <a:gd name="adj2" fmla="val -1340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Several other stores available or create your own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9200" y="2988409"/>
            <a:ext cx="3428999" cy="707886"/>
          </a:xfrm>
          <a:prstGeom prst="wedgeRectCallout">
            <a:avLst>
              <a:gd name="adj1" fmla="val -66864"/>
              <a:gd name="adj2" fmla="val 400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"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saveUninitialized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" and resave required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6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Validated against visitor's session</a:t>
            </a:r>
          </a:p>
          <a:p>
            <a:r>
              <a:rPr lang="en-US" dirty="0" smtClean="0"/>
              <a:t>Requires session support so it should be added </a:t>
            </a:r>
            <a:r>
              <a:rPr lang="en-US" i="1" dirty="0" smtClean="0"/>
              <a:t>below</a:t>
            </a:r>
            <a:r>
              <a:rPr lang="en-US" dirty="0" smtClean="0"/>
              <a:t> </a:t>
            </a:r>
            <a:r>
              <a:rPr lang="en-US" sz="2000" dirty="0" smtClean="0">
                <a:latin typeface="Monaco"/>
                <a:cs typeface="Monaco"/>
              </a:rPr>
              <a:t>session()</a:t>
            </a:r>
          </a:p>
          <a:p>
            <a:r>
              <a:rPr lang="en-US" sz="2000" dirty="0"/>
              <a:t>Adds a </a:t>
            </a:r>
            <a:r>
              <a:rPr lang="en-US" sz="1800" dirty="0" err="1">
                <a:latin typeface="Monaco"/>
                <a:cs typeface="Monaco"/>
              </a:rPr>
              <a:t>req.csrfToken</a:t>
            </a:r>
            <a:r>
              <a:rPr lang="en-US" sz="1800" dirty="0">
                <a:latin typeface="Monaco"/>
                <a:cs typeface="Monaco"/>
              </a:rPr>
              <a:t>()</a:t>
            </a:r>
            <a:r>
              <a:rPr lang="en-US" sz="2000" dirty="0"/>
              <a:t> function to </a:t>
            </a:r>
            <a:r>
              <a:rPr lang="en-US" sz="2000" dirty="0" smtClean="0"/>
              <a:t>retrieve the token, if needed</a:t>
            </a:r>
          </a:p>
          <a:p>
            <a:r>
              <a:rPr lang="en-US" sz="2000" dirty="0" smtClean="0"/>
              <a:t>A simple example:</a:t>
            </a:r>
            <a:endParaRPr lang="en-US" sz="2000" dirty="0"/>
          </a:p>
          <a:p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csrf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733800"/>
            <a:ext cx="4247978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csrf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csurf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csrf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8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Provides verbose HTML, JSON, and plain-text error responses based on the </a:t>
            </a:r>
            <a:r>
              <a:rPr lang="en-US" sz="2000" dirty="0" smtClean="0">
                <a:latin typeface="Monaco"/>
                <a:cs typeface="Monaco"/>
              </a:rPr>
              <a:t>Accept</a:t>
            </a:r>
            <a:r>
              <a:rPr lang="en-US" dirty="0" smtClean="0"/>
              <a:t> header field</a:t>
            </a:r>
          </a:p>
          <a:p>
            <a:r>
              <a:rPr lang="en-US" dirty="0" smtClean="0"/>
              <a:t>Not for use in production!</a:t>
            </a:r>
          </a:p>
          <a:p>
            <a:r>
              <a:rPr lang="en-US" dirty="0" smtClean="0"/>
              <a:t>Should be declared last in chain of middleware components so it can catch </a:t>
            </a:r>
            <a:r>
              <a:rPr lang="en-US" smtClean="0"/>
              <a:t>all errors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errorHandler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8654" y="3881497"/>
            <a:ext cx="5725546" cy="206210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errorhandler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Monaco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process.env.NODE_ENV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=== 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'development'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errorhandler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}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6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>
                <a:latin typeface="Monaco"/>
                <a:cs typeface="Monaco"/>
              </a:rPr>
              <a:t>compression</a:t>
            </a:r>
            <a:r>
              <a:rPr lang="en-US" dirty="0" smtClean="0"/>
              <a:t> should be high in the middleware stack because it wraps </a:t>
            </a:r>
            <a:r>
              <a:rPr lang="en-US" sz="2000" dirty="0" err="1" smtClean="0">
                <a:latin typeface="Monaco"/>
                <a:cs typeface="Monaco"/>
              </a:rPr>
              <a:t>res.write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and </a:t>
            </a:r>
            <a:r>
              <a:rPr lang="en-US" sz="2000" dirty="0" err="1" smtClean="0">
                <a:latin typeface="Monaco"/>
                <a:cs typeface="Monaco"/>
              </a:rPr>
              <a:t>res.end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Auto-detects accepted encodings via the </a:t>
            </a:r>
            <a:r>
              <a:rPr lang="en-US" sz="2000" dirty="0" smtClean="0">
                <a:latin typeface="Monaco"/>
                <a:cs typeface="Monaco"/>
              </a:rPr>
              <a:t>Accept-Encoding</a:t>
            </a:r>
            <a:r>
              <a:rPr lang="en-US" dirty="0" smtClean="0"/>
              <a:t> header</a:t>
            </a:r>
          </a:p>
          <a:p>
            <a:r>
              <a:rPr lang="en-US" dirty="0" smtClean="0"/>
              <a:t>If the field contains </a:t>
            </a:r>
            <a:r>
              <a:rPr lang="en-US" sz="2000" dirty="0" err="1" smtClean="0">
                <a:latin typeface="Monaco"/>
                <a:cs typeface="Monaco"/>
              </a:rPr>
              <a:t>gzip</a:t>
            </a:r>
            <a:r>
              <a:rPr lang="en-US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deflate</a:t>
            </a:r>
            <a:r>
              <a:rPr lang="en-US" dirty="0" smtClean="0"/>
              <a:t>, or both, the response will be compressed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038600"/>
            <a:ext cx="5233023" cy="18158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compression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'compression'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(compression({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  threshold: 512</a:t>
            </a:r>
          </a:p>
          <a:p>
            <a:r>
              <a:rPr lang="en-US" sz="1600" dirty="0">
                <a:solidFill>
                  <a:srgbClr val="000000"/>
                </a:solidFill>
                <a:latin typeface="Monaco"/>
              </a:rPr>
              <a:t>  }));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129134" y="4953000"/>
            <a:ext cx="2871866" cy="707886"/>
          </a:xfrm>
          <a:prstGeom prst="wedgeRectCallout">
            <a:avLst>
              <a:gd name="adj1" fmla="val -97685"/>
              <a:gd name="adj2" fmla="val 1584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Compress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only if file size exceeds this size in bytes.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Handles requests for the favicon</a:t>
            </a:r>
          </a:p>
          <a:p>
            <a:r>
              <a:rPr lang="en-US" dirty="0" smtClean="0"/>
              <a:t>Typically declared first in a stack of middleware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Serve-favicon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3406676"/>
            <a:ext cx="7543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favicon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'serve-favicon'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(favicon(__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dirname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'/public/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favicon.ico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'hello'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(3000);</a:t>
            </a:r>
            <a:endParaRPr lang="en-US" sz="16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638800" y="2743200"/>
            <a:ext cx="2871866" cy="707886"/>
          </a:xfrm>
          <a:prstGeom prst="wedgeRectCallout">
            <a:avLst>
              <a:gd name="adj1" fmla="val -29079"/>
              <a:gd name="adj2" fmla="val 1873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File system location of custom favicon icon</a:t>
            </a:r>
          </a:p>
        </p:txBody>
      </p:sp>
    </p:spTree>
    <p:extLst>
      <p:ext uri="{BB962C8B-B14F-4D97-AF65-F5344CB8AC3E}">
        <p14:creationId xmlns:p14="http://schemas.microsoft.com/office/powerpoint/2010/main" val="15894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High performance static file server which supports browser caching</a:t>
            </a:r>
          </a:p>
          <a:p>
            <a:r>
              <a:rPr lang="en-US" dirty="0" smtClean="0"/>
              <a:t>Options object controls some behaviors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387" y="3784193"/>
            <a:ext cx="733301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serveStatic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'serve-static'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 smtClean="0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app = express();</a:t>
            </a:r>
          </a:p>
          <a:p>
            <a:endParaRPr lang="en-US" sz="1400" dirty="0" smtClean="0">
              <a:latin typeface="Monaco"/>
            </a:endParaRPr>
          </a:p>
          <a:p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oneDay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86400000;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serveStatic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__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'/public'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{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maxAge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oneDay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})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(3000)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300" dirty="0" smtClean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930256" y="3200400"/>
            <a:ext cx="3680344" cy="707886"/>
          </a:xfrm>
          <a:prstGeom prst="wedgeRectCallout">
            <a:avLst>
              <a:gd name="adj1" fmla="val 7249"/>
              <a:gd name="adj2" fmla="val 1969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Browser cache in milliseconds. Defaults to 0 if not specified</a:t>
            </a:r>
          </a:p>
        </p:txBody>
      </p:sp>
    </p:spTree>
    <p:extLst>
      <p:ext uri="{BB962C8B-B14F-4D97-AF65-F5344CB8AC3E}">
        <p14:creationId xmlns:p14="http://schemas.microsoft.com/office/powerpoint/2010/main" val="228356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Serves directory lists allowing users to browse remote files</a:t>
            </a:r>
          </a:p>
          <a:p>
            <a:r>
              <a:rPr lang="en-US" dirty="0" smtClean="0"/>
              <a:t>Includes search input field, file icons, and clickable breadcrumbs</a:t>
            </a:r>
          </a:p>
          <a:p>
            <a:r>
              <a:rPr lang="en-US" dirty="0" smtClean="0"/>
              <a:t>Can specify an HTML template with replacement tokens and a CSS </a:t>
            </a:r>
            <a:r>
              <a:rPr lang="en-US" dirty="0" err="1" smtClean="0"/>
              <a:t>stylesheet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Serve-Index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4670" y="4221540"/>
            <a:ext cx="6464330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serveIndex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'serve-index'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sz="1600" dirty="0">
              <a:latin typeface="Monaco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serveIndex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'public/ftp'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, {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'icons'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}));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(3000);</a:t>
            </a:r>
            <a:endParaRPr kumimoji="0" lang="en-US" sz="1600" b="0" i="0" u="none" strike="noStrike" kern="1200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800600" y="3330714"/>
            <a:ext cx="3680344" cy="707886"/>
          </a:xfrm>
          <a:prstGeom prst="wedgeRectCallout">
            <a:avLst>
              <a:gd name="adj1" fmla="val 3444"/>
              <a:gd name="adj2" fmla="val 2140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Options object to control layout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an appearance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Relationship between Connect 3.x and Express 4.x</a:t>
            </a:r>
            <a:endParaRPr lang="en-US" dirty="0"/>
          </a:p>
          <a:p>
            <a:pPr lvl="0"/>
            <a:r>
              <a:rPr lang="en-US" dirty="0" smtClean="0"/>
              <a:t>Cookies</a:t>
            </a:r>
          </a:p>
          <a:p>
            <a:pPr lvl="0"/>
            <a:r>
              <a:rPr lang="en-US" dirty="0" smtClean="0"/>
              <a:t>Body parsing</a:t>
            </a:r>
          </a:p>
          <a:p>
            <a:pPr lvl="0"/>
            <a:r>
              <a:rPr lang="en-US" dirty="0" smtClean="0"/>
              <a:t>Logging</a:t>
            </a:r>
          </a:p>
          <a:p>
            <a:pPr lvl="0"/>
            <a:r>
              <a:rPr lang="en-US" dirty="0" smtClean="0"/>
              <a:t>Sessions</a:t>
            </a:r>
          </a:p>
          <a:p>
            <a:pPr lvl="0"/>
            <a:r>
              <a:rPr lang="en-US" dirty="0" smtClean="0"/>
              <a:t>Basic webserver functionality</a:t>
            </a:r>
          </a:p>
          <a:p>
            <a:pPr lvl="0"/>
            <a:r>
              <a:rPr lang="en-US" dirty="0" smtClean="0"/>
              <a:t>And several more</a:t>
            </a:r>
          </a:p>
          <a:p>
            <a:pPr lvl="0"/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smtClean="0"/>
              <a:t>The Connect/Express modules provide support for the bulk of common webserver functionality, including:</a:t>
            </a:r>
          </a:p>
          <a:p>
            <a:pPr lvl="0"/>
            <a:r>
              <a:rPr lang="en-US" sz="2000" dirty="0" smtClean="0"/>
              <a:t>Cookie management</a:t>
            </a:r>
          </a:p>
          <a:p>
            <a:pPr lvl="0"/>
            <a:r>
              <a:rPr lang="en-US" sz="2000" dirty="0" smtClean="0"/>
              <a:t>Request parsing</a:t>
            </a:r>
          </a:p>
          <a:p>
            <a:pPr lvl="0"/>
            <a:r>
              <a:rPr lang="en-US" sz="2000" dirty="0" smtClean="0"/>
              <a:t>Session management</a:t>
            </a:r>
          </a:p>
          <a:p>
            <a:pPr lvl="0"/>
            <a:r>
              <a:rPr lang="en-US" sz="2000" dirty="0" smtClean="0"/>
              <a:t>File serving</a:t>
            </a:r>
          </a:p>
          <a:p>
            <a:pPr lvl="0"/>
            <a:r>
              <a:rPr lang="en-US" sz="2000" dirty="0" smtClean="0"/>
              <a:t>CSRF protection</a:t>
            </a:r>
          </a:p>
          <a:p>
            <a:pPr lvl="0"/>
            <a:r>
              <a:rPr lang="en-US" sz="2000" dirty="0" smtClean="0"/>
              <a:t>Logging</a:t>
            </a:r>
          </a:p>
          <a:p>
            <a:pPr lvl="0"/>
            <a:r>
              <a:rPr lang="en-US" sz="2000" dirty="0" smtClean="0"/>
              <a:t>Error handling</a:t>
            </a:r>
          </a:p>
          <a:p>
            <a:pPr lvl="0"/>
            <a:endParaRPr lang="en-US" sz="2000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Connect provided support for many basic web application operations</a:t>
            </a:r>
          </a:p>
          <a:p>
            <a:r>
              <a:rPr lang="en-US" dirty="0" smtClean="0"/>
              <a:t>Connect 3.0 broke out functionality into individual modules</a:t>
            </a:r>
          </a:p>
          <a:p>
            <a:r>
              <a:rPr lang="en-US" dirty="0" smtClean="0"/>
              <a:t>Connect 3.x and Express 4.x share these modules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Connect/Express Web Application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0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Parse the </a:t>
            </a:r>
            <a:r>
              <a:rPr lang="en-US" sz="2000" dirty="0">
                <a:latin typeface="Monaco"/>
              </a:rPr>
              <a:t>Cookie</a:t>
            </a:r>
            <a:r>
              <a:rPr lang="en-US" dirty="0"/>
              <a:t> header and populate </a:t>
            </a:r>
            <a:r>
              <a:rPr lang="en-US" sz="2000" dirty="0" err="1">
                <a:latin typeface="Monaco"/>
              </a:rPr>
              <a:t>req.cookies</a:t>
            </a:r>
            <a:r>
              <a:rPr lang="en-US" dirty="0"/>
              <a:t> with an object keyed by the cookie names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signed cookies with an option </a:t>
            </a:r>
            <a:r>
              <a:rPr lang="en-US" i="1" dirty="0" smtClean="0"/>
              <a:t>secret</a:t>
            </a:r>
            <a:r>
              <a:rPr lang="en-US" dirty="0" smtClean="0"/>
              <a:t> string argument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cookie-Parser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5796361" y="3836074"/>
            <a:ext cx="2661839" cy="1015663"/>
          </a:xfrm>
          <a:prstGeom prst="wedgeRectCallout">
            <a:avLst>
              <a:gd name="adj1" fmla="val -84015"/>
              <a:gd name="adj2" fmla="val -237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password used to sign outbound and verify inbound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cookies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0960" y="3056582"/>
            <a:ext cx="5638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4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cookieParser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400" b="1" dirty="0">
                <a:solidFill>
                  <a:srgbClr val="2A00FF"/>
                </a:solidFill>
                <a:latin typeface="Monaco"/>
              </a:rPr>
              <a:t>'cookie-parser'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400" dirty="0">
              <a:latin typeface="Monaco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cookieParser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onaco"/>
              </a:rPr>
              <a:t>'node is cool'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400" b="1" dirty="0">
                <a:solidFill>
                  <a:srgbClr val="000000"/>
                </a:solidFill>
                <a:latin typeface="Monaco"/>
              </a:rPr>
              <a:t>, res){</a:t>
            </a:r>
          </a:p>
          <a:p>
            <a:r>
              <a:rPr lang="en-US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console.log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req.cookies.foo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400" dirty="0">
                <a:solidFill>
                  <a:srgbClr val="2A00FF"/>
                </a:solidFill>
                <a:latin typeface="Monaco"/>
              </a:rPr>
              <a:t>'hello\n'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onaco"/>
              </a:rPr>
              <a:t>  }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).</a:t>
            </a:r>
            <a:r>
              <a:rPr lang="fr-FR" sz="1400" dirty="0" err="1">
                <a:solidFill>
                  <a:srgbClr val="000000"/>
                </a:solidFill>
                <a:latin typeface="Monaco"/>
              </a:rPr>
              <a:t>listen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2976961" y="5385137"/>
            <a:ext cx="4186327" cy="1015663"/>
          </a:xfrm>
          <a:prstGeom prst="wedgeRectCallout">
            <a:avLst>
              <a:gd name="adj1" fmla="val -33380"/>
              <a:gd name="adj2" fmla="val -1198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If a request includes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a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cookie with the key 'foo', its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value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will be displayed. Otherwise, the value is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undefined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0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Parses request bodies</a:t>
            </a:r>
          </a:p>
          <a:p>
            <a:r>
              <a:rPr lang="en-US" dirty="0"/>
              <a:t>Does not support multipart </a:t>
            </a:r>
            <a:r>
              <a:rPr lang="en-US" dirty="0" smtClean="0"/>
              <a:t>bodies. Use one of the following instead:</a:t>
            </a:r>
            <a:endParaRPr lang="en-US" dirty="0"/>
          </a:p>
          <a:p>
            <a:pPr lvl="1"/>
            <a:r>
              <a:rPr lang="en-US" dirty="0" smtClean="0"/>
              <a:t>busboy</a:t>
            </a:r>
            <a:endParaRPr lang="en-US" dirty="0"/>
          </a:p>
          <a:p>
            <a:pPr lvl="1"/>
            <a:r>
              <a:rPr lang="en-US" dirty="0" smtClean="0"/>
              <a:t>formidable</a:t>
            </a:r>
          </a:p>
          <a:p>
            <a:pPr lvl="1"/>
            <a:r>
              <a:rPr lang="en-US" dirty="0" smtClean="0"/>
              <a:t>multiparty</a:t>
            </a:r>
          </a:p>
          <a:p>
            <a:r>
              <a:rPr lang="en-US" dirty="0" smtClean="0"/>
              <a:t>Populates </a:t>
            </a:r>
            <a:r>
              <a:rPr lang="en-US" sz="2000" dirty="0" err="1" smtClean="0">
                <a:latin typeface="Monaco"/>
                <a:cs typeface="Monaco"/>
              </a:rPr>
              <a:t>req.body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Automatically inflates </a:t>
            </a:r>
            <a:r>
              <a:rPr lang="en-US" sz="2000" dirty="0" err="1">
                <a:latin typeface="Monaco"/>
                <a:cs typeface="Monaco"/>
              </a:rPr>
              <a:t>gzip</a:t>
            </a:r>
            <a:r>
              <a:rPr lang="en-US" dirty="0" smtClean="0"/>
              <a:t> and </a:t>
            </a:r>
            <a:r>
              <a:rPr lang="en-US" sz="2000" dirty="0">
                <a:latin typeface="Monaco"/>
                <a:cs typeface="Monaco"/>
              </a:rPr>
              <a:t>deflate</a:t>
            </a:r>
            <a:r>
              <a:rPr lang="en-US" dirty="0" smtClean="0"/>
              <a:t> encodings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bodyParser.json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only parses 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1"/>
            <a:r>
              <a:rPr lang="en-US" dirty="0" smtClean="0"/>
              <a:t>Accepts </a:t>
            </a:r>
            <a:r>
              <a:rPr lang="en-US" dirty="0"/>
              <a:t>any Unicode encoding of the body</a:t>
            </a:r>
            <a:endParaRPr lang="en-US" dirty="0" smtClean="0"/>
          </a:p>
          <a:p>
            <a:r>
              <a:rPr lang="en-US" dirty="0" err="1"/>
              <a:t>bodyParser.raw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parses all bodies as a </a:t>
            </a:r>
            <a:r>
              <a:rPr lang="en-US" sz="1600" dirty="0">
                <a:latin typeface="Monaco"/>
              </a:rPr>
              <a:t>Buffer</a:t>
            </a:r>
            <a:endParaRPr lang="en-US" sz="1600" dirty="0" smtClean="0">
              <a:latin typeface="Monaco"/>
            </a:endParaRPr>
          </a:p>
          <a:p>
            <a:r>
              <a:rPr lang="en-US" dirty="0" err="1"/>
              <a:t>bodyParser.text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parses all bodies as a string.</a:t>
            </a:r>
            <a:endParaRPr lang="en-US" dirty="0" smtClean="0"/>
          </a:p>
          <a:p>
            <a:r>
              <a:rPr lang="en-US" dirty="0" err="1"/>
              <a:t>bodyParser.urlencoded</a:t>
            </a:r>
            <a:r>
              <a:rPr lang="en-US" dirty="0"/>
              <a:t>(options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Returns middleware that only parses </a:t>
            </a:r>
            <a:r>
              <a:rPr lang="en-US" sz="1600" dirty="0" err="1">
                <a:latin typeface="Monaco"/>
              </a:rPr>
              <a:t>urlencoded</a:t>
            </a:r>
            <a:r>
              <a:rPr lang="en-US" dirty="0"/>
              <a:t> </a:t>
            </a:r>
            <a:r>
              <a:rPr lang="en-US" dirty="0" smtClean="0"/>
              <a:t>bodies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ccepts </a:t>
            </a:r>
            <a:r>
              <a:rPr lang="en-US" dirty="0"/>
              <a:t>only </a:t>
            </a:r>
            <a:r>
              <a:rPr lang="en-US" sz="1600" dirty="0">
                <a:latin typeface="Monaco"/>
              </a:rPr>
              <a:t>UTF-8</a:t>
            </a:r>
            <a:r>
              <a:rPr lang="en-US" dirty="0"/>
              <a:t> encoding of the body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2438400"/>
            <a:ext cx="7239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b="1" dirty="0">
              <a:solidFill>
                <a:srgbClr val="000000"/>
              </a:solidFill>
              <a:latin typeface="Monaco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bodyParser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b="1" dirty="0">
                <a:solidFill>
                  <a:srgbClr val="2A00FF"/>
                </a:solidFill>
                <a:latin typeface="Monaco"/>
              </a:rPr>
              <a:t>'body-parser'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  <a:endParaRPr lang="en-US" b="1" dirty="0">
              <a:solidFill>
                <a:srgbClr val="000000"/>
              </a:solidFill>
              <a:latin typeface="Monaco"/>
            </a:endParaRPr>
          </a:p>
          <a:p>
            <a:endParaRPr lang="en-US" dirty="0">
              <a:latin typeface="Monaco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bodyParser.json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());</a:t>
            </a:r>
          </a:p>
          <a:p>
            <a:endParaRPr lang="en-US" dirty="0">
              <a:latin typeface="Monaco"/>
            </a:endParaRP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req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Monaco"/>
              </a:rPr>
              <a:t>, res, next) {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A00FF"/>
                </a:solidFill>
                <a:latin typeface="Monaco"/>
              </a:rPr>
              <a:t>'showing user 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req.body.name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(3000);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733800" y="1371600"/>
            <a:ext cx="4724400" cy="707886"/>
          </a:xfrm>
          <a:prstGeom prst="wedgeRectCallout">
            <a:avLst>
              <a:gd name="adj1" fmla="val 4602"/>
              <a:gd name="adj2" fmla="val 4109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HTTP </a:t>
            </a:r>
            <a:r>
              <a:rPr lang="en-US" sz="2000" i="1" dirty="0" err="1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POSTing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{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"name":"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barrett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"}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causes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req.body.name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to return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'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barrett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'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3372936" y="5695890"/>
            <a:ext cx="3942264" cy="400110"/>
          </a:xfrm>
          <a:prstGeom prst="wedgeRectCallout">
            <a:avLst>
              <a:gd name="adj1" fmla="val -30647"/>
              <a:gd name="adj2" fmla="val -2002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Returns 'showing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user </a:t>
            </a:r>
            <a:r>
              <a:rPr kumimoji="0" lang="en-US" sz="2000" i="1" u="none" strike="noStrike" cap="none" normalizeH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barrett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'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Provides customizable log formats for requests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208" y="3013777"/>
            <a:ext cx="7895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express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'express'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app = express();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Monaco"/>
              </a:rPr>
              <a:t>var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morgan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= require(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 err="1">
                <a:solidFill>
                  <a:srgbClr val="2A00FF"/>
                </a:solidFill>
                <a:latin typeface="Monaco"/>
              </a:rPr>
              <a:t>morgan</a:t>
            </a:r>
            <a:r>
              <a:rPr lang="en-US" sz="1600" b="1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endParaRPr lang="en-US" sz="1600" dirty="0">
              <a:latin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morgan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':method :</a:t>
            </a:r>
            <a:r>
              <a:rPr lang="en-US" sz="1600" dirty="0" err="1">
                <a:solidFill>
                  <a:srgbClr val="2A00FF"/>
                </a:solidFill>
                <a:latin typeface="Monaco"/>
              </a:rPr>
              <a:t>url</a:t>
            </a:r>
            <a:r>
              <a:rPr lang="en-US" sz="1600" dirty="0">
                <a:solidFill>
                  <a:srgbClr val="2A00FF"/>
                </a:solidFill>
                <a:latin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));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</a:rPr>
              <a:t>app.use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Monaco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Monaco"/>
              </a:rPr>
              <a:t>req</a:t>
            </a:r>
            <a:r>
              <a:rPr lang="en-US" sz="1600" b="1" dirty="0">
                <a:solidFill>
                  <a:srgbClr val="000000"/>
                </a:solidFill>
                <a:latin typeface="Monaco"/>
              </a:rPr>
              <a:t>, res) {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r-FR" sz="1600" dirty="0" err="1">
                <a:solidFill>
                  <a:srgbClr val="000000"/>
                </a:solidFill>
                <a:latin typeface="Monaco"/>
              </a:rPr>
              <a:t>res.end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Monaco"/>
              </a:rPr>
              <a:t>'hello'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);</a:t>
            </a:r>
          </a:p>
          <a:p>
            <a:r>
              <a:rPr lang="fr-FR" sz="1600" dirty="0">
                <a:solidFill>
                  <a:srgbClr val="000000"/>
                </a:solidFill>
                <a:latin typeface="Monaco"/>
              </a:rPr>
              <a:t>  });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Monaco"/>
              </a:rPr>
              <a:t>app.listen</a:t>
            </a:r>
            <a:r>
              <a:rPr lang="fr-FR" sz="1600" dirty="0">
                <a:solidFill>
                  <a:srgbClr val="000000"/>
                </a:solidFill>
                <a:latin typeface="Monaco"/>
              </a:rPr>
              <a:t>(3000);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29200" y="2743200"/>
            <a:ext cx="3124372" cy="707886"/>
          </a:xfrm>
          <a:prstGeom prst="wedgeRectCallout">
            <a:avLst>
              <a:gd name="adj1" fmla="val -63012"/>
              <a:gd name="adj2" fmla="val 1410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Several tokens available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22730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Web browser </a:t>
            </a:r>
            <a:r>
              <a:rPr lang="en-US" sz="2000" dirty="0" smtClean="0">
                <a:latin typeface="Monaco"/>
                <a:cs typeface="Monaco"/>
              </a:rPr>
              <a:t>&lt;form&gt;</a:t>
            </a:r>
            <a:r>
              <a:rPr lang="en-US" dirty="0" smtClean="0"/>
              <a:t> methods can normally only be </a:t>
            </a:r>
            <a:r>
              <a:rPr lang="en-US" sz="2000" dirty="0" smtClean="0">
                <a:latin typeface="Monaco"/>
                <a:cs typeface="Monaco"/>
              </a:rPr>
              <a:t>GET</a:t>
            </a:r>
            <a:r>
              <a:rPr lang="en-US" dirty="0" smtClean="0"/>
              <a:t> or </a:t>
            </a:r>
            <a:r>
              <a:rPr lang="en-US" sz="2000" dirty="0" smtClean="0">
                <a:latin typeface="Monaco"/>
                <a:cs typeface="Monaco"/>
              </a:rPr>
              <a:t>POST</a:t>
            </a:r>
          </a:p>
          <a:p>
            <a:r>
              <a:rPr lang="en-US" sz="2000" dirty="0" smtClean="0">
                <a:latin typeface="Monaco"/>
                <a:cs typeface="Monaco"/>
              </a:rPr>
              <a:t>method-override</a:t>
            </a:r>
            <a:r>
              <a:rPr lang="en-US" dirty="0" smtClean="0"/>
              <a:t> allows you to utilize </a:t>
            </a:r>
            <a:r>
              <a:rPr lang="en-US" sz="2000" dirty="0" smtClean="0">
                <a:latin typeface="Monaco"/>
                <a:cs typeface="Monaco"/>
              </a:rPr>
              <a:t>PUT</a:t>
            </a:r>
            <a:r>
              <a:rPr lang="en-US" dirty="0" smtClean="0"/>
              <a:t> or </a:t>
            </a:r>
            <a:r>
              <a:rPr lang="en-US" sz="2000" dirty="0" smtClean="0">
                <a:latin typeface="Monaco"/>
                <a:cs typeface="Monaco"/>
              </a:rPr>
              <a:t>DELETE</a:t>
            </a:r>
            <a:r>
              <a:rPr lang="en-US" dirty="0" smtClean="0"/>
              <a:t> in the </a:t>
            </a:r>
            <a:r>
              <a:rPr lang="en-US" sz="2000" dirty="0" smtClean="0">
                <a:latin typeface="Monaco"/>
                <a:cs typeface="Monaco"/>
              </a:rPr>
              <a:t>&lt;form&gt;</a:t>
            </a:r>
            <a:r>
              <a:rPr lang="en-US" dirty="0" smtClean="0"/>
              <a:t> making your application more </a:t>
            </a:r>
            <a:r>
              <a:rPr lang="en-US" dirty="0" err="1" smtClean="0"/>
              <a:t>RESTful</a:t>
            </a:r>
            <a:endParaRPr lang="en-US" dirty="0" smtClean="0"/>
          </a:p>
          <a:p>
            <a:r>
              <a:rPr lang="en-US" sz="2000" dirty="0" smtClean="0">
                <a:latin typeface="Monaco"/>
                <a:cs typeface="Monaco"/>
              </a:rPr>
              <a:t>method-override</a:t>
            </a:r>
            <a:r>
              <a:rPr lang="en-US" dirty="0" smtClean="0"/>
              <a:t> alters the original </a:t>
            </a:r>
            <a:r>
              <a:rPr lang="en-US" sz="2000" dirty="0" err="1" smtClean="0">
                <a:latin typeface="Monaco"/>
                <a:cs typeface="Monaco"/>
              </a:rPr>
              <a:t>req.method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Original method is still available if needed in </a:t>
            </a:r>
            <a:r>
              <a:rPr lang="en-US" sz="2000" dirty="0" err="1" smtClean="0">
                <a:latin typeface="Monaco"/>
                <a:cs typeface="Monaco"/>
              </a:rPr>
              <a:t>req.originalMethod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method-Override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10104</TotalTime>
  <Words>1077</Words>
  <Application>Microsoft Office PowerPoint</Application>
  <PresentationFormat>On-screen Show (4:3)</PresentationFormat>
  <Paragraphs>229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PPT_template_v1</vt:lpstr>
      <vt:lpstr>Express/Connect Middleware</vt:lpstr>
      <vt:lpstr>Overview</vt:lpstr>
      <vt:lpstr>Connect/Express Web Application Modules</vt:lpstr>
      <vt:lpstr>cookie-Parser</vt:lpstr>
      <vt:lpstr>body-Parser</vt:lpstr>
      <vt:lpstr>Body-Parser API</vt:lpstr>
      <vt:lpstr>body-Parser Example</vt:lpstr>
      <vt:lpstr>Morgan</vt:lpstr>
      <vt:lpstr>method-Override</vt:lpstr>
      <vt:lpstr>Method-Override Examples</vt:lpstr>
      <vt:lpstr>vhost</vt:lpstr>
      <vt:lpstr>Express-session</vt:lpstr>
      <vt:lpstr>Express Session using Mongo</vt:lpstr>
      <vt:lpstr>csrf</vt:lpstr>
      <vt:lpstr>errorHandler</vt:lpstr>
      <vt:lpstr>compression</vt:lpstr>
      <vt:lpstr>Serve-favicon</vt:lpstr>
      <vt:lpstr>Serve-static</vt:lpstr>
      <vt:lpstr>Serve-Index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876</cp:revision>
  <cp:lastPrinted>2011-10-12T18:09:11Z</cp:lastPrinted>
  <dcterms:created xsi:type="dcterms:W3CDTF">2013-02-07T04:33:41Z</dcterms:created>
  <dcterms:modified xsi:type="dcterms:W3CDTF">2014-08-13T19:39:36Z</dcterms:modified>
</cp:coreProperties>
</file>