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66" d="100"/>
          <a:sy n="66" d="100"/>
        </p:scale>
        <p:origin x="-1578" y="-7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04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014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4724400" y="3657600"/>
            <a:ext cx="3764093" cy="2362200"/>
          </a:xfrm>
          <a:noFill/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1200" dirty="0" err="1" smtClean="0">
                <a:latin typeface="Monaco"/>
                <a:cs typeface="Monaco"/>
              </a:rPr>
              <a:t>module.exports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=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PI :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,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area </a:t>
            </a:r>
            <a:r>
              <a:rPr lang="en-US" sz="1200" dirty="0">
                <a:latin typeface="Monaco"/>
                <a:cs typeface="Monaco"/>
              </a:rPr>
              <a:t>: function(r)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return </a:t>
            </a:r>
            <a:r>
              <a:rPr lang="en-US" sz="1200" dirty="0" err="1" smtClean="0">
                <a:latin typeface="Monaco"/>
                <a:cs typeface="Monaco"/>
              </a:rPr>
              <a:t>this.PI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* r * r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},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circumference </a:t>
            </a:r>
            <a:r>
              <a:rPr lang="en-US" sz="1200" dirty="0">
                <a:latin typeface="Monaco"/>
                <a:cs typeface="Monaco"/>
              </a:rPr>
              <a:t>: function(r)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return </a:t>
            </a:r>
            <a:r>
              <a:rPr lang="en-US" sz="1200" dirty="0">
                <a:latin typeface="Monaco"/>
                <a:cs typeface="Monaco"/>
              </a:rPr>
              <a:t>2 * </a:t>
            </a:r>
            <a:r>
              <a:rPr lang="en-US" sz="1200" dirty="0" err="1" smtClean="0">
                <a:latin typeface="Monaco"/>
                <a:cs typeface="Monaco"/>
              </a:rPr>
              <a:t>this.PI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* r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}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199" y="1232763"/>
            <a:ext cx="8247412" cy="8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Use </a:t>
            </a:r>
            <a:r>
              <a:rPr lang="en-US" sz="2200" smtClean="0">
                <a:solidFill>
                  <a:schemeClr val="tx1"/>
                </a:solidFill>
                <a:latin typeface="Arial"/>
                <a:cs typeface="Arial"/>
              </a:rPr>
              <a:t>the provided </a:t>
            </a:r>
            <a:r>
              <a:rPr lang="en-US" sz="2000" smtClean="0">
                <a:solidFill>
                  <a:schemeClr val="tx1"/>
                </a:solidFill>
                <a:latin typeface="Monaco"/>
                <a:cs typeface="Arial"/>
              </a:rPr>
              <a:t>exports</a:t>
            </a:r>
            <a:r>
              <a:rPr lang="en-US" sz="220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variable to export functions, objects, and symbols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3657601"/>
            <a:ext cx="416000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exports.PI</a:t>
            </a:r>
            <a:r>
              <a:rPr lang="en-US" sz="1200" dirty="0" smtClean="0">
                <a:latin typeface="Monaco"/>
                <a:cs typeface="Monaco"/>
              </a:rPr>
              <a:t> =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en-US" sz="1200" dirty="0" smtClean="0">
              <a:latin typeface="Monaco"/>
              <a:cs typeface="Monaco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exports.area</a:t>
            </a:r>
            <a:r>
              <a:rPr lang="en-US" sz="1200" dirty="0" smtClean="0">
                <a:latin typeface="Monaco"/>
                <a:cs typeface="Monaco"/>
              </a:rPr>
              <a:t> = function(r)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    return </a:t>
            </a:r>
            <a:r>
              <a:rPr lang="en-US" sz="1200" dirty="0" err="1" smtClean="0">
                <a:latin typeface="Monaco"/>
                <a:cs typeface="Monaco"/>
              </a:rPr>
              <a:t>this.PI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* r * r;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};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exports.circumference</a:t>
            </a:r>
            <a:r>
              <a:rPr lang="en-US" sz="1200" dirty="0" smtClean="0">
                <a:latin typeface="Monaco"/>
                <a:cs typeface="Monaco"/>
              </a:rPr>
              <a:t> = function(r)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    return 2 * </a:t>
            </a:r>
            <a:r>
              <a:rPr lang="en-US" sz="1200" smtClean="0">
                <a:latin typeface="Monaco"/>
                <a:cs typeface="Monaco"/>
              </a:rPr>
              <a:t>this</a:t>
            </a:r>
            <a:r>
              <a:rPr lang="en-US" sz="1200" smtClean="0">
                <a:latin typeface="Monaco"/>
                <a:cs typeface="Monaco"/>
              </a:rPr>
              <a:t>.PI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* r;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};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457200" y="2362200"/>
            <a:ext cx="3367513" cy="707886"/>
          </a:xfrm>
          <a:prstGeom prst="wedgeRectCallout">
            <a:avLst>
              <a:gd name="adj1" fmla="val -16611"/>
              <a:gd name="adj2" fmla="val 1192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Symbols can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be exported as well as functions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724400" y="2057400"/>
            <a:ext cx="3521455" cy="1015663"/>
          </a:xfrm>
          <a:prstGeom prst="wedgeRectCallout">
            <a:avLst>
              <a:gd name="adj1" fmla="val -18263"/>
              <a:gd name="adj2" fmla="val 991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code is equivalent except we use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module.exports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export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15919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New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444" y="3386667"/>
            <a:ext cx="7450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circle = require('./circle');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area = </a:t>
            </a:r>
            <a:r>
              <a:rPr lang="en-US" sz="1600" dirty="0" err="1" smtClean="0">
                <a:latin typeface="Monaco"/>
                <a:cs typeface="Monaco"/>
              </a:rPr>
              <a:t>circle.area</a:t>
            </a:r>
            <a:r>
              <a:rPr lang="en-US" sz="1600" dirty="0" smtClean="0">
                <a:latin typeface="Monaco"/>
                <a:cs typeface="Monaco"/>
              </a:rPr>
              <a:t>(4);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circumference = </a:t>
            </a:r>
            <a:r>
              <a:rPr lang="en-US" sz="1600" dirty="0" err="1" smtClean="0">
                <a:latin typeface="Monaco"/>
                <a:cs typeface="Monaco"/>
              </a:rPr>
              <a:t>circle.circumference</a:t>
            </a:r>
            <a:r>
              <a:rPr lang="en-US" sz="1600" dirty="0">
                <a:latin typeface="Monaco"/>
                <a:cs typeface="Monaco"/>
              </a:rPr>
              <a:t>(4</a:t>
            </a:r>
            <a:r>
              <a:rPr lang="en-US" sz="1600" dirty="0" smtClean="0">
                <a:latin typeface="Monaco"/>
                <a:cs typeface="Monaco"/>
              </a:rPr>
              <a:t>);</a:t>
            </a:r>
            <a:endParaRPr lang="en-US" sz="1600" dirty="0">
              <a:latin typeface="Monaco"/>
              <a:cs typeface="Monaco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696149" y="1580612"/>
            <a:ext cx="3066814" cy="707886"/>
          </a:xfrm>
          <a:prstGeom prst="wedgeRectCallout">
            <a:avLst>
              <a:gd name="adj1" fmla="val 37386"/>
              <a:gd name="adj2" fmla="val 2009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ote path is relative to requiring file.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564480" y="3057408"/>
            <a:ext cx="2850445" cy="1015663"/>
          </a:xfrm>
          <a:prstGeom prst="wedgeRectCallout">
            <a:avLst>
              <a:gd name="adj1" fmla="val -151173"/>
              <a:gd name="adj2" fmla="val 826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Here we are using the object circle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access our module's API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873036" y="1514592"/>
            <a:ext cx="2116667" cy="707886"/>
          </a:xfrm>
          <a:prstGeom prst="wedgeRectCallout">
            <a:avLst>
              <a:gd name="adj1" fmla="val -75055"/>
              <a:gd name="adj2" fmla="val 2113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.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js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extension is implicit</a:t>
            </a:r>
          </a:p>
        </p:txBody>
      </p:sp>
    </p:spTree>
    <p:extLst>
      <p:ext uri="{BB962C8B-B14F-4D97-AF65-F5344CB8AC3E}">
        <p14:creationId xmlns:p14="http://schemas.microsoft.com/office/powerpoint/2010/main" val="22801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Modules: self-contained behavior</a:t>
            </a:r>
          </a:p>
          <a:p>
            <a:r>
              <a:rPr lang="en-US" sz="2000" dirty="0" smtClean="0"/>
              <a:t>Node Package Manager (</a:t>
            </a:r>
            <a:r>
              <a:rPr lang="en-US" sz="1800" dirty="0" err="1" smtClean="0">
                <a:latin typeface="Monaco"/>
                <a:cs typeface="Monaco"/>
              </a:rPr>
              <a:t>npm</a:t>
            </a:r>
            <a:r>
              <a:rPr lang="en-US" sz="2000" dirty="0" smtClean="0"/>
              <a:t>): installs &amp; uninstalls modules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2000" dirty="0" smtClean="0"/>
              <a:t>Using modules: use </a:t>
            </a:r>
            <a:r>
              <a:rPr lang="en-US" sz="1800" dirty="0" smtClean="0">
                <a:latin typeface="Monaco"/>
                <a:cs typeface="Monaco"/>
              </a:rPr>
              <a:t>require('module')</a:t>
            </a:r>
          </a:p>
          <a:p>
            <a:r>
              <a:rPr lang="en-US" sz="2000" dirty="0" smtClean="0"/>
              <a:t>Writing modules: remember </a:t>
            </a:r>
            <a:r>
              <a:rPr lang="en-US" sz="2000" dirty="0" err="1" smtClean="0"/>
              <a:t>index.js</a:t>
            </a:r>
            <a:r>
              <a:rPr lang="en-US" sz="2000" dirty="0" smtClean="0"/>
              <a:t>,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&amp; </a:t>
            </a:r>
            <a:r>
              <a:rPr lang="en-US" sz="1800" dirty="0" smtClean="0">
                <a:latin typeface="Monaco"/>
                <a:cs typeface="Monaco"/>
              </a:rPr>
              <a:t>exports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Understanding modules</a:t>
            </a:r>
          </a:p>
          <a:p>
            <a:r>
              <a:rPr lang="en-US" dirty="0" smtClean="0"/>
              <a:t>Node Package Manager: 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Using modules</a:t>
            </a:r>
          </a:p>
          <a:p>
            <a:r>
              <a:rPr lang="en-US" dirty="0" smtClean="0"/>
              <a:t>Writing modules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module is a collection of functions, objects, and values that can be imported into your project</a:t>
            </a:r>
          </a:p>
          <a:p>
            <a:r>
              <a:rPr lang="en-US" dirty="0"/>
              <a:t>Most of Node’s core functionality is exposed as modules</a:t>
            </a:r>
          </a:p>
          <a:p>
            <a:pPr lvl="1"/>
            <a:r>
              <a:rPr lang="en-US" dirty="0" err="1" smtClean="0"/>
              <a:t>fs</a:t>
            </a:r>
            <a:r>
              <a:rPr lang="en-US" dirty="0" smtClean="0"/>
              <a:t> (file system), http, net, </a:t>
            </a:r>
            <a:r>
              <a:rPr lang="en-US" dirty="0" err="1" smtClean="0"/>
              <a:t>os</a:t>
            </a:r>
            <a:r>
              <a:rPr lang="en-US" dirty="0" smtClean="0"/>
              <a:t>, and many more</a:t>
            </a:r>
          </a:p>
          <a:p>
            <a:r>
              <a:rPr lang="en-US" dirty="0" smtClean="0"/>
              <a:t>To import a module, use Node's </a:t>
            </a:r>
            <a:r>
              <a:rPr lang="en-US" sz="2000" dirty="0">
                <a:latin typeface="Monaco"/>
                <a:cs typeface="Monaco"/>
              </a:rPr>
              <a:t>require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To export an artifact from a module, use Node's </a:t>
            </a:r>
            <a:r>
              <a:rPr lang="en-US" sz="2000" dirty="0" smtClean="0">
                <a:latin typeface="Monaco"/>
                <a:cs typeface="Monaco"/>
              </a:rPr>
              <a:t>exports</a:t>
            </a:r>
            <a:r>
              <a:rPr lang="en-US" dirty="0" smtClean="0"/>
              <a:t> function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4511691" y="3161066"/>
            <a:ext cx="2203676" cy="1015663"/>
          </a:xfrm>
          <a:prstGeom prst="wedgeRectCallout">
            <a:avLst>
              <a:gd name="adj1" fmla="val -212730"/>
              <a:gd name="adj2" fmla="val 903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File system API now available via variable </a:t>
            </a:r>
            <a:r>
              <a:rPr kumimoji="0" lang="en-US" sz="16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fs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using the built-in file system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014" y="3219878"/>
            <a:ext cx="8357464" cy="3028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require(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fs.unlink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tmp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helloworld.txt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onComplete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('deleted 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tmp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helloworld.txt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800" dirty="0">
              <a:latin typeface="Monaco"/>
              <a:cs typeface="Monaco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752592" y="1992497"/>
            <a:ext cx="1956741" cy="1015663"/>
          </a:xfrm>
          <a:prstGeom prst="wedgeRectCallout">
            <a:avLst>
              <a:gd name="adj1" fmla="val 44869"/>
              <a:gd name="adj2" fmla="val 754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Module loaded with the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require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 bwMode="auto">
          <a:xfrm>
            <a:off x="5029201" y="4311415"/>
            <a:ext cx="3237497" cy="1015663"/>
          </a:xfrm>
          <a:prstGeom prst="wedgeRectCallout">
            <a:avLst>
              <a:gd name="adj1" fmla="val -98671"/>
              <a:gd name="adj2" fmla="val 164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checks the repository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see if a newer version of the package exists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command line utility for interacting with the repository</a:t>
            </a:r>
          </a:p>
          <a:p>
            <a:r>
              <a:rPr lang="en-US" dirty="0" smtClean="0"/>
              <a:t>Online repository for publishing </a:t>
            </a:r>
            <a:r>
              <a:rPr lang="en-US" dirty="0" err="1" smtClean="0"/>
              <a:t>Node.js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Installed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Search for a package at </a:t>
            </a:r>
            <a:r>
              <a:rPr lang="en-US" dirty="0" err="1" smtClean="0"/>
              <a:t>npmjs.org</a:t>
            </a:r>
            <a:r>
              <a:rPr lang="en-US" dirty="0" smtClean="0"/>
              <a:t> or via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search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038600"/>
            <a:ext cx="3429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search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view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install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outdated</a:t>
            </a: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update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95" y="224997"/>
            <a:ext cx="2367004" cy="9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installs modules to a </a:t>
            </a:r>
            <a:r>
              <a:rPr lang="en-US" sz="2000" dirty="0" err="1" smtClean="0">
                <a:latin typeface="Monaco"/>
                <a:cs typeface="Monaco"/>
              </a:rPr>
              <a:t>node_modules</a:t>
            </a:r>
            <a:r>
              <a:rPr lang="en-US" dirty="0" smtClean="0"/>
              <a:t> directory in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err="1" smtClean="0"/>
              <a:t>'s</a:t>
            </a:r>
            <a:r>
              <a:rPr lang="en-US" dirty="0" smtClean="0"/>
              <a:t> current working directory</a:t>
            </a:r>
          </a:p>
          <a:p>
            <a:r>
              <a:rPr lang="en-US" dirty="0" smtClean="0"/>
              <a:t>Using </a:t>
            </a:r>
            <a:r>
              <a:rPr lang="en-US" sz="2000" dirty="0" smtClean="0">
                <a:latin typeface="Monaco"/>
                <a:cs typeface="Monaco"/>
              </a:rPr>
              <a:t>require</a:t>
            </a:r>
            <a:r>
              <a:rPr lang="en-US" dirty="0" smtClean="0"/>
              <a:t> with path prefixes:</a:t>
            </a:r>
          </a:p>
          <a:p>
            <a:pPr lvl="1"/>
            <a:r>
              <a:rPr lang="en-US" dirty="0" smtClean="0"/>
              <a:t>No path prefix:</a:t>
            </a:r>
            <a:endParaRPr lang="en-US" dirty="0"/>
          </a:p>
          <a:p>
            <a:pPr marL="1028700" lvl="2" indent="-457200">
              <a:buFont typeface="+mj-lt"/>
              <a:buAutoNum type="arabicPeriod"/>
            </a:pPr>
            <a:r>
              <a:rPr lang="en-US" dirty="0" smtClean="0"/>
              <a:t>Look </a:t>
            </a:r>
            <a:r>
              <a:rPr lang="en-US" dirty="0"/>
              <a:t>in core </a:t>
            </a:r>
            <a:r>
              <a:rPr lang="en-US" dirty="0" smtClean="0"/>
              <a:t>modules of </a:t>
            </a:r>
            <a:r>
              <a:rPr lang="en-US" dirty="0"/>
              <a:t>the Node </a:t>
            </a:r>
            <a:r>
              <a:rPr lang="en-US" dirty="0" smtClean="0"/>
              <a:t>installation</a:t>
            </a:r>
          </a:p>
          <a:p>
            <a:pPr marL="1028700" lvl="2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ook </a:t>
            </a:r>
            <a:r>
              <a:rPr lang="en-US" dirty="0"/>
              <a:t>in </a:t>
            </a:r>
            <a:r>
              <a:rPr lang="en-US" sz="1800" dirty="0" err="1">
                <a:latin typeface="Monaco"/>
                <a:cs typeface="Monaco"/>
              </a:rPr>
              <a:t>node_modules</a:t>
            </a:r>
            <a:r>
              <a:rPr lang="en-US" dirty="0"/>
              <a:t> </a:t>
            </a:r>
            <a:r>
              <a:rPr lang="en-US" dirty="0" smtClean="0"/>
              <a:t>directory relative </a:t>
            </a:r>
            <a:r>
              <a:rPr lang="en-US" dirty="0"/>
              <a:t>to the requiring file</a:t>
            </a:r>
          </a:p>
          <a:p>
            <a:pPr lvl="1"/>
            <a:r>
              <a:rPr lang="en-US" dirty="0" smtClean="0"/>
              <a:t>Else, look in given file system path (relative or absolute)</a:t>
            </a:r>
          </a:p>
          <a:p>
            <a:pPr lvl="2"/>
            <a:r>
              <a:rPr lang="en-US" dirty="0" smtClean="0"/>
              <a:t>If a file, load the file</a:t>
            </a:r>
          </a:p>
          <a:p>
            <a:pPr lvl="2"/>
            <a:r>
              <a:rPr lang="en-US" dirty="0" smtClean="0"/>
              <a:t>If a directory, look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index.js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the </a:t>
            </a:r>
            <a:r>
              <a:rPr lang="en-US" dirty="0" err="1"/>
              <a:t>node_modules</a:t>
            </a:r>
            <a:r>
              <a:rPr lang="en-US" dirty="0"/>
              <a:t> D</a:t>
            </a:r>
            <a:r>
              <a:rPr lang="en-US" dirty="0" smtClean="0"/>
              <a:t>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package.json</a:t>
            </a:r>
            <a:r>
              <a:rPr lang="en-US" dirty="0" smtClean="0"/>
              <a:t> can be specified in the root of the module folder as a single entry point to a library</a:t>
            </a:r>
          </a:p>
          <a:p>
            <a:r>
              <a:rPr lang="en-US" dirty="0" smtClean="0"/>
              <a:t>The only required fields for Node’s purposes are </a:t>
            </a:r>
            <a:r>
              <a:rPr lang="en-US" sz="2000" dirty="0" smtClean="0">
                <a:latin typeface="Monaco"/>
                <a:cs typeface="Monaco"/>
              </a:rPr>
              <a:t>main</a:t>
            </a:r>
            <a:r>
              <a:rPr lang="en-US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name</a:t>
            </a:r>
          </a:p>
          <a:p>
            <a:pPr marL="285750" lvl="1" indent="0">
              <a:buNone/>
            </a:pPr>
            <a:r>
              <a:rPr lang="nl-NL" sz="2000" dirty="0">
                <a:solidFill>
                  <a:srgbClr val="000000"/>
                </a:solidFill>
                <a:latin typeface="Monaco"/>
              </a:rPr>
              <a:t>{ "</a:t>
            </a:r>
            <a:r>
              <a:rPr lang="nl-NL" sz="2000" dirty="0" smtClean="0">
                <a:solidFill>
                  <a:srgbClr val="000000"/>
                </a:solidFill>
                <a:latin typeface="Monaco"/>
              </a:rPr>
              <a:t>name": "</a:t>
            </a:r>
            <a:r>
              <a:rPr lang="nl-NL" sz="2000" dirty="0" err="1" smtClean="0">
                <a:solidFill>
                  <a:srgbClr val="000000"/>
                </a:solidFill>
                <a:latin typeface="Monaco"/>
              </a:rPr>
              <a:t>foo</a:t>
            </a:r>
            <a:r>
              <a:rPr lang="nl-NL" sz="2000" dirty="0" smtClean="0">
                <a:solidFill>
                  <a:srgbClr val="000000"/>
                </a:solidFill>
                <a:latin typeface="Monaco"/>
              </a:rPr>
              <a:t>",</a:t>
            </a:r>
            <a:br>
              <a:rPr lang="nl-NL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"main": ".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/lib/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foo.js</a:t>
            </a:r>
            <a:r>
              <a:rPr lang="en-US" sz="2000" smtClean="0">
                <a:solidFill>
                  <a:srgbClr val="000000"/>
                </a:solidFill>
                <a:latin typeface="Monaco"/>
              </a:rPr>
              <a:t>"'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dirty="0"/>
              <a:t>In order to publish to </a:t>
            </a:r>
            <a:r>
              <a:rPr lang="en-US" dirty="0" err="1"/>
              <a:t>npmjs.org</a:t>
            </a:r>
            <a:r>
              <a:rPr lang="en-US" dirty="0"/>
              <a:t>, other fields are required</a:t>
            </a:r>
          </a:p>
          <a:p>
            <a:r>
              <a:rPr lang="en-US" dirty="0"/>
              <a:t>If there is no </a:t>
            </a:r>
            <a:r>
              <a:rPr lang="en-US" dirty="0" err="1"/>
              <a:t>package.json</a:t>
            </a:r>
            <a:r>
              <a:rPr lang="en-US" dirty="0"/>
              <a:t> present, node will attempt to load an </a:t>
            </a:r>
            <a:r>
              <a:rPr lang="en-US" dirty="0" err="1"/>
              <a:t>index.js</a:t>
            </a:r>
            <a:r>
              <a:rPr lang="en-US" dirty="0"/>
              <a:t> file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as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semantic </a:t>
            </a:r>
            <a:r>
              <a:rPr lang="en-US" dirty="0" err="1" smtClean="0"/>
              <a:t>versioner</a:t>
            </a:r>
            <a:r>
              <a:rPr lang="en-US" dirty="0" smtClean="0"/>
              <a:t> for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</a:t>
            </a:r>
            <a:r>
              <a:rPr lang="en-US" sz="2000" dirty="0" err="1" smtClean="0">
                <a:latin typeface="Monaco"/>
                <a:cs typeface="Monaco"/>
              </a:rPr>
              <a:t>semver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89518"/>
            <a:ext cx="8247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semver.valid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'1.2.3'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semver.valid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a.b.c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null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semver.clean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  =v1.2.3   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'1.2.3'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semver.satisfies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'1.x || &gt;=2.5.0 || 5.0.0 - 7.2.3'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true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semver.gt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'9.8.7'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false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semver.lt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'9.8.7'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true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XML (Maven's </a:t>
            </a:r>
            <a:r>
              <a:rPr lang="en-US" sz="2000" dirty="0" err="1" smtClean="0">
                <a:latin typeface="Monaco"/>
                <a:cs typeface="Monaco"/>
              </a:rPr>
              <a:t>pom.xml</a:t>
            </a:r>
            <a:r>
              <a:rPr lang="en-US" dirty="0" smtClean="0"/>
              <a:t>) much more verbose than JSON</a:t>
            </a:r>
          </a:p>
          <a:p>
            <a:r>
              <a:rPr lang="en-US" dirty="0" smtClean="0"/>
              <a:t>No concept of a parent POM and sub projects with their own POM in the Node world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uses semantic versioning for all modules and dependencies can be specified with the format 1.0.x</a:t>
            </a:r>
          </a:p>
          <a:p>
            <a:pPr lvl="1"/>
            <a:r>
              <a:rPr lang="en-US" dirty="0" smtClean="0"/>
              <a:t>"If there are patch version changes in the future, I want them"</a:t>
            </a:r>
          </a:p>
          <a:p>
            <a:r>
              <a:rPr lang="en-US" dirty="0"/>
              <a:t>In the Java world, library versioning is not </a:t>
            </a:r>
            <a:r>
              <a:rPr lang="en-US" dirty="0" smtClean="0"/>
              <a:t>standardized (although Maven endorses semantic versioning)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npm</a:t>
            </a:r>
            <a:r>
              <a:rPr lang="en-US" dirty="0" smtClean="0"/>
              <a:t> and Maven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3567</TotalTime>
  <Words>641</Words>
  <Application>Microsoft Office PowerPoint</Application>
  <PresentationFormat>On-screen Show (4:3)</PresentationFormat>
  <Paragraphs>118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PPT_template_v1</vt:lpstr>
      <vt:lpstr>Modules</vt:lpstr>
      <vt:lpstr>Overview</vt:lpstr>
      <vt:lpstr>What is a Module?</vt:lpstr>
      <vt:lpstr>Understanding Modules</vt:lpstr>
      <vt:lpstr>Package Management</vt:lpstr>
      <vt:lpstr>npm &amp; the node_modules Directory</vt:lpstr>
      <vt:lpstr>Directories as Modules</vt:lpstr>
      <vt:lpstr>Semver</vt:lpstr>
      <vt:lpstr>Some npm and Maven Differences</vt:lpstr>
      <vt:lpstr>Writing Your Own Module</vt:lpstr>
      <vt:lpstr>Using Your New Module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841</cp:revision>
  <cp:lastPrinted>2011-10-12T18:09:11Z</cp:lastPrinted>
  <dcterms:created xsi:type="dcterms:W3CDTF">2013-02-07T04:33:41Z</dcterms:created>
  <dcterms:modified xsi:type="dcterms:W3CDTF">2014-09-16T06:01:32Z</dcterms:modified>
</cp:coreProperties>
</file>