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79" d="100"/>
          <a:sy n="79" d="100"/>
        </p:scale>
        <p:origin x="-552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92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Working With </a:t>
            </a:r>
            <a:r>
              <a:rPr lang="en-US" sz="3600" smtClean="0"/>
              <a:t>the File System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484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File: 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2546017"/>
            <a:ext cx="8247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/>
                <a:cs typeface="Monaco"/>
              </a:rPr>
              <a:t>fs.readFile</a:t>
            </a:r>
            <a:r>
              <a:rPr lang="en-US" sz="2000" dirty="0">
                <a:latin typeface="Monaco"/>
                <a:cs typeface="Monaco"/>
              </a:rPr>
              <a:t>('</a:t>
            </a:r>
            <a:r>
              <a:rPr lang="en-US" sz="2000" dirty="0" err="1">
                <a:latin typeface="Monaco"/>
                <a:cs typeface="Monaco"/>
              </a:rPr>
              <a:t>foobar.txt</a:t>
            </a:r>
            <a:r>
              <a:rPr lang="en-US" sz="2000" dirty="0">
                <a:latin typeface="Monaco"/>
                <a:cs typeface="Monaco"/>
              </a:rPr>
              <a:t>', </a:t>
            </a:r>
            <a:r>
              <a:rPr lang="en-US" sz="2000" b="1" dirty="0">
                <a:latin typeface="Monaco"/>
                <a:cs typeface="Monaco"/>
              </a:rPr>
              <a:t>function(err, contents) </a:t>
            </a:r>
            <a:r>
              <a:rPr lang="en-US" sz="2000" b="1" dirty="0" smtClean="0">
                <a:latin typeface="Monaco"/>
                <a:cs typeface="Monaco"/>
              </a:rPr>
              <a:t>{</a:t>
            </a:r>
          </a:p>
          <a:p>
            <a:r>
              <a:rPr lang="en-US" sz="2000" b="1" dirty="0">
                <a:latin typeface="Monaco"/>
                <a:cs typeface="Monaco"/>
              </a:rPr>
              <a:t> </a:t>
            </a:r>
            <a:r>
              <a:rPr lang="en-US" sz="2000" b="1" dirty="0" smtClean="0">
                <a:latin typeface="Monaco"/>
                <a:cs typeface="Monaco"/>
              </a:rPr>
              <a:t> if (err) throw err;</a:t>
            </a:r>
            <a:endParaRPr lang="en-US" sz="2000" b="1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console.log</a:t>
            </a:r>
            <a:r>
              <a:rPr lang="en-US" sz="2000" dirty="0">
                <a:latin typeface="Monaco"/>
                <a:cs typeface="Monaco"/>
              </a:rPr>
              <a:t>('contents</a:t>
            </a:r>
            <a:r>
              <a:rPr lang="en-US" sz="2000" dirty="0" smtClean="0">
                <a:latin typeface="Monaco"/>
                <a:cs typeface="Monaco"/>
              </a:rPr>
              <a:t>:'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console.log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contents.toString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r>
              <a:rPr lang="en-US" sz="2000" dirty="0">
                <a:latin typeface="Monaco"/>
                <a:cs typeface="Monaco"/>
              </a:rPr>
              <a:t>})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10786" y="1581090"/>
            <a:ext cx="1699014" cy="400110"/>
          </a:xfrm>
          <a:prstGeom prst="wedgeRectCallout">
            <a:avLst>
              <a:gd name="adj1" fmla="val 24738"/>
              <a:gd name="adj2" fmla="val 1843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Request read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2733960" y="1581090"/>
            <a:ext cx="2696452" cy="400110"/>
          </a:xfrm>
          <a:prstGeom prst="wedgeRectCallout">
            <a:avLst>
              <a:gd name="adj1" fmla="val 30179"/>
              <a:gd name="adj2" fmla="val 1968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Pass callback function</a:t>
            </a:r>
          </a:p>
        </p:txBody>
      </p:sp>
      <p:sp>
        <p:nvSpPr>
          <p:cNvPr id="8" name="Smiley Face 7"/>
          <p:cNvSpPr/>
          <p:nvPr/>
        </p:nvSpPr>
        <p:spPr bwMode="auto">
          <a:xfrm>
            <a:off x="3724370" y="4221598"/>
            <a:ext cx="1695260" cy="1695260"/>
          </a:xfrm>
          <a:prstGeom prst="smileyFac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08160" y="1581090"/>
            <a:ext cx="2696452" cy="400110"/>
          </a:xfrm>
          <a:prstGeom prst="wedgeRectCallout">
            <a:avLst>
              <a:gd name="adj1" fmla="val 9292"/>
              <a:gd name="adj2" fmla="val 2027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Received Buffer object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1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182622"/>
            <a:ext cx="8611421" cy="3647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out.txt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'w+'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onOpened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handle) 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endParaRPr lang="en-US" sz="15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endParaRPr lang="en-US" sz="15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 =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'Thanks for </a:t>
            </a:r>
            <a:r>
              <a:rPr lang="en-US" sz="15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writing me!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15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buffer, 0,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onWritten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endParaRPr lang="en-US" sz="15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{})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5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5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5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199" y="1253774"/>
            <a:ext cx="7291697" cy="400110"/>
          </a:xfrm>
          <a:prstGeom prst="wedgeRectCallout">
            <a:avLst>
              <a:gd name="adj1" fmla="val -42318"/>
              <a:gd name="adj2" fmla="val 1963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Request open </a:t>
            </a:r>
            <a:r>
              <a: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for writing,</a:t>
            </a:r>
            <a:r>
              <a:rPr kumimoji="0" lang="en-US" sz="2000" i="1" u="none" strike="noStrike" cap="none" normalizeH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creating new file or truncating existing file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274016" y="2552580"/>
            <a:ext cx="2430595" cy="400110"/>
          </a:xfrm>
          <a:prstGeom prst="wedgeRectCallout">
            <a:avLst>
              <a:gd name="adj1" fmla="val -183966"/>
              <a:gd name="adj2" fmla="val 49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for error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705600" y="4114800"/>
            <a:ext cx="2007529" cy="400110"/>
          </a:xfrm>
          <a:prstGeom prst="wedgeRectCallout">
            <a:avLst>
              <a:gd name="adj1" fmla="val -135330"/>
              <a:gd name="adj2" fmla="val -1037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Request write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267200" y="5334000"/>
            <a:ext cx="4541559" cy="400110"/>
          </a:xfrm>
          <a:prstGeom prst="wedgeRectCallout">
            <a:avLst>
              <a:gd name="adj1" fmla="val -68053"/>
              <a:gd name="adj2" fmla="val -2899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Request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to close file, ignoring any errors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1219200" y="5562600"/>
            <a:ext cx="2057400" cy="400110"/>
          </a:xfrm>
          <a:prstGeom prst="wedgeRectCallout">
            <a:avLst>
              <a:gd name="adj1" fmla="val -29185"/>
              <a:gd name="adj2" fmla="val -2303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If error, throw it</a:t>
            </a:r>
          </a:p>
        </p:txBody>
      </p:sp>
    </p:spTree>
    <p:extLst>
      <p:ext uri="{BB962C8B-B14F-4D97-AF65-F5344CB8AC3E}">
        <p14:creationId xmlns:p14="http://schemas.microsoft.com/office/powerpoint/2010/main" val="21576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“File System” module:  </a:t>
            </a:r>
            <a:r>
              <a:rPr lang="en-US" sz="1800" dirty="0" smtClean="0">
                <a:latin typeface="Monaco"/>
                <a:cs typeface="Monaco"/>
              </a:rPr>
              <a:t>require('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fs</a:t>
            </a:r>
            <a:r>
              <a:rPr lang="en-US" sz="1800" dirty="0">
                <a:latin typeface="Monaco"/>
                <a:cs typeface="Monaco"/>
              </a:rPr>
              <a:t>'</a:t>
            </a:r>
            <a:r>
              <a:rPr lang="en-US" sz="1800" dirty="0" smtClean="0">
                <a:latin typeface="Monaco"/>
                <a:cs typeface="Monaco"/>
              </a:rPr>
              <a:t>);</a:t>
            </a:r>
          </a:p>
          <a:p>
            <a:r>
              <a:rPr lang="en-US" sz="2000" dirty="0" smtClean="0"/>
              <a:t>Allows you to work with files &amp; directories</a:t>
            </a:r>
          </a:p>
          <a:p>
            <a:pPr lvl="1"/>
            <a:r>
              <a:rPr lang="en-US" sz="2000" dirty="0"/>
              <a:t>Querying file </a:t>
            </a:r>
            <a:r>
              <a:rPr lang="en-US" sz="2000" dirty="0" smtClean="0"/>
              <a:t>information: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fs.stat</a:t>
            </a:r>
            <a:endParaRPr lang="en-US" sz="18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1"/>
            <a:r>
              <a:rPr lang="en-US" sz="2000" dirty="0" smtClean="0"/>
              <a:t>Watching for modifications: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fs.watch</a:t>
            </a:r>
            <a:endParaRPr lang="en-US" sz="18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pPr lvl="1"/>
            <a:r>
              <a:rPr lang="en-US" sz="2000" dirty="0" smtClean="0"/>
              <a:t>Reading </a:t>
            </a:r>
            <a:r>
              <a:rPr lang="en-US" sz="2000" dirty="0"/>
              <a:t>&amp; </a:t>
            </a:r>
            <a:r>
              <a:rPr lang="en-US" sz="2000" dirty="0" smtClean="0"/>
              <a:t>writing files: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fs.read</a:t>
            </a:r>
            <a:r>
              <a:rPr lang="en-US" sz="2000" dirty="0" smtClean="0"/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fs.write</a:t>
            </a:r>
            <a:r>
              <a:rPr lang="en-US" sz="2000" dirty="0" smtClean="0"/>
              <a:t>, etc.</a:t>
            </a:r>
          </a:p>
          <a:p>
            <a:pPr lvl="1"/>
            <a:endParaRPr lang="en-US" sz="2000" dirty="0"/>
          </a:p>
          <a:p>
            <a:r>
              <a:rPr lang="en-US" sz="2000" dirty="0"/>
              <a:t>Read and write streams are described in the next section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“File System” module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fs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require('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fs</a:t>
            </a:r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  <a:p>
            <a:r>
              <a:rPr lang="en-US" dirty="0" smtClean="0"/>
              <a:t>Allows you to work with files &amp; directories:</a:t>
            </a:r>
          </a:p>
          <a:p>
            <a:pPr lvl="1"/>
            <a:r>
              <a:rPr lang="en-US" dirty="0"/>
              <a:t>Querying file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Watching for modifications</a:t>
            </a:r>
          </a:p>
          <a:p>
            <a:pPr lvl="1"/>
            <a:r>
              <a:rPr lang="en-US" dirty="0" smtClean="0"/>
              <a:t>Reading </a:t>
            </a:r>
            <a:r>
              <a:rPr lang="en-US" dirty="0"/>
              <a:t>&amp; </a:t>
            </a:r>
            <a:r>
              <a:rPr lang="en-US" dirty="0" smtClean="0"/>
              <a:t>writing </a:t>
            </a:r>
            <a:r>
              <a:rPr lang="en-US" dirty="0"/>
              <a:t>files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 bwMode="auto">
          <a:xfrm>
            <a:off x="5101453" y="5311914"/>
            <a:ext cx="3243837" cy="707886"/>
          </a:xfrm>
          <a:prstGeom prst="wedgeRectCallout">
            <a:avLst>
              <a:gd name="adj1" fmla="val -47809"/>
              <a:gd name="adj2" fmla="val -2495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rr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will be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null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or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undefined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on success, else an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Error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58053" y="5311914"/>
            <a:ext cx="1993219" cy="707886"/>
          </a:xfrm>
          <a:prstGeom prst="wedgeRectCallout">
            <a:avLst>
              <a:gd name="adj1" fmla="val 6719"/>
              <a:gd name="adj2" fmla="val -2109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Check for error &amp; throw if needed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758053" y="2263914"/>
            <a:ext cx="1993219" cy="646331"/>
          </a:xfrm>
          <a:prstGeom prst="wedgeRectCallout">
            <a:avLst>
              <a:gd name="adj1" fmla="val 38931"/>
              <a:gd name="adj2" fmla="val 1164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Path is relative to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process.cwd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()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fs.stat</a:t>
            </a:r>
            <a:r>
              <a:rPr lang="en-US" sz="1800" dirty="0" smtClean="0">
                <a:latin typeface="Monaco"/>
                <a:cs typeface="Monaco"/>
              </a:rPr>
              <a:t>(path, callback)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dirty="0" smtClean="0"/>
              <a:t>to get file information: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File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824" y="3286221"/>
            <a:ext cx="7803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name =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foo.txt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fs.stat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(name,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8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onStats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err, stats)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err;</a:t>
            </a:r>
          </a:p>
          <a:p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stats.isFile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'File: 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name);</a:t>
            </a:r>
          </a:p>
          <a:p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stats.isDirectory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Dir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: 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name);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800" dirty="0">
              <a:latin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425053" y="2263914"/>
            <a:ext cx="1993219" cy="707886"/>
          </a:xfrm>
          <a:prstGeom prst="wedgeRectCallout">
            <a:avLst>
              <a:gd name="adj1" fmla="val -7673"/>
              <a:gd name="adj2" fmla="val 13883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Callback function receives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950342" y="2263914"/>
            <a:ext cx="2431658" cy="707886"/>
          </a:xfrm>
          <a:prstGeom prst="wedgeRectCallout">
            <a:avLst>
              <a:gd name="adj1" fmla="val -43774"/>
              <a:gd name="adj2" fmla="val 140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s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tats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will be an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fs.Stats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object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7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fs.watch</a:t>
            </a:r>
            <a:r>
              <a:rPr lang="en-US" dirty="0"/>
              <a:t>(path, [options], [listener]) to watch for file updates &amp; renames.</a:t>
            </a:r>
          </a:p>
          <a:p>
            <a:r>
              <a:rPr lang="en-US" dirty="0"/>
              <a:t>Function returns an </a:t>
            </a:r>
            <a:r>
              <a:rPr lang="en-US" dirty="0" err="1">
                <a:solidFill>
                  <a:srgbClr val="FF0000"/>
                </a:solidFill>
              </a:rPr>
              <a:t>fs.FSWatcher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file del</a:t>
            </a:r>
            <a:r>
              <a:rPr lang="en-US" dirty="0" smtClean="0"/>
              <a:t>etions, watch the containing directory.</a:t>
            </a:r>
          </a:p>
          <a:p>
            <a:r>
              <a:rPr lang="en-US" sz="2000" dirty="0" smtClean="0">
                <a:latin typeface="Monaco"/>
                <a:cs typeface="Monaco"/>
              </a:rPr>
              <a:t>listener</a:t>
            </a:r>
            <a:r>
              <a:rPr lang="en-US" dirty="0" smtClean="0"/>
              <a:t> is a callback function that takes an </a:t>
            </a:r>
            <a:r>
              <a:rPr lang="en-US" sz="2000" dirty="0" smtClean="0">
                <a:latin typeface="Monaco"/>
                <a:cs typeface="Monaco"/>
              </a:rPr>
              <a:t>event</a:t>
            </a:r>
            <a:r>
              <a:rPr lang="en-US" dirty="0" smtClean="0"/>
              <a:t> and a </a:t>
            </a:r>
            <a:r>
              <a:rPr lang="en-US" sz="2000" dirty="0" smtClean="0">
                <a:latin typeface="Monaco"/>
                <a:cs typeface="Monaco"/>
              </a:rPr>
              <a:t>filename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event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string that is either </a:t>
            </a:r>
            <a:r>
              <a:rPr lang="en-US" sz="2000" dirty="0" smtClean="0">
                <a:latin typeface="Monaco"/>
                <a:cs typeface="Monaco"/>
              </a:rPr>
              <a:t>rename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change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error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filename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not always present on all platforms, so avoid depending on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for File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 bwMode="auto">
          <a:xfrm>
            <a:off x="457199" y="2405531"/>
            <a:ext cx="1673632" cy="1323439"/>
          </a:xfrm>
          <a:prstGeom prst="wedgeRectCallout">
            <a:avLst>
              <a:gd name="adj1" fmla="val 13461"/>
              <a:gd name="adj2" fmla="val 6141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Store watch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er in order to stop watching later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308239" y="2405532"/>
            <a:ext cx="2072242" cy="707886"/>
          </a:xfrm>
          <a:prstGeom prst="wedgeRectCallout">
            <a:avLst>
              <a:gd name="adj1" fmla="val -65611"/>
              <a:gd name="adj2" fmla="val 2204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String 'rename', 'change', or 'error'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5197935"/>
            <a:ext cx="31526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// later, somewhere else</a:t>
            </a:r>
          </a:p>
          <a:p>
            <a:pPr marL="0" indent="0">
              <a:buNone/>
            </a:pPr>
            <a:r>
              <a:rPr lang="en-US" sz="1600" dirty="0" err="1">
                <a:latin typeface="Monaco"/>
                <a:cs typeface="Monaco"/>
              </a:rPr>
              <a:t>watcher.close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3810000"/>
            <a:ext cx="8107493" cy="23622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watcher = </a:t>
            </a:r>
            <a:r>
              <a:rPr lang="en-US" sz="1600" dirty="0" err="1" smtClean="0">
                <a:latin typeface="Monaco"/>
                <a:cs typeface="Monaco"/>
              </a:rPr>
              <a:t>fs.watch</a:t>
            </a:r>
            <a:r>
              <a:rPr lang="en-US" sz="1600" dirty="0" smtClean="0">
                <a:latin typeface="Monaco"/>
                <a:cs typeface="Monaco"/>
              </a:rPr>
              <a:t>('</a:t>
            </a:r>
            <a:r>
              <a:rPr lang="en-US" sz="1600" dirty="0" err="1" smtClean="0">
                <a:latin typeface="Monaco"/>
                <a:cs typeface="Monaco"/>
              </a:rPr>
              <a:t>file.txt</a:t>
            </a:r>
            <a:r>
              <a:rPr lang="en-US" sz="1600" dirty="0" smtClean="0">
                <a:latin typeface="Monaco"/>
                <a:cs typeface="Monaco"/>
              </a:rPr>
              <a:t>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function </a:t>
            </a:r>
            <a:r>
              <a:rPr lang="en-US" sz="1600" dirty="0" err="1" smtClean="0">
                <a:latin typeface="Monaco"/>
                <a:cs typeface="Monaco"/>
              </a:rPr>
              <a:t>onFileEvent</a:t>
            </a:r>
            <a:r>
              <a:rPr lang="en-US" sz="1600" dirty="0" smtClean="0">
                <a:latin typeface="Monaco"/>
                <a:cs typeface="Monaco"/>
              </a:rPr>
              <a:t>(event, filename) {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console.log</a:t>
            </a:r>
            <a:r>
              <a:rPr lang="en-US" sz="1600" dirty="0" smtClean="0">
                <a:latin typeface="Monaco"/>
                <a:cs typeface="Monaco"/>
              </a:rPr>
              <a:t>(event + ': ' + filename);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2382719" y="2405531"/>
            <a:ext cx="1673632" cy="400110"/>
          </a:xfrm>
          <a:prstGeom prst="wedgeRectCallout">
            <a:avLst>
              <a:gd name="adj1" fmla="val 36956"/>
              <a:gd name="adj2" fmla="val 3121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Watched file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632370" y="2405532"/>
            <a:ext cx="2072242" cy="1077218"/>
          </a:xfrm>
          <a:prstGeom prst="wedgeRectCallout">
            <a:avLst>
              <a:gd name="adj1" fmla="val -127705"/>
              <a:gd name="adj2" fmla="val 1220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ame of file sourcing event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(if available)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80579" y="5190584"/>
            <a:ext cx="1673632" cy="707886"/>
          </a:xfrm>
          <a:prstGeom prst="wedgeRectCallout">
            <a:avLst>
              <a:gd name="adj1" fmla="val -258522"/>
              <a:gd name="adj2" fmla="val 185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Stops watching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199" y="1232763"/>
            <a:ext cx="8247412" cy="8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The following watches a file for saves ('change'),  renames &amp; deletions ('rename').</a:t>
            </a:r>
          </a:p>
        </p:txBody>
      </p:sp>
    </p:spTree>
    <p:extLst>
      <p:ext uri="{BB962C8B-B14F-4D97-AF65-F5344CB8AC3E}">
        <p14:creationId xmlns:p14="http://schemas.microsoft.com/office/powerpoint/2010/main" val="31272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4308239" y="2405532"/>
            <a:ext cx="2072242" cy="707886"/>
          </a:xfrm>
          <a:prstGeom prst="wedgeRectCallout">
            <a:avLst>
              <a:gd name="adj1" fmla="val -65611"/>
              <a:gd name="adj2" fmla="val 2204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String 'rename', 'change', or 'error'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5309580"/>
            <a:ext cx="31526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// later, somewhere else</a:t>
            </a:r>
          </a:p>
          <a:p>
            <a:pPr marL="0" indent="0">
              <a:buNone/>
            </a:pPr>
            <a:r>
              <a:rPr lang="en-US" sz="1600" dirty="0" err="1">
                <a:latin typeface="Monaco"/>
                <a:cs typeface="Monaco"/>
              </a:rPr>
              <a:t>watcher.close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3886200"/>
            <a:ext cx="8107493" cy="2286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watcher = </a:t>
            </a:r>
            <a:r>
              <a:rPr lang="en-US" sz="1600" dirty="0" err="1" smtClean="0">
                <a:latin typeface="Monaco"/>
                <a:cs typeface="Monaco"/>
              </a:rPr>
              <a:t>fs.watch</a:t>
            </a:r>
            <a:r>
              <a:rPr lang="en-US" sz="1600" dirty="0" smtClean="0">
                <a:latin typeface="Monaco"/>
                <a:cs typeface="Monaco"/>
              </a:rPr>
              <a:t>('.',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function </a:t>
            </a:r>
            <a:r>
              <a:rPr lang="en-US" sz="1600" dirty="0" err="1" smtClean="0">
                <a:latin typeface="Monaco"/>
                <a:cs typeface="Monaco"/>
              </a:rPr>
              <a:t>onFileEvent</a:t>
            </a:r>
            <a:r>
              <a:rPr lang="en-US" sz="1600" dirty="0" smtClean="0">
                <a:latin typeface="Monaco"/>
                <a:cs typeface="Monaco"/>
              </a:rPr>
              <a:t>(event, filename) {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console.log</a:t>
            </a:r>
            <a:r>
              <a:rPr lang="en-US" sz="1600" dirty="0" smtClean="0">
                <a:latin typeface="Monaco"/>
                <a:cs typeface="Monaco"/>
              </a:rPr>
              <a:t>(event + ': ' + filename);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457199" y="2405531"/>
            <a:ext cx="1673632" cy="1015663"/>
          </a:xfrm>
          <a:prstGeom prst="wedgeRectCallout">
            <a:avLst>
              <a:gd name="adj1" fmla="val 7810"/>
              <a:gd name="adj2" fmla="val 1022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Store watch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er in order to stop watching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382719" y="2405531"/>
            <a:ext cx="1673632" cy="400110"/>
          </a:xfrm>
          <a:prstGeom prst="wedgeRectCallout">
            <a:avLst>
              <a:gd name="adj1" fmla="val 25031"/>
              <a:gd name="adj2" fmla="val 3121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Watched file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632370" y="2405532"/>
            <a:ext cx="2072242" cy="1077218"/>
          </a:xfrm>
          <a:prstGeom prst="wedgeRectCallout">
            <a:avLst>
              <a:gd name="adj1" fmla="val -127705"/>
              <a:gd name="adj2" fmla="val 1220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ame of file sourcing event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(if available)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80579" y="5190584"/>
            <a:ext cx="1673632" cy="707886"/>
          </a:xfrm>
          <a:prstGeom prst="wedgeRectCallout">
            <a:avLst>
              <a:gd name="adj1" fmla="val -259527"/>
              <a:gd name="adj2" fmla="val 173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Stops watching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199" y="1232763"/>
            <a:ext cx="8247412" cy="8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The following watches a directory for file saves ('change'), renames, creations &amp; deletions ('rename').</a:t>
            </a:r>
          </a:p>
        </p:txBody>
      </p:sp>
    </p:spTree>
    <p:extLst>
      <p:ext uri="{BB962C8B-B14F-4D97-AF65-F5344CB8AC3E}">
        <p14:creationId xmlns:p14="http://schemas.microsoft.com/office/powerpoint/2010/main" val="294761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Buffered</a:t>
            </a:r>
          </a:p>
          <a:p>
            <a:r>
              <a:rPr lang="en-US" dirty="0" smtClean="0"/>
              <a:t>General algorithm:</a:t>
            </a:r>
          </a:p>
          <a:p>
            <a:pPr lvl="1"/>
            <a:r>
              <a:rPr lang="en-US" dirty="0" smtClean="0"/>
              <a:t>Open file to get handle</a:t>
            </a:r>
          </a:p>
          <a:p>
            <a:pPr lvl="1"/>
            <a:r>
              <a:rPr lang="en-US" dirty="0" smtClean="0"/>
              <a:t>Read or write data using handle</a:t>
            </a:r>
          </a:p>
          <a:p>
            <a:pPr lvl="1"/>
            <a:r>
              <a:rPr lang="en-US" dirty="0" smtClean="0"/>
              <a:t>Close file with handle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Writing Files: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fs.open</a:t>
            </a:r>
            <a:r>
              <a:rPr lang="en-US" sz="2000" dirty="0" smtClean="0">
                <a:latin typeface="Monaco"/>
                <a:cs typeface="Monaco"/>
              </a:rPr>
              <a:t>(file, flags, [mode,] callback)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flags</a:t>
            </a:r>
            <a:r>
              <a:rPr lang="en-US" dirty="0" smtClean="0"/>
              <a:t>: purpose plus optional modifier(s)</a:t>
            </a:r>
          </a:p>
          <a:p>
            <a:pPr lvl="2"/>
            <a:r>
              <a:rPr lang="en-US" dirty="0" smtClean="0"/>
              <a:t>Purposes:  'r' (read), 'w' (write), 'a' (append)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odifiers:  '+' (read &amp; write), 'x' (file must not already exist)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mode</a:t>
            </a:r>
            <a:r>
              <a:rPr lang="en-US" dirty="0" smtClean="0"/>
              <a:t>: optional file mode (permissions &amp; sticky bits)</a:t>
            </a:r>
          </a:p>
          <a:p>
            <a:pPr lvl="2"/>
            <a:r>
              <a:rPr lang="en-US" dirty="0" smtClean="0"/>
              <a:t>Default:  0666 (octal)</a:t>
            </a:r>
          </a:p>
          <a:p>
            <a:pPr lvl="2"/>
            <a:r>
              <a:rPr lang="en-US" dirty="0" smtClean="0"/>
              <a:t>Optional &amp; only used if file is created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</a:t>
            </a:r>
            <a:r>
              <a:rPr lang="en-US" dirty="0" smtClean="0"/>
              <a:t>: </a:t>
            </a:r>
            <a:r>
              <a:rPr lang="en-US" sz="1600" dirty="0">
                <a:latin typeface="Monaco"/>
                <a:cs typeface="Monaco"/>
              </a:rPr>
              <a:t>function(err, </a:t>
            </a:r>
            <a:r>
              <a:rPr lang="en-US" sz="1600" dirty="0" err="1">
                <a:latin typeface="Monaco"/>
                <a:cs typeface="Monaco"/>
              </a:rPr>
              <a:t>fd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pPr lvl="2"/>
            <a:r>
              <a:rPr lang="en-US" dirty="0" err="1" smtClean="0"/>
              <a:t>fd</a:t>
            </a:r>
            <a:r>
              <a:rPr lang="en-US" dirty="0" smtClean="0"/>
              <a:t> is file descriptor or handle used in subsequent </a:t>
            </a:r>
            <a:r>
              <a:rPr lang="en-US" dirty="0" err="1" smtClean="0"/>
              <a:t>fs.read</a:t>
            </a:r>
            <a:r>
              <a:rPr lang="en-US" dirty="0" smtClean="0"/>
              <a:t>, </a:t>
            </a:r>
            <a:r>
              <a:rPr lang="en-US" dirty="0" err="1" smtClean="0"/>
              <a:t>fs.write</a:t>
            </a:r>
            <a:r>
              <a:rPr lang="en-US" dirty="0" smtClean="0"/>
              <a:t> &amp; </a:t>
            </a:r>
            <a:r>
              <a:rPr lang="en-US" dirty="0" err="1" smtClean="0"/>
              <a:t>fs.close</a:t>
            </a:r>
            <a:r>
              <a:rPr lang="en-US" dirty="0" smtClean="0"/>
              <a:t>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Writing Files: Opening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047012" y="2753598"/>
            <a:ext cx="3657600" cy="457200"/>
          </a:xfrm>
          <a:prstGeom prst="wedgeRectCallout">
            <a:avLst>
              <a:gd name="adj1" fmla="val -93575"/>
              <a:gd name="adj2" fmla="val -1572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Provide completion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callback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47012" y="2165932"/>
            <a:ext cx="3657600" cy="457200"/>
          </a:xfrm>
          <a:prstGeom prst="wedgeRectCallout">
            <a:avLst>
              <a:gd name="adj1" fmla="val -100387"/>
              <a:gd name="adj2" fmla="val -905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Once open,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proceed if ok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047012" y="1578266"/>
            <a:ext cx="3657600" cy="457200"/>
          </a:xfrm>
          <a:prstGeom prst="wedgeRectCallout">
            <a:avLst>
              <a:gd name="adj1" fmla="val -113618"/>
              <a:gd name="adj2" fmla="val -693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Open file for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reading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047012" y="3928930"/>
            <a:ext cx="3657600" cy="457200"/>
          </a:xfrm>
          <a:prstGeom prst="wedgeRectCallout">
            <a:avLst>
              <a:gd name="adj1" fmla="val -122563"/>
              <a:gd name="adj2" fmla="val -307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Test to see if done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047012" y="990600"/>
            <a:ext cx="3657600" cy="457200"/>
          </a:xfrm>
          <a:prstGeom prst="wedgeRectCallout">
            <a:avLst>
              <a:gd name="adj1" fmla="val -130274"/>
              <a:gd name="adj2" fmla="val -186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Initialize result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string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1066800" y="5715000"/>
            <a:ext cx="3657600" cy="457200"/>
          </a:xfrm>
          <a:prstGeom prst="wedgeRectCallout">
            <a:avLst>
              <a:gd name="adj1" fmla="val -33904"/>
              <a:gd name="adj2" fmla="val -1749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 more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45197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contents = 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1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foobar.txt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onOpened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handle)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readFile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onComplete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(contents)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'contents:'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readFile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buffer, size, 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size = size ? size : 16;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buffer = buffer ? buffer :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Buffer(size);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buffer, 0, size,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onBytes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read, bytes)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(!read)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contents +=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buffer.toString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read);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readFile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buffer, size, callback);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1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047012" y="3341264"/>
            <a:ext cx="3657600" cy="457200"/>
          </a:xfrm>
          <a:prstGeom prst="wedgeRectCallout">
            <a:avLst>
              <a:gd name="adj1" fmla="val -77772"/>
              <a:gd name="adj2" fmla="val 216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 bytes into buffer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047012" y="5691928"/>
            <a:ext cx="3657600" cy="457200"/>
          </a:xfrm>
          <a:prstGeom prst="wedgeRectCallout">
            <a:avLst>
              <a:gd name="adj1" fmla="val -95213"/>
              <a:gd name="adj2" fmla="val -20667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Else store bytes read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047012" y="5104262"/>
            <a:ext cx="3657600" cy="457200"/>
          </a:xfrm>
          <a:prstGeom prst="wedgeRectCallout">
            <a:avLst>
              <a:gd name="adj1" fmla="val -91386"/>
              <a:gd name="adj2" fmla="val -1632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Invoke callback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5047012" y="4516596"/>
            <a:ext cx="3657600" cy="457200"/>
          </a:xfrm>
          <a:prstGeom prst="wedgeRectCallout">
            <a:avLst>
              <a:gd name="adj1" fmla="val -74282"/>
              <a:gd name="adj2" fmla="val -842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Close file (ignoring errors)</a:t>
            </a:r>
          </a:p>
        </p:txBody>
      </p:sp>
    </p:spTree>
    <p:extLst>
      <p:ext uri="{BB962C8B-B14F-4D97-AF65-F5344CB8AC3E}">
        <p14:creationId xmlns:p14="http://schemas.microsoft.com/office/powerpoint/2010/main" val="1649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6575</TotalTime>
  <Words>1073</Words>
  <Application>Microsoft Macintosh PowerPoint</Application>
  <PresentationFormat>On-screen Show (4:3)</PresentationFormat>
  <Paragraphs>160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PPT_template_v1</vt:lpstr>
      <vt:lpstr>Working With the File System</vt:lpstr>
      <vt:lpstr>Overview</vt:lpstr>
      <vt:lpstr>Querying File Statistics</vt:lpstr>
      <vt:lpstr>Watching for File Modifications</vt:lpstr>
      <vt:lpstr>Watching a File</vt:lpstr>
      <vt:lpstr>Watching a Directory</vt:lpstr>
      <vt:lpstr>Reading &amp; Writing Files: Overview</vt:lpstr>
      <vt:lpstr>Reading &amp; Writing Files: Opening</vt:lpstr>
      <vt:lpstr>Reading a File: Example</vt:lpstr>
      <vt:lpstr>Reading a File: Another Example</vt:lpstr>
      <vt:lpstr>Writing to a File: Example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841</cp:revision>
  <cp:lastPrinted>2011-10-12T18:09:11Z</cp:lastPrinted>
  <dcterms:created xsi:type="dcterms:W3CDTF">2013-02-07T04:33:41Z</dcterms:created>
  <dcterms:modified xsi:type="dcterms:W3CDTF">2015-03-30T21:37:42Z</dcterms:modified>
</cp:coreProperties>
</file>