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5" autoAdjust="0"/>
    <p:restoredTop sz="79086" autoAdjust="0"/>
  </p:normalViewPr>
  <p:slideViewPr>
    <p:cSldViewPr showGuides="1">
      <p:cViewPr varScale="1">
        <p:scale>
          <a:sx n="79" d="100"/>
          <a:sy n="79" d="100"/>
        </p:scale>
        <p:origin x="-552" y="-10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We'll see much more of this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4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full-fledged client, just individual</a:t>
            </a:r>
            <a:r>
              <a:rPr lang="en-US" baseline="0" dirty="0" smtClean="0"/>
              <a:t> client-side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0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83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2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Building Web Servers</a:t>
            </a:r>
          </a:p>
        </p:txBody>
      </p:sp>
    </p:spTree>
    <p:extLst>
      <p:ext uri="{BB962C8B-B14F-4D97-AF65-F5344CB8AC3E}">
        <p14:creationId xmlns:p14="http://schemas.microsoft.com/office/powerpoint/2010/main" val="17007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latin typeface="Monaco"/>
                <a:cs typeface="Monaco"/>
              </a:rPr>
              <a:t>request.url</a:t>
            </a:r>
            <a:r>
              <a:rPr lang="en-US" dirty="0" smtClean="0"/>
              <a:t> contains the complete URL present in the HTTP request</a:t>
            </a:r>
          </a:p>
          <a:p>
            <a:r>
              <a:rPr lang="en-US" dirty="0" smtClean="0"/>
              <a:t>Built-in </a:t>
            </a:r>
            <a:r>
              <a:rPr lang="en-US" dirty="0" err="1" smtClean="0"/>
              <a:t>url</a:t>
            </a:r>
            <a:r>
              <a:rPr lang="en-US" dirty="0" smtClean="0"/>
              <a:t> module can parse it for you</a:t>
            </a:r>
            <a:endParaRPr lang="en-US" dirty="0"/>
          </a:p>
          <a:p>
            <a:r>
              <a:rPr lang="en-US" sz="1800" dirty="0" err="1" smtClean="0">
                <a:latin typeface="Monaco"/>
              </a:rPr>
              <a:t>url.parse</a:t>
            </a:r>
            <a:r>
              <a:rPr lang="en-US" sz="1800" dirty="0" smtClean="0">
                <a:latin typeface="Monaco"/>
              </a:rPr>
              <a:t>(</a:t>
            </a:r>
            <a:r>
              <a:rPr lang="en-US" sz="1800" dirty="0" err="1" smtClean="0">
                <a:latin typeface="Monaco"/>
              </a:rPr>
              <a:t>urlStr</a:t>
            </a:r>
            <a:r>
              <a:rPr lang="en-US" sz="1800" dirty="0" smtClean="0">
                <a:latin typeface="Monaco"/>
              </a:rPr>
              <a:t>, [</a:t>
            </a:r>
            <a:r>
              <a:rPr lang="en-US" sz="1800" dirty="0" err="1" smtClean="0">
                <a:latin typeface="Monaco"/>
              </a:rPr>
              <a:t>parseQuery</a:t>
            </a:r>
            <a:r>
              <a:rPr lang="en-US" sz="1800" dirty="0" smtClean="0">
                <a:latin typeface="Monaco"/>
              </a:rPr>
              <a:t>], [</a:t>
            </a:r>
            <a:r>
              <a:rPr lang="en-US" sz="1800" dirty="0" err="1" smtClean="0">
                <a:latin typeface="Monaco"/>
              </a:rPr>
              <a:t>slashesDenoteHost</a:t>
            </a:r>
            <a:r>
              <a:rPr lang="en-US" sz="1800" dirty="0" smtClean="0">
                <a:latin typeface="Monaco"/>
              </a:rPr>
              <a:t>])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Parses the URL into an object</a:t>
            </a:r>
          </a:p>
          <a:p>
            <a:r>
              <a:rPr lang="en-US" sz="1800" dirty="0" err="1" smtClean="0">
                <a:latin typeface="Monaco"/>
              </a:rPr>
              <a:t>url.format</a:t>
            </a:r>
            <a:r>
              <a:rPr lang="en-US" sz="1800" dirty="0" smtClean="0">
                <a:latin typeface="Monaco"/>
              </a:rPr>
              <a:t>(from, to)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Renders an object into a URL string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640893" cy="48188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Running this:</a:t>
            </a:r>
          </a:p>
          <a:p>
            <a:pPr marL="0" lvl="0" indent="0">
              <a:buNone/>
            </a:pP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require(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urlObject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url.parse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'http://user:pass@host.com:8080/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path?query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=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string#hash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JSON.stringify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urlObject)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Results in this: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protocol":"http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:", 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slashes":true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auth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":"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user:pass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",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"host":"host.com:8080", "port":"8080",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"hostname":"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host.com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", "hash":"#hash",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"search":"?query=string", 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query":"query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=string",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"pathname":"/path", "path":"/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path?query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=string",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href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":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"http://user:pass@host.com:8080/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path?query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string#hash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"}</a:t>
            </a:r>
            <a:endParaRPr lang="en-US" sz="1800" dirty="0">
              <a:latin typeface="Monac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Built-in </a:t>
            </a:r>
            <a:r>
              <a:rPr lang="en-US" dirty="0" err="1" smtClean="0"/>
              <a:t>querystring</a:t>
            </a:r>
            <a:r>
              <a:rPr lang="en-US" dirty="0" smtClean="0"/>
              <a:t> module can parse the query string</a:t>
            </a:r>
          </a:p>
          <a:p>
            <a:r>
              <a:rPr lang="en-US" dirty="0" smtClean="0"/>
              <a:t>Available </a:t>
            </a:r>
            <a:r>
              <a:rPr lang="en-US" dirty="0"/>
              <a:t>as an option to </a:t>
            </a:r>
            <a:r>
              <a:rPr lang="en-US" sz="1800" dirty="0" err="1">
                <a:latin typeface="Monaco"/>
              </a:rPr>
              <a:t>url.parse</a:t>
            </a:r>
            <a:r>
              <a:rPr lang="en-US" sz="1800" dirty="0">
                <a:latin typeface="Monaco"/>
              </a:rPr>
              <a:t>()</a:t>
            </a:r>
            <a:endParaRPr lang="en-US" dirty="0" smtClean="0"/>
          </a:p>
          <a:p>
            <a:r>
              <a:rPr lang="en-US" sz="1800" dirty="0" err="1" smtClean="0">
                <a:latin typeface="Monaco"/>
              </a:rPr>
              <a:t>querystring.parse</a:t>
            </a:r>
            <a:r>
              <a:rPr lang="en-US" sz="1800" dirty="0" smtClean="0">
                <a:latin typeface="Monaco"/>
              </a:rPr>
              <a:t>(</a:t>
            </a:r>
            <a:r>
              <a:rPr lang="en-US" sz="1800" dirty="0" err="1" smtClean="0">
                <a:latin typeface="Monaco"/>
              </a:rPr>
              <a:t>str</a:t>
            </a:r>
            <a:r>
              <a:rPr lang="en-US" sz="1800" dirty="0" smtClean="0">
                <a:latin typeface="Monaco"/>
              </a:rPr>
              <a:t>, [separator], [equals], [options])</a:t>
            </a:r>
          </a:p>
          <a:p>
            <a:pPr lvl="1"/>
            <a:r>
              <a:rPr lang="en-US" dirty="0" smtClean="0"/>
              <a:t>Parses the query string into an object</a:t>
            </a:r>
            <a:endParaRPr lang="en-US" dirty="0"/>
          </a:p>
          <a:p>
            <a:r>
              <a:rPr lang="en-US" sz="1800" dirty="0" err="1" smtClean="0">
                <a:latin typeface="Monaco"/>
              </a:rPr>
              <a:t>querystring.stringify</a:t>
            </a:r>
            <a:r>
              <a:rPr lang="en-US" sz="1800" dirty="0" smtClean="0">
                <a:latin typeface="Monaco"/>
              </a:rPr>
              <a:t>(</a:t>
            </a:r>
            <a:r>
              <a:rPr lang="en-US" sz="1800" dirty="0" err="1" smtClean="0">
                <a:latin typeface="Monaco"/>
              </a:rPr>
              <a:t>obj</a:t>
            </a:r>
            <a:r>
              <a:rPr lang="en-US" sz="1800" dirty="0" smtClean="0">
                <a:latin typeface="Monaco"/>
              </a:rPr>
              <a:t>, [separator], [equals])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Renders and object into a query string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Running this: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/>
            </a:r>
            <a:br>
              <a:rPr lang="en-US" sz="1800" b="1" dirty="0" smtClean="0">
                <a:solidFill>
                  <a:srgbClr val="7F0055"/>
                </a:solidFill>
                <a:latin typeface="Monaco"/>
              </a:rPr>
            </a:br>
            <a:r>
              <a:rPr lang="en-US" sz="18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querystring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= require(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b="1" dirty="0" err="1">
                <a:solidFill>
                  <a:srgbClr val="2A00FF"/>
                </a:solidFill>
                <a:latin typeface="Monaco"/>
              </a:rPr>
              <a:t>querystring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=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querystring.parse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b="1" dirty="0" err="1">
                <a:solidFill>
                  <a:srgbClr val="2A00FF"/>
                </a:solidFill>
                <a:latin typeface="Monaco"/>
              </a:rPr>
              <a:t>fg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=</a:t>
            </a:r>
            <a:r>
              <a:rPr lang="en-US" sz="1800" b="1" dirty="0" err="1">
                <a:solidFill>
                  <a:srgbClr val="2A00FF"/>
                </a:solidFill>
                <a:latin typeface="Monaco"/>
              </a:rPr>
              <a:t>red&amp;bg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=</a:t>
            </a:r>
            <a:r>
              <a:rPr lang="en-US" sz="1800" b="1" dirty="0" err="1">
                <a:solidFill>
                  <a:srgbClr val="2A00FF"/>
                </a:solidFill>
                <a:latin typeface="Monaco"/>
              </a:rPr>
              <a:t>blue&amp;option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=</a:t>
            </a:r>
            <a:r>
              <a:rPr lang="en-US" sz="1800" b="1" dirty="0" err="1">
                <a:solidFill>
                  <a:srgbClr val="2A00FF"/>
                </a:solidFill>
                <a:latin typeface="Monaco"/>
              </a:rPr>
              <a:t>fast&amp;alts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='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JSON.stringify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))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Results in this:</a:t>
            </a:r>
          </a:p>
          <a:p>
            <a:pPr marL="0" indent="0">
              <a:buNone/>
            </a:pPr>
            <a:r>
              <a:rPr lang="de-DE" sz="18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de-DE" sz="1800" dirty="0" smtClean="0">
                <a:solidFill>
                  <a:srgbClr val="000000"/>
                </a:solidFill>
                <a:latin typeface="Monaco"/>
              </a:rPr>
            </a:br>
            <a:r>
              <a:rPr lang="de-DE" sz="1800" dirty="0" smtClean="0">
                <a:solidFill>
                  <a:srgbClr val="000000"/>
                </a:solidFill>
                <a:latin typeface="Monaco"/>
              </a:rPr>
              <a:t>{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fg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":"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red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","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bg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":"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blue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</a:t>
            </a:r>
            <a:r>
              <a:rPr lang="de-DE" sz="1800" dirty="0" smtClean="0">
                <a:solidFill>
                  <a:srgbClr val="000000"/>
                </a:solidFill>
                <a:latin typeface="Monaco"/>
              </a:rPr>
              <a:t>,"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option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":"fast","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alts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":""}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Querystring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3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Client operations are implemented in </a:t>
            </a:r>
            <a:r>
              <a:rPr lang="en-US" sz="2000" dirty="0" err="1" smtClean="0">
                <a:latin typeface="Monaco"/>
                <a:cs typeface="Monaco"/>
              </a:rPr>
              <a:t>http.ClientRequest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ClientRequest</a:t>
            </a:r>
            <a:r>
              <a:rPr lang="en-US" dirty="0" smtClean="0"/>
              <a:t> is an </a:t>
            </a:r>
            <a:r>
              <a:rPr lang="en-US" sz="2000" dirty="0" err="1" smtClean="0">
                <a:latin typeface="Monaco"/>
                <a:cs typeface="Monaco"/>
              </a:rPr>
              <a:t>event.Emitter</a:t>
            </a:r>
            <a:r>
              <a:rPr lang="en-US" dirty="0" smtClean="0"/>
              <a:t> that implements </a:t>
            </a:r>
            <a:r>
              <a:rPr lang="en-US" sz="2000" dirty="0" err="1" smtClean="0">
                <a:latin typeface="Monaco"/>
                <a:cs typeface="Monaco"/>
              </a:rPr>
              <a:t>stream.Writable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Created by calling </a:t>
            </a:r>
            <a:r>
              <a:rPr lang="en-US" sz="1800" dirty="0" err="1" smtClean="0">
                <a:latin typeface="Monaco"/>
              </a:rPr>
              <a:t>http.request</a:t>
            </a:r>
            <a:r>
              <a:rPr lang="en-US" sz="1800" dirty="0" smtClean="0">
                <a:latin typeface="Monaco"/>
              </a:rPr>
              <a:t>(options, [callback])</a:t>
            </a:r>
          </a:p>
          <a:p>
            <a:r>
              <a:rPr lang="en-US" dirty="0" smtClean="0"/>
              <a:t>Response from the server is an </a:t>
            </a:r>
            <a:r>
              <a:rPr lang="en-US" sz="2000" dirty="0" err="1" smtClean="0">
                <a:latin typeface="Monaco"/>
                <a:cs typeface="Monaco"/>
              </a:rPr>
              <a:t>http.IncomingMessage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Headers are modified identically to the response on the server using </a:t>
            </a:r>
            <a:r>
              <a:rPr lang="en-US" sz="1800" dirty="0" err="1" smtClean="0">
                <a:latin typeface="Monaco"/>
              </a:rPr>
              <a:t>setHeader</a:t>
            </a:r>
            <a:r>
              <a:rPr lang="en-US" sz="1800" dirty="0" smtClean="0">
                <a:latin typeface="Monaco"/>
              </a:rPr>
              <a:t>()</a:t>
            </a:r>
            <a:r>
              <a:rPr lang="en-US" dirty="0" smtClean="0"/>
              <a:t>, </a:t>
            </a:r>
            <a:r>
              <a:rPr lang="en-US" sz="1800" dirty="0" err="1" smtClean="0">
                <a:latin typeface="Monaco"/>
              </a:rPr>
              <a:t>getHeader</a:t>
            </a:r>
            <a:r>
              <a:rPr lang="en-US" sz="1800" dirty="0" smtClean="0">
                <a:latin typeface="Monaco"/>
              </a:rPr>
              <a:t>()</a:t>
            </a:r>
            <a:r>
              <a:rPr lang="en-US" dirty="0" smtClean="0"/>
              <a:t>, and </a:t>
            </a:r>
            <a:r>
              <a:rPr lang="en-US" sz="1800" dirty="0" err="1" smtClean="0">
                <a:latin typeface="Monaco"/>
              </a:rPr>
              <a:t>removeHeader</a:t>
            </a:r>
            <a:r>
              <a:rPr lang="en-US" sz="1800" dirty="0" smtClean="0">
                <a:latin typeface="Monaco"/>
              </a:rPr>
              <a:t>()</a:t>
            </a:r>
          </a:p>
          <a:p>
            <a:r>
              <a:rPr lang="en-US" dirty="0" smtClean="0"/>
              <a:t>Simple GET requests can be made with</a:t>
            </a:r>
            <a:br>
              <a:rPr lang="en-US" dirty="0" smtClean="0"/>
            </a:br>
            <a:r>
              <a:rPr lang="en-US" sz="1800" dirty="0" err="1" smtClean="0">
                <a:latin typeface="Monaco"/>
              </a:rPr>
              <a:t>http.get</a:t>
            </a:r>
            <a:r>
              <a:rPr lang="en-US" sz="1800" dirty="0" smtClean="0">
                <a:latin typeface="Monaco"/>
              </a:rPr>
              <a:t>(options, [callback])</a:t>
            </a:r>
            <a:endParaRPr lang="en-US" sz="1800" dirty="0">
              <a:latin typeface="Monaco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7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var</a:t>
            </a: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http = require('http');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var</a:t>
            </a: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options = { hostname: '</a:t>
            </a:r>
            <a:r>
              <a:rPr lang="en-US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localhost</a:t>
            </a: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', path: '/',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port: '3000', method: 'GET'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};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http.request</a:t>
            </a: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(options,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function(response) {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var s = '';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da-DK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response.on</a:t>
            </a: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('data', </a:t>
            </a:r>
            <a:r>
              <a:rPr lang="da-DK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function</a:t>
            </a: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(part) {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  s += part;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});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da-DK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response.on</a:t>
            </a: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('end', </a:t>
            </a:r>
            <a:r>
              <a:rPr lang="da-DK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function</a:t>
            </a: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(part) {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  </a:t>
            </a:r>
            <a:r>
              <a:rPr lang="da-DK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console.log</a:t>
            </a: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(s);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});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}).end();</a:t>
            </a:r>
            <a:endParaRPr lang="en-US" sz="1800" b="1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Client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348941" y="865257"/>
            <a:ext cx="3355671" cy="707886"/>
          </a:xfrm>
          <a:prstGeom prst="wedgeRectCallout">
            <a:avLst>
              <a:gd name="adj1" fmla="val -55404"/>
              <a:gd name="adj2" fmla="val 8692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the 'options'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object for the destination and method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348941" y="2287515"/>
            <a:ext cx="3355671" cy="400110"/>
          </a:xfrm>
          <a:prstGeom prst="wedgeRectCallout">
            <a:avLst>
              <a:gd name="adj1" fmla="val -148092"/>
              <a:gd name="adj2" fmla="val 1081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the request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348941" y="5509432"/>
            <a:ext cx="3355671" cy="400110"/>
          </a:xfrm>
          <a:prstGeom prst="wedgeRectCallout">
            <a:avLst>
              <a:gd name="adj1" fmla="val -145135"/>
              <a:gd name="adj2" fmla="val -493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Submits the request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033886" y="3048000"/>
            <a:ext cx="3670727" cy="400110"/>
          </a:xfrm>
          <a:prstGeom prst="wedgeRectCallout">
            <a:avLst>
              <a:gd name="adj1" fmla="val -86708"/>
              <a:gd name="adj2" fmla="val 2555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Callback for the 'response' event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0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Nearly identical to their </a:t>
            </a:r>
            <a:r>
              <a:rPr lang="en-US" sz="2000" dirty="0" smtClean="0">
                <a:latin typeface="Monaco"/>
                <a:cs typeface="Monaco"/>
              </a:rPr>
              <a:t>'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http</a:t>
            </a:r>
            <a:r>
              <a:rPr lang="en-US" sz="2000" dirty="0" smtClean="0">
                <a:latin typeface="Monaco"/>
                <a:cs typeface="Monaco"/>
              </a:rPr>
              <a:t>'</a:t>
            </a:r>
            <a:r>
              <a:rPr lang="en-US" dirty="0" smtClean="0"/>
              <a:t> module counterparts</a:t>
            </a:r>
          </a:p>
          <a:p>
            <a:r>
              <a:rPr lang="en-US" dirty="0" smtClean="0"/>
              <a:t>Creation requires keys used for the encryption</a:t>
            </a:r>
          </a:p>
          <a:p>
            <a:r>
              <a:rPr lang="en-US" dirty="0" smtClean="0"/>
              <a:t>To create an HTTPS server, for example:</a:t>
            </a:r>
          </a:p>
          <a:p>
            <a:pPr marL="288925" lvl="1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Monaco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Monaco"/>
              </a:rPr>
            </a:br>
            <a:r>
              <a:rPr lang="en-US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https = require(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'https'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b="1" dirty="0" err="1">
                <a:solidFill>
                  <a:srgbClr val="2A00FF"/>
                </a:solidFill>
                <a:latin typeface="Monaco"/>
              </a:rPr>
              <a:t>fs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options = 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key: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fs.readFileSync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'keys/agent2-key.pem'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cert: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fs.readFileSync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'keys/agent2-cert.pem'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};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latin typeface="Monaco"/>
              </a:rPr>
              <a:t/>
            </a:r>
            <a:br>
              <a:rPr lang="en-US" dirty="0" smtClean="0">
                <a:latin typeface="Monaco"/>
              </a:rPr>
            </a:br>
            <a:r>
              <a:rPr lang="en-US" dirty="0" err="1" smtClean="0">
                <a:solidFill>
                  <a:srgbClr val="000000"/>
                </a:solidFill>
                <a:latin typeface="Monaco"/>
              </a:rPr>
              <a:t>https.createServer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(options,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, res) 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// request handler body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).listen(8000);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HTTPS Client and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029200" y="2971800"/>
            <a:ext cx="3670727" cy="707886"/>
          </a:xfrm>
          <a:prstGeom prst="wedgeRectCallout">
            <a:avLst>
              <a:gd name="adj1" fmla="val -105487"/>
              <a:gd name="adj2" fmla="val 829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One of several choices for providing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the keys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an HTTP server and performing client-side operations are straightforward in </a:t>
            </a:r>
            <a:r>
              <a:rPr lang="en-US" dirty="0" err="1" smtClean="0"/>
              <a:t>node.js</a:t>
            </a:r>
            <a:endParaRPr lang="en-US" dirty="0"/>
          </a:p>
          <a:p>
            <a:r>
              <a:rPr lang="en-US" dirty="0" smtClean="0"/>
              <a:t>Components are all similar to those found in other frameworks</a:t>
            </a:r>
          </a:p>
          <a:p>
            <a:r>
              <a:rPr lang="en-US" dirty="0" smtClean="0"/>
              <a:t>Stream implementations make the handling of request and response bodies uncomplicated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Hello World Server</a:t>
            </a:r>
          </a:p>
          <a:p>
            <a:r>
              <a:rPr lang="en-US" dirty="0" smtClean="0"/>
              <a:t>Servers</a:t>
            </a:r>
          </a:p>
          <a:p>
            <a:r>
              <a:rPr lang="en-US" dirty="0" smtClean="0"/>
              <a:t>Responses</a:t>
            </a:r>
          </a:p>
          <a:p>
            <a:r>
              <a:rPr lang="en-US" dirty="0"/>
              <a:t>Requests</a:t>
            </a:r>
          </a:p>
          <a:p>
            <a:r>
              <a:rPr lang="en-US" dirty="0" smtClean="0"/>
              <a:t>URLs</a:t>
            </a:r>
          </a:p>
          <a:p>
            <a:r>
              <a:rPr lang="en-US" dirty="0" smtClean="0"/>
              <a:t>Query Strings</a:t>
            </a:r>
          </a:p>
          <a:p>
            <a:r>
              <a:rPr lang="en-US" dirty="0" smtClean="0"/>
              <a:t>Clients</a:t>
            </a:r>
          </a:p>
          <a:p>
            <a:r>
              <a:rPr lang="en-US" dirty="0" smtClean="0"/>
              <a:t>Security with HTTPS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488493" cy="4818888"/>
          </a:xfrm>
        </p:spPr>
        <p:txBody>
          <a:bodyPr/>
          <a:lstStyle/>
          <a:p>
            <a:pPr marL="0" indent="0" fontAlgn="base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/>
            </a:r>
            <a:br>
              <a:rPr lang="en-US" sz="1800" b="1" dirty="0" smtClean="0">
                <a:solidFill>
                  <a:srgbClr val="7F0055"/>
                </a:solidFill>
                <a:latin typeface="Monaco"/>
              </a:rPr>
            </a:b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http = require(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http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endParaRPr lang="en-US" sz="18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  <a:p>
            <a:pPr marL="0" indent="0" fontAlgn="base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None/>
            </a:pP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server = </a:t>
            </a: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http.createServer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function (request, response) {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response.writeHead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(200, {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Content-Type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text/plain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});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response.end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Hello World\n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}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server.listen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(3000);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Server running at http://localhost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:3000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Hello World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348941" y="1323631"/>
            <a:ext cx="3355671" cy="400110"/>
          </a:xfrm>
          <a:prstGeom prst="wedgeRectCallout">
            <a:avLst>
              <a:gd name="adj1" fmla="val -78442"/>
              <a:gd name="adj2" fmla="val 409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Loads the “http” module.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348941" y="2073678"/>
            <a:ext cx="3355671" cy="400110"/>
          </a:xfrm>
          <a:prstGeom prst="wedgeRectCallout">
            <a:avLst>
              <a:gd name="adj1" fmla="val -64194"/>
              <a:gd name="adj2" fmla="val 559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the http server.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348941" y="3660431"/>
            <a:ext cx="3355671" cy="707886"/>
          </a:xfrm>
          <a:prstGeom prst="wedgeRectCallout">
            <a:avLst>
              <a:gd name="adj1" fmla="val -61077"/>
              <a:gd name="adj2" fmla="val -598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the listener for “request” events.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1988730" y="3683866"/>
            <a:ext cx="2058776" cy="400110"/>
          </a:xfrm>
          <a:prstGeom prst="wedgeRectCallout">
            <a:avLst>
              <a:gd name="adj1" fmla="val -32136"/>
              <a:gd name="adj2" fmla="val 1268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Start the server.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2629647" y="4762619"/>
            <a:ext cx="5438588" cy="400110"/>
          </a:xfrm>
          <a:prstGeom prst="wedgeRectCallout">
            <a:avLst>
              <a:gd name="adj1" fmla="val -32136"/>
              <a:gd name="adj2" fmla="val 1268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Print an info message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285706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Created with </a:t>
            </a:r>
            <a:r>
              <a:rPr lang="en-US" sz="1800" dirty="0" err="1" smtClean="0">
                <a:latin typeface="Monaco"/>
              </a:rPr>
              <a:t>http.createServer</a:t>
            </a:r>
            <a:r>
              <a:rPr lang="en-US" sz="1800" dirty="0" smtClean="0">
                <a:latin typeface="Monaco"/>
              </a:rPr>
              <a:t>([</a:t>
            </a:r>
            <a:r>
              <a:rPr lang="en-US" sz="1800" dirty="0" err="1" smtClean="0">
                <a:latin typeface="Monaco"/>
              </a:rPr>
              <a:t>requestListener</a:t>
            </a:r>
            <a:r>
              <a:rPr lang="en-US" sz="1800" dirty="0" smtClean="0">
                <a:latin typeface="Monaco"/>
              </a:rPr>
              <a:t>])</a:t>
            </a:r>
          </a:p>
          <a:p>
            <a:r>
              <a:rPr lang="en-US" dirty="0" smtClean="0"/>
              <a:t>Of type </a:t>
            </a:r>
            <a:r>
              <a:rPr lang="en-US" sz="2000" dirty="0" err="1" smtClean="0">
                <a:latin typeface="Monaco"/>
                <a:cs typeface="Monaco"/>
              </a:rPr>
              <a:t>event.EventEmitter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'</a:t>
            </a:r>
            <a:r>
              <a:rPr lang="en-US" sz="2000" dirty="0" smtClean="0">
                <a:latin typeface="Monaco"/>
                <a:cs typeface="Monaco"/>
              </a:rPr>
              <a:t>request</a:t>
            </a:r>
            <a:r>
              <a:rPr lang="en-US" sz="2000" dirty="0">
                <a:latin typeface="Monaco"/>
                <a:cs typeface="Monaco"/>
              </a:rPr>
              <a:t>'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emitted each time there is a request</a:t>
            </a:r>
          </a:p>
          <a:p>
            <a:pPr lvl="1"/>
            <a:r>
              <a:rPr lang="en-US" dirty="0" smtClean="0"/>
              <a:t>callback is </a:t>
            </a:r>
            <a:r>
              <a:rPr lang="en-US" sz="1600" dirty="0">
                <a:latin typeface="Monaco"/>
                <a:cs typeface="Monaco"/>
              </a:rPr>
              <a:t>function(request, response)</a:t>
            </a:r>
          </a:p>
          <a:p>
            <a:r>
              <a:rPr lang="en-US" sz="2000" dirty="0">
                <a:latin typeface="Monaco"/>
                <a:cs typeface="Monaco"/>
              </a:rPr>
              <a:t>'</a:t>
            </a:r>
            <a:r>
              <a:rPr lang="en-US" sz="2000" dirty="0" smtClean="0">
                <a:latin typeface="Monaco"/>
                <a:cs typeface="Monaco"/>
              </a:rPr>
              <a:t>close</a:t>
            </a:r>
            <a:r>
              <a:rPr lang="en-US" sz="2000" dirty="0">
                <a:latin typeface="Monaco"/>
                <a:cs typeface="Monaco"/>
              </a:rPr>
              <a:t>'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emitted when the server closes</a:t>
            </a:r>
          </a:p>
          <a:p>
            <a:pPr lvl="1"/>
            <a:r>
              <a:rPr lang="en-US" dirty="0" smtClean="0"/>
              <a:t>callback is </a:t>
            </a:r>
            <a:r>
              <a:rPr lang="en-US" sz="1600" dirty="0">
                <a:latin typeface="Monaco"/>
                <a:cs typeface="Monaco"/>
              </a:rPr>
              <a:t>function()</a:t>
            </a:r>
          </a:p>
          <a:p>
            <a:r>
              <a:rPr lang="en-US" sz="1800" dirty="0">
                <a:latin typeface="Monaco"/>
              </a:rPr>
              <a:t>listen(port, [hostname], [backlog], [callback]</a:t>
            </a:r>
            <a:r>
              <a:rPr lang="en-US" sz="1800" dirty="0" smtClean="0">
                <a:latin typeface="Monaco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Begin accepting connections on the specified 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Server: </a:t>
            </a:r>
            <a:r>
              <a:rPr lang="en-US" dirty="0" err="1" smtClean="0"/>
              <a:t>http.Server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latin typeface="Monaco"/>
                <a:cs typeface="Monaco"/>
              </a:rPr>
              <a:t>http.ServerResponse</a:t>
            </a:r>
            <a:r>
              <a:rPr lang="en-US" dirty="0" smtClean="0"/>
              <a:t> implements </a:t>
            </a:r>
            <a:r>
              <a:rPr lang="en-US" sz="2000" dirty="0" err="1" smtClean="0">
                <a:latin typeface="Monaco"/>
                <a:cs typeface="Monaco"/>
              </a:rPr>
              <a:t>stream.Writeable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Headers are either implicit or explicit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statusCode</a:t>
            </a:r>
            <a:r>
              <a:rPr lang="en-US" dirty="0" smtClean="0"/>
              <a:t> property—implicit headers</a:t>
            </a:r>
          </a:p>
          <a:p>
            <a:pPr lvl="1"/>
            <a:r>
              <a:rPr lang="en-US" dirty="0" smtClean="0"/>
              <a:t>Sets the value of the status code</a:t>
            </a:r>
          </a:p>
          <a:p>
            <a:pPr marL="800100" lvl="3" indent="0">
              <a:buNone/>
            </a:pPr>
            <a:r>
              <a:rPr lang="en-US" sz="1800" dirty="0" smtClean="0">
                <a:latin typeface="Monaco"/>
              </a:rPr>
              <a:t/>
            </a:r>
            <a:br>
              <a:rPr lang="en-US" sz="1800" dirty="0" smtClean="0">
                <a:latin typeface="Monaco"/>
              </a:rPr>
            </a:br>
            <a:r>
              <a:rPr lang="en-US" sz="1800" dirty="0" err="1" smtClean="0">
                <a:latin typeface="Monaco"/>
              </a:rPr>
              <a:t>response.statusCode</a:t>
            </a:r>
            <a:r>
              <a:rPr lang="en-US" sz="1800" dirty="0" smtClean="0">
                <a:latin typeface="Monaco"/>
              </a:rPr>
              <a:t> = 404;</a:t>
            </a:r>
            <a:br>
              <a:rPr lang="en-US" sz="1800" dirty="0" smtClean="0">
                <a:latin typeface="Monaco"/>
              </a:rPr>
            </a:br>
            <a:endParaRPr lang="en-US" sz="1800" dirty="0" smtClean="0">
              <a:latin typeface="Monaco"/>
            </a:endParaRPr>
          </a:p>
          <a:p>
            <a:r>
              <a:rPr lang="en-US" sz="1800" dirty="0" err="1" smtClean="0">
                <a:latin typeface="Monaco"/>
              </a:rPr>
              <a:t>response.setHeader</a:t>
            </a:r>
            <a:r>
              <a:rPr lang="en-US" sz="1800" dirty="0" smtClean="0">
                <a:latin typeface="Monaco"/>
              </a:rPr>
              <a:t>(name, value)</a:t>
            </a:r>
            <a:r>
              <a:rPr lang="en-US" dirty="0" smtClean="0"/>
              <a:t>—implicit headers</a:t>
            </a:r>
          </a:p>
          <a:p>
            <a:pPr lvl="1"/>
            <a:r>
              <a:rPr lang="en-US" dirty="0" smtClean="0"/>
              <a:t>Sets a single header value</a:t>
            </a:r>
          </a:p>
          <a:p>
            <a:pPr marL="800100" lvl="3" indent="0">
              <a:buNone/>
            </a:pPr>
            <a:r>
              <a:rPr lang="en-US" sz="1800" dirty="0">
                <a:latin typeface="Monaco"/>
              </a:rPr>
              <a:t/>
            </a:r>
            <a:br>
              <a:rPr lang="en-US" sz="1800" dirty="0">
                <a:latin typeface="Monaco"/>
              </a:rPr>
            </a:br>
            <a:r>
              <a:rPr lang="en-US" sz="1800" dirty="0" err="1">
                <a:latin typeface="Monaco"/>
              </a:rPr>
              <a:t>response.setHeader</a:t>
            </a:r>
            <a:r>
              <a:rPr lang="en-US" sz="1800" dirty="0" smtClean="0">
                <a:latin typeface="Monaco"/>
              </a:rPr>
              <a:t>('Content</a:t>
            </a:r>
            <a:r>
              <a:rPr lang="en-US" sz="1800" dirty="0">
                <a:latin typeface="Monaco"/>
              </a:rPr>
              <a:t>-</a:t>
            </a:r>
            <a:r>
              <a:rPr lang="en-US" sz="1800" dirty="0" smtClean="0">
                <a:latin typeface="Monaco"/>
              </a:rPr>
              <a:t>Type', </a:t>
            </a:r>
            <a:r>
              <a:rPr lang="en-US" sz="1800" dirty="0">
                <a:latin typeface="Monaco"/>
              </a:rPr>
              <a:t>'</a:t>
            </a:r>
            <a:r>
              <a:rPr lang="en-US" sz="1800" dirty="0" smtClean="0">
                <a:latin typeface="Monaco"/>
              </a:rPr>
              <a:t>text</a:t>
            </a:r>
            <a:r>
              <a:rPr lang="en-US" sz="1800" dirty="0">
                <a:latin typeface="Monaco"/>
              </a:rPr>
              <a:t>/</a:t>
            </a:r>
            <a:r>
              <a:rPr lang="en-US" sz="1800" dirty="0" smtClean="0">
                <a:latin typeface="Monaco"/>
              </a:rPr>
              <a:t>html')</a:t>
            </a:r>
            <a:r>
              <a:rPr lang="en-US" sz="1800" dirty="0">
                <a:latin typeface="Monaco"/>
              </a:rPr>
              <a:t>;</a:t>
            </a:r>
            <a:br>
              <a:rPr lang="en-US" sz="1800" dirty="0">
                <a:latin typeface="Monaco"/>
              </a:rPr>
            </a:br>
            <a:endParaRPr lang="en-US" sz="1800" dirty="0">
              <a:latin typeface="Monac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sz="1800" dirty="0" err="1">
                <a:latin typeface="Monaco"/>
              </a:rPr>
              <a:t>response.removeHeader</a:t>
            </a:r>
            <a:r>
              <a:rPr lang="en-US" sz="1800" dirty="0" smtClean="0">
                <a:latin typeface="Monaco"/>
              </a:rPr>
              <a:t>(name)</a:t>
            </a:r>
            <a:endParaRPr lang="en-US" sz="1800" dirty="0">
              <a:latin typeface="Monaco"/>
            </a:endParaRPr>
          </a:p>
          <a:p>
            <a:pPr lvl="1"/>
            <a:r>
              <a:rPr lang="en-US" dirty="0" smtClean="0"/>
              <a:t>Remove the header with the specified name.</a:t>
            </a:r>
          </a:p>
          <a:p>
            <a:pPr lvl="0"/>
            <a:r>
              <a:rPr lang="en-US" sz="1800" dirty="0" err="1">
                <a:latin typeface="Monaco"/>
              </a:rPr>
              <a:t>response.getHeader</a:t>
            </a:r>
            <a:r>
              <a:rPr lang="en-US" sz="1800" dirty="0">
                <a:latin typeface="Monaco"/>
              </a:rPr>
              <a:t>(name)</a:t>
            </a:r>
          </a:p>
          <a:p>
            <a:pPr lvl="1"/>
            <a:r>
              <a:rPr lang="en-US" dirty="0" smtClean="0"/>
              <a:t>Get the value of the header with the specified name.</a:t>
            </a:r>
          </a:p>
          <a:p>
            <a:r>
              <a:rPr lang="en-US" sz="1800" dirty="0" err="1">
                <a:latin typeface="Monaco"/>
              </a:rPr>
              <a:t>response.writeHead</a:t>
            </a:r>
            <a:r>
              <a:rPr lang="en-US" sz="1800" dirty="0">
                <a:latin typeface="Monaco"/>
              </a:rPr>
              <a:t>(</a:t>
            </a:r>
            <a:r>
              <a:rPr lang="en-US" sz="1800" dirty="0" err="1">
                <a:latin typeface="Monaco"/>
              </a:rPr>
              <a:t>statusCode</a:t>
            </a:r>
            <a:r>
              <a:rPr lang="en-US" sz="1800" dirty="0">
                <a:latin typeface="Monaco"/>
              </a:rPr>
              <a:t>, [reason], [headers])</a:t>
            </a:r>
          </a:p>
          <a:p>
            <a:pPr lvl="1"/>
            <a:r>
              <a:rPr lang="en-US" dirty="0"/>
              <a:t>Must be called before any other write method</a:t>
            </a:r>
          </a:p>
          <a:p>
            <a:pPr lvl="1"/>
            <a:r>
              <a:rPr lang="en-US" dirty="0"/>
              <a:t>If not called, implicit headers will be used</a:t>
            </a:r>
          </a:p>
          <a:p>
            <a:pPr marL="800100" lvl="3" indent="0">
              <a:buNone/>
            </a:pPr>
            <a:r>
              <a:rPr lang="en-US" sz="1800" dirty="0">
                <a:latin typeface="Monaco"/>
              </a:rPr>
              <a:t/>
            </a:r>
            <a:br>
              <a:rPr lang="en-US" sz="1800" dirty="0">
                <a:latin typeface="Monaco"/>
              </a:rPr>
            </a:br>
            <a:r>
              <a:rPr lang="en-US" sz="1800" dirty="0" err="1">
                <a:latin typeface="Monaco"/>
              </a:rPr>
              <a:t>response.writeHead</a:t>
            </a:r>
            <a:r>
              <a:rPr lang="en-US" sz="1800" dirty="0">
                <a:latin typeface="Monaco"/>
              </a:rPr>
              <a:t>(200, </a:t>
            </a:r>
            <a:br>
              <a:rPr lang="en-US" sz="1800" dirty="0">
                <a:latin typeface="Monaco"/>
              </a:rPr>
            </a:br>
            <a:r>
              <a:rPr lang="en-US" sz="1800" dirty="0">
                <a:latin typeface="Monaco"/>
              </a:rPr>
              <a:t>                  {'Content-Type': 'text/plain'});</a:t>
            </a:r>
            <a:br>
              <a:rPr lang="en-US" sz="1800" dirty="0">
                <a:latin typeface="Monaco"/>
              </a:rPr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Responses: Headers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3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 err="1">
                <a:latin typeface="Monaco"/>
              </a:rPr>
              <a:t>response.write</a:t>
            </a:r>
            <a:r>
              <a:rPr lang="en-US" sz="1800" dirty="0">
                <a:latin typeface="Monaco"/>
              </a:rPr>
              <a:t>(chunk, [encoding])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Writes implicit headers if headers have not been written</a:t>
            </a:r>
          </a:p>
          <a:p>
            <a:pPr lvl="1"/>
            <a:r>
              <a:rPr lang="en-US" i="1" dirty="0"/>
              <a:t>chunk</a:t>
            </a:r>
            <a:r>
              <a:rPr lang="en-US" dirty="0"/>
              <a:t> can be a string or buffer</a:t>
            </a:r>
          </a:p>
          <a:p>
            <a:pPr lvl="1"/>
            <a:r>
              <a:rPr lang="en-US" i="1" dirty="0"/>
              <a:t>encoding</a:t>
            </a:r>
            <a:r>
              <a:rPr lang="en-US" dirty="0"/>
              <a:t> can be specified if chunk is a string—default is 'utf8'</a:t>
            </a:r>
          </a:p>
          <a:p>
            <a:pPr lvl="1"/>
            <a:r>
              <a:rPr lang="en-US" dirty="0"/>
              <a:t>Returns </a:t>
            </a:r>
            <a:r>
              <a:rPr lang="en-US" sz="1600" dirty="0" smtClean="0">
                <a:latin typeface="Monaco"/>
                <a:cs typeface="Monaco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if data was flushed successfully</a:t>
            </a:r>
          </a:p>
          <a:p>
            <a:r>
              <a:rPr lang="en-US" sz="1800" dirty="0" err="1" smtClean="0">
                <a:latin typeface="Monaco"/>
              </a:rPr>
              <a:t>response.end</a:t>
            </a:r>
            <a:r>
              <a:rPr lang="en-US" sz="1800" dirty="0">
                <a:latin typeface="Monaco"/>
              </a:rPr>
              <a:t>([data], [encoding])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Writes implicit headers if headers have not been </a:t>
            </a:r>
            <a:r>
              <a:rPr lang="en-US" dirty="0" smtClean="0"/>
              <a:t>written</a:t>
            </a:r>
          </a:p>
          <a:p>
            <a:pPr lvl="1"/>
            <a:r>
              <a:rPr lang="en-US" dirty="0" smtClean="0"/>
              <a:t>If data is specified, it is equivalent to calling </a:t>
            </a:r>
            <a:r>
              <a:rPr lang="en-US" sz="1600" dirty="0" err="1">
                <a:latin typeface="Monaco"/>
                <a:cs typeface="Monaco"/>
              </a:rPr>
              <a:t>response.write</a:t>
            </a:r>
            <a:r>
              <a:rPr lang="en-US" sz="1600" dirty="0">
                <a:latin typeface="Monaco"/>
                <a:cs typeface="Monaco"/>
              </a:rPr>
              <a:t>()</a:t>
            </a:r>
            <a:r>
              <a:rPr lang="en-US" dirty="0" smtClean="0"/>
              <a:t> followed by an empty call to </a:t>
            </a:r>
            <a:r>
              <a:rPr lang="en-US" sz="1600" dirty="0" err="1">
                <a:latin typeface="Monaco"/>
                <a:cs typeface="Monaco"/>
              </a:rPr>
              <a:t>response.end</a:t>
            </a:r>
            <a:r>
              <a:rPr lang="en-US" sz="1600" dirty="0">
                <a:latin typeface="Monaco"/>
                <a:cs typeface="Monaco"/>
              </a:rPr>
              <a:t>()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Responses: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Used on the </a:t>
            </a:r>
            <a:r>
              <a:rPr lang="en-US" sz="2000" dirty="0">
                <a:latin typeface="Monaco"/>
                <a:cs typeface="Monaco"/>
              </a:rPr>
              <a:t>request</a:t>
            </a:r>
            <a:r>
              <a:rPr lang="en-US" dirty="0"/>
              <a:t> </a:t>
            </a:r>
            <a:r>
              <a:rPr lang="en-US" dirty="0" smtClean="0"/>
              <a:t>object on </a:t>
            </a:r>
            <a:r>
              <a:rPr lang="en-US" dirty="0"/>
              <a:t>the server and the </a:t>
            </a:r>
            <a:r>
              <a:rPr lang="en-US" sz="2000" dirty="0">
                <a:latin typeface="Monaco"/>
                <a:cs typeface="Monaco"/>
              </a:rPr>
              <a:t>response</a:t>
            </a:r>
            <a:r>
              <a:rPr lang="en-US" dirty="0"/>
              <a:t> </a:t>
            </a:r>
            <a:r>
              <a:rPr lang="en-US" dirty="0" smtClean="0"/>
              <a:t>object on </a:t>
            </a:r>
            <a:r>
              <a:rPr lang="en-US" dirty="0"/>
              <a:t>the client</a:t>
            </a:r>
          </a:p>
          <a:p>
            <a:r>
              <a:rPr lang="en-US" dirty="0" smtClean="0"/>
              <a:t>Implements </a:t>
            </a:r>
            <a:r>
              <a:rPr lang="en-US" sz="2000" dirty="0" err="1" smtClean="0">
                <a:latin typeface="Monaco"/>
                <a:cs typeface="Monaco"/>
              </a:rPr>
              <a:t>stream.Readable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Convenient properties:</a:t>
            </a:r>
          </a:p>
          <a:p>
            <a:pPr lvl="1"/>
            <a:r>
              <a:rPr lang="en-US" dirty="0" err="1" smtClean="0"/>
              <a:t>httpVersion</a:t>
            </a:r>
            <a:r>
              <a:rPr lang="en-US" dirty="0" smtClean="0"/>
              <a:t>—</a:t>
            </a:r>
            <a:r>
              <a:rPr lang="en-US" sz="1600" dirty="0" smtClean="0">
                <a:latin typeface="Monaco"/>
                <a:cs typeface="Monaco"/>
              </a:rPr>
              <a:t>'1.1'</a:t>
            </a:r>
            <a:r>
              <a:rPr lang="en-US" sz="1600" dirty="0" smtClean="0">
                <a:latin typeface="Monaco"/>
              </a:rPr>
              <a:t>, '1.0’</a:t>
            </a:r>
          </a:p>
          <a:p>
            <a:pPr lvl="1"/>
            <a:r>
              <a:rPr lang="en-US" dirty="0" smtClean="0"/>
              <a:t>headers—</a:t>
            </a:r>
            <a:r>
              <a:rPr lang="en-US" sz="1600" dirty="0">
                <a:latin typeface="Monaco"/>
                <a:cs typeface="Monaco"/>
              </a:rPr>
              <a:t>{'</a:t>
            </a:r>
            <a:r>
              <a:rPr lang="en-US" sz="1600" dirty="0" err="1">
                <a:latin typeface="Monaco"/>
                <a:cs typeface="Monaco"/>
              </a:rPr>
              <a:t>user-agent':'curl</a:t>
            </a:r>
            <a:r>
              <a:rPr lang="en-US" sz="1600" dirty="0">
                <a:latin typeface="Monaco"/>
                <a:cs typeface="Monaco"/>
              </a:rPr>
              <a:t>/7.22.0','accept':'*/*'}</a:t>
            </a:r>
          </a:p>
          <a:p>
            <a:pPr lvl="1"/>
            <a:r>
              <a:rPr lang="en-US" dirty="0" smtClean="0"/>
              <a:t>method—</a:t>
            </a:r>
            <a:r>
              <a:rPr lang="en-US" sz="1600" dirty="0">
                <a:latin typeface="Monaco"/>
                <a:cs typeface="Monaco"/>
              </a:rPr>
              <a:t>'GET'</a:t>
            </a:r>
            <a:r>
              <a:rPr lang="en-US" dirty="0"/>
              <a:t>, </a:t>
            </a:r>
            <a:r>
              <a:rPr lang="en-US" sz="1600" dirty="0">
                <a:latin typeface="Monaco"/>
                <a:cs typeface="Monaco"/>
              </a:rPr>
              <a:t>'POST'</a:t>
            </a:r>
            <a:r>
              <a:rPr lang="en-US" dirty="0"/>
              <a:t>, </a:t>
            </a:r>
            <a:r>
              <a:rPr lang="en-US" sz="1600" dirty="0">
                <a:latin typeface="Monaco"/>
                <a:cs typeface="Monaco"/>
              </a:rPr>
              <a:t>'DELETE'</a:t>
            </a:r>
            <a:r>
              <a:rPr lang="en-US" dirty="0"/>
              <a:t>,</a:t>
            </a:r>
            <a:r>
              <a:rPr lang="en-US" dirty="0" smtClean="0"/>
              <a:t> etc.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—</a:t>
            </a:r>
            <a:r>
              <a:rPr lang="en-US" sz="1600" dirty="0">
                <a:latin typeface="Monaco"/>
                <a:cs typeface="Monaco"/>
              </a:rPr>
              <a:t>'/</a:t>
            </a:r>
            <a:r>
              <a:rPr lang="en-US" sz="1600" dirty="0" err="1">
                <a:latin typeface="Monaco"/>
                <a:cs typeface="Monaco"/>
              </a:rPr>
              <a:t>invoice?id</a:t>
            </a:r>
            <a:r>
              <a:rPr lang="en-US" sz="1600" dirty="0">
                <a:latin typeface="Monaco"/>
                <a:cs typeface="Monaco"/>
              </a:rPr>
              <a:t>=123'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http.IncomingMessage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reading form data, for 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request, callback) {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a-DK" sz="1800" b="1" dirty="0">
                <a:solidFill>
                  <a:srgbClr val="7F0055"/>
                </a:solidFill>
                <a:latin typeface="Monaco"/>
              </a:rPr>
              <a:t>var</a:t>
            </a:r>
            <a:r>
              <a:rPr lang="da-DK" sz="1800" b="1" dirty="0">
                <a:solidFill>
                  <a:srgbClr val="000000"/>
                </a:solidFill>
                <a:latin typeface="Monaco"/>
              </a:rPr>
              <a:t> s = </a:t>
            </a:r>
            <a:r>
              <a:rPr lang="da-DK" sz="1800" b="1" dirty="0">
                <a:solidFill>
                  <a:srgbClr val="2A00FF"/>
                </a:solidFill>
                <a:latin typeface="Monaco"/>
              </a:rPr>
              <a:t>''</a:t>
            </a:r>
            <a:r>
              <a:rPr lang="da-DK" sz="1800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da-DK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da-DK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a-DK" sz="1800" dirty="0" err="1">
                <a:solidFill>
                  <a:srgbClr val="000000"/>
                </a:solidFill>
                <a:latin typeface="Monaco"/>
              </a:rPr>
              <a:t>request.on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sz="1800" dirty="0">
                <a:solidFill>
                  <a:srgbClr val="2A00FF"/>
                </a:solidFill>
                <a:latin typeface="Monaco"/>
              </a:rPr>
              <a:t>'data'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da-DK" sz="18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a-DK" sz="1800" b="1" dirty="0">
                <a:solidFill>
                  <a:srgbClr val="000000"/>
                </a:solidFill>
                <a:latin typeface="Monaco"/>
              </a:rPr>
              <a:t>(part) </a:t>
            </a:r>
            <a:r>
              <a:rPr lang="da-DK" sz="18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da-DK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s += part</a:t>
            </a: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da-DK" sz="1800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})</a:t>
            </a: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da-DK" sz="1800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da-DK" sz="1800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a-DK" sz="1800" dirty="0" err="1">
                <a:solidFill>
                  <a:srgbClr val="000000"/>
                </a:solidFill>
                <a:latin typeface="Monaco"/>
              </a:rPr>
              <a:t>request.on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sz="1800" dirty="0">
                <a:solidFill>
                  <a:srgbClr val="2A00FF"/>
                </a:solidFill>
                <a:latin typeface="Monaco"/>
              </a:rPr>
              <a:t>'end'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da-DK" sz="18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a-DK" sz="1800" b="1" dirty="0">
                <a:solidFill>
                  <a:srgbClr val="000000"/>
                </a:solidFill>
                <a:latin typeface="Monaco"/>
              </a:rPr>
              <a:t>(part) </a:t>
            </a:r>
            <a:r>
              <a:rPr lang="da-DK" sz="18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da-DK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is-IS" sz="18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is-IS" sz="1800" b="1" dirty="0" smtClean="0">
                <a:solidFill>
                  <a:srgbClr val="7F0055"/>
                </a:solidFill>
                <a:latin typeface="Monaco"/>
              </a:rPr>
              <a:t>callback(</a:t>
            </a:r>
            <a:r>
              <a:rPr lang="is-IS" sz="1800" b="1" dirty="0" smtClean="0">
                <a:solidFill>
                  <a:srgbClr val="000000"/>
                </a:solidFill>
                <a:latin typeface="Monaco"/>
              </a:rPr>
              <a:t>s);</a:t>
            </a:r>
            <a:br>
              <a:rPr lang="is-I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is-I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is-IS" sz="1800" dirty="0">
                <a:solidFill>
                  <a:srgbClr val="000000"/>
                </a:solidFill>
                <a:latin typeface="Monaco"/>
              </a:rPr>
              <a:t>})</a:t>
            </a:r>
            <a:r>
              <a:rPr lang="is-IS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is-IS" sz="1800" dirty="0" smtClean="0">
                <a:solidFill>
                  <a:srgbClr val="000000"/>
                </a:solidFill>
                <a:latin typeface="Monaco"/>
              </a:rPr>
            </a:br>
            <a:r>
              <a:rPr lang="is-IS" sz="1800" dirty="0" smtClean="0">
                <a:solidFill>
                  <a:srgbClr val="000000"/>
                </a:solidFill>
                <a:latin typeface="Monaco"/>
              </a:rPr>
              <a:t>}</a:t>
            </a:r>
            <a:r>
              <a:rPr lang="is-IS" sz="18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IncomingMessage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348941" y="2273733"/>
            <a:ext cx="3355671" cy="707886"/>
          </a:xfrm>
          <a:prstGeom prst="wedgeRectCallout">
            <a:avLst>
              <a:gd name="adj1" fmla="val -116174"/>
              <a:gd name="adj2" fmla="val 5375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Concatenat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 each 'part' as it is received in the stream.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348941" y="3390001"/>
            <a:ext cx="3355671" cy="707886"/>
          </a:xfrm>
          <a:prstGeom prst="wedgeRectCallout">
            <a:avLst>
              <a:gd name="adj1" fmla="val -120733"/>
              <a:gd name="adj2" fmla="val 5159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When the stream is empty, pass it to the callback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6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3326</TotalTime>
  <Words>776</Words>
  <Application>Microsoft Macintosh PowerPoint</Application>
  <PresentationFormat>On-screen Show (4:3)</PresentationFormat>
  <Paragraphs>139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PPT_template_v1</vt:lpstr>
      <vt:lpstr>Building Web Servers</vt:lpstr>
      <vt:lpstr>Overview</vt:lpstr>
      <vt:lpstr>Node.js Hello World Server</vt:lpstr>
      <vt:lpstr>Server: http.Server</vt:lpstr>
      <vt:lpstr>Responses</vt:lpstr>
      <vt:lpstr>Responses: Headers</vt:lpstr>
      <vt:lpstr>Responses: Body</vt:lpstr>
      <vt:lpstr>http.IncomingMessage</vt:lpstr>
      <vt:lpstr>IncomingMessage Example</vt:lpstr>
      <vt:lpstr>URLs</vt:lpstr>
      <vt:lpstr>URL Example</vt:lpstr>
      <vt:lpstr>Query String</vt:lpstr>
      <vt:lpstr>Querystring Example</vt:lpstr>
      <vt:lpstr>Creating a Client</vt:lpstr>
      <vt:lpstr>HTTP Client Example</vt:lpstr>
      <vt:lpstr>Creating an HTTPS Client and Server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844</cp:revision>
  <cp:lastPrinted>2011-10-12T18:09:11Z</cp:lastPrinted>
  <dcterms:created xsi:type="dcterms:W3CDTF">2013-02-07T04:33:41Z</dcterms:created>
  <dcterms:modified xsi:type="dcterms:W3CDTF">2015-03-30T21:38:44Z</dcterms:modified>
</cp:coreProperties>
</file>