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8" r:id="rId2"/>
    <p:sldId id="299" r:id="rId3"/>
    <p:sldId id="300" r:id="rId4"/>
    <p:sldId id="301" r:id="rId5"/>
    <p:sldId id="315" r:id="rId6"/>
    <p:sldId id="303" r:id="rId7"/>
    <p:sldId id="304" r:id="rId8"/>
    <p:sldId id="316" r:id="rId9"/>
    <p:sldId id="305" r:id="rId10"/>
    <p:sldId id="306" r:id="rId11"/>
    <p:sldId id="307" r:id="rId12"/>
    <p:sldId id="308" r:id="rId13"/>
    <p:sldId id="317" r:id="rId14"/>
    <p:sldId id="310" r:id="rId15"/>
    <p:sldId id="311" r:id="rId16"/>
    <p:sldId id="312" r:id="rId17"/>
    <p:sldId id="313" r:id="rId18"/>
    <p:sldId id="314" r:id="rId19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90" d="100"/>
          <a:sy n="90" d="100"/>
        </p:scale>
        <p:origin x="-232" y="-10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94C41-AFE7-4A1F-AB5D-F6B560C160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693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Async.js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661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ular Callout 5"/>
          <p:cNvSpPr/>
          <p:nvPr/>
        </p:nvSpPr>
        <p:spPr bwMode="auto">
          <a:xfrm>
            <a:off x="5257800" y="3239869"/>
            <a:ext cx="3446813" cy="646331"/>
          </a:xfrm>
          <a:prstGeom prst="wedgeRectCallout">
            <a:avLst>
              <a:gd name="adj1" fmla="val -98804"/>
              <a:gd name="adj2" fmla="val 197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result[, result…])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Pass results of prior to next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last result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853" y="3265503"/>
            <a:ext cx="6325808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1, 2);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first, second,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first + second + 1);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firstTwo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addOneToSum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async.waterfall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assert.strictEqual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result,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4);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15000" y="5486400"/>
            <a:ext cx="2988361" cy="707886"/>
          </a:xfrm>
          <a:prstGeom prst="wedgeRectCallout">
            <a:avLst>
              <a:gd name="adj1" fmla="val -26045"/>
              <a:gd name="adj2" fmla="val -783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result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equal to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last function's result</a:t>
            </a:r>
          </a:p>
        </p:txBody>
      </p:sp>
    </p:spTree>
    <p:extLst>
      <p:ext uri="{BB962C8B-B14F-4D97-AF65-F5344CB8AC3E}">
        <p14:creationId xmlns:p14="http://schemas.microsoft.com/office/powerpoint/2010/main" val="1820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Runs each function as early as possible, given prerequisites</a:t>
            </a:r>
          </a:p>
          <a:p>
            <a:r>
              <a:rPr lang="en-US" dirty="0" smtClean="0"/>
              <a:t>First error ceases executions and calls callback with error and results of functions completed so far</a:t>
            </a:r>
          </a:p>
          <a:p>
            <a:r>
              <a:rPr lang="en-US" dirty="0" smtClean="0"/>
              <a:t>On success, callback receives object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0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 bwMode="auto">
          <a:xfrm>
            <a:off x="6463626" y="3896307"/>
            <a:ext cx="2240986" cy="1015663"/>
          </a:xfrm>
          <a:prstGeom prst="wedgeRectCallout">
            <a:avLst>
              <a:gd name="adj1" fmla="val -107524"/>
              <a:gd name="adj2" fmla="val -49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writeFile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 has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async.auto</a:t>
            </a:r>
            <a:r>
              <a:rPr lang="en-US" dirty="0" smtClean="0"/>
              <a:t>: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5983"/>
            <a:ext cx="5840981" cy="4713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async.auto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function(callback)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('get data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callback(null, 'data', 'converted to array');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function(callback)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('make folder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callback(null, 'folder');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getData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makeFolder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function(callback,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('write file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callback(null, 'filename');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emailLink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: [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', function(callback,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('create email link here');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callback(null,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'file' :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results.writeFile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'email' : '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user@example.com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]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}, function(err, results)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('err = ', err);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05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('results = ', results);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105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200" y="1143000"/>
            <a:ext cx="2240986" cy="400110"/>
          </a:xfrm>
          <a:prstGeom prst="wedgeRectCallout">
            <a:avLst>
              <a:gd name="adj1" fmla="val 1670"/>
              <a:gd name="adj2" fmla="val 1187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Map of instructions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05200" y="1143000"/>
            <a:ext cx="2240986" cy="400110"/>
          </a:xfrm>
          <a:prstGeom prst="wedgeRectCallout">
            <a:avLst>
              <a:gd name="adj1" fmla="val -99574"/>
              <a:gd name="adj2" fmla="val 1394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Simply call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62600" y="2368696"/>
            <a:ext cx="3142012" cy="1015663"/>
          </a:xfrm>
          <a:prstGeom prst="wedgeRectCallout">
            <a:avLst>
              <a:gd name="adj1" fmla="val -82946"/>
              <a:gd name="adj2" fmla="val 577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 function after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getData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&amp;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makeFolder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functions have completed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562600" y="5116143"/>
            <a:ext cx="3142012" cy="1015663"/>
          </a:xfrm>
          <a:prstGeom prst="wedgeRectCallout">
            <a:avLst>
              <a:gd name="adj1" fmla="val -123352"/>
              <a:gd name="adj2" fmla="val -66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always a map of instruction key to function's return value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6463626" y="841085"/>
            <a:ext cx="2240986" cy="1323439"/>
          </a:xfrm>
          <a:prstGeom prst="wedgeRectCallout">
            <a:avLst>
              <a:gd name="adj1" fmla="val -139048"/>
              <a:gd name="adj2" fmla="val 678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Multiple results are converted to an array when accessed later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Collection </a:t>
            </a:r>
            <a:r>
              <a:rPr lang="en-US" dirty="0"/>
              <a:t>processing features asynchronous </a:t>
            </a:r>
            <a:r>
              <a:rPr lang="en-US" dirty="0" smtClean="0"/>
              <a:t>functions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466"/>
              </p:ext>
            </p:extLst>
          </p:nvPr>
        </p:nvGraphicFramePr>
        <p:xfrm>
          <a:off x="1676400" y="2590800"/>
          <a:ext cx="5715001" cy="240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7563"/>
                <a:gridCol w="2357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each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detect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map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sortBy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filter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some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every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reduce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concat</a:t>
                      </a:r>
                      <a:endParaRPr lang="en-US" sz="2000" dirty="0"/>
                    </a:p>
                  </a:txBody>
                  <a:tcPr/>
                </a:tc>
              </a:tr>
              <a:tr h="365759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</a:t>
                      </a:r>
                      <a:r>
                        <a:rPr lang="en-US" sz="2200" baseline="0" dirty="0" smtClean="0"/>
                        <a:t> more)</a:t>
                      </a:r>
                      <a:endParaRPr lang="en-US" sz="2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</a:t>
            </a:r>
            <a:r>
              <a:rPr lang="en-US" dirty="0" smtClean="0"/>
              <a:t> a function to each element in an array, </a:t>
            </a:r>
            <a:r>
              <a:rPr lang="en-US" dirty="0" smtClean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 smtClean="0"/>
              <a:t>Form: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arr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userFn</a:t>
            </a:r>
            <a:r>
              <a:rPr lang="en-US" sz="2000" dirty="0" smtClean="0">
                <a:latin typeface="Monaco"/>
                <a:cs typeface="Monaco"/>
              </a:rPr>
              <a:t>, callback)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arr</a:t>
            </a:r>
            <a:r>
              <a:rPr lang="en-US" dirty="0" smtClean="0"/>
              <a:t>: the array of elements</a:t>
            </a:r>
          </a:p>
          <a:p>
            <a:pPr lvl="1"/>
            <a:r>
              <a:rPr lang="en-US" sz="1600" dirty="0" err="1" smtClean="0">
                <a:latin typeface="Monaco"/>
                <a:cs typeface="Monaco"/>
              </a:rPr>
              <a:t>userFn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element, callback</a:t>
            </a:r>
            <a:r>
              <a:rPr lang="en-US" sz="1600" dirty="0" smtClean="0">
                <a:latin typeface="Monaco"/>
                <a:cs typeface="Monaco"/>
              </a:rPr>
              <a:t>)</a:t>
            </a:r>
            <a:r>
              <a:rPr lang="en-US" dirty="0" smtClean="0"/>
              <a:t>: the function to apply to each element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callback</a:t>
            </a:r>
            <a:r>
              <a:rPr lang="en-US" dirty="0" smtClean="0"/>
              <a:t>: function of form </a:t>
            </a:r>
            <a:r>
              <a:rPr lang="en-US" sz="1600" dirty="0">
                <a:latin typeface="Monaco"/>
                <a:cs typeface="Monaco"/>
              </a:rPr>
              <a:t>callback(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err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r>
              <a:rPr lang="en-US" dirty="0"/>
              <a:t>The callback </a:t>
            </a:r>
            <a:r>
              <a:rPr lang="en-US" dirty="0" smtClean="0"/>
              <a:t>passed to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takes one parameter: an error if there was one or null</a:t>
            </a:r>
          </a:p>
          <a:p>
            <a:r>
              <a:rPr lang="en-US" dirty="0"/>
              <a:t>This callback must be invoked at the end of your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async.eachSeries</a:t>
            </a:r>
            <a:r>
              <a:rPr lang="en-US" sz="2000" dirty="0">
                <a:latin typeface="Monaco"/>
                <a:cs typeface="Monaco"/>
              </a:rPr>
              <a:t>()</a:t>
            </a:r>
            <a:r>
              <a:rPr lang="en-US" dirty="0" smtClean="0"/>
              <a:t> to process the array in order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async.each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905000"/>
            <a:ext cx="568706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files = [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foo.txt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bar.txt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'test/</a:t>
            </a:r>
            <a:r>
              <a:rPr lang="en-US" sz="1100" b="1" dirty="0" err="1">
                <a:solidFill>
                  <a:srgbClr val="2A00FF"/>
                </a:solidFill>
                <a:latin typeface="Monaco"/>
              </a:rPr>
              <a:t>snafu.txt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];</a:t>
            </a:r>
          </a:p>
          <a:p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contents = {};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read(file, callback)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fs.readFile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onRead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data)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10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smtClean="0">
                <a:solidFill>
                  <a:srgbClr val="000000"/>
                </a:solidFill>
                <a:latin typeface="Monaco"/>
              </a:rPr>
              <a:t>return callback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(err);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contents[file] =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data.toString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callback();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/>
              </a:rPr>
              <a:t>}</a:t>
            </a:r>
            <a:br>
              <a:rPr lang="en-US" sz="1100" dirty="0" smtClean="0">
                <a:solidFill>
                  <a:srgbClr val="000000"/>
                </a:solidFill>
                <a:latin typeface="Monaco"/>
              </a:rPr>
            </a:b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async.each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(files, read,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onDone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Monaco"/>
              </a:rPr>
              <a:t>'error: '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+ err));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87192" y="3013687"/>
            <a:ext cx="2817420" cy="707886"/>
          </a:xfrm>
          <a:prstGeom prst="wedgeRectCallout">
            <a:avLst>
              <a:gd name="adj1" fmla="val -176410"/>
              <a:gd name="adj2" fmla="val -421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with non-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error condition…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287980" y="3647939"/>
            <a:ext cx="2817420" cy="400110"/>
          </a:xfrm>
          <a:prstGeom prst="wedgeRectCallout">
            <a:avLst>
              <a:gd name="adj1" fmla="val -60017"/>
              <a:gd name="adj2" fmla="val -785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…and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null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for success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12578" y="2200960"/>
            <a:ext cx="3806761" cy="646331"/>
          </a:xfrm>
          <a:prstGeom prst="wedgeRectCallout">
            <a:avLst>
              <a:gd name="adj1" fmla="val -92856"/>
              <a:gd name="adj2" fmla="val -32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Iterator function is of form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function(element, callback)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3529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Applies a function to each element in an array, </a:t>
            </a:r>
            <a:r>
              <a:rPr lang="en-US" dirty="0">
                <a:solidFill>
                  <a:srgbClr val="FF0000"/>
                </a:solidFill>
              </a:rPr>
              <a:t>in parallel</a:t>
            </a:r>
          </a:p>
          <a:p>
            <a:r>
              <a:rPr lang="en-US" dirty="0"/>
              <a:t>Form: </a:t>
            </a:r>
            <a:r>
              <a:rPr lang="en-US" sz="2000" dirty="0" err="1" smtClean="0">
                <a:latin typeface="Monaco"/>
                <a:cs typeface="Monaco"/>
              </a:rPr>
              <a:t>async.map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, callback</a:t>
            </a:r>
            <a:r>
              <a:rPr lang="en-US" sz="2000" dirty="0">
                <a:latin typeface="Monaco"/>
                <a:cs typeface="Monaco"/>
              </a:rPr>
              <a:t>)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arr</a:t>
            </a:r>
            <a:r>
              <a:rPr lang="en-US" dirty="0"/>
              <a:t>: the array of elements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/>
              <a:t>: the function to apply to each </a:t>
            </a:r>
            <a:r>
              <a:rPr lang="en-US" dirty="0" smtClean="0"/>
              <a:t>element, </a:t>
            </a:r>
          </a:p>
          <a:p>
            <a:pPr lvl="2"/>
            <a:r>
              <a:rPr lang="en-US" dirty="0" smtClean="0"/>
              <a:t>Signature is </a:t>
            </a:r>
            <a:r>
              <a:rPr lang="en-US" dirty="0" smtClean="0">
                <a:solidFill>
                  <a:srgbClr val="FF0000"/>
                </a:solidFill>
              </a:rPr>
              <a:t>function(element, callback)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</a:t>
            </a:r>
            <a:r>
              <a:rPr lang="en-US" dirty="0"/>
              <a:t>: function of form 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callback(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err, results)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pPr>
              <a:buSzPts val="2200"/>
              <a:buFont typeface="Arial"/>
              <a:buChar char="•"/>
            </a:pPr>
            <a:r>
              <a:rPr lang="en-US" dirty="0"/>
              <a:t>The callback passed to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userFn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takes </a:t>
            </a:r>
            <a:r>
              <a:rPr lang="en-US" dirty="0" smtClean="0"/>
              <a:t>two parameters: </a:t>
            </a:r>
            <a:r>
              <a:rPr lang="en-US" dirty="0"/>
              <a:t>an error if there was one and the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This </a:t>
            </a:r>
            <a:r>
              <a:rPr lang="en-US" dirty="0"/>
              <a:t>callback must be invoked at the end of your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results array will be in the same order as the source array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async.mapSeries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process the array in order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ular Callout 12"/>
          <p:cNvSpPr/>
          <p:nvPr/>
        </p:nvSpPr>
        <p:spPr bwMode="auto">
          <a:xfrm>
            <a:off x="5715000" y="4476690"/>
            <a:ext cx="2989745" cy="400110"/>
          </a:xfrm>
          <a:prstGeom prst="wedgeRectCallout">
            <a:avLst>
              <a:gd name="adj1" fmla="val -169690"/>
              <a:gd name="adj2" fmla="val -108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Called when complete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async.map</a:t>
            </a:r>
            <a:r>
              <a:rPr lang="en-US" dirty="0" smtClean="0"/>
              <a:t> 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228434"/>
            <a:ext cx="5009849" cy="2800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/>
            </a:r>
            <a:br>
              <a:rPr lang="en-US" sz="1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</a:br>
            <a:r>
              <a:rPr lang="en-US" sz="11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numbers = [ 1, 2, 3, 4, 5 ];</a:t>
            </a:r>
          </a:p>
          <a:p>
            <a:r>
              <a:rPr lang="en-US" sz="1100" dirty="0">
                <a:solidFill>
                  <a:srgbClr val="3F7F5F"/>
                </a:solidFill>
                <a:latin typeface="Monaco"/>
              </a:rPr>
              <a:t>// goal: calculate the sum of the squares of each element</a:t>
            </a:r>
          </a:p>
          <a:p>
            <a:endParaRPr lang="en-US" sz="1100" dirty="0">
              <a:latin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</a:rPr>
              <a:t>async.map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(numbers,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square(it, callback)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try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callback(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, it * it);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catch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(x)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callback(x);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},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/>
              </a:rPr>
              <a:t>onMapped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(err, mapped)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Monaco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/>
              </a:rPr>
              <a:t>// Process results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000000"/>
                </a:solidFill>
                <a:latin typeface="Monaco"/>
              </a:rPr>
              <a:t>});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715000" y="2971800"/>
            <a:ext cx="2989745" cy="707886"/>
          </a:xfrm>
          <a:prstGeom prst="wedgeRectCallout">
            <a:avLst>
              <a:gd name="adj1" fmla="val -140190"/>
              <a:gd name="adj2" fmla="val 47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n success, error parameter is null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91200" y="3886200"/>
            <a:ext cx="2989745" cy="400110"/>
          </a:xfrm>
          <a:prstGeom prst="wedgeRectCallout">
            <a:avLst>
              <a:gd name="adj1" fmla="val -176806"/>
              <a:gd name="adj2" fmla="val -912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rror 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failure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Boomerang Effect:  clean code vs. over-indented code</a:t>
            </a: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Control Flow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async.series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async.parallel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latin typeface="Monaco"/>
                <a:cs typeface="Monaco"/>
              </a:rPr>
              <a:t>async.waterfall</a:t>
            </a:r>
            <a:endParaRPr lang="en-US" sz="2000" dirty="0"/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Monaco"/>
                <a:cs typeface="Monaco"/>
              </a:rPr>
              <a:t>async.auto</a:t>
            </a:r>
            <a:endParaRPr lang="en-US" dirty="0" smtClean="0">
              <a:solidFill>
                <a:srgbClr val="FF0000"/>
              </a:solidFill>
              <a:latin typeface="Monaco"/>
              <a:cs typeface="Monaco"/>
            </a:endParaRPr>
          </a:p>
          <a:p>
            <a:pPr lvl="0"/>
            <a:r>
              <a:rPr lang="en-US" sz="2000" dirty="0" err="1" smtClean="0"/>
              <a:t>Async</a:t>
            </a:r>
            <a:r>
              <a:rPr lang="en-US" sz="2000" dirty="0" smtClean="0"/>
              <a:t>:  Collections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  <a:latin typeface="Monaco"/>
                <a:cs typeface="Monaco"/>
              </a:rPr>
              <a:t>async.each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async.map</a:t>
            </a:r>
            <a:endParaRPr lang="en-US" sz="1800" dirty="0" smtClean="0">
              <a:latin typeface="Monaco"/>
              <a:cs typeface="Monaco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The Boomerang </a:t>
            </a:r>
            <a:r>
              <a:rPr lang="en-US" dirty="0"/>
              <a:t>E</a:t>
            </a:r>
            <a:r>
              <a:rPr lang="en-US" dirty="0" smtClean="0"/>
              <a:t>ffect</a:t>
            </a:r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</a:p>
          <a:p>
            <a:pPr lvl="1"/>
            <a:r>
              <a:rPr lang="en-US" dirty="0" err="1" smtClean="0"/>
              <a:t>async.series</a:t>
            </a:r>
            <a:endParaRPr lang="en-US" dirty="0" smtClean="0"/>
          </a:p>
          <a:p>
            <a:pPr lvl="1"/>
            <a:r>
              <a:rPr lang="en-US" dirty="0" err="1" smtClean="0"/>
              <a:t>async.parallel</a:t>
            </a:r>
            <a:endParaRPr lang="en-US" dirty="0" smtClean="0"/>
          </a:p>
          <a:p>
            <a:pPr lvl="1"/>
            <a:r>
              <a:rPr lang="en-US" dirty="0" err="1"/>
              <a:t>async.waterfall</a:t>
            </a:r>
            <a:endParaRPr lang="en-US" dirty="0"/>
          </a:p>
          <a:p>
            <a:pPr lvl="1"/>
            <a:r>
              <a:rPr lang="en-US" dirty="0" err="1" smtClean="0"/>
              <a:t>async.auto</a:t>
            </a:r>
            <a:endParaRPr lang="en-US" dirty="0" smtClean="0"/>
          </a:p>
          <a:p>
            <a:pPr lvl="0"/>
            <a:r>
              <a:rPr lang="en-US" dirty="0" err="1" smtClean="0"/>
              <a:t>Async</a:t>
            </a:r>
            <a:r>
              <a:rPr lang="en-US" dirty="0" smtClean="0"/>
              <a:t>: Collections</a:t>
            </a:r>
          </a:p>
          <a:p>
            <a:pPr lvl="1"/>
            <a:r>
              <a:rPr lang="en-US" dirty="0" err="1" smtClean="0"/>
              <a:t>async.each</a:t>
            </a:r>
            <a:endParaRPr lang="en-US" dirty="0" smtClean="0"/>
          </a:p>
          <a:p>
            <a:pPr lvl="1"/>
            <a:r>
              <a:rPr lang="en-US" dirty="0" err="1" smtClean="0"/>
              <a:t>async.map</a:t>
            </a:r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97277" y="2329807"/>
            <a:ext cx="3838502" cy="38385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Repeatedly nesting callback results in heavily indented code</a:t>
            </a:r>
          </a:p>
          <a:p>
            <a:r>
              <a:rPr lang="en-US" dirty="0" smtClean="0"/>
              <a:t>Looks like a boomerang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Boomerang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1636" y="2317125"/>
            <a:ext cx="383951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append(callback)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from.txt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from)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 =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Buffer(10);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(from,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</a:t>
            </a:r>
            <a:r>
              <a:rPr lang="en-US" sz="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to.txt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'a'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to)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fs.fstat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s</a:t>
            </a:r>
            <a:r>
              <a:rPr lang="en-US" sz="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buffer, 0,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tats.size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</a:t>
            </a:r>
            <a:r>
              <a:rPr lang="en-US" sz="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callback(err);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}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</a:t>
            </a:r>
            <a:r>
              <a:rPr lang="en-US" sz="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(to, callback);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Async.js</a:t>
            </a:r>
            <a:r>
              <a:rPr lang="en-US" dirty="0" smtClean="0"/>
              <a:t> is a library to assist in asynchronous functions for</a:t>
            </a:r>
          </a:p>
          <a:p>
            <a:pPr lvl="1"/>
            <a:r>
              <a:rPr lang="en-US" dirty="0" smtClean="0"/>
              <a:t>control flow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ollection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Async.js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Control flow features include asynchronous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59666"/>
              </p:ext>
            </p:extLst>
          </p:nvPr>
        </p:nvGraphicFramePr>
        <p:xfrm>
          <a:off x="1600200" y="2438400"/>
          <a:ext cx="6096000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series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Monaco"/>
                          <a:cs typeface="Monaco"/>
                        </a:rPr>
                        <a:t>seq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parallel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queue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whilst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retry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until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iterator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forever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apply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waterfall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Monaco"/>
                          <a:cs typeface="Monaco"/>
                        </a:rPr>
                        <a:t>times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200" dirty="0" smtClean="0"/>
                        <a:t>(And more)</a:t>
                      </a:r>
                      <a:endParaRPr lang="en-US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array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6271" y="3405188"/>
            <a:ext cx="4840544" cy="2462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100" dirty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latin typeface="Monaco"/>
                <a:ea typeface="Monaco"/>
                <a:cs typeface="Monaco"/>
              </a:rPr>
              <a:t>done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function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if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throw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95600"/>
            <a:ext cx="2210113" cy="646331"/>
          </a:xfrm>
          <a:prstGeom prst="wedgeRectCallout">
            <a:avLst>
              <a:gd name="adj1" fmla="val -194160"/>
              <a:gd name="adj2" fmla="val 769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19800" y="3686834"/>
            <a:ext cx="2210113" cy="1015663"/>
          </a:xfrm>
          <a:prstGeom prst="wedgeRectCallout">
            <a:avLst>
              <a:gd name="adj1" fmla="val -132634"/>
              <a:gd name="adj2" fmla="val 538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329921"/>
            <a:ext cx="2210113" cy="707886"/>
          </a:xfrm>
          <a:prstGeom prst="wedgeRectCallout">
            <a:avLst>
              <a:gd name="adj1" fmla="val -91856"/>
              <a:gd name="adj2" fmla="val -920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</a:t>
            </a:r>
            <a:r>
              <a:rPr lang="en-US" i="1" dirty="0" smtClean="0"/>
              <a:t>object </a:t>
            </a:r>
            <a:r>
              <a:rPr lang="en-US" dirty="0" smtClean="0"/>
              <a:t>of functions in series</a:t>
            </a:r>
          </a:p>
          <a:p>
            <a:r>
              <a:rPr lang="en-US" dirty="0" smtClean="0"/>
              <a:t>First error ceases series and calls callback with error</a:t>
            </a:r>
          </a:p>
          <a:p>
            <a:r>
              <a:rPr lang="en-US" dirty="0" smtClean="0"/>
              <a:t>On success, callback receives </a:t>
            </a:r>
            <a:r>
              <a:rPr lang="en-US" i="1" dirty="0" smtClean="0"/>
              <a:t>object</a:t>
            </a:r>
            <a:r>
              <a:rPr lang="en-US" dirty="0" smtClean="0"/>
              <a:t>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async.series</a:t>
            </a:r>
            <a:r>
              <a:rPr lang="en-US" dirty="0" smtClean="0"/>
              <a:t>: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656" y="2971800"/>
            <a:ext cx="48405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one : one,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two : two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async.series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one : 1,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two : 2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1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19800" y="2819400"/>
            <a:ext cx="2210113" cy="646331"/>
          </a:xfrm>
          <a:prstGeom prst="wedgeRectCallout">
            <a:avLst>
              <a:gd name="adj1" fmla="val -194052"/>
              <a:gd name="adj2" fmla="val 214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30302" y="3737824"/>
            <a:ext cx="2210113" cy="1015663"/>
          </a:xfrm>
          <a:prstGeom prst="wedgeRectCallout">
            <a:avLst>
              <a:gd name="adj1" fmla="val -127915"/>
              <a:gd name="adj2" fmla="val 5752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19800" y="5410200"/>
            <a:ext cx="2210113" cy="707886"/>
          </a:xfrm>
          <a:prstGeom prst="wedgeRectCallout">
            <a:avLst>
              <a:gd name="adj1" fmla="val -96725"/>
              <a:gd name="adj2" fmla="val -9565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object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466088"/>
          </a:xfrm>
        </p:spPr>
        <p:txBody>
          <a:bodyPr/>
          <a:lstStyle/>
          <a:p>
            <a:r>
              <a:rPr lang="en-US" dirty="0"/>
              <a:t>Note that while many implementations preserve the order of object properties, the </a:t>
            </a:r>
            <a:r>
              <a:rPr lang="en-US" dirty="0" err="1"/>
              <a:t>ECMAScript</a:t>
            </a:r>
            <a:r>
              <a:rPr lang="en-US" dirty="0"/>
              <a:t> Language </a:t>
            </a:r>
            <a:r>
              <a:rPr lang="en-US" dirty="0" smtClean="0"/>
              <a:t>Specification </a:t>
            </a:r>
            <a:r>
              <a:rPr lang="en-US" dirty="0"/>
              <a:t>explicitly </a:t>
            </a:r>
            <a:r>
              <a:rPr lang="en-US" dirty="0" smtClean="0"/>
              <a:t>states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Object: Caution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3124200"/>
            <a:ext cx="6158359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mechanics and order of enumerating the properties [of an object] is not specified.</a:t>
            </a:r>
          </a:p>
        </p:txBody>
      </p:sp>
    </p:spTree>
    <p:extLst>
      <p:ext uri="{BB962C8B-B14F-4D97-AF65-F5344CB8AC3E}">
        <p14:creationId xmlns:p14="http://schemas.microsoft.com/office/powerpoint/2010/main" val="313021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 given array (or object) of functions in parallel</a:t>
            </a:r>
          </a:p>
          <a:p>
            <a:r>
              <a:rPr lang="en-US" dirty="0" smtClean="0"/>
              <a:t>First error ceases executions and calls callback with error</a:t>
            </a:r>
          </a:p>
          <a:p>
            <a:r>
              <a:rPr lang="en-US" dirty="0" smtClean="0"/>
              <a:t>On success, callback receives array (or object) of results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async.parallel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385" y="2737616"/>
            <a:ext cx="5448502" cy="3416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one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afterTwoSecs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1);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2000)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two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(done) 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setTimeout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afterOneSec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done(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2);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}, 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1000)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r>
              <a:rPr lang="en-US" sz="1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functions = [ one, two ];</a:t>
            </a:r>
          </a:p>
          <a:p>
            <a:endParaRPr lang="en-US" sz="12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async.parallel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(functions,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onDone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results)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assert.deepEqual</a:t>
            </a:r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(results, [ 1, 2 ]);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</a:t>
            </a:r>
            <a:r>
              <a:rPr lang="en-US" sz="1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400487" y="2706469"/>
            <a:ext cx="2210113" cy="646331"/>
          </a:xfrm>
          <a:prstGeom prst="wedgeRectCallout">
            <a:avLst>
              <a:gd name="adj1" fmla="val -205226"/>
              <a:gd name="adj2" fmla="val 347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callback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of form </a:t>
            </a:r>
            <a:r>
              <a:rPr kumimoji="0" lang="en-US" sz="16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(err, result)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400487" y="3549622"/>
            <a:ext cx="2210113" cy="1015663"/>
          </a:xfrm>
          <a:prstGeom prst="wedgeRectCallout">
            <a:avLst>
              <a:gd name="adj1" fmla="val -140713"/>
              <a:gd name="adj2" fmla="val 835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Called when all functions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called or error encountered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389985" y="5181600"/>
            <a:ext cx="2210113" cy="1015663"/>
          </a:xfrm>
          <a:prstGeom prst="wedgeRectCallout">
            <a:avLst>
              <a:gd name="adj1" fmla="val -91719"/>
              <a:gd name="adj2" fmla="val -474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results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contains array (or object) of 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7061</TotalTime>
  <Words>1598</Words>
  <Application>Microsoft Macintosh PowerPoint</Application>
  <PresentationFormat>On-screen Show (4:3)</PresentationFormat>
  <Paragraphs>305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PPT_template_v1</vt:lpstr>
      <vt:lpstr>Async.js</vt:lpstr>
      <vt:lpstr>Overview</vt:lpstr>
      <vt:lpstr>The Boomerang Effect</vt:lpstr>
      <vt:lpstr>Enter Async.js</vt:lpstr>
      <vt:lpstr>Async: Control Flow</vt:lpstr>
      <vt:lpstr>async.series: array</vt:lpstr>
      <vt:lpstr>async.series: object</vt:lpstr>
      <vt:lpstr>Series and Object: Caution</vt:lpstr>
      <vt:lpstr>async.parallel</vt:lpstr>
      <vt:lpstr>async.waterfall</vt:lpstr>
      <vt:lpstr>async.auto</vt:lpstr>
      <vt:lpstr>async.auto:  Example</vt:lpstr>
      <vt:lpstr>Async: Collections</vt:lpstr>
      <vt:lpstr>async.each</vt:lpstr>
      <vt:lpstr>async.each Example</vt:lpstr>
      <vt:lpstr>async.map</vt:lpstr>
      <vt:lpstr>async.map  Example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853</cp:revision>
  <cp:lastPrinted>2011-10-12T18:09:11Z</cp:lastPrinted>
  <dcterms:created xsi:type="dcterms:W3CDTF">2013-02-07T04:33:41Z</dcterms:created>
  <dcterms:modified xsi:type="dcterms:W3CDTF">2015-04-01T02:34:36Z</dcterms:modified>
</cp:coreProperties>
</file>