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29" r:id="rId9"/>
    <p:sldId id="328" r:id="rId10"/>
    <p:sldId id="305" r:id="rId11"/>
    <p:sldId id="306" r:id="rId12"/>
    <p:sldId id="315" r:id="rId13"/>
    <p:sldId id="327" r:id="rId14"/>
    <p:sldId id="316" r:id="rId15"/>
    <p:sldId id="317" r:id="rId16"/>
    <p:sldId id="322" r:id="rId17"/>
    <p:sldId id="318" r:id="rId18"/>
    <p:sldId id="320" r:id="rId19"/>
    <p:sldId id="321" r:id="rId20"/>
    <p:sldId id="319" r:id="rId21"/>
    <p:sldId id="323" r:id="rId22"/>
    <p:sldId id="308" r:id="rId23"/>
    <p:sldId id="324" r:id="rId24"/>
    <p:sldId id="325" r:id="rId25"/>
    <p:sldId id="326" r:id="rId26"/>
    <p:sldId id="309" r:id="rId27"/>
    <p:sldId id="307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  <p:cmAuthor id="1" name="Robert Streic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102" d="100"/>
          <a:sy n="102" d="100"/>
        </p:scale>
        <p:origin x="-1992" y="-12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Achieving Structure and Convention with </a:t>
            </a:r>
            <a:r>
              <a:rPr lang="en-US" sz="3600" dirty="0" err="1" smtClean="0"/>
              <a:t>Kraken.js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Typical Express applications have configuration sections in code</a:t>
            </a:r>
          </a:p>
          <a:p>
            <a:r>
              <a:rPr lang="en-US" dirty="0" smtClean="0"/>
              <a:t>While this approach is flexible, it can create complexities as applications grow and span across different teams</a:t>
            </a:r>
          </a:p>
          <a:p>
            <a:r>
              <a:rPr lang="en-US" dirty="0" smtClean="0"/>
              <a:t>Kraken solves this problem by keeping configuration in a single, well-known place –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461737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"i18n"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contentPath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"path:./locales"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fallback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"en-US"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shocart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Default configuration is in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node_modules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/kraken-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js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dirty="0"/>
              <a:t> is generated with </a:t>
            </a:r>
            <a:r>
              <a:rPr lang="en-US" dirty="0" smtClean="0"/>
              <a:t>overrides/additions </a:t>
            </a:r>
            <a:r>
              <a:rPr lang="en-US" dirty="0"/>
              <a:t>to those default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Another override/addition configuration file can be loaded by defining the </a:t>
            </a:r>
            <a:r>
              <a:rPr lang="en-US" sz="2000" dirty="0">
                <a:latin typeface="Monaco"/>
                <a:cs typeface="Monaco"/>
              </a:rPr>
              <a:t>NODE_ENV</a:t>
            </a:r>
            <a:r>
              <a:rPr lang="en-US" dirty="0" smtClean="0"/>
              <a:t> environment variable and creating a separate configuration file with the overrides/additions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development.json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generated with the application for this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Overrides/Additions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00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example, if you set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NODE_ENV=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development</a:t>
            </a:r>
            <a:r>
              <a:rPr lang="en-US" dirty="0" smtClean="0"/>
              <a:t>, the configuration options will be loaded like this: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295400" y="28956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node_modules</a:t>
            </a:r>
            <a:r>
              <a:rPr lang="en-US" dirty="0">
                <a:latin typeface="Monaco"/>
                <a:cs typeface="Monaco"/>
              </a:rPr>
              <a:t>/kraken-</a:t>
            </a:r>
            <a:r>
              <a:rPr lang="en-US" dirty="0" err="1">
                <a:latin typeface="Monaco"/>
                <a:cs typeface="Monaco"/>
              </a:rPr>
              <a:t>js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3" name="Down Arrow Callout 12"/>
          <p:cNvSpPr/>
          <p:nvPr/>
        </p:nvSpPr>
        <p:spPr>
          <a:xfrm>
            <a:off x="1295400" y="38100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1295400" y="47244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development.json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takes an options object with the following properties: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basedir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working directory for kraken to </a:t>
            </a:r>
            <a:r>
              <a:rPr lang="en-US" dirty="0" smtClean="0"/>
              <a:t>use to load </a:t>
            </a:r>
            <a:r>
              <a:rPr lang="en-US" dirty="0"/>
              <a:t>configuration files, </a:t>
            </a:r>
            <a:r>
              <a:rPr lang="en-US" dirty="0" smtClean="0"/>
              <a:t>and routes</a:t>
            </a:r>
          </a:p>
          <a:p>
            <a:pPr lvl="1"/>
            <a:r>
              <a:rPr lang="en-US" dirty="0" smtClean="0"/>
              <a:t>Default is directory of file requiring kraken—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</a:rPr>
              <a:t>index.js</a:t>
            </a:r>
            <a:r>
              <a:rPr lang="en-US" dirty="0"/>
              <a:t> </a:t>
            </a:r>
            <a:r>
              <a:rPr lang="en-US" dirty="0" smtClean="0"/>
              <a:t>as generated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onconfig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hook for loading additional configuration</a:t>
            </a:r>
            <a:endParaRPr lang="en-US" dirty="0" smtClean="0"/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protocols</a:t>
            </a:r>
            <a:r>
              <a:rPr lang="en-US" dirty="0" smtClean="0"/>
              <a:t>—object, optional</a:t>
            </a:r>
          </a:p>
          <a:p>
            <a:pPr lvl="1"/>
            <a:r>
              <a:rPr lang="en-US" dirty="0"/>
              <a:t>Protocol handler implementations for use when processing configuration</a:t>
            </a:r>
            <a:endParaRPr lang="en-US" dirty="0" smtClean="0"/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uncaughtException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/>
              <a:t>Handler for </a:t>
            </a:r>
            <a:r>
              <a:rPr lang="en-US" dirty="0" err="1"/>
              <a:t>uncaughtException</a:t>
            </a:r>
            <a:r>
              <a:rPr lang="en-US" dirty="0"/>
              <a:t>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configure your middleware, add your configuration code to the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onconfig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parameter is a </a:t>
            </a:r>
            <a:r>
              <a:rPr lang="en-US" dirty="0" err="1" smtClean="0"/>
              <a:t>Confit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next</a:t>
            </a:r>
            <a:r>
              <a:rPr lang="en-US" dirty="0" smtClean="0"/>
              <a:t> parameter is a callback, pass an Error to shut down initialization,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success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619143"/>
            <a:ext cx="6341199" cy="24006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kraken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'kraken-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js'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app = require(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)(),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options =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onconfig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 (config, </a:t>
            </a:r>
            <a:r>
              <a:rPr lang="fr-FR" sz="1600" b="1" dirty="0" err="1">
                <a:solidFill>
                  <a:srgbClr val="000000"/>
                </a:solidFill>
                <a:latin typeface="Monaco"/>
              </a:rPr>
              <a:t>next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</a:t>
            </a:r>
            <a:r>
              <a:rPr lang="fr-FR" sz="1600" dirty="0" err="1">
                <a:solidFill>
                  <a:srgbClr val="3F7F5F"/>
                </a:solidFill>
                <a:latin typeface="Monaco"/>
              </a:rPr>
              <a:t>any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config setup/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overrides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here</a:t>
            </a:r>
            <a:endParaRPr lang="fr-FR" sz="1600" u="sng" dirty="0">
              <a:solidFill>
                <a:srgbClr val="3F7F5F"/>
              </a:solidFill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db.config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config.get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  next(</a:t>
            </a:r>
            <a:r>
              <a:rPr lang="ro-RO" sz="16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ro-RO" sz="1600" b="1" dirty="0">
                <a:solidFill>
                  <a:srgbClr val="000000"/>
                </a:solidFill>
                <a:latin typeface="Monaco"/>
              </a:rPr>
              <a:t>, config);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}</a:t>
            </a: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ro-RO" sz="2200" dirty="0" smtClean="0">
                <a:latin typeface="Arial"/>
                <a:cs typeface="Arial"/>
              </a:rPr>
              <a:t>…</a:t>
            </a:r>
            <a:endParaRPr lang="ro-RO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2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contains one special property—middleware—that is a configuration object used by </a:t>
            </a:r>
            <a:r>
              <a:rPr lang="en-US" dirty="0" err="1" smtClean="0"/>
              <a:t>meddleware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meddleware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adds your middleware using the properties specified on your object</a:t>
            </a:r>
          </a:p>
          <a:p>
            <a:r>
              <a:rPr lang="en-US" dirty="0" smtClean="0"/>
              <a:t>All application middleware is added from this one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</a:t>
            </a:r>
            <a:r>
              <a:rPr lang="en-US" dirty="0" err="1" smtClean="0"/>
              <a:t>meddleware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1709"/>
            <a:ext cx="8557551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middleware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static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"path:./.build"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"path:./controllers"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95,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02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enabled</a:t>
            </a:r>
            <a:r>
              <a:rPr lang="en-US" dirty="0" smtClean="0"/>
              <a:t>—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Set to </a:t>
            </a:r>
            <a:r>
              <a:rPr lang="en-US" sz="1600" dirty="0">
                <a:solidFill>
                  <a:srgbClr val="FF0000"/>
                </a:solidFill>
                <a:latin typeface="Monaco"/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enable middleware, </a:t>
            </a:r>
            <a:r>
              <a:rPr lang="en-US" sz="1600" dirty="0">
                <a:solidFill>
                  <a:srgbClr val="FF0000"/>
                </a:solidFill>
                <a:latin typeface="Monaco"/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If not specified, the value is currently </a:t>
            </a:r>
            <a:r>
              <a:rPr lang="en-US" sz="1600" dirty="0">
                <a:latin typeface="Monaco"/>
              </a:rPr>
              <a:t>false</a:t>
            </a:r>
            <a:r>
              <a:rPr lang="en-US" dirty="0" smtClean="0"/>
              <a:t>, but this will change</a:t>
            </a:r>
          </a:p>
          <a:p>
            <a:r>
              <a:rPr lang="en-US" sz="2000" dirty="0">
                <a:latin typeface="Monaco"/>
                <a:cs typeface="Monaco"/>
              </a:rPr>
              <a:t>priority</a:t>
            </a:r>
            <a:r>
              <a:rPr lang="en-US" dirty="0" smtClean="0"/>
              <a:t>—number</a:t>
            </a:r>
          </a:p>
          <a:p>
            <a:pPr lvl="1"/>
            <a:r>
              <a:rPr lang="en-US" dirty="0" smtClean="0"/>
              <a:t>Priority order, lower to higher</a:t>
            </a:r>
          </a:p>
          <a:p>
            <a:pPr lvl="1"/>
            <a:r>
              <a:rPr lang="en-US" dirty="0" smtClean="0"/>
              <a:t>If not specified, or value is not a number, </a:t>
            </a:r>
            <a:r>
              <a:rPr lang="en-US" sz="1600" dirty="0" err="1">
                <a:latin typeface="Monaco"/>
              </a:rPr>
              <a:t>Number.MIN_VALUE</a:t>
            </a:r>
            <a:endParaRPr lang="en-US" sz="1600" dirty="0">
              <a:latin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route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An express route against which the middleware should be </a:t>
            </a:r>
            <a:r>
              <a:rPr lang="en-US" dirty="0" smtClean="0"/>
              <a:t>registered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eddleware</a:t>
            </a:r>
            <a:r>
              <a:rPr lang="en-US" dirty="0" smtClean="0"/>
              <a:t> also contains control flow constructs</a:t>
            </a:r>
          </a:p>
          <a:p>
            <a:r>
              <a:rPr lang="en-US" sz="2000" dirty="0">
                <a:latin typeface="Monaco"/>
                <a:cs typeface="Monaco"/>
              </a:rPr>
              <a:t>parallel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proceeding only when all have completed</a:t>
            </a:r>
          </a:p>
          <a:p>
            <a:r>
              <a:rPr lang="en-US" sz="2000" dirty="0">
                <a:latin typeface="Monaco"/>
                <a:cs typeface="Monaco"/>
              </a:rPr>
              <a:t>race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but will proceed when the first one completes</a:t>
            </a:r>
          </a:p>
          <a:p>
            <a:r>
              <a:rPr lang="en-US" sz="2000" dirty="0">
                <a:latin typeface="Monaco"/>
                <a:cs typeface="Monaco"/>
              </a:rPr>
              <a:t>fallback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sequentially, </a:t>
            </a:r>
            <a:r>
              <a:rPr lang="en-US" dirty="0" smtClean="0"/>
              <a:t>continue outside the block at first success, fall through to the next if 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options,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Flow Control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95484"/>
            <a:ext cx="7326244" cy="45243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setup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enabled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cs-CZ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20,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"parallel"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"service1"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"path:./lib/middleware/service1"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"service2"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"path:./lib/middleware/service2"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"service3"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"path:./lib/middleware/service3"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9032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Structure of Kraken applications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62" y="962545"/>
            <a:ext cx="2311943" cy="24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>is an object that specifies the module to load</a:t>
            </a:r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lang="en-US" dirty="0" smtClean="0"/>
              <a:t>—string</a:t>
            </a:r>
          </a:p>
          <a:p>
            <a:pPr lvl="1"/>
            <a:r>
              <a:rPr lang="en-US" dirty="0"/>
              <a:t>The name of the module or path to local </a:t>
            </a:r>
            <a:r>
              <a:rPr lang="en-US" dirty="0" smtClean="0"/>
              <a:t>module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Can use Shortstop protocols</a:t>
            </a:r>
            <a:endParaRPr lang="en-US" dirty="0"/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method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method on the provided module upon which invocation will create the middleware function to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factory method is not provided, it defaults to the name of the current middleware being processed, and finally back to the module </a:t>
            </a:r>
            <a:r>
              <a:rPr lang="en-US" dirty="0" smtClean="0"/>
              <a:t>itself</a:t>
            </a:r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arguments</a:t>
            </a:r>
            <a:r>
              <a:rPr lang="en-US" dirty="0" smtClean="0"/>
              <a:t>—array, optional</a:t>
            </a:r>
          </a:p>
          <a:p>
            <a:pPr lvl="1"/>
            <a:r>
              <a:rPr lang="en-US" dirty="0"/>
              <a:t>An array of arguments to pass to the middleware factory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Options: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Module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6927"/>
            <a:ext cx="5479285" cy="4278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cookieParser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"cookie-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parser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"keyboard cat"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},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s-ES_trad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name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body-parser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method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br>
              <a:rPr lang="cs-CZ" sz="1600" dirty="0" smtClean="0">
                <a:solidFill>
                  <a:srgbClr val="2A00FF"/>
                </a:solidFill>
                <a:latin typeface="Monaco"/>
              </a:rPr>
            </a:b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       }</a:t>
            </a:r>
            <a:endParaRPr lang="cs-CZ" sz="1600" dirty="0">
              <a:solidFill>
                <a:srgbClr val="2A00FF"/>
              </a:solidFill>
              <a:latin typeface="Monaco"/>
            </a:endParaRP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 smtClean="0">
                <a:solidFill>
                  <a:srgbClr val="000000"/>
                </a:solidFill>
                <a:latin typeface="Monaco"/>
              </a:rPr>
              <a:t>},</a:t>
            </a:r>
            <a:endParaRPr lang="cs-CZ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10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Routing logic is grouped in separate directories by functionality in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controllers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directory</a:t>
            </a:r>
          </a:p>
          <a:p>
            <a:r>
              <a:rPr lang="en-US" dirty="0"/>
              <a:t>Kraken uses </a:t>
            </a:r>
            <a:r>
              <a:rPr lang="en-US" dirty="0">
                <a:solidFill>
                  <a:srgbClr val="FF0000"/>
                </a:solidFill>
              </a:rPr>
              <a:t>express-</a:t>
            </a:r>
            <a:r>
              <a:rPr lang="en-US" dirty="0" err="1">
                <a:solidFill>
                  <a:srgbClr val="FF0000"/>
                </a:solidFill>
              </a:rPr>
              <a:t>enrouten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simplify route creation and management</a:t>
            </a:r>
          </a:p>
          <a:p>
            <a:r>
              <a:rPr lang="en-US" dirty="0" smtClean="0"/>
              <a:t>Any require-able file in the controllers directory that accepts a single argument will be loaded with the express router object</a:t>
            </a:r>
          </a:p>
          <a:p>
            <a:r>
              <a:rPr lang="en-US" dirty="0" smtClean="0"/>
              <a:t>For example, a "pay" controller file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pay/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index.js</a:t>
            </a:r>
            <a:r>
              <a:rPr lang="en-US" dirty="0" smtClean="0"/>
              <a:t>, could be: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Express-</a:t>
            </a:r>
            <a:r>
              <a:rPr lang="en-US" dirty="0" err="1" smtClean="0"/>
              <a:t>enrouten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80808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(router)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router.post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/'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handle payment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74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Configured in the </a:t>
            </a:r>
            <a:r>
              <a:rPr lang="en-US" sz="2000" dirty="0" smtClean="0">
                <a:latin typeface="Monaco"/>
              </a:rPr>
              <a:t>middleware</a:t>
            </a:r>
            <a:r>
              <a:rPr lang="en-US" dirty="0" smtClean="0"/>
              <a:t> section of 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config.json</a:t>
            </a:r>
            <a:r>
              <a:rPr lang="en-US" dirty="0" smtClean="0"/>
              <a:t> on the </a:t>
            </a:r>
            <a:r>
              <a:rPr lang="en-US" sz="2000" dirty="0">
                <a:latin typeface="Monaco"/>
              </a:rPr>
              <a:t>router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path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:./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controllers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 }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]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}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},</a:t>
            </a:r>
          </a:p>
          <a:p>
            <a:r>
              <a:rPr lang="en-US" dirty="0" smtClean="0"/>
              <a:t>There are three options: directory, index, and routes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directory</a:t>
            </a:r>
            <a:r>
              <a:rPr lang="en-US" dirty="0"/>
              <a:t> option uses the path to a directory</a:t>
            </a:r>
          </a:p>
          <a:p>
            <a:pPr lvl="1"/>
            <a:r>
              <a:rPr lang="en-US" dirty="0" err="1" smtClean="0"/>
              <a:t>Enrouten</a:t>
            </a:r>
            <a:r>
              <a:rPr lang="en-US" dirty="0" smtClean="0"/>
              <a:t> </a:t>
            </a:r>
            <a:r>
              <a:rPr lang="en-US" dirty="0"/>
              <a:t>will scan all files recursively to find files that match the </a:t>
            </a:r>
            <a:r>
              <a:rPr lang="en-US" dirty="0" smtClean="0"/>
              <a:t>controller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The directory structure dictates the paths at which handlers will be mounted</a:t>
            </a:r>
          </a:p>
          <a:p>
            <a:r>
              <a:rPr lang="en-US" dirty="0" smtClean="0"/>
              <a:t>For example,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directory: path:./controllers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 specifications in the controller files are relative to the derived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directory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26543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0"/>
            <a:ext cx="2667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Creates routes:</a:t>
            </a:r>
            <a:endParaRPr lang="en-US" sz="2200" dirty="0">
              <a:latin typeface="Arial"/>
              <a:cs typeface="Arial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/user/create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/user/delete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/user/update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configuration option </a:t>
            </a:r>
            <a:r>
              <a:rPr lang="en-US" dirty="0" smtClean="0"/>
              <a:t>is </a:t>
            </a:r>
            <a:r>
              <a:rPr lang="en-US" dirty="0"/>
              <a:t>the path to the single file to </a:t>
            </a:r>
            <a:r>
              <a:rPr lang="en-US" dirty="0" smtClean="0"/>
              <a:t>load—the </a:t>
            </a:r>
            <a:r>
              <a:rPr lang="en-US" dirty="0"/>
              <a:t>route </a:t>
            </a:r>
            <a:r>
              <a:rPr lang="en-US" dirty="0" smtClean="0"/>
              <a:t>"index"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marL="28892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"./routes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},</a:t>
            </a:r>
          </a:p>
          <a:p>
            <a:r>
              <a:rPr lang="en-US" dirty="0" smtClean="0"/>
              <a:t>Your "index" file would look something like this:</a:t>
            </a:r>
          </a:p>
          <a:p>
            <a:pPr marL="574675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(router)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index)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router.all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passport.protect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fr-FR" sz="1600" dirty="0" smtClean="0">
                <a:latin typeface="Monaco"/>
              </a:rPr>
              <a:t/>
            </a:r>
            <a:br>
              <a:rPr lang="fr-FR" sz="1600" dirty="0" smtClean="0"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r-FR" sz="1600" dirty="0" smtClean="0">
                <a:solidFill>
                  <a:srgbClr val="3F7F5F"/>
                </a:solidFill>
                <a:latin typeface="Monaco"/>
              </a:rPr>
              <a:t>etc…</a:t>
            </a:r>
            <a:br>
              <a:rPr lang="fr-FR" sz="1600" dirty="0" smtClean="0">
                <a:solidFill>
                  <a:srgbClr val="3F7F5F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path</a:t>
            </a:r>
            <a:r>
              <a:rPr lang="fr-FR" dirty="0" smtClean="0"/>
              <a:t> 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prepended</a:t>
            </a:r>
            <a:r>
              <a:rPr lang="fr-FR" dirty="0" smtClean="0"/>
              <a:t> to routes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option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index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models are separated from controller logic in the </a:t>
            </a:r>
            <a:r>
              <a:rPr lang="en-US" sz="2000" dirty="0" smtClean="0">
                <a:latin typeface="Monaco"/>
                <a:cs typeface="Monaco"/>
              </a:rPr>
              <a:t>models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When a new controller is generated with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generator-kraken</a:t>
            </a:r>
            <a:r>
              <a:rPr lang="en-US" dirty="0" smtClean="0"/>
              <a:t>, a simple model with the same name will also be created for you that can be expanded later. For example,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288925" lvl="1" indent="0">
              <a:buNone/>
            </a:pPr>
            <a:r>
              <a:rPr lang="en-US" sz="2200" dirty="0"/>
              <a:t>Creates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models/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helloWorld.js</a:t>
            </a:r>
            <a:r>
              <a:rPr lang="en-US" sz="2200" dirty="0"/>
              <a:t>: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</a:rPr>
              <a:t>HelloworldModel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is-IS" sz="1600" dirty="0">
                <a:solidFill>
                  <a:srgbClr val="931968"/>
                </a:solidFill>
                <a:latin typeface="Monaco"/>
                <a:ea typeface="Monaco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name: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</a:rPr>
              <a:t>helloWorld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was designed with security in mind and includes the </a:t>
            </a:r>
            <a:r>
              <a:rPr lang="en-US" dirty="0" err="1" smtClean="0"/>
              <a:t>Lusca</a:t>
            </a:r>
            <a:r>
              <a:rPr lang="en-US" dirty="0" smtClean="0"/>
              <a:t> module enabled out of the box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Cross Site Request Forgery</a:t>
            </a:r>
          </a:p>
          <a:p>
            <a:pPr lvl="1"/>
            <a:r>
              <a:rPr lang="en-US" dirty="0" smtClean="0"/>
              <a:t>Content Security Policy</a:t>
            </a:r>
          </a:p>
          <a:p>
            <a:pPr lvl="1"/>
            <a:r>
              <a:rPr lang="en-US" dirty="0" smtClean="0"/>
              <a:t>Platform for Privacy Preferences Project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X-FRAME-OPTIONS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HTTP Strict Transport Security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</a:t>
            </a:r>
            <a:r>
              <a:rPr lang="en-US" dirty="0" smtClean="0"/>
              <a:t> headers</a:t>
            </a:r>
          </a:p>
          <a:p>
            <a:r>
              <a:rPr lang="en-US" dirty="0" smtClean="0"/>
              <a:t>All can be disabled or configured further with </a:t>
            </a:r>
            <a:r>
              <a:rPr lang="en-US" dirty="0" err="1" smtClean="0"/>
              <a:t>Lusca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Dust.js</a:t>
            </a:r>
            <a:r>
              <a:rPr lang="en-US" dirty="0" smtClean="0"/>
              <a:t> as the </a:t>
            </a:r>
            <a:r>
              <a:rPr lang="en-US" dirty="0" err="1" smtClean="0"/>
              <a:t>templating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Kraken Adaro module is responsible for rendering and managing templates</a:t>
            </a:r>
          </a:p>
          <a:p>
            <a:r>
              <a:rPr lang="en-US" dirty="0" smtClean="0"/>
              <a:t>Adaro supports configuration options to specify dust helpers, caching, and custom file loading handlers</a:t>
            </a:r>
          </a:p>
          <a:p>
            <a:r>
              <a:rPr lang="en-US" dirty="0" smtClean="0"/>
              <a:t>Templates are located in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public/templates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allow the same templates to be used on both server and client side</a:t>
            </a:r>
          </a:p>
          <a:p>
            <a:r>
              <a:rPr lang="en-US" dirty="0" smtClean="0"/>
              <a:t>Generated templates are written to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public/templates/&lt;view&gt;/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index.dust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You can also use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public/templates/&lt;view&gt;.dust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Kraken Engine-</a:t>
            </a:r>
            <a:r>
              <a:rPr lang="en-US" dirty="0" err="1"/>
              <a:t>munger</a:t>
            </a:r>
            <a:r>
              <a:rPr lang="en-US" dirty="0"/>
              <a:t> module is responsible for loading content bundles based on request context</a:t>
            </a:r>
          </a:p>
          <a:p>
            <a:r>
              <a:rPr lang="en-US" dirty="0"/>
              <a:t>Locality is set by assigning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res.locals.context.locality</a:t>
            </a:r>
            <a:r>
              <a:rPr lang="en-US" dirty="0"/>
              <a:t> to the appropriate value before a route is executed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@pre type="content"}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tag is used in dust </a:t>
            </a:r>
            <a:r>
              <a:rPr lang="en-US" dirty="0" smtClean="0"/>
              <a:t>templates </a:t>
            </a:r>
            <a:r>
              <a:rPr lang="en-US" dirty="0"/>
              <a:t>to provide </a:t>
            </a:r>
            <a:r>
              <a:rPr lang="en-US" dirty="0" smtClean="0"/>
              <a:t>localized </a:t>
            </a:r>
            <a:r>
              <a:rPr lang="en-US" dirty="0"/>
              <a:t>content strings, </a:t>
            </a:r>
            <a:r>
              <a:rPr lang="en-US" dirty="0" err="1"/>
              <a:t>inlined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the proper locale content </a:t>
            </a:r>
            <a:r>
              <a:rPr lang="en-US" dirty="0" smtClean="0"/>
              <a:t>bundle</a:t>
            </a:r>
            <a:endParaRPr lang="en-US" dirty="0"/>
          </a:p>
          <a:p>
            <a:r>
              <a:rPr lang="en-US" dirty="0"/>
              <a:t>Bundles are coupled to views</a:t>
            </a:r>
          </a:p>
          <a:p>
            <a:pPr lvl="1"/>
            <a:r>
              <a:rPr lang="en-US" dirty="0"/>
              <a:t>When generated with a view, they are expected to be in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/locales/&lt;country&gt;/&lt;language&gt;/&lt;view&gt;/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index.properties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1"/>
            <a:r>
              <a:rPr lang="en-US" dirty="0"/>
              <a:t>If you use the alternate naming for templates—</a:t>
            </a:r>
            <a:r>
              <a:rPr lang="en-US" sz="1600" dirty="0">
                <a:latin typeface="Monaco"/>
                <a:cs typeface="Monaco"/>
              </a:rPr>
              <a:t>&lt;view&gt;.dust</a:t>
            </a:r>
            <a:r>
              <a:rPr lang="en-US" dirty="0"/>
              <a:t>—language bundles should be in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/locales/&lt;country&gt;/&lt;language&gt;/&lt;view&gt;.properties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builds upon the Express web application framework as a base and adds:</a:t>
            </a:r>
          </a:p>
          <a:p>
            <a:pPr lvl="1"/>
            <a:r>
              <a:rPr lang="en-US" dirty="0" smtClean="0"/>
              <a:t>dynamic configuration, </a:t>
            </a:r>
          </a:p>
          <a:p>
            <a:pPr lvl="1"/>
            <a:r>
              <a:rPr lang="en-US" dirty="0" smtClean="0"/>
              <a:t>advanced security options enabled,</a:t>
            </a:r>
          </a:p>
          <a:p>
            <a:pPr lvl="1"/>
            <a:r>
              <a:rPr lang="en-US" dirty="0" smtClean="0"/>
              <a:t>I18N support, </a:t>
            </a:r>
          </a:p>
          <a:p>
            <a:pPr lvl="1"/>
            <a:r>
              <a:rPr lang="en-US" dirty="0" smtClean="0"/>
              <a:t>Grunt for running tasks,</a:t>
            </a:r>
          </a:p>
          <a:p>
            <a:pPr lvl="1"/>
            <a:r>
              <a:rPr lang="en-US" dirty="0" err="1" smtClean="0"/>
              <a:t>Dust.js</a:t>
            </a:r>
            <a:r>
              <a:rPr lang="en-US" dirty="0" smtClean="0"/>
              <a:t> for </a:t>
            </a:r>
            <a:r>
              <a:rPr lang="en-US" dirty="0" err="1" smtClean="0"/>
              <a:t>templating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structure to the application layout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</a:t>
            </a:r>
            <a:r>
              <a:rPr lang="en-US" dirty="0" smtClean="0"/>
              <a:t> a framework in itself but a complement to Express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Kraken?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example, the language bundles for the root page ("/"):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/US/en/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sz="2200" dirty="0"/>
              <a:t>But the </a:t>
            </a:r>
            <a:r>
              <a:rPr lang="en-US" sz="2200" dirty="0" smtClean="0"/>
              <a:t>language bundles for the "catalog" view would be in: </a:t>
            </a:r>
            <a:endParaRPr lang="en-US" sz="2200" dirty="0"/>
          </a:p>
          <a:p>
            <a:pPr lvl="1"/>
            <a:r>
              <a:rPr lang="en-US" sz="1600" dirty="0">
                <a:latin typeface="Monaco"/>
                <a:cs typeface="Monaco"/>
              </a:rPr>
              <a:t>/locales/US/en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>
                <a:latin typeface="Monaco"/>
                <a:cs typeface="Monaco"/>
              </a:rPr>
              <a:t>/locales/ES/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To access this </a:t>
            </a:r>
            <a:r>
              <a:rPr lang="en-US" dirty="0">
                <a:latin typeface="Myriad Pro"/>
                <a:cs typeface="Myriad Pro"/>
              </a:rPr>
              <a:t>key in a template, you would use</a:t>
            </a:r>
            <a:r>
              <a:rPr lang="en-US" dirty="0" smtClean="0">
                <a:latin typeface="Myriad Pro"/>
                <a:cs typeface="Myriad Pro"/>
              </a:rPr>
              <a:t>: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h1&gt;{@pre type=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"content"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key=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"greeting"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/}&lt;/h1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Enables support for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 by </a:t>
            </a:r>
            <a:r>
              <a:rPr lang="en-US" dirty="0" err="1" smtClean="0"/>
              <a:t>proxying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Based on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-delegate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Written as a </a:t>
            </a:r>
            <a:r>
              <a:rPr lang="en-US" dirty="0" err="1" smtClean="0"/>
              <a:t>hapi</a:t>
            </a:r>
            <a:r>
              <a:rPr lang="en-US" dirty="0" smtClean="0"/>
              <a:t> plugin – </a:t>
            </a:r>
            <a:r>
              <a:rPr lang="en-US" dirty="0" err="1" smtClean="0"/>
              <a:t>hapi</a:t>
            </a:r>
            <a:r>
              <a:rPr lang="en-US" dirty="0" smtClean="0"/>
              <a:t> is a server framework for Node</a:t>
            </a:r>
          </a:p>
          <a:p>
            <a:r>
              <a:rPr lang="en-US" dirty="0" smtClean="0"/>
              <a:t>Supports local or global installation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Kraken: a layer that extends Express with structure, built in security, and dynamic configuration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/>
              <a:t>Configuration: centrally located in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can be overridden by environment</a:t>
            </a:r>
          </a:p>
          <a:p>
            <a:r>
              <a:rPr lang="en-US" sz="2000" dirty="0"/>
              <a:t>Security: </a:t>
            </a:r>
            <a:r>
              <a:rPr lang="en-US" sz="2000" dirty="0" err="1"/>
              <a:t>Lusca</a:t>
            </a:r>
            <a:r>
              <a:rPr lang="en-US" sz="2000" dirty="0"/>
              <a:t> module enabled out of the box with many options</a:t>
            </a:r>
          </a:p>
          <a:p>
            <a:r>
              <a:rPr lang="en-US" sz="2000" dirty="0"/>
              <a:t>Routing: routing logic handled in </a:t>
            </a:r>
            <a:r>
              <a:rPr lang="en-US" sz="1600" dirty="0">
                <a:latin typeface="Monaco"/>
                <a:cs typeface="Monaco"/>
              </a:rPr>
              <a:t>controllers</a:t>
            </a:r>
            <a:r>
              <a:rPr lang="en-US" sz="2000" dirty="0"/>
              <a:t> directory grouped by functionality</a:t>
            </a:r>
          </a:p>
          <a:p>
            <a:r>
              <a:rPr lang="en-US" sz="2000" dirty="0"/>
              <a:t>Models: located in </a:t>
            </a:r>
            <a:r>
              <a:rPr lang="en-US" sz="1800" dirty="0">
                <a:latin typeface="Monaco"/>
                <a:cs typeface="Monaco"/>
              </a:rPr>
              <a:t>models</a:t>
            </a:r>
            <a:r>
              <a:rPr lang="en-US" sz="2000" dirty="0"/>
              <a:t> directory</a:t>
            </a:r>
          </a:p>
          <a:p>
            <a:r>
              <a:rPr lang="en-US" sz="2000" dirty="0"/>
              <a:t>Templates: Adaro module handles view templates. </a:t>
            </a:r>
            <a:r>
              <a:rPr lang="en-US" sz="2000" dirty="0" err="1"/>
              <a:t>Dust.js</a:t>
            </a:r>
            <a:r>
              <a:rPr lang="en-US" sz="2000" dirty="0"/>
              <a:t> used for </a:t>
            </a:r>
            <a:r>
              <a:rPr lang="en-US" sz="2000" dirty="0" err="1"/>
              <a:t>templating</a:t>
            </a:r>
            <a:r>
              <a:rPr lang="en-US" sz="2000" dirty="0"/>
              <a:t> language and located in 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public/templates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directory</a:t>
            </a:r>
          </a:p>
          <a:p>
            <a:r>
              <a:rPr lang="en-US" sz="2000" dirty="0"/>
              <a:t>Kappa: serves as a proxy for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allowing for private repos</a:t>
            </a:r>
          </a:p>
          <a:p>
            <a:r>
              <a:rPr lang="en-US" sz="2000" dirty="0"/>
              <a:t>Localization: Engine-</a:t>
            </a:r>
            <a:r>
              <a:rPr lang="en-US" sz="2000" dirty="0" err="1"/>
              <a:t>munger</a:t>
            </a:r>
            <a:r>
              <a:rPr lang="en-US" sz="2000" dirty="0"/>
              <a:t> module handles loading content bundles based on request context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Kraken utilizes several </a:t>
            </a:r>
            <a:r>
              <a:rPr lang="en-US" dirty="0" err="1"/>
              <a:t>middlewares</a:t>
            </a:r>
            <a:r>
              <a:rPr lang="en-US" dirty="0"/>
              <a:t> that can be used independently or in conjunction with the main Kraken layer</a:t>
            </a:r>
          </a:p>
          <a:p>
            <a:r>
              <a:rPr lang="en-US" b="1" dirty="0" err="1"/>
              <a:t>Confit</a:t>
            </a:r>
            <a:r>
              <a:rPr lang="en-US" dirty="0"/>
              <a:t>—Configuration with overrides/additions</a:t>
            </a:r>
          </a:p>
          <a:p>
            <a:r>
              <a:rPr lang="en-US" b="1" dirty="0"/>
              <a:t>Shortstop</a:t>
            </a:r>
            <a:r>
              <a:rPr lang="en-US" dirty="0"/>
              <a:t>—Loading configuration data from more than JSON</a:t>
            </a:r>
          </a:p>
          <a:p>
            <a:r>
              <a:rPr lang="en-US" b="1" dirty="0" err="1"/>
              <a:t>Meddleware</a:t>
            </a:r>
            <a:r>
              <a:rPr lang="en-US" dirty="0"/>
              <a:t>—middleware configuration</a:t>
            </a:r>
            <a:endParaRPr lang="en-US" b="1" dirty="0"/>
          </a:p>
          <a:p>
            <a:r>
              <a:rPr lang="en-US" b="1" dirty="0"/>
              <a:t>Express-</a:t>
            </a:r>
            <a:r>
              <a:rPr lang="en-US" b="1" dirty="0" err="1"/>
              <a:t>enrouten</a:t>
            </a:r>
            <a:r>
              <a:rPr lang="en-US" dirty="0"/>
              <a:t>—route configuration middleware</a:t>
            </a:r>
            <a:endParaRPr lang="en-US" b="1" dirty="0"/>
          </a:p>
          <a:p>
            <a:r>
              <a:rPr lang="en-US" b="1" dirty="0" err="1"/>
              <a:t>Lusca</a:t>
            </a:r>
            <a:r>
              <a:rPr lang="en-US" dirty="0"/>
              <a:t>—web application security middleware</a:t>
            </a:r>
          </a:p>
          <a:p>
            <a:r>
              <a:rPr lang="en-US" b="1" dirty="0"/>
              <a:t>Engine-</a:t>
            </a:r>
            <a:r>
              <a:rPr lang="en-US" b="1" dirty="0" err="1"/>
              <a:t>munger</a:t>
            </a:r>
            <a:r>
              <a:rPr lang="en-US" dirty="0"/>
              <a:t>—Localization middleware</a:t>
            </a:r>
            <a:endParaRPr lang="en-US" b="1" dirty="0"/>
          </a:p>
          <a:p>
            <a:r>
              <a:rPr lang="en-US" b="1"/>
              <a:t>Kappa</a:t>
            </a:r>
            <a:r>
              <a:rPr lang="en-US" sz="2000"/>
              <a:t>—</a:t>
            </a:r>
            <a:r>
              <a:rPr lang="en-US" sz="2000" err="1">
                <a:latin typeface="Monaco"/>
                <a:cs typeface="Monaco"/>
              </a:rPr>
              <a:t>npm</a:t>
            </a:r>
            <a:r>
              <a:rPr lang="en-US"/>
              <a:t> proxy</a:t>
            </a:r>
            <a:r>
              <a:rPr lang="en-US" dirty="0"/>
              <a:t>,</a:t>
            </a:r>
            <a:r>
              <a:rPr lang="en-US"/>
              <a:t> the basis for http://</a:t>
            </a:r>
            <a:r>
              <a:rPr lang="en-US" smtClean="0"/>
              <a:t>npm.paypal.com</a:t>
            </a:r>
            <a:endParaRPr lang="en-US" dirty="0"/>
          </a:p>
          <a:p>
            <a:r>
              <a:rPr lang="en-US" b="1" dirty="0"/>
              <a:t>Adaro</a:t>
            </a:r>
            <a:r>
              <a:rPr lang="en-US" dirty="0"/>
              <a:t>—Middleware for handling </a:t>
            </a:r>
            <a:r>
              <a:rPr lang="en-US" dirty="0" err="1"/>
              <a:t>Dust.js</a:t>
            </a:r>
            <a:r>
              <a:rPr lang="en-US" dirty="0"/>
              <a:t> view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applications are created by installing the module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generator-kraken</a:t>
            </a:r>
          </a:p>
          <a:p>
            <a:r>
              <a:rPr lang="en-US" dirty="0"/>
              <a:t>C</a:t>
            </a:r>
            <a:r>
              <a:rPr lang="en-US" dirty="0" smtClean="0"/>
              <a:t>reate the project with the command: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 kraken</a:t>
            </a:r>
          </a:p>
          <a:p>
            <a:r>
              <a:rPr lang="en-US" dirty="0" smtClean="0"/>
              <a:t>The generator will create your project structure and download dependencies</a:t>
            </a:r>
          </a:p>
          <a:p>
            <a:r>
              <a:rPr lang="en-US" dirty="0" smtClean="0"/>
              <a:t>Other options include: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myController</a:t>
            </a:r>
            <a:r>
              <a:rPr lang="en-US" dirty="0" smtClean="0"/>
              <a:t> – creates a new controller named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and its dependencies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kraken:model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myModel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creates a new model named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kraken:template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myTemplate</a:t>
            </a:r>
            <a:r>
              <a:rPr lang="en-US" dirty="0" smtClean="0"/>
              <a:t> – creates a new template named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for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859845"/>
            <a:ext cx="6477001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$ </a:t>
            </a:r>
            <a:r>
              <a:rPr lang="en-US" sz="1300" dirty="0" err="1" smtClean="0">
                <a:latin typeface="Monaco"/>
                <a:cs typeface="Monaco"/>
              </a:rPr>
              <a:t>yo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kraken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    ,'""`.</a:t>
            </a:r>
          </a:p>
          <a:p>
            <a:r>
              <a:rPr lang="en-US" sz="1300" dirty="0" err="1">
                <a:latin typeface="Monaco"/>
                <a:cs typeface="Monaco"/>
              </a:rPr>
              <a:t>hh</a:t>
            </a:r>
            <a:r>
              <a:rPr lang="en-US" sz="1300" dirty="0">
                <a:latin typeface="Monaco"/>
                <a:cs typeface="Monaco"/>
              </a:rPr>
              <a:t>  / _  _ \</a:t>
            </a:r>
          </a:p>
          <a:p>
            <a:r>
              <a:rPr lang="en-US" sz="1300" dirty="0">
                <a:latin typeface="Monaco"/>
                <a:cs typeface="Monaco"/>
              </a:rPr>
              <a:t>    |(@)(@)|   Release the Kraken!</a:t>
            </a:r>
          </a:p>
          <a:p>
            <a:r>
              <a:rPr lang="en-US" sz="1300" dirty="0">
                <a:latin typeface="Monaco"/>
                <a:cs typeface="Monaco"/>
              </a:rPr>
              <a:t>    )  __  (</a:t>
            </a:r>
          </a:p>
          <a:p>
            <a:r>
              <a:rPr lang="en-US" sz="1300" dirty="0">
                <a:latin typeface="Monaco"/>
                <a:cs typeface="Monaco"/>
              </a:rPr>
              <a:t>   /,'))((`.\</a:t>
            </a:r>
          </a:p>
          <a:p>
            <a:r>
              <a:rPr lang="en-US" sz="1300" dirty="0">
                <a:latin typeface="Monaco"/>
                <a:cs typeface="Monaco"/>
              </a:rPr>
              <a:t>  (( ((  )) ))</a:t>
            </a:r>
          </a:p>
          <a:p>
            <a:r>
              <a:rPr lang="en-US" sz="1300" dirty="0">
                <a:latin typeface="Monaco"/>
                <a:cs typeface="Monaco"/>
              </a:rPr>
              <a:t>   `\ `)(' /'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Tell me a bit about your application: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Name: </a:t>
            </a:r>
            <a:r>
              <a:rPr lang="en-US" sz="1300" dirty="0" err="1">
                <a:latin typeface="Monaco"/>
                <a:cs typeface="Monaco"/>
              </a:rPr>
              <a:t>HelloWorld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Description: Everyone's first application</a:t>
            </a:r>
          </a:p>
          <a:p>
            <a:r>
              <a:rPr lang="en-US" sz="1300" dirty="0">
                <a:latin typeface="Monaco"/>
                <a:cs typeface="Monaco"/>
              </a:rPr>
              <a:t>[?] Author: John Doe</a:t>
            </a:r>
            <a:endParaRPr lang="en-US" sz="13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606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Strict separation of application logic, models, and views</a:t>
            </a:r>
          </a:p>
          <a:p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dirty="0"/>
              <a:t>—application </a:t>
            </a:r>
            <a:r>
              <a:rPr lang="en-US" dirty="0" smtClean="0"/>
              <a:t>and middleware configuration</a:t>
            </a:r>
          </a:p>
          <a:p>
            <a:r>
              <a:rPr lang="en-US" sz="2000" dirty="0" smtClean="0">
                <a:latin typeface="Monaco"/>
                <a:cs typeface="Monaco"/>
              </a:rPr>
              <a:t>/controllers</a:t>
            </a:r>
            <a:r>
              <a:rPr lang="en-US" dirty="0"/>
              <a:t>—routes </a:t>
            </a:r>
            <a:r>
              <a:rPr lang="en-US" dirty="0" smtClean="0"/>
              <a:t>and logic</a:t>
            </a:r>
          </a:p>
          <a:p>
            <a:r>
              <a:rPr lang="en-US" sz="2000" dirty="0" smtClean="0">
                <a:latin typeface="Monaco"/>
                <a:cs typeface="Monaco"/>
              </a:rPr>
              <a:t>/locales</a:t>
            </a:r>
            <a:r>
              <a:rPr lang="en-US" dirty="0"/>
              <a:t>—language </a:t>
            </a:r>
            <a:r>
              <a:rPr lang="en-US" dirty="0" smtClean="0"/>
              <a:t>specific content bundles</a:t>
            </a:r>
          </a:p>
          <a:p>
            <a:r>
              <a:rPr lang="en-US" sz="2000" dirty="0" smtClean="0">
                <a:latin typeface="Monaco"/>
                <a:cs typeface="Monaco"/>
              </a:rPr>
              <a:t>/models</a:t>
            </a:r>
            <a:r>
              <a:rPr lang="en-US" dirty="0"/>
              <a:t>—database </a:t>
            </a:r>
            <a:r>
              <a:rPr lang="en-US" dirty="0" smtClean="0"/>
              <a:t>models</a:t>
            </a:r>
          </a:p>
          <a:p>
            <a:r>
              <a:rPr lang="en-US" sz="2000" dirty="0" smtClean="0">
                <a:latin typeface="Monaco"/>
                <a:cs typeface="Monaco"/>
              </a:rPr>
              <a:t>/public</a:t>
            </a:r>
            <a:r>
              <a:rPr lang="en-US" dirty="0"/>
              <a:t>—web </a:t>
            </a:r>
            <a:r>
              <a:rPr lang="en-US" dirty="0" smtClean="0"/>
              <a:t>resources that are public, templates, </a:t>
            </a:r>
            <a:r>
              <a:rPr lang="en-US" dirty="0" err="1" smtClean="0"/>
              <a:t>stylesheets</a:t>
            </a:r>
            <a:r>
              <a:rPr lang="en-US" dirty="0" smtClean="0"/>
              <a:t>, JavaScript</a:t>
            </a:r>
          </a:p>
          <a:p>
            <a:r>
              <a:rPr lang="en-US" sz="2000" dirty="0" smtClean="0">
                <a:latin typeface="Monaco"/>
                <a:cs typeface="Monaco"/>
              </a:rPr>
              <a:t>/tasks</a:t>
            </a:r>
            <a:r>
              <a:rPr lang="en-US" dirty="0" smtClean="0"/>
              <a:t>—grunt tasks</a:t>
            </a:r>
          </a:p>
          <a:p>
            <a:r>
              <a:rPr lang="en-US" sz="2000" dirty="0" smtClean="0">
                <a:latin typeface="Monaco"/>
                <a:cs typeface="Monaco"/>
              </a:rPr>
              <a:t>/tests</a:t>
            </a:r>
            <a:r>
              <a:rPr lang="en-US" dirty="0"/>
              <a:t>—unit </a:t>
            </a:r>
            <a:r>
              <a:rPr lang="en-US" dirty="0" smtClean="0"/>
              <a:t>and functional tests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index.js</a:t>
            </a:r>
            <a:r>
              <a:rPr lang="en-US" dirty="0"/>
              <a:t>—application </a:t>
            </a:r>
            <a:r>
              <a:rPr lang="en-US" dirty="0" smtClean="0"/>
              <a:t>entry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Request Flow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5800" y="1539834"/>
            <a:ext cx="7321786" cy="4376063"/>
            <a:chOff x="685800" y="1539834"/>
            <a:chExt cx="7321786" cy="4376063"/>
          </a:xfrm>
        </p:grpSpPr>
        <p:sp>
          <p:nvSpPr>
            <p:cNvPr id="7" name="Rectangle 5"/>
            <p:cNvSpPr/>
            <p:nvPr/>
          </p:nvSpPr>
          <p:spPr>
            <a:xfrm>
              <a:off x="3416041" y="1539834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rowser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2807547" y="3032506"/>
              <a:ext cx="2526453" cy="1283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Node/Express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21"/>
            <p:cNvSpPr/>
            <p:nvPr/>
          </p:nvSpPr>
          <p:spPr>
            <a:xfrm>
              <a:off x="685800" y="5145112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/controllers/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3578810" y="4921116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/models/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2914" y="5152974"/>
              <a:ext cx="1575018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/public/template/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index.dust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24"/>
            <p:cNvCxnSpPr>
              <a:stCxn id="8" idx="2"/>
              <a:endCxn id="9" idx="0"/>
            </p:cNvCxnSpPr>
            <p:nvPr/>
          </p:nvCxnSpPr>
          <p:spPr>
            <a:xfrm flipH="1">
              <a:off x="1340532" y="3674055"/>
              <a:ext cx="1467015" cy="1471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5"/>
            <p:cNvCxnSpPr>
              <a:stCxn id="24" idx="0"/>
              <a:endCxn id="8" idx="6"/>
            </p:cNvCxnSpPr>
            <p:nvPr/>
          </p:nvCxnSpPr>
          <p:spPr>
            <a:xfrm flipH="1" flipV="1">
              <a:off x="5334000" y="3674055"/>
              <a:ext cx="1806423" cy="14789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4070773" y="2302757"/>
              <a:ext cx="1" cy="7297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/>
            <p:cNvSpPr txBox="1"/>
            <p:nvPr/>
          </p:nvSpPr>
          <p:spPr>
            <a:xfrm>
              <a:off x="816653" y="4623220"/>
              <a:ext cx="873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invokes</a:t>
              </a:r>
              <a:endParaRPr lang="en-US" sz="14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2196362" y="4999086"/>
              <a:ext cx="1222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US" sz="14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5257800" y="5410200"/>
              <a:ext cx="99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renders</a:t>
              </a:r>
              <a:endParaRPr lang="en-US" sz="1400" dirty="0"/>
            </a:p>
          </p:txBody>
        </p:sp>
        <p:cxnSp>
          <p:nvCxnSpPr>
            <p:cNvPr id="18" name="Straight Arrow Connector 30"/>
            <p:cNvCxnSpPr>
              <a:endCxn id="10" idx="1"/>
            </p:cNvCxnSpPr>
            <p:nvPr/>
          </p:nvCxnSpPr>
          <p:spPr>
            <a:xfrm>
              <a:off x="1995263" y="5291138"/>
              <a:ext cx="1583547" cy="114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/>
            <p:nvPr/>
          </p:nvSpPr>
          <p:spPr>
            <a:xfrm>
              <a:off x="4189003" y="2487679"/>
              <a:ext cx="3818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http://localhost:8000/</a:t>
              </a:r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/>
                <a:t>?amt=100&amp;acct=293 </a:t>
              </a:r>
              <a:endParaRPr lang="en-US" sz="1400" dirty="0"/>
            </a:p>
          </p:txBody>
        </p:sp>
        <p:cxnSp>
          <p:nvCxnSpPr>
            <p:cNvPr id="20" name="Straight Arrow Connector 32"/>
            <p:cNvCxnSpPr/>
            <p:nvPr/>
          </p:nvCxnSpPr>
          <p:spPr>
            <a:xfrm>
              <a:off x="1995263" y="5773864"/>
              <a:ext cx="4583119" cy="1143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kraken app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581213"/>
            <a:ext cx="8460656" cy="4326091"/>
            <a:chOff x="144183" y="517130"/>
            <a:chExt cx="8144810" cy="5255029"/>
          </a:xfrm>
        </p:grpSpPr>
        <p:sp>
          <p:nvSpPr>
            <p:cNvPr id="93" name="Rectangle 92"/>
            <p:cNvSpPr/>
            <p:nvPr/>
          </p:nvSpPr>
          <p:spPr>
            <a:xfrm>
              <a:off x="220959" y="3664973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config.json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4" name="Card 93"/>
            <p:cNvSpPr/>
            <p:nvPr/>
          </p:nvSpPr>
          <p:spPr>
            <a:xfrm>
              <a:off x="188614" y="18781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Card 94"/>
            <p:cNvSpPr/>
            <p:nvPr/>
          </p:nvSpPr>
          <p:spPr>
            <a:xfrm>
              <a:off x="2187552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/controllers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Card 95"/>
            <p:cNvSpPr/>
            <p:nvPr/>
          </p:nvSpPr>
          <p:spPr>
            <a:xfrm>
              <a:off x="365074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/models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183" y="761369"/>
              <a:ext cx="1188720" cy="3497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8" name="Card 97"/>
            <p:cNvSpPr/>
            <p:nvPr/>
          </p:nvSpPr>
          <p:spPr>
            <a:xfrm>
              <a:off x="4996891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/locales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ard 98"/>
            <p:cNvSpPr/>
            <p:nvPr/>
          </p:nvSpPr>
          <p:spPr>
            <a:xfrm>
              <a:off x="669760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/public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rminator 99"/>
            <p:cNvSpPr/>
            <p:nvPr/>
          </p:nvSpPr>
          <p:spPr>
            <a:xfrm>
              <a:off x="180256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meddleware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rminator 100"/>
            <p:cNvSpPr/>
            <p:nvPr/>
          </p:nvSpPr>
          <p:spPr>
            <a:xfrm>
              <a:off x="2096422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xpress-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enrouten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 flipH="1">
              <a:off x="601459" y="4051053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ard 102"/>
            <p:cNvSpPr/>
            <p:nvPr/>
          </p:nvSpPr>
          <p:spPr>
            <a:xfrm>
              <a:off x="2200906" y="1923456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/pay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00906" y="3680604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2564309" y="4066684"/>
              <a:ext cx="187235" cy="10258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64094" y="3678442"/>
              <a:ext cx="1002646" cy="3851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Card 106"/>
            <p:cNvSpPr/>
            <p:nvPr/>
          </p:nvSpPr>
          <p:spPr>
            <a:xfrm>
              <a:off x="4996891" y="19719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/US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Card 107"/>
            <p:cNvSpPr/>
            <p:nvPr/>
          </p:nvSpPr>
          <p:spPr>
            <a:xfrm>
              <a:off x="4996891" y="2565305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96891" y="3697150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ndex.properties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Card 109"/>
            <p:cNvSpPr/>
            <p:nvPr/>
          </p:nvSpPr>
          <p:spPr>
            <a:xfrm>
              <a:off x="4996891" y="3144424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1" name="Card 110"/>
            <p:cNvSpPr/>
            <p:nvPr/>
          </p:nvSpPr>
          <p:spPr>
            <a:xfrm>
              <a:off x="6697600" y="22642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/templates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Card 111"/>
            <p:cNvSpPr/>
            <p:nvPr/>
          </p:nvSpPr>
          <p:spPr>
            <a:xfrm>
              <a:off x="6697600" y="3054002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90241" y="3711833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ndex.dust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4996891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ngine-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munger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rminator 114"/>
            <p:cNvSpPr/>
            <p:nvPr/>
          </p:nvSpPr>
          <p:spPr>
            <a:xfrm>
              <a:off x="6697600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Adaro &amp;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Dust.js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ounded Rectangular Callout 115"/>
            <p:cNvSpPr/>
            <p:nvPr/>
          </p:nvSpPr>
          <p:spPr>
            <a:xfrm>
              <a:off x="1017583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configured middleware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ular Callout 116"/>
            <p:cNvSpPr/>
            <p:nvPr/>
          </p:nvSpPr>
          <p:spPr>
            <a:xfrm>
              <a:off x="2838819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Configures routes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ounded Rectangular Callout 117"/>
            <p:cNvSpPr/>
            <p:nvPr/>
          </p:nvSpPr>
          <p:spPr>
            <a:xfrm>
              <a:off x="7401661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Render dust template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ular Callout 118"/>
            <p:cNvSpPr/>
            <p:nvPr/>
          </p:nvSpPr>
          <p:spPr>
            <a:xfrm>
              <a:off x="1868771" y="517130"/>
              <a:ext cx="887332" cy="488476"/>
            </a:xfrm>
            <a:prstGeom prst="wedgeRoundRectCallout">
              <a:avLst>
                <a:gd name="adj1" fmla="val -109914"/>
                <a:gd name="adj2" fmla="val 3583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App entry point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94" idx="2"/>
              <a:endCxn id="93" idx="0"/>
            </p:cNvCxnSpPr>
            <p:nvPr/>
          </p:nvCxnSpPr>
          <p:spPr>
            <a:xfrm>
              <a:off x="696614" y="2264220"/>
              <a:ext cx="25668" cy="14007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95" idx="2"/>
              <a:endCxn id="103" idx="0"/>
            </p:cNvCxnSpPr>
            <p:nvPr/>
          </p:nvCxnSpPr>
          <p:spPr>
            <a:xfrm>
              <a:off x="2695552" y="1685100"/>
              <a:ext cx="13354" cy="2383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3" idx="2"/>
              <a:endCxn id="104" idx="0"/>
            </p:cNvCxnSpPr>
            <p:nvPr/>
          </p:nvCxnSpPr>
          <p:spPr>
            <a:xfrm flipH="1">
              <a:off x="2702229" y="2309536"/>
              <a:ext cx="6677" cy="13710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6" idx="2"/>
              <a:endCxn id="106" idx="0"/>
            </p:cNvCxnSpPr>
            <p:nvPr/>
          </p:nvCxnSpPr>
          <p:spPr>
            <a:xfrm>
              <a:off x="4158740" y="1685100"/>
              <a:ext cx="6677" cy="1993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2"/>
              <a:endCxn id="107" idx="0"/>
            </p:cNvCxnSpPr>
            <p:nvPr/>
          </p:nvCxnSpPr>
          <p:spPr>
            <a:xfrm>
              <a:off x="5504891" y="1685100"/>
              <a:ext cx="0" cy="286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7" idx="2"/>
              <a:endCxn id="108" idx="0"/>
            </p:cNvCxnSpPr>
            <p:nvPr/>
          </p:nvCxnSpPr>
          <p:spPr>
            <a:xfrm>
              <a:off x="5504891" y="2358020"/>
              <a:ext cx="0" cy="2072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8" idx="2"/>
              <a:endCxn id="110" idx="0"/>
            </p:cNvCxnSpPr>
            <p:nvPr/>
          </p:nvCxnSpPr>
          <p:spPr>
            <a:xfrm>
              <a:off x="5504891" y="2951385"/>
              <a:ext cx="0" cy="193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0" idx="2"/>
            </p:cNvCxnSpPr>
            <p:nvPr/>
          </p:nvCxnSpPr>
          <p:spPr>
            <a:xfrm>
              <a:off x="5504891" y="3530504"/>
              <a:ext cx="0" cy="15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2"/>
              <a:endCxn id="111" idx="0"/>
            </p:cNvCxnSpPr>
            <p:nvPr/>
          </p:nvCxnSpPr>
          <p:spPr>
            <a:xfrm>
              <a:off x="7205600" y="1685100"/>
              <a:ext cx="0" cy="579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2" idx="0"/>
            </p:cNvCxnSpPr>
            <p:nvPr/>
          </p:nvCxnSpPr>
          <p:spPr>
            <a:xfrm>
              <a:off x="7205601" y="2650300"/>
              <a:ext cx="0" cy="4037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2" idx="2"/>
              <a:endCxn id="113" idx="0"/>
            </p:cNvCxnSpPr>
            <p:nvPr/>
          </p:nvCxnSpPr>
          <p:spPr>
            <a:xfrm flipH="1">
              <a:off x="7205600" y="3440082"/>
              <a:ext cx="1" cy="27175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ular Callout 130"/>
            <p:cNvSpPr/>
            <p:nvPr/>
          </p:nvSpPr>
          <p:spPr>
            <a:xfrm>
              <a:off x="5636934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content bundle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 flipH="1">
              <a:off x="5390447" y="4066684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 flipH="1">
              <a:off x="7091156" y="4074826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5616</TotalTime>
  <Words>2292</Words>
  <Application>Microsoft Macintosh PowerPoint</Application>
  <PresentationFormat>On-screen Show (4:3)</PresentationFormat>
  <Paragraphs>346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PPT_template_v1</vt:lpstr>
      <vt:lpstr>Achieving Structure and Convention with Kraken.js</vt:lpstr>
      <vt:lpstr>Overview</vt:lpstr>
      <vt:lpstr>What is Kraken?</vt:lpstr>
      <vt:lpstr>The Kraken Suite</vt:lpstr>
      <vt:lpstr>Generator for Kraken Applications</vt:lpstr>
      <vt:lpstr>Kraken Generator Example</vt:lpstr>
      <vt:lpstr>Structure of Kraken applications</vt:lpstr>
      <vt:lpstr>Overview: Request Flow</vt:lpstr>
      <vt:lpstr>Example kraken app scaffolding</vt:lpstr>
      <vt:lpstr>Configuration</vt:lpstr>
      <vt:lpstr>Configuration (continued)</vt:lpstr>
      <vt:lpstr>Configuraton: Overrides/Additions</vt:lpstr>
      <vt:lpstr>Configuration: Kraken Options</vt:lpstr>
      <vt:lpstr>Configuration: Kraken options</vt:lpstr>
      <vt:lpstr>Configuraton: meddleware</vt:lpstr>
      <vt:lpstr>Meddleware example</vt:lpstr>
      <vt:lpstr>meddleware options</vt:lpstr>
      <vt:lpstr>meddleware options, cont.</vt:lpstr>
      <vt:lpstr>meddleware Flow Control Example</vt:lpstr>
      <vt:lpstr>meddleware Options: module</vt:lpstr>
      <vt:lpstr>Meddleware Module example</vt:lpstr>
      <vt:lpstr>Routes: Express-enrouten</vt:lpstr>
      <vt:lpstr>Express-enrouten</vt:lpstr>
      <vt:lpstr>Express-enrouten: directory Option</vt:lpstr>
      <vt:lpstr>Express-enrouten: index Option</vt:lpstr>
      <vt:lpstr>Models</vt:lpstr>
      <vt:lpstr>Security</vt:lpstr>
      <vt:lpstr>Templates</vt:lpstr>
      <vt:lpstr>Localization</vt:lpstr>
      <vt:lpstr>Localization (continued)</vt:lpstr>
      <vt:lpstr>Kappa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889</cp:revision>
  <cp:lastPrinted>2014-07-17T17:09:28Z</cp:lastPrinted>
  <dcterms:created xsi:type="dcterms:W3CDTF">2013-02-07T04:33:41Z</dcterms:created>
  <dcterms:modified xsi:type="dcterms:W3CDTF">2014-12-10T05:07:02Z</dcterms:modified>
</cp:coreProperties>
</file>