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98" r:id="rId2"/>
    <p:sldId id="327" r:id="rId3"/>
    <p:sldId id="328" r:id="rId4"/>
    <p:sldId id="347" r:id="rId5"/>
    <p:sldId id="343" r:id="rId6"/>
    <p:sldId id="344" r:id="rId7"/>
    <p:sldId id="345" r:id="rId8"/>
    <p:sldId id="346" r:id="rId9"/>
    <p:sldId id="34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9" r:id="rId24"/>
    <p:sldId id="350" r:id="rId25"/>
    <p:sldId id="352" r:id="rId26"/>
    <p:sldId id="342" r:id="rId27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81" autoAdjust="0"/>
    <p:restoredTop sz="79058" autoAdjust="0"/>
  </p:normalViewPr>
  <p:slideViewPr>
    <p:cSldViewPr showGuides="1">
      <p:cViewPr>
        <p:scale>
          <a:sx n="63" d="100"/>
          <a:sy n="63" d="100"/>
        </p:scale>
        <p:origin x="1384" y="592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tags" Target="tags/tag1.xml"/><Relationship Id="rId31" Type="http://schemas.openxmlformats.org/officeDocument/2006/relationships/commentAuthors" Target="commentAuthors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403" name="Rectangle 3"/>
          <p:cNvSpPr>
            <a:spLocks noChangeArrowheads="1"/>
          </p:cNvSpPr>
          <p:nvPr/>
        </p:nvSpPr>
        <p:spPr bwMode="auto">
          <a:xfrm>
            <a:off x="0" y="3175"/>
            <a:ext cx="173038" cy="6858000"/>
          </a:xfrm>
          <a:prstGeom prst="rect">
            <a:avLst/>
          </a:prstGeom>
          <a:solidFill>
            <a:srgbClr val="CC00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Myriad Pro" pitchFamily="34" charset="0"/>
            </a:endParaRPr>
          </a:p>
        </p:txBody>
      </p:sp>
      <p:sp>
        <p:nvSpPr>
          <p:cNvPr id="30464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7526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4640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30480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6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7" name="Picture 2" descr="C:\Users\vladimir\_data\bg\docs\logo\scispike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1308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2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07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227" y="6297242"/>
            <a:ext cx="1298448" cy="33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0" r:id="rId3"/>
    <p:sldLayoutId id="2147483671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marL="0" algn="l" defTabSz="457200" rtl="0" eaLnBrk="1" latinLnBrk="0" hangingPunct="1">
        <a:spcBef>
          <a:spcPct val="0"/>
        </a:spcBef>
        <a:buNone/>
        <a:defRPr lang="en-US" sz="2800" b="0" kern="1200" cap="all" baseline="0">
          <a:solidFill>
            <a:srgbClr val="00457C"/>
          </a:solidFill>
          <a:latin typeface="Arial"/>
          <a:ea typeface="+mn-ea"/>
          <a:cs typeface="Arial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 pitchFamily="34" charset="0"/>
        <a:buChar char="•"/>
        <a:defRPr lang="en-US" sz="1600" kern="1200" dirty="0" smtClean="0">
          <a:solidFill>
            <a:srgbClr val="212121"/>
          </a:solidFill>
          <a:latin typeface="Arial"/>
          <a:ea typeface="+mn-ea"/>
          <a:cs typeface="Arial"/>
        </a:defRPr>
      </a:lvl1pPr>
      <a:lvl2pPr marL="342900" indent="-342900" algn="l" defTabSz="457200" rtl="0" eaLnBrk="1" latinLnBrk="0" hangingPunct="1">
        <a:spcBef>
          <a:spcPct val="20000"/>
        </a:spcBef>
        <a:buSzPct val="120000"/>
        <a:buFont typeface="Wingdings" pitchFamily="2" charset="2"/>
        <a:buChar char="§"/>
        <a:defRPr lang="en-US" sz="1600" b="0" kern="1200" dirty="0" smtClean="0">
          <a:solidFill>
            <a:srgbClr val="212121"/>
          </a:solidFill>
          <a:latin typeface="Arial"/>
          <a:ea typeface="+mn-ea"/>
          <a:cs typeface="Arial"/>
        </a:defRPr>
      </a:lvl2pPr>
      <a:lvl3pPr marL="512763" indent="-114300" algn="l" defTabSz="744538" rtl="0" eaLnBrk="1" latinLnBrk="0" hangingPunct="1">
        <a:spcBef>
          <a:spcPct val="20000"/>
        </a:spcBef>
        <a:buFont typeface="Arial"/>
        <a:buChar char="•"/>
        <a:defRPr lang="en-US" sz="1400" kern="1200" dirty="0" smtClean="0">
          <a:solidFill>
            <a:srgbClr val="212121"/>
          </a:solidFill>
          <a:latin typeface="Arial"/>
          <a:ea typeface="+mn-ea"/>
          <a:cs typeface="Arial"/>
        </a:defRPr>
      </a:lvl3pPr>
      <a:lvl4pPr marL="741363" indent="-171450" algn="l" defTabSz="457200" rtl="0" eaLnBrk="1" latinLnBrk="0" hangingPunct="1">
        <a:spcBef>
          <a:spcPct val="20000"/>
        </a:spcBef>
        <a:buFont typeface="Lucida Grande"/>
        <a:buChar char="-"/>
        <a:defRPr lang="en-US" sz="1200" kern="1200" dirty="0" smtClean="0">
          <a:solidFill>
            <a:srgbClr val="212121"/>
          </a:solidFill>
          <a:latin typeface="Arial"/>
          <a:ea typeface="+mn-ea"/>
          <a:cs typeface="Arial"/>
        </a:defRPr>
      </a:lvl4pPr>
      <a:lvl5pPr marL="915988" indent="-171450" algn="l" defTabSz="457200" rtl="0" eaLnBrk="1" latinLnBrk="0" hangingPunct="1">
        <a:spcBef>
          <a:spcPct val="20000"/>
        </a:spcBef>
        <a:buFont typeface="Wingdings" charset="2"/>
        <a:buChar char="§"/>
        <a:defRPr lang="en-US" sz="1100" kern="1200" dirty="0">
          <a:solidFill>
            <a:srgbClr val="21212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Express Web Application </a:t>
            </a:r>
            <a:r>
              <a:rPr lang="en-US" sz="3600" dirty="0" smtClean="0"/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179723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Either install globally with </a:t>
            </a:r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npm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use express executable</a:t>
            </a:r>
          </a:p>
          <a:p>
            <a:pPr marL="288925" lvl="1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Monaco"/>
              </a:rPr>
            </a:br>
            <a:r>
              <a:rPr lang="en-US" sz="1600" dirty="0">
                <a:latin typeface="Monaco"/>
                <a:cs typeface="Monaco"/>
              </a:rPr>
              <a:t>$ </a:t>
            </a:r>
            <a:r>
              <a:rPr lang="en-US" sz="1600" dirty="0" err="1">
                <a:latin typeface="Monaco"/>
                <a:cs typeface="Monaco"/>
              </a:rPr>
              <a:t>npm</a:t>
            </a:r>
            <a:r>
              <a:rPr lang="en-US" sz="1600" dirty="0">
                <a:latin typeface="Monaco"/>
                <a:cs typeface="Monaco"/>
              </a:rPr>
              <a:t> install –g </a:t>
            </a:r>
            <a:r>
              <a:rPr lang="en-US" sz="1600" dirty="0" smtClean="0">
                <a:latin typeface="Monaco"/>
                <a:cs typeface="Monaco"/>
              </a:rPr>
              <a:t>express-generator</a:t>
            </a:r>
            <a:r>
              <a:rPr lang="en-US" sz="1600" dirty="0">
                <a:latin typeface="Monaco"/>
                <a:cs typeface="Monaco"/>
              </a:rPr>
              <a:t/>
            </a:r>
            <a:br>
              <a:rPr lang="en-US" sz="1600" dirty="0">
                <a:latin typeface="Monaco"/>
                <a:cs typeface="Monaco"/>
              </a:rPr>
            </a:br>
            <a:r>
              <a:rPr lang="en-US" sz="1600" dirty="0">
                <a:latin typeface="Monaco"/>
                <a:cs typeface="Monaco"/>
              </a:rPr>
              <a:t>$ express awesome-blog</a:t>
            </a:r>
          </a:p>
          <a:p>
            <a:endParaRPr lang="en-US" dirty="0" smtClean="0"/>
          </a:p>
          <a:p>
            <a:r>
              <a:rPr lang="en-US" dirty="0"/>
              <a:t>Or create </a:t>
            </a:r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package.json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for your application, declare express as a dependency, and use </a:t>
            </a:r>
            <a:r>
              <a:rPr lang="en-US" sz="2000" dirty="0" err="1">
                <a:latin typeface="Monaco"/>
                <a:cs typeface="Monaco"/>
              </a:rPr>
              <a:t>npm</a:t>
            </a:r>
            <a:r>
              <a:rPr lang="en-US" sz="2000" dirty="0">
                <a:latin typeface="Monaco"/>
                <a:cs typeface="Monaco"/>
              </a:rPr>
              <a:t> install</a:t>
            </a:r>
          </a:p>
          <a:p>
            <a:pPr marL="285750" lvl="1" indent="0">
              <a:buNone/>
            </a:pPr>
            <a:r>
              <a:rPr lang="en-US" sz="1600" dirty="0" smtClean="0">
                <a:latin typeface="Monaco"/>
                <a:cs typeface="Monaco"/>
              </a:rPr>
              <a:t/>
            </a:r>
            <a:br>
              <a:rPr lang="en-US" sz="1600" dirty="0" smtClean="0">
                <a:latin typeface="Monaco"/>
                <a:cs typeface="Monaco"/>
              </a:rPr>
            </a:br>
            <a:r>
              <a:rPr lang="en-US" sz="1600" dirty="0" smtClean="0">
                <a:latin typeface="Monaco"/>
                <a:cs typeface="Monaco"/>
              </a:rPr>
              <a:t>{</a:t>
            </a:r>
            <a:br>
              <a:rPr lang="en-US" sz="1600" dirty="0" smtClean="0">
                <a:latin typeface="Monaco"/>
                <a:cs typeface="Monaco"/>
              </a:rPr>
            </a:br>
            <a:r>
              <a:rPr lang="en-US" sz="1600" dirty="0" smtClean="0">
                <a:latin typeface="Monaco"/>
                <a:cs typeface="Monaco"/>
              </a:rPr>
              <a:t>  </a:t>
            </a:r>
            <a:r>
              <a:rPr lang="en-US" sz="1600" dirty="0">
                <a:latin typeface="Monaco"/>
                <a:cs typeface="Monaco"/>
              </a:rPr>
              <a:t>"name": "awesome-blog"</a:t>
            </a:r>
            <a:r>
              <a:rPr lang="en-US" sz="1600" dirty="0" smtClean="0">
                <a:latin typeface="Monaco"/>
                <a:cs typeface="Monaco"/>
              </a:rPr>
              <a:t>,</a:t>
            </a:r>
            <a:br>
              <a:rPr lang="en-US" sz="1600" dirty="0" smtClean="0">
                <a:latin typeface="Monaco"/>
                <a:cs typeface="Monaco"/>
              </a:rPr>
            </a:br>
            <a:r>
              <a:rPr lang="en-US" sz="1600" dirty="0" smtClean="0">
                <a:latin typeface="Monaco"/>
                <a:cs typeface="Monaco"/>
              </a:rPr>
              <a:t>  </a:t>
            </a:r>
            <a:r>
              <a:rPr lang="en-US" sz="1600" dirty="0">
                <a:latin typeface="Monaco"/>
                <a:cs typeface="Monaco"/>
              </a:rPr>
              <a:t>"dependencies": </a:t>
            </a:r>
            <a:r>
              <a:rPr lang="en-US" sz="1600" dirty="0" smtClean="0">
                <a:latin typeface="Monaco"/>
                <a:cs typeface="Monaco"/>
              </a:rPr>
              <a:t>{</a:t>
            </a:r>
            <a:br>
              <a:rPr lang="en-US" sz="1600" dirty="0" smtClean="0">
                <a:latin typeface="Monaco"/>
                <a:cs typeface="Monaco"/>
              </a:rPr>
            </a:br>
            <a:r>
              <a:rPr lang="en-US" sz="1600" dirty="0" smtClean="0">
                <a:latin typeface="Monaco"/>
                <a:cs typeface="Monaco"/>
              </a:rPr>
              <a:t>    </a:t>
            </a:r>
            <a:r>
              <a:rPr lang="en-US" sz="1600" dirty="0">
                <a:latin typeface="Monaco"/>
                <a:cs typeface="Monaco"/>
              </a:rPr>
              <a:t>"express": "4.1.1</a:t>
            </a:r>
            <a:r>
              <a:rPr lang="en-US" sz="1600" dirty="0" smtClean="0">
                <a:latin typeface="Monaco"/>
                <a:cs typeface="Monaco"/>
              </a:rPr>
              <a:t>"</a:t>
            </a:r>
            <a:br>
              <a:rPr lang="en-US" sz="1600" dirty="0" smtClean="0">
                <a:latin typeface="Monaco"/>
                <a:cs typeface="Monaco"/>
              </a:rPr>
            </a:br>
            <a:r>
              <a:rPr lang="en-US" sz="1600" dirty="0" smtClean="0">
                <a:latin typeface="Monaco"/>
                <a:cs typeface="Monaco"/>
              </a:rPr>
              <a:t>  }</a:t>
            </a:r>
            <a:br>
              <a:rPr lang="en-US" sz="1600" dirty="0" smtClean="0">
                <a:latin typeface="Monaco"/>
                <a:cs typeface="Monaco"/>
              </a:rPr>
            </a:br>
            <a:r>
              <a:rPr lang="en-US" sz="1600" dirty="0" smtClean="0">
                <a:latin typeface="Monaco"/>
                <a:cs typeface="Monaco"/>
              </a:rPr>
              <a:t>}</a:t>
            </a:r>
            <a:endParaRPr lang="en-US" sz="1600" dirty="0">
              <a:latin typeface="Monaco"/>
              <a:cs typeface="Monaco"/>
            </a:endParaRP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an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ular Callout 5"/>
          <p:cNvSpPr/>
          <p:nvPr/>
        </p:nvSpPr>
        <p:spPr bwMode="auto">
          <a:xfrm>
            <a:off x="4920073" y="4169363"/>
            <a:ext cx="3697112" cy="1323439"/>
          </a:xfrm>
          <a:prstGeom prst="wedgeRectCallout">
            <a:avLst>
              <a:gd name="adj1" fmla="val -84181"/>
              <a:gd name="adj2" fmla="val 1605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Use "</a:t>
            </a:r>
            <a:r>
              <a:rPr lang="en-US" sz="2000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npm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show express version" to find the latest version; also you can use semantic versioning (http://</a:t>
            </a:r>
            <a:r>
              <a:rPr lang="en-US" sz="2000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semver.org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473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Benefit of installing Express globally and using the </a:t>
            </a:r>
            <a:r>
              <a:rPr lang="en-US" sz="2000" dirty="0" smtClean="0">
                <a:latin typeface="Monaco"/>
                <a:cs typeface="Monaco"/>
              </a:rPr>
              <a:t>express</a:t>
            </a:r>
            <a:r>
              <a:rPr lang="en-US" dirty="0" smtClean="0"/>
              <a:t> executable is that you have a complete working application generated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an Application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2103" y="3236149"/>
            <a:ext cx="728509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$ cd awesome-blog</a:t>
            </a:r>
          </a:p>
          <a:p>
            <a:r>
              <a:rPr lang="en-US" sz="2000" dirty="0" smtClean="0">
                <a:latin typeface="Monaco"/>
                <a:cs typeface="Monaco"/>
              </a:rPr>
              <a:t>$ node </a:t>
            </a:r>
            <a:r>
              <a:rPr lang="en-US" sz="2000" dirty="0" err="1" smtClean="0">
                <a:latin typeface="Monaco"/>
                <a:cs typeface="Monaco"/>
              </a:rPr>
              <a:t>app.js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Express server listening on port 3000</a:t>
            </a:r>
            <a:endParaRPr lang="en-US" sz="2000" dirty="0" smtClean="0">
              <a:latin typeface="Monaco"/>
              <a:cs typeface="Monaco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5023554" y="2474316"/>
            <a:ext cx="2965581" cy="1015663"/>
          </a:xfrm>
          <a:prstGeom prst="wedgeRectCallout">
            <a:avLst>
              <a:gd name="adj1" fmla="val -117375"/>
              <a:gd name="adj2" fmla="val 7670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By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default, the express generator creates your application in </a:t>
            </a:r>
            <a:r>
              <a:rPr kumimoji="0" lang="en-US" sz="2000" i="1" u="none" strike="noStrike" cap="none" normalizeH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app.js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5105400" y="4876800"/>
            <a:ext cx="2624666" cy="707886"/>
          </a:xfrm>
          <a:prstGeom prst="wedgeRectCallout">
            <a:avLst>
              <a:gd name="adj1" fmla="val -5773"/>
              <a:gd name="adj2" fmla="val -14348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This port is configurable in </a:t>
            </a:r>
            <a:r>
              <a:rPr kumimoji="0" lang="en-US" sz="2000" i="1" u="none" strike="noStrike" cap="none" normalizeH="0" baseline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app.js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26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xpress provides several functions for configuration</a:t>
            </a:r>
          </a:p>
          <a:p>
            <a:r>
              <a:rPr lang="en-US" dirty="0"/>
              <a:t>A</a:t>
            </a:r>
            <a:r>
              <a:rPr lang="en-US" dirty="0" smtClean="0"/>
              <a:t>vailable globally within your application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  <a:latin typeface="Monaco"/>
                <a:cs typeface="Monaco"/>
              </a:rPr>
              <a:t>set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assigns a </a:t>
            </a:r>
            <a:r>
              <a:rPr lang="en-US" sz="1600" dirty="0">
                <a:latin typeface="Monaco"/>
                <a:cs typeface="Monaco"/>
              </a:rPr>
              <a:t>value</a:t>
            </a:r>
            <a:r>
              <a:rPr lang="en-US" dirty="0" smtClean="0"/>
              <a:t> to </a:t>
            </a:r>
            <a:r>
              <a:rPr lang="en-US" sz="1600" dirty="0">
                <a:latin typeface="Monaco"/>
                <a:cs typeface="Monaco"/>
              </a:rPr>
              <a:t>name</a:t>
            </a:r>
            <a:r>
              <a:rPr lang="en-US" dirty="0" smtClean="0"/>
              <a:t> </a:t>
            </a:r>
            <a:endParaRPr lang="en-US" dirty="0" smtClean="0">
              <a:latin typeface="Monaco"/>
              <a:cs typeface="Monaco"/>
            </a:endParaRPr>
          </a:p>
          <a:p>
            <a:pPr marL="571500" lvl="2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Monaco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express = require('express')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Monaco"/>
              </a:rPr>
            </a:b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app = express()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Monaco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/>
            </a:r>
            <a:br>
              <a:rPr lang="en-US" sz="1600" dirty="0" smtClean="0">
                <a:solidFill>
                  <a:srgbClr val="000000"/>
                </a:solidFill>
                <a:latin typeface="Monaco"/>
              </a:rPr>
            </a:br>
            <a:r>
              <a:rPr lang="it-IT" sz="1600" dirty="0" err="1" smtClean="0">
                <a:solidFill>
                  <a:srgbClr val="000000"/>
                </a:solidFill>
                <a:latin typeface="Monaco"/>
              </a:rPr>
              <a:t>app.set</a:t>
            </a:r>
            <a:r>
              <a:rPr lang="it-IT" sz="1600" dirty="0">
                <a:solidFill>
                  <a:srgbClr val="000000"/>
                </a:solidFill>
                <a:latin typeface="Monaco"/>
              </a:rPr>
              <a:t>('</a:t>
            </a:r>
            <a:r>
              <a:rPr lang="it-IT" sz="1600" dirty="0" err="1">
                <a:solidFill>
                  <a:srgbClr val="000000"/>
                </a:solidFill>
                <a:latin typeface="Monaco"/>
              </a:rPr>
              <a:t>port</a:t>
            </a:r>
            <a:r>
              <a:rPr lang="it-IT" sz="1600" dirty="0">
                <a:solidFill>
                  <a:srgbClr val="000000"/>
                </a:solidFill>
                <a:latin typeface="Monaco"/>
              </a:rPr>
              <a:t>', 3000);</a:t>
            </a:r>
          </a:p>
          <a:p>
            <a:pPr lvl="1"/>
            <a:r>
              <a:rPr lang="it-IT" sz="1600" dirty="0" err="1" smtClean="0">
                <a:solidFill>
                  <a:srgbClr val="FF0000"/>
                </a:solidFill>
                <a:latin typeface="Monaco"/>
                <a:cs typeface="Monaco"/>
              </a:rPr>
              <a:t>get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err="1" smtClean="0"/>
              <a:t>returns</a:t>
            </a:r>
            <a:r>
              <a:rPr lang="it-IT" dirty="0" smtClean="0"/>
              <a:t> </a:t>
            </a:r>
            <a:r>
              <a:rPr lang="it-IT" dirty="0"/>
              <a:t>the </a:t>
            </a:r>
            <a:r>
              <a:rPr lang="it-IT" dirty="0" err="1"/>
              <a:t>value</a:t>
            </a:r>
            <a:r>
              <a:rPr lang="it-IT" dirty="0"/>
              <a:t> from a </a:t>
            </a:r>
            <a:r>
              <a:rPr lang="it-IT" dirty="0" err="1"/>
              <a:t>name</a:t>
            </a:r>
            <a:endParaRPr lang="it-IT" dirty="0"/>
          </a:p>
          <a:p>
            <a:pPr marL="571500" lvl="2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Monaco"/>
              </a:rPr>
              <a:t>app.get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('port');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  <a:latin typeface="Monaco"/>
                <a:cs typeface="Monaco"/>
              </a:rPr>
              <a:t>enable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sets name to </a:t>
            </a:r>
            <a:r>
              <a:rPr lang="en-US" sz="1600" dirty="0">
                <a:latin typeface="Monaco"/>
                <a:cs typeface="Monaco"/>
              </a:rPr>
              <a:t>true</a:t>
            </a:r>
          </a:p>
          <a:p>
            <a:pPr marL="571500" lvl="2" indent="0">
              <a:buNone/>
            </a:pPr>
            <a:r>
              <a:rPr lang="en-US" sz="1600" dirty="0" err="1">
                <a:latin typeface="Monaco"/>
                <a:cs typeface="Monaco"/>
              </a:rPr>
              <a:t>app.enable</a:t>
            </a:r>
            <a:r>
              <a:rPr lang="en-US" sz="1600" dirty="0">
                <a:latin typeface="Monaco"/>
                <a:cs typeface="Monaco"/>
              </a:rPr>
              <a:t>('debug');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  <a:latin typeface="Monaco"/>
                <a:cs typeface="Monaco"/>
              </a:rPr>
              <a:t>disable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sets name to </a:t>
            </a:r>
            <a:r>
              <a:rPr lang="en-US" sz="1600" dirty="0">
                <a:latin typeface="Monaco"/>
                <a:cs typeface="Monaco"/>
              </a:rPr>
              <a:t>false</a:t>
            </a:r>
          </a:p>
          <a:p>
            <a:pPr marL="571500" lvl="2" indent="0">
              <a:buNone/>
            </a:pPr>
            <a:r>
              <a:rPr lang="en-US" sz="1600" dirty="0" err="1">
                <a:latin typeface="Monaco"/>
                <a:cs typeface="Monaco"/>
              </a:rPr>
              <a:t>app.disable</a:t>
            </a:r>
            <a:r>
              <a:rPr lang="en-US" sz="1600" dirty="0">
                <a:latin typeface="Monaco"/>
                <a:cs typeface="Monaco"/>
              </a:rPr>
              <a:t>('debug')</a:t>
            </a:r>
            <a:r>
              <a:rPr lang="en-US" sz="1600" dirty="0" smtClean="0">
                <a:latin typeface="Monaco"/>
                <a:cs typeface="Monaco"/>
              </a:rPr>
              <a:t>;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Express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17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xpress has several settings available to alter how it behaves</a:t>
            </a:r>
          </a:p>
          <a:p>
            <a:r>
              <a:rPr lang="en-US" dirty="0" smtClean="0"/>
              <a:t>A few that you will likely encounter in almost any application</a:t>
            </a:r>
          </a:p>
          <a:p>
            <a:pPr lvl="1"/>
            <a:r>
              <a:rPr lang="en-US" sz="1600" dirty="0" err="1">
                <a:solidFill>
                  <a:srgbClr val="FF0000"/>
                </a:solidFill>
                <a:latin typeface="Monaco"/>
                <a:cs typeface="Monaco"/>
              </a:rPr>
              <a:t>env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– environment mode defaults to </a:t>
            </a:r>
            <a:r>
              <a:rPr lang="en-US" sz="1600" dirty="0" err="1" smtClean="0">
                <a:solidFill>
                  <a:srgbClr val="FF0000"/>
                </a:solidFill>
                <a:latin typeface="Monaco"/>
                <a:cs typeface="Monaco"/>
              </a:rPr>
              <a:t>process.env.NODE_ENV</a:t>
            </a:r>
            <a:r>
              <a:rPr lang="en-US" dirty="0" smtClean="0"/>
              <a:t> or "development"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  <a:latin typeface="Monaco"/>
                <a:cs typeface="Monaco"/>
              </a:rPr>
              <a:t>view engine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– the view engine you plan to use such as jade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  <a:latin typeface="Monaco"/>
                <a:cs typeface="Monaco"/>
              </a:rPr>
              <a:t>views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– directory containing your view files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Express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4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336093" cy="4818888"/>
          </a:xfrm>
        </p:spPr>
        <p:txBody>
          <a:bodyPr/>
          <a:lstStyle/>
          <a:p>
            <a:r>
              <a:rPr lang="en-US" dirty="0" smtClean="0"/>
              <a:t>Express supports all the standard HTTP verbs like GET, PUT, POST, DELETE</a:t>
            </a:r>
          </a:p>
          <a:p>
            <a:r>
              <a:rPr lang="en-US" dirty="0" smtClean="0"/>
              <a:t>Routes are evaluated in the order they are defined</a:t>
            </a:r>
          </a:p>
          <a:p>
            <a:pPr marL="574675" lvl="2" indent="-3175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app.get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('/'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(request, response) {…})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Monaco"/>
              </a:rPr>
            </a:b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app.post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('/login'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, function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(request, response) {…})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Monaco"/>
              </a:rPr>
            </a:b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app.put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('/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updateUser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function(request, response) {…})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Monaco"/>
              </a:rPr>
            </a:b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app.delete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('/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deleteUser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function(request, response) {…})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;</a:t>
            </a:r>
            <a:endParaRPr lang="en-US" sz="1600" dirty="0" smtClean="0">
              <a:latin typeface="Monaco"/>
            </a:endParaRPr>
          </a:p>
          <a:p>
            <a:r>
              <a:rPr lang="en-US" dirty="0"/>
              <a:t>You can also use </a:t>
            </a:r>
            <a:r>
              <a:rPr lang="en-US" dirty="0" err="1"/>
              <a:t>app.all</a:t>
            </a:r>
            <a:r>
              <a:rPr lang="en-US" dirty="0"/>
              <a:t>() which will match all verbs</a:t>
            </a:r>
          </a:p>
          <a:p>
            <a:pPr lvl="1"/>
            <a:r>
              <a:rPr lang="en-US" dirty="0"/>
              <a:t>A typical use case would be to define an </a:t>
            </a:r>
            <a:r>
              <a:rPr lang="en-US" dirty="0" err="1"/>
              <a:t>app.all</a:t>
            </a:r>
            <a:r>
              <a:rPr lang="en-US" dirty="0"/>
              <a:t>() route at the end of your route definitions as a 404 catch all handler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63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You can use routes with path variables in the form </a:t>
            </a:r>
            <a:r>
              <a:rPr lang="en-US" sz="2000" dirty="0" err="1" smtClean="0">
                <a:latin typeface="Monaco"/>
                <a:cs typeface="Monaco"/>
              </a:rPr>
              <a:t>app.get</a:t>
            </a:r>
            <a:r>
              <a:rPr lang="en-US" sz="2000" dirty="0" smtClean="0">
                <a:latin typeface="Monaco"/>
                <a:cs typeface="Monaco"/>
              </a:rPr>
              <a:t>('/user/:id', function(</a:t>
            </a:r>
            <a:r>
              <a:rPr lang="en-US" sz="2000" dirty="0" err="1" smtClean="0">
                <a:latin typeface="Monaco"/>
                <a:cs typeface="Monaco"/>
              </a:rPr>
              <a:t>req</a:t>
            </a:r>
            <a:r>
              <a:rPr lang="en-US" sz="2000" dirty="0" smtClean="0">
                <a:latin typeface="Monaco"/>
                <a:cs typeface="Monaco"/>
              </a:rPr>
              <a:t>, res) {…})</a:t>
            </a:r>
          </a:p>
          <a:p>
            <a:pPr lvl="1"/>
            <a:r>
              <a:rPr lang="en-US" dirty="0" smtClean="0"/>
              <a:t>In the callback function, you can access the value of </a:t>
            </a:r>
            <a:r>
              <a:rPr lang="en-US" sz="1600" dirty="0" smtClean="0">
                <a:latin typeface="Monaco"/>
                <a:cs typeface="Monaco"/>
              </a:rPr>
              <a:t>:id</a:t>
            </a:r>
            <a:r>
              <a:rPr lang="en-US" dirty="0" smtClean="0"/>
              <a:t> with </a:t>
            </a:r>
            <a:r>
              <a:rPr lang="en-US" sz="1600" dirty="0" err="1">
                <a:solidFill>
                  <a:srgbClr val="FF0000"/>
                </a:solidFill>
                <a:latin typeface="Monaco"/>
                <a:cs typeface="Monaco"/>
              </a:rPr>
              <a:t>req.params.id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  <a:p>
            <a:r>
              <a:rPr lang="en-US" dirty="0" smtClean="0"/>
              <a:t>Query variables such </a:t>
            </a:r>
            <a:r>
              <a:rPr lang="en-US" dirty="0"/>
              <a:t>as </a:t>
            </a:r>
            <a:r>
              <a:rPr lang="en-US" sz="2000" dirty="0">
                <a:latin typeface="Monaco"/>
                <a:cs typeface="Monaco"/>
              </a:rPr>
              <a:t>/</a:t>
            </a:r>
            <a:r>
              <a:rPr lang="en-US" sz="2000" dirty="0" err="1">
                <a:latin typeface="Monaco"/>
                <a:cs typeface="Monaco"/>
              </a:rPr>
              <a:t>search?q</a:t>
            </a:r>
            <a:r>
              <a:rPr lang="en-US" sz="2000" dirty="0">
                <a:latin typeface="Monaco"/>
                <a:cs typeface="Monaco"/>
              </a:rPr>
              <a:t>=</a:t>
            </a:r>
            <a:r>
              <a:rPr lang="en-US" sz="2000" dirty="0" err="1">
                <a:latin typeface="Monaco"/>
                <a:cs typeface="Monaco"/>
              </a:rPr>
              <a:t>foobar</a:t>
            </a:r>
            <a:r>
              <a:rPr lang="en-US" dirty="0"/>
              <a:t> can be accessed with </a:t>
            </a:r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req.query.q</a:t>
            </a:r>
            <a:endParaRPr lang="en-US" sz="2000" dirty="0">
              <a:solidFill>
                <a:srgbClr val="FF0000"/>
              </a:solidFill>
              <a:latin typeface="Monaco"/>
              <a:cs typeface="Monaco"/>
            </a:endParaRPr>
          </a:p>
          <a:p>
            <a:r>
              <a:rPr lang="en-US" dirty="0" smtClean="0"/>
              <a:t>If your application is non-trivial, consider organizing your routes in a separate </a:t>
            </a:r>
            <a:r>
              <a:rPr lang="en-US" sz="2000" dirty="0" err="1" smtClean="0">
                <a:latin typeface="Monaco"/>
                <a:cs typeface="Monaco"/>
              </a:rPr>
              <a:t>routes.js</a:t>
            </a:r>
            <a:r>
              <a:rPr lang="en-US" dirty="0" smtClean="0"/>
              <a:t> file and requiring it in your main </a:t>
            </a:r>
            <a:r>
              <a:rPr lang="en-US" sz="2000" dirty="0" err="1" smtClean="0">
                <a:latin typeface="Monaco"/>
                <a:cs typeface="Monaco"/>
              </a:rPr>
              <a:t>app.js</a:t>
            </a:r>
            <a:endParaRPr lang="en-US" sz="2000" dirty="0" smtClean="0">
              <a:latin typeface="Monaco"/>
              <a:cs typeface="Monaco"/>
            </a:endParaRPr>
          </a:p>
          <a:p>
            <a:pPr marL="285750" lvl="1" indent="0">
              <a:buNone/>
            </a:pPr>
            <a:r>
              <a:rPr lang="en-US" dirty="0">
                <a:latin typeface="Monaco"/>
                <a:cs typeface="Monaco"/>
              </a:rPr>
              <a:t>require('./routes'</a:t>
            </a:r>
            <a:r>
              <a:rPr lang="en-US" dirty="0" smtClean="0">
                <a:latin typeface="Monaco"/>
                <a:cs typeface="Monaco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37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Express response object includes a function that allows your file to be transferred as an attachment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Downloads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1406" y="3828816"/>
            <a:ext cx="75343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Monaco"/>
                <a:cs typeface="Monaco"/>
              </a:rPr>
              <a:t>response.download</a:t>
            </a:r>
            <a:r>
              <a:rPr lang="en-US" sz="1600" dirty="0" smtClean="0">
                <a:latin typeface="Monaco"/>
                <a:cs typeface="Monaco"/>
              </a:rPr>
              <a:t>('/prices-2014.pdf', '</a:t>
            </a:r>
            <a:r>
              <a:rPr lang="en-US" sz="1600" dirty="0" err="1" smtClean="0">
                <a:latin typeface="Monaco"/>
                <a:cs typeface="Monaco"/>
              </a:rPr>
              <a:t>prices.pdf</a:t>
            </a:r>
            <a:r>
              <a:rPr lang="en-US" sz="1600" dirty="0" smtClean="0">
                <a:latin typeface="Monaco"/>
                <a:cs typeface="Monaco"/>
              </a:rPr>
              <a:t>',</a:t>
            </a:r>
            <a:br>
              <a:rPr lang="en-US" sz="1600" dirty="0" smtClean="0">
                <a:latin typeface="Monaco"/>
                <a:cs typeface="Monaco"/>
              </a:rPr>
            </a:br>
            <a:r>
              <a:rPr lang="en-US" sz="1600" dirty="0" smtClean="0">
                <a:latin typeface="Monaco"/>
                <a:cs typeface="Monaco"/>
              </a:rPr>
              <a:t>     function(err) {…});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466606" y="2596444"/>
            <a:ext cx="3245555" cy="707886"/>
          </a:xfrm>
          <a:prstGeom prst="wedgeRectCallout">
            <a:avLst>
              <a:gd name="adj1" fmla="val 56268"/>
              <a:gd name="adj2" fmla="val 12230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The filename as it exists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on the server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5105400" y="2590800"/>
            <a:ext cx="3461926" cy="707886"/>
          </a:xfrm>
          <a:prstGeom prst="wedgeRectCallout">
            <a:avLst>
              <a:gd name="adj1" fmla="val -22339"/>
              <a:gd name="adj2" fmla="val 12456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The filename when downloaded (optional 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argument)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3527777" y="5101314"/>
            <a:ext cx="2728148" cy="707886"/>
          </a:xfrm>
          <a:prstGeom prst="wedgeRectCallout">
            <a:avLst>
              <a:gd name="adj1" fmla="val -92868"/>
              <a:gd name="adj2" fmla="val -14617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Optional callback if you want to handle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errors</a:t>
            </a:r>
          </a:p>
        </p:txBody>
      </p:sp>
    </p:spTree>
    <p:extLst>
      <p:ext uri="{BB962C8B-B14F-4D97-AF65-F5344CB8AC3E}">
        <p14:creationId xmlns:p14="http://schemas.microsoft.com/office/powerpoint/2010/main" val="117654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req.files</a:t>
            </a:r>
            <a:r>
              <a:rPr lang="en-US" dirty="0" smtClean="0"/>
              <a:t> is an object about the files uploaded</a:t>
            </a:r>
          </a:p>
          <a:p>
            <a:pPr lvl="1"/>
            <a:r>
              <a:rPr lang="en-US" dirty="0" smtClean="0"/>
              <a:t>Properties are the names of </a:t>
            </a:r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&lt;input type='file'&gt;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elements</a:t>
            </a:r>
          </a:p>
          <a:p>
            <a:pPr lvl="1"/>
            <a:r>
              <a:rPr lang="en-US" dirty="0" smtClean="0"/>
              <a:t>Values are objects with metadata about uploaded file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smtClean="0">
                <a:solidFill>
                  <a:srgbClr val="0000FF"/>
                </a:solidFill>
              </a:rPr>
              <a:t>&lt;input type=‘</a:t>
            </a:r>
            <a:r>
              <a:rPr lang="en-US" dirty="0" smtClean="0">
                <a:solidFill>
                  <a:srgbClr val="FF0000"/>
                </a:solidFill>
              </a:rPr>
              <a:t>file</a:t>
            </a:r>
            <a:r>
              <a:rPr lang="en-US" dirty="0" smtClean="0">
                <a:solidFill>
                  <a:srgbClr val="0000FF"/>
                </a:solidFill>
              </a:rPr>
              <a:t>’ name=‘</a:t>
            </a:r>
            <a:r>
              <a:rPr lang="en-US" dirty="0" smtClean="0">
                <a:solidFill>
                  <a:srgbClr val="FF0000"/>
                </a:solidFill>
              </a:rPr>
              <a:t>invoice</a:t>
            </a:r>
            <a:r>
              <a:rPr lang="en-US" dirty="0" smtClean="0">
                <a:solidFill>
                  <a:srgbClr val="0000FF"/>
                </a:solidFill>
              </a:rPr>
              <a:t>’ /&gt;</a:t>
            </a:r>
          </a:p>
          <a:p>
            <a:pPr lvl="1"/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Uploads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4034537"/>
            <a:ext cx="77724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fs.readFile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req.files.</a:t>
            </a:r>
            <a:r>
              <a:rPr lang="en-US" sz="1400" dirty="0" err="1">
                <a:solidFill>
                  <a:srgbClr val="FF0000"/>
                </a:solidFill>
                <a:latin typeface="Monaco"/>
                <a:ea typeface="Monaco"/>
                <a:cs typeface="Monaco"/>
              </a:rPr>
              <a:t>invoice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.path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(err, data) 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  <a:endParaRPr lang="en-US" sz="14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fs.writeFile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(__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dirname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 </a:t>
            </a:r>
            <a:r>
              <a:rPr lang="en-US" sz="14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"/archive/"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req.files.</a:t>
            </a:r>
            <a:r>
              <a:rPr lang="en-US" sz="1400" dirty="0" err="1">
                <a:solidFill>
                  <a:srgbClr val="FF0000"/>
                </a:solidFill>
                <a:latin typeface="Monaco"/>
                <a:ea typeface="Monaco"/>
                <a:cs typeface="Monaco"/>
              </a:rPr>
              <a:t>invoice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.name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data,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res.redirect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"/uploaded/"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req.files.</a:t>
            </a:r>
            <a:r>
              <a:rPr lang="en-US" sz="1400" dirty="0" err="1">
                <a:solidFill>
                  <a:srgbClr val="FF0000"/>
                </a:solidFill>
                <a:latin typeface="Monaco"/>
                <a:ea typeface="Monaco"/>
                <a:cs typeface="Monaco"/>
              </a:rPr>
              <a:t>invoice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.name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});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});</a:t>
            </a:r>
            <a:endParaRPr lang="en-US" sz="1400" dirty="0" smtClean="0">
              <a:latin typeface="Monaco"/>
              <a:cs typeface="Monaco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457200" y="3029793"/>
            <a:ext cx="2812815" cy="707886"/>
          </a:xfrm>
          <a:prstGeom prst="wedgeRectCallout">
            <a:avLst>
              <a:gd name="adj1" fmla="val 27836"/>
              <a:gd name="adj2" fmla="val 9589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Property name from the HTML form "input" field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4343400" y="5562600"/>
            <a:ext cx="2321262" cy="707886"/>
          </a:xfrm>
          <a:prstGeom prst="wedgeRectCallout">
            <a:avLst>
              <a:gd name="adj1" fmla="val -6154"/>
              <a:gd name="adj2" fmla="val -13146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Name of file on client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4426185" y="3018874"/>
            <a:ext cx="3574815" cy="707886"/>
          </a:xfrm>
          <a:prstGeom prst="wedgeRectCallout">
            <a:avLst>
              <a:gd name="adj1" fmla="val -70766"/>
              <a:gd name="adj2" fmla="val 10302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Value is absolute path on server to the uploaded, temporary file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42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 stance by Express is that "authentication is an opinionated area" and there are no official recommendations.</a:t>
            </a:r>
          </a:p>
          <a:p>
            <a:r>
              <a:rPr lang="en-US" dirty="0" smtClean="0"/>
              <a:t>Unofficially, strongly consider using the </a:t>
            </a:r>
            <a:r>
              <a:rPr lang="en-US" dirty="0" smtClean="0">
                <a:solidFill>
                  <a:srgbClr val="FF0000"/>
                </a:solidFill>
              </a:rPr>
              <a:t>Passport</a:t>
            </a:r>
            <a:r>
              <a:rPr lang="en-US" dirty="0" smtClean="0"/>
              <a:t> module when writing an Express-based web application.</a:t>
            </a:r>
          </a:p>
          <a:p>
            <a:pPr lvl="1"/>
            <a:r>
              <a:rPr lang="en-US" dirty="0" smtClean="0"/>
              <a:t>Supports multiple authentication strategies</a:t>
            </a:r>
          </a:p>
          <a:p>
            <a:pPr lvl="1"/>
            <a:r>
              <a:rPr lang="en-US" dirty="0" smtClean="0"/>
              <a:t>Supports single sign-on with </a:t>
            </a:r>
            <a:r>
              <a:rPr lang="en-US" dirty="0" err="1" smtClean="0">
                <a:solidFill>
                  <a:srgbClr val="FF0000"/>
                </a:solidFill>
              </a:rPr>
              <a:t>OpenID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rgbClr val="FF0000"/>
                </a:solidFill>
              </a:rPr>
              <a:t>Oauth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Easy to implement a custom strategy if none of the existing strategies are sufficient for your application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2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ular Callout 6"/>
          <p:cNvSpPr/>
          <p:nvPr/>
        </p:nvSpPr>
        <p:spPr bwMode="auto">
          <a:xfrm>
            <a:off x="1373480" y="2038290"/>
            <a:ext cx="2342445" cy="400110"/>
          </a:xfrm>
          <a:prstGeom prst="wedgeRectCallout">
            <a:avLst>
              <a:gd name="adj1" fmla="val -22192"/>
              <a:gd name="adj2" fmla="val 36334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MongoDB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lookup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6096000" y="1981200"/>
            <a:ext cx="2276592" cy="1015663"/>
          </a:xfrm>
          <a:prstGeom prst="wedgeRectCallout">
            <a:avLst>
              <a:gd name="adj1" fmla="val -137879"/>
              <a:gd name="adj2" fmla="val 13842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Passport defined callback that sends error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 </a:t>
            </a:r>
            <a:r>
              <a:rPr lang="en-US" dirty="0" smtClean="0">
                <a:solidFill>
                  <a:srgbClr val="FF0000"/>
                </a:solidFill>
              </a:rPr>
              <a:t>Passport</a:t>
            </a:r>
            <a:r>
              <a:rPr lang="en-US" dirty="0" smtClean="0"/>
              <a:t> authentication using </a:t>
            </a:r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LocalStrategy</a:t>
            </a:r>
            <a:endParaRPr lang="en-US" sz="20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3258" y="2543413"/>
            <a:ext cx="825594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User = require(</a:t>
            </a:r>
            <a:r>
              <a:rPr lang="en-US" sz="14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"../models/</a:t>
            </a:r>
            <a:r>
              <a:rPr lang="en-US" sz="14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user.js</a:t>
            </a:r>
            <a:r>
              <a:rPr lang="en-US" sz="14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).User;</a:t>
            </a:r>
          </a:p>
          <a:p>
            <a:r>
              <a:rPr lang="en-US" sz="14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passport = require(</a:t>
            </a:r>
            <a:r>
              <a:rPr lang="en-US" sz="14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'passport'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r>
              <a:rPr lang="en-US" sz="14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LocalStrategy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require(</a:t>
            </a:r>
            <a:r>
              <a:rPr lang="en-US" sz="14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'passport-local'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).Strategy;</a:t>
            </a:r>
          </a:p>
          <a:p>
            <a:endParaRPr lang="en-US" sz="14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passport.use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LocalStrategy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(username, password, 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verifyCb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User.findOne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({ username: username },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lookup(err, user)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(err) {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verifyCb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err); }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(!user || !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user.validPassword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(password))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verifyCb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false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</a:t>
            </a:r>
            <a:b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</a:b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                    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 message: </a:t>
            </a:r>
            <a:r>
              <a:rPr lang="en-US" sz="14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'Invalid credentials'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});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}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verifyCb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user);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});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));</a:t>
            </a:r>
            <a:endParaRPr lang="en-US" sz="1400" dirty="0">
              <a:solidFill>
                <a:srgbClr val="931968"/>
              </a:solidFill>
              <a:latin typeface="Monaco"/>
              <a:ea typeface="Monaco"/>
              <a:cs typeface="Monaco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6019800" y="4953000"/>
            <a:ext cx="1983081" cy="1015663"/>
          </a:xfrm>
          <a:prstGeom prst="wedgeRectCallout">
            <a:avLst>
              <a:gd name="adj1" fmla="val -133144"/>
              <a:gd name="adj2" fmla="val -9189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You'd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send 'false' here for invalid credentials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0" name="Rectangular Callout 9"/>
          <p:cNvSpPr/>
          <p:nvPr/>
        </p:nvSpPr>
        <p:spPr bwMode="auto">
          <a:xfrm>
            <a:off x="2668881" y="5715000"/>
            <a:ext cx="2131719" cy="707886"/>
          </a:xfrm>
          <a:prstGeom prst="wedgeRectCallout">
            <a:avLst>
              <a:gd name="adj1" fmla="val -29191"/>
              <a:gd name="adj2" fmla="val -13063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User credentials are correct</a:t>
            </a:r>
          </a:p>
        </p:txBody>
      </p:sp>
    </p:spTree>
    <p:extLst>
      <p:ext uri="{BB962C8B-B14F-4D97-AF65-F5344CB8AC3E}">
        <p14:creationId xmlns:p14="http://schemas.microsoft.com/office/powerpoint/2010/main" val="358533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Expess</a:t>
            </a:r>
            <a:r>
              <a:rPr lang="en-US" dirty="0" smtClean="0"/>
              <a:t>?</a:t>
            </a:r>
          </a:p>
          <a:p>
            <a:r>
              <a:rPr lang="en-US" dirty="0" smtClean="0"/>
              <a:t>Middleware</a:t>
            </a:r>
          </a:p>
          <a:p>
            <a:pPr lvl="0"/>
            <a:r>
              <a:rPr lang="en-US" dirty="0"/>
              <a:t>Error </a:t>
            </a:r>
            <a:r>
              <a:rPr lang="en-US" dirty="0" smtClean="0"/>
              <a:t>handling</a:t>
            </a:r>
          </a:p>
          <a:p>
            <a:pPr lvl="0"/>
            <a:r>
              <a:rPr lang="en-US" dirty="0" smtClean="0"/>
              <a:t>Generating an application skeleton</a:t>
            </a:r>
            <a:endParaRPr lang="en-US" dirty="0"/>
          </a:p>
          <a:p>
            <a:pPr lvl="0"/>
            <a:r>
              <a:rPr lang="en-US" dirty="0" smtClean="0"/>
              <a:t>Configuration</a:t>
            </a:r>
            <a:endParaRPr lang="en-US" dirty="0"/>
          </a:p>
          <a:p>
            <a:r>
              <a:rPr lang="en-US" dirty="0"/>
              <a:t>Routing</a:t>
            </a:r>
          </a:p>
          <a:p>
            <a:pPr lvl="0"/>
            <a:r>
              <a:rPr lang="en-US" dirty="0" smtClean="0"/>
              <a:t>Handling downloads and uploads</a:t>
            </a:r>
            <a:endParaRPr lang="en-US" dirty="0"/>
          </a:p>
          <a:p>
            <a:pPr lvl="0"/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6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development, use the </a:t>
            </a:r>
            <a:r>
              <a:rPr lang="en-US" sz="2000" dirty="0" err="1" smtClean="0">
                <a:solidFill>
                  <a:srgbClr val="FF0000"/>
                </a:solidFill>
                <a:latin typeface="Monaco"/>
              </a:rPr>
              <a:t>errorhandler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module supported by Express which will return a stack trace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667000"/>
            <a:ext cx="71628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Monaco"/>
                <a:cs typeface="Monaco"/>
              </a:rPr>
              <a:t>var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 err="1" smtClean="0">
                <a:latin typeface="Monaco"/>
                <a:cs typeface="Monaco"/>
              </a:rPr>
              <a:t>errorHandler</a:t>
            </a:r>
            <a:r>
              <a:rPr lang="en-US" sz="1600" dirty="0" smtClean="0">
                <a:latin typeface="Monaco"/>
                <a:cs typeface="Monaco"/>
              </a:rPr>
              <a:t> = require('</a:t>
            </a:r>
            <a:r>
              <a:rPr lang="en-US" sz="1600" dirty="0" err="1" smtClean="0">
                <a:latin typeface="Monaco"/>
                <a:cs typeface="Monaco"/>
              </a:rPr>
              <a:t>errorhandler</a:t>
            </a:r>
            <a:r>
              <a:rPr lang="en-US" sz="1600" dirty="0" smtClean="0">
                <a:latin typeface="Monaco"/>
                <a:cs typeface="Monaco"/>
              </a:rPr>
              <a:t>');</a:t>
            </a:r>
          </a:p>
          <a:p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if </a:t>
            </a:r>
            <a:r>
              <a:rPr lang="en-US" sz="1600" dirty="0">
                <a:latin typeface="Monaco"/>
                <a:cs typeface="Monaco"/>
              </a:rPr>
              <a:t>('development' == </a:t>
            </a:r>
            <a:r>
              <a:rPr lang="en-US" sz="1600" dirty="0" err="1">
                <a:latin typeface="Monaco"/>
                <a:cs typeface="Monaco"/>
              </a:rPr>
              <a:t>app.get</a:t>
            </a:r>
            <a:r>
              <a:rPr lang="en-US" sz="1600" dirty="0">
                <a:latin typeface="Monaco"/>
                <a:cs typeface="Monaco"/>
              </a:rPr>
              <a:t>('</a:t>
            </a:r>
            <a:r>
              <a:rPr lang="en-US" sz="1600" dirty="0" err="1">
                <a:latin typeface="Monaco"/>
                <a:cs typeface="Monaco"/>
              </a:rPr>
              <a:t>env</a:t>
            </a:r>
            <a:r>
              <a:rPr lang="en-US" sz="1600" dirty="0">
                <a:latin typeface="Monaco"/>
                <a:cs typeface="Monaco"/>
              </a:rPr>
              <a:t>')) {</a:t>
            </a:r>
          </a:p>
          <a:p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 err="1">
                <a:latin typeface="Monaco"/>
                <a:cs typeface="Monaco"/>
              </a:rPr>
              <a:t>app.use</a:t>
            </a:r>
            <a:r>
              <a:rPr lang="en-US" sz="1600" dirty="0" smtClean="0">
                <a:latin typeface="Monaco"/>
                <a:cs typeface="Monaco"/>
              </a:rPr>
              <a:t>(</a:t>
            </a:r>
            <a:r>
              <a:rPr lang="en-US" sz="1600" dirty="0" err="1" smtClean="0">
                <a:latin typeface="Monaco"/>
                <a:cs typeface="Monaco"/>
              </a:rPr>
              <a:t>errorhandler</a:t>
            </a:r>
            <a:r>
              <a:rPr lang="en-US" sz="1600" dirty="0">
                <a:latin typeface="Monaco"/>
                <a:cs typeface="Monaco"/>
              </a:rPr>
              <a:t>());</a:t>
            </a:r>
          </a:p>
          <a:p>
            <a:r>
              <a:rPr lang="en-US" sz="1600" dirty="0">
                <a:latin typeface="Monaco"/>
                <a:cs typeface="Monaco"/>
              </a:rPr>
              <a:t>}</a:t>
            </a:r>
            <a:endParaRPr lang="en-US" sz="1600" dirty="0" smtClean="0">
              <a:latin typeface="Monaco"/>
              <a:cs typeface="Monaco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5029200" y="4572000"/>
            <a:ext cx="3273778" cy="707886"/>
          </a:xfrm>
          <a:prstGeom prst="wedgeRectCallout">
            <a:avLst>
              <a:gd name="adj1" fmla="val -53343"/>
              <a:gd name="adj2" fmla="val -18121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Make sure our application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is in development mode!</a:t>
            </a:r>
          </a:p>
        </p:txBody>
      </p:sp>
    </p:spTree>
    <p:extLst>
      <p:ext uri="{BB962C8B-B14F-4D97-AF65-F5344CB8AC3E}">
        <p14:creationId xmlns:p14="http://schemas.microsoft.com/office/powerpoint/2010/main" val="113913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non-development, the typical best practice is to define an error handler like the following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399" y="4073407"/>
            <a:ext cx="70104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Monaco"/>
                <a:cs typeface="Monaco"/>
              </a:rPr>
              <a:t>app.use</a:t>
            </a:r>
            <a:r>
              <a:rPr lang="en-US" sz="2000" dirty="0">
                <a:latin typeface="Monaco"/>
                <a:cs typeface="Monaco"/>
              </a:rPr>
              <a:t>(function(err, </a:t>
            </a:r>
            <a:r>
              <a:rPr lang="en-US" sz="2000" dirty="0" err="1">
                <a:latin typeface="Monaco"/>
                <a:cs typeface="Monaco"/>
              </a:rPr>
              <a:t>req</a:t>
            </a:r>
            <a:r>
              <a:rPr lang="en-US" sz="2000" dirty="0">
                <a:latin typeface="Monaco"/>
                <a:cs typeface="Monaco"/>
              </a:rPr>
              <a:t>, res, next){</a:t>
            </a:r>
          </a:p>
          <a:p>
            <a:r>
              <a:rPr lang="en-US" sz="2000" dirty="0">
                <a:latin typeface="Monaco"/>
                <a:cs typeface="Monaco"/>
              </a:rPr>
              <a:t>  </a:t>
            </a:r>
            <a:r>
              <a:rPr lang="en-US" sz="2000" dirty="0" err="1">
                <a:latin typeface="Monaco"/>
                <a:cs typeface="Monaco"/>
              </a:rPr>
              <a:t>console.error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err.stack</a:t>
            </a:r>
            <a:r>
              <a:rPr lang="en-US" sz="2000" dirty="0">
                <a:latin typeface="Monaco"/>
                <a:cs typeface="Monaco"/>
              </a:rPr>
              <a:t>);</a:t>
            </a:r>
          </a:p>
          <a:p>
            <a:r>
              <a:rPr lang="en-US" sz="2000" dirty="0">
                <a:latin typeface="Monaco"/>
                <a:cs typeface="Monaco"/>
              </a:rPr>
              <a:t>  </a:t>
            </a:r>
            <a:r>
              <a:rPr lang="en-US" sz="2000" dirty="0" err="1">
                <a:latin typeface="Monaco"/>
                <a:cs typeface="Monaco"/>
              </a:rPr>
              <a:t>res.send</a:t>
            </a:r>
            <a:r>
              <a:rPr lang="en-US" sz="2000" dirty="0">
                <a:latin typeface="Monaco"/>
                <a:cs typeface="Monaco"/>
              </a:rPr>
              <a:t>(500, '</a:t>
            </a:r>
            <a:r>
              <a:rPr lang="en-US" sz="2000" dirty="0" smtClean="0">
                <a:latin typeface="Monaco"/>
                <a:cs typeface="Monaco"/>
              </a:rPr>
              <a:t>Something went wrong!'</a:t>
            </a:r>
            <a:r>
              <a:rPr lang="en-US" sz="2000" dirty="0">
                <a:latin typeface="Monaco"/>
                <a:cs typeface="Monaco"/>
              </a:rPr>
              <a:t>);</a:t>
            </a:r>
          </a:p>
          <a:p>
            <a:r>
              <a:rPr lang="en-US" sz="2000" dirty="0">
                <a:latin typeface="Monaco"/>
                <a:cs typeface="Monaco"/>
              </a:rPr>
              <a:t>});</a:t>
            </a:r>
            <a:endParaRPr lang="en-US" sz="2000" dirty="0" smtClean="0">
              <a:latin typeface="Monaco"/>
              <a:cs typeface="Monaco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1444977" y="2492965"/>
            <a:ext cx="4205111" cy="1015663"/>
          </a:xfrm>
          <a:prstGeom prst="wedgeRectCallout">
            <a:avLst>
              <a:gd name="adj1" fmla="val 16080"/>
              <a:gd name="adj2" fmla="val 10973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Express specifically says that error handling middleware must be defined with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4 parameters!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12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While not technically part of Express, consider installing </a:t>
            </a:r>
            <a:r>
              <a:rPr lang="en-US" dirty="0" err="1">
                <a:solidFill>
                  <a:srgbClr val="FF0000"/>
                </a:solidFill>
              </a:rPr>
              <a:t>n</a:t>
            </a:r>
            <a:r>
              <a:rPr lang="en-US" dirty="0" err="1" smtClean="0">
                <a:solidFill>
                  <a:srgbClr val="FF0000"/>
                </a:solidFill>
              </a:rPr>
              <a:t>odemon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when developing an Express application</a:t>
            </a:r>
          </a:p>
          <a:p>
            <a:r>
              <a:rPr lang="en-US" dirty="0" smtClean="0"/>
              <a:t>Monitors your </a:t>
            </a:r>
            <a:r>
              <a:rPr lang="en-US" dirty="0" err="1" smtClean="0"/>
              <a:t>node.js</a:t>
            </a:r>
            <a:r>
              <a:rPr lang="en-US" dirty="0" smtClean="0"/>
              <a:t> application for any change and automatically restarts it</a:t>
            </a:r>
          </a:p>
          <a:p>
            <a:r>
              <a:rPr lang="en-US" dirty="0" smtClean="0"/>
              <a:t>Very handy for development!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Nodemon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599" y="4016514"/>
            <a:ext cx="6934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$ </a:t>
            </a:r>
            <a:r>
              <a:rPr lang="en-US" sz="2000" dirty="0" err="1" smtClean="0">
                <a:latin typeface="Monaco"/>
                <a:cs typeface="Monaco"/>
              </a:rPr>
              <a:t>npm</a:t>
            </a:r>
            <a:r>
              <a:rPr lang="en-US" sz="2000" dirty="0" smtClean="0">
                <a:latin typeface="Monaco"/>
                <a:cs typeface="Monaco"/>
              </a:rPr>
              <a:t> install –g </a:t>
            </a:r>
            <a:r>
              <a:rPr lang="en-US" sz="2000" dirty="0" err="1" smtClean="0">
                <a:latin typeface="Monaco"/>
                <a:cs typeface="Monaco"/>
              </a:rPr>
              <a:t>nodemon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$ </a:t>
            </a:r>
            <a:r>
              <a:rPr lang="en-US" sz="2000" dirty="0" err="1" smtClean="0">
                <a:latin typeface="Monaco"/>
                <a:cs typeface="Monaco"/>
              </a:rPr>
              <a:t>nodemon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err="1" smtClean="0">
                <a:latin typeface="Monaco"/>
                <a:cs typeface="Monaco"/>
              </a:rPr>
              <a:t>yourApp.js</a:t>
            </a:r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8693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These are properties on the express app.</a:t>
            </a:r>
          </a:p>
          <a:p>
            <a:r>
              <a:rPr lang="en-US" dirty="0" smtClean="0"/>
              <a:t>For </a:t>
            </a:r>
            <a:r>
              <a:rPr lang="en-US" dirty="0" err="1" smtClean="0">
                <a:solidFill>
                  <a:srgbClr val="FF0000"/>
                </a:solidFill>
              </a:rPr>
              <a:t>app.locals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: { }  // has of properties</a:t>
            </a:r>
          </a:p>
          <a:p>
            <a:pPr lvl="1"/>
            <a:r>
              <a:rPr lang="en-US" dirty="0" smtClean="0"/>
              <a:t>Data available for all users, all pages</a:t>
            </a:r>
          </a:p>
          <a:p>
            <a:r>
              <a:rPr lang="en-US" dirty="0" smtClean="0"/>
              <a:t>For </a:t>
            </a:r>
            <a:r>
              <a:rPr lang="en-US" dirty="0" err="1" smtClean="0">
                <a:solidFill>
                  <a:srgbClr val="FF0000"/>
                </a:solidFill>
              </a:rPr>
              <a:t>app.mountpath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/>
              <a:t>Current </a:t>
            </a:r>
            <a:r>
              <a:rPr lang="en-US" dirty="0" err="1" smtClean="0"/>
              <a:t>mountpath</a:t>
            </a:r>
            <a:r>
              <a:rPr lang="en-US" dirty="0" smtClean="0"/>
              <a:t> for the middleware component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properties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5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These are properties on the </a:t>
            </a:r>
            <a:r>
              <a:rPr lang="en-US" dirty="0" err="1" smtClean="0"/>
              <a:t>req</a:t>
            </a:r>
            <a:r>
              <a:rPr lang="en-US" dirty="0" smtClean="0"/>
              <a:t> parameter.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Req</a:t>
            </a:r>
            <a:r>
              <a:rPr lang="en-US" dirty="0" smtClean="0"/>
              <a:t> properties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51430"/>
              </p:ext>
            </p:extLst>
          </p:nvPr>
        </p:nvGraphicFramePr>
        <p:xfrm>
          <a:off x="685800" y="1924812"/>
          <a:ext cx="7315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49377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req.app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Points to the express app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req.body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 } of body properties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req.query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 } of query parameters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req.method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- HTTP Method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req.params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 } hash of </a:t>
                      </a:r>
                      <a:r>
                        <a:rPr lang="en-US" dirty="0" err="1" smtClean="0"/>
                        <a:t>url</a:t>
                      </a:r>
                      <a:r>
                        <a:rPr lang="en-US" dirty="0" smtClean="0"/>
                        <a:t> parameters /users/:id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req.xhr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Boolean – based on header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req.cookies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 } of cookie values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req.param</a:t>
                      </a:r>
                      <a:r>
                        <a:rPr lang="en-US" dirty="0" smtClean="0"/>
                        <a:t>(name)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Search query, </a:t>
                      </a:r>
                      <a:r>
                        <a:rPr lang="en-US" dirty="0" err="1" smtClean="0"/>
                        <a:t>params</a:t>
                      </a:r>
                      <a:r>
                        <a:rPr lang="en-US" dirty="0" smtClean="0"/>
                        <a:t>, body for property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46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These are properties on the res parameter.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 properties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295871"/>
              </p:ext>
            </p:extLst>
          </p:nvPr>
        </p:nvGraphicFramePr>
        <p:xfrm>
          <a:off x="685800" y="192481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res.app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Points to the express app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res.locals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 } of</a:t>
                      </a:r>
                      <a:r>
                        <a:rPr lang="en-US" baseline="0" dirty="0" smtClean="0"/>
                        <a:t> properties avail for this page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47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sz="2000" dirty="0" smtClean="0"/>
              <a:t>Middleware and the importance of order</a:t>
            </a:r>
          </a:p>
          <a:p>
            <a:pPr lvl="0"/>
            <a:r>
              <a:rPr lang="en-US" sz="2000" dirty="0" smtClean="0"/>
              <a:t>Generating an application skeleton:  </a:t>
            </a:r>
            <a:r>
              <a:rPr lang="en-US" sz="1800" dirty="0" smtClean="0">
                <a:solidFill>
                  <a:srgbClr val="FF0000"/>
                </a:solidFill>
                <a:latin typeface="Monaco"/>
                <a:cs typeface="Monaco"/>
              </a:rPr>
              <a:t>express your-site</a:t>
            </a:r>
            <a:endParaRPr lang="en-US" sz="2000" dirty="0">
              <a:solidFill>
                <a:srgbClr val="FF0000"/>
              </a:solidFill>
              <a:latin typeface="Monaco"/>
              <a:cs typeface="Monaco"/>
            </a:endParaRPr>
          </a:p>
          <a:p>
            <a:pPr lvl="0"/>
            <a:r>
              <a:rPr lang="en-US" sz="2000" dirty="0" smtClean="0"/>
              <a:t>Configuration:  </a:t>
            </a:r>
            <a:r>
              <a:rPr lang="en-US" sz="1800" dirty="0" err="1" smtClean="0">
                <a:solidFill>
                  <a:srgbClr val="FF0000"/>
                </a:solidFill>
                <a:latin typeface="Monaco"/>
                <a:cs typeface="Monaco"/>
              </a:rPr>
              <a:t>app.set</a:t>
            </a:r>
            <a:r>
              <a:rPr lang="en-US" sz="1800" dirty="0" smtClean="0">
                <a:latin typeface="Monaco"/>
                <a:cs typeface="Monaco"/>
              </a:rPr>
              <a:t>('key', value)</a:t>
            </a:r>
            <a:endParaRPr lang="en-US" sz="1800" dirty="0">
              <a:latin typeface="Monaco"/>
              <a:cs typeface="Monaco"/>
            </a:endParaRPr>
          </a:p>
          <a:p>
            <a:pPr lvl="0"/>
            <a:r>
              <a:rPr lang="en-US" sz="2000" dirty="0" smtClean="0"/>
              <a:t>Handling downloads:  </a:t>
            </a:r>
            <a:r>
              <a:rPr lang="en-US" sz="1800" dirty="0" err="1" smtClean="0">
                <a:solidFill>
                  <a:srgbClr val="FF0000"/>
                </a:solidFill>
                <a:latin typeface="Monaco"/>
                <a:cs typeface="Monaco"/>
              </a:rPr>
              <a:t>res.download</a:t>
            </a:r>
            <a:r>
              <a:rPr lang="en-US" sz="1800" dirty="0" smtClean="0">
                <a:latin typeface="Monaco"/>
                <a:cs typeface="Monaco"/>
              </a:rPr>
              <a:t>(..)</a:t>
            </a:r>
            <a:endParaRPr lang="en-US" sz="1800" dirty="0">
              <a:latin typeface="Monaco"/>
              <a:cs typeface="Monaco"/>
            </a:endParaRPr>
          </a:p>
          <a:p>
            <a:pPr lvl="0"/>
            <a:r>
              <a:rPr lang="en-US" sz="2000" dirty="0" smtClean="0"/>
              <a:t>Handling uploads: </a:t>
            </a:r>
            <a:r>
              <a:rPr lang="en-US" sz="1800" dirty="0" err="1" smtClean="0">
                <a:solidFill>
                  <a:srgbClr val="FF0000"/>
                </a:solidFill>
                <a:latin typeface="Monaco"/>
                <a:cs typeface="Monaco"/>
              </a:rPr>
              <a:t>req.files</a:t>
            </a:r>
            <a:r>
              <a:rPr lang="en-US" sz="1800" dirty="0" smtClean="0">
                <a:solidFill>
                  <a:srgbClr val="FF0000"/>
                </a:solidFill>
                <a:latin typeface="Monaco"/>
                <a:cs typeface="Monaco"/>
              </a:rPr>
              <a:t>.&lt;</a:t>
            </a:r>
            <a:r>
              <a:rPr lang="en-US" sz="1800" dirty="0" err="1" smtClean="0">
                <a:solidFill>
                  <a:srgbClr val="FF0000"/>
                </a:solidFill>
                <a:latin typeface="Monaco"/>
                <a:cs typeface="Monaco"/>
              </a:rPr>
              <a:t>formInputName</a:t>
            </a:r>
            <a:r>
              <a:rPr lang="en-US" sz="1800" dirty="0" smtClean="0">
                <a:solidFill>
                  <a:srgbClr val="FF0000"/>
                </a:solidFill>
                <a:latin typeface="Monaco"/>
                <a:cs typeface="Monaco"/>
              </a:rPr>
              <a:t>&gt;.path</a:t>
            </a:r>
            <a:endParaRPr lang="en-US" sz="1800" dirty="0">
              <a:solidFill>
                <a:srgbClr val="FF0000"/>
              </a:solidFill>
              <a:latin typeface="Monaco"/>
              <a:cs typeface="Monaco"/>
            </a:endParaRPr>
          </a:p>
          <a:p>
            <a:pPr lvl="0"/>
            <a:r>
              <a:rPr lang="en-US" sz="2000" dirty="0" smtClean="0"/>
              <a:t>Authentication: </a:t>
            </a:r>
            <a:r>
              <a:rPr lang="en-US" sz="1800" dirty="0" smtClean="0">
                <a:solidFill>
                  <a:srgbClr val="FF0000"/>
                </a:solidFill>
                <a:latin typeface="Monaco"/>
                <a:cs typeface="Monaco"/>
              </a:rPr>
              <a:t>require('passport')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then use various strategies</a:t>
            </a:r>
            <a:endParaRPr lang="en-US" sz="2000" dirty="0"/>
          </a:p>
          <a:p>
            <a:pPr lvl="0"/>
            <a:r>
              <a:rPr lang="en-US" sz="2000" dirty="0" smtClean="0"/>
              <a:t>Routing: </a:t>
            </a:r>
            <a:r>
              <a:rPr lang="en-US" sz="1800" dirty="0" smtClean="0">
                <a:solidFill>
                  <a:srgbClr val="FF0000"/>
                </a:solidFill>
                <a:latin typeface="Monaco"/>
                <a:cs typeface="Monaco"/>
              </a:rPr>
              <a:t>app</a:t>
            </a:r>
            <a:r>
              <a:rPr lang="en-US" sz="1800" dirty="0" smtClean="0">
                <a:latin typeface="Monaco"/>
                <a:cs typeface="Monaco"/>
              </a:rPr>
              <a:t>.&lt;HTTP_VERB&gt;(path, handler)</a:t>
            </a:r>
            <a:endParaRPr lang="en-US" sz="1800" dirty="0">
              <a:latin typeface="Monaco"/>
              <a:cs typeface="Monaco"/>
            </a:endParaRPr>
          </a:p>
          <a:p>
            <a:pPr lvl="0"/>
            <a:r>
              <a:rPr lang="en-US" sz="2000" dirty="0" smtClean="0"/>
              <a:t>Error handling: </a:t>
            </a:r>
            <a:r>
              <a:rPr lang="en-US" sz="1800" dirty="0" err="1" smtClean="0">
                <a:solidFill>
                  <a:srgbClr val="FF0000"/>
                </a:solidFill>
                <a:latin typeface="Monaco"/>
                <a:cs typeface="Monaco"/>
              </a:rPr>
              <a:t>errorhandler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else your own</a:t>
            </a:r>
            <a:endParaRPr lang="en-US" sz="2000" dirty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0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Express is a minimal and flexible web application framework</a:t>
            </a:r>
          </a:p>
          <a:p>
            <a:r>
              <a:rPr lang="en-US" dirty="0"/>
              <a:t>N</a:t>
            </a:r>
            <a:r>
              <a:rPr lang="en-US" dirty="0" smtClean="0"/>
              <a:t>ot opinionated on the structure of your application</a:t>
            </a:r>
          </a:p>
          <a:p>
            <a:r>
              <a:rPr lang="en-US" dirty="0" smtClean="0"/>
              <a:t>Probably the most-used web application framework for </a:t>
            </a:r>
            <a:r>
              <a:rPr lang="en-US" dirty="0" err="1" smtClean="0"/>
              <a:t>Node.js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Express?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28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Prior to Express 4.0, Express was built on top of Connect</a:t>
            </a:r>
          </a:p>
          <a:p>
            <a:r>
              <a:rPr lang="en-US" dirty="0" smtClean="0"/>
              <a:t>Express 4.0 does not include Connect</a:t>
            </a:r>
          </a:p>
          <a:p>
            <a:r>
              <a:rPr lang="en-US" dirty="0" smtClean="0"/>
              <a:t>Connect seems to have pioneered "middleware"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and Connect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4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i="1" dirty="0"/>
              <a:t>M</a:t>
            </a:r>
            <a:r>
              <a:rPr lang="en-US" i="1" dirty="0" smtClean="0"/>
              <a:t>iddleware</a:t>
            </a:r>
            <a:r>
              <a:rPr lang="en-US" dirty="0" smtClean="0"/>
              <a:t> are functions that intercept requests and responses, execute logic, and then pass control to subsequent middleware functions or end the response</a:t>
            </a:r>
          </a:p>
          <a:p>
            <a:r>
              <a:rPr lang="en-US" dirty="0" smtClean="0"/>
              <a:t>Simple example: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2999" y="3271897"/>
            <a:ext cx="58674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express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'express'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app = express();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req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, res, next)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"Request made"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next();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});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</a:rPr>
              <a:t>app.listen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(3000);</a:t>
            </a:r>
          </a:p>
        </p:txBody>
      </p:sp>
    </p:spTree>
    <p:extLst>
      <p:ext uri="{BB962C8B-B14F-4D97-AF65-F5344CB8AC3E}">
        <p14:creationId xmlns:p14="http://schemas.microsoft.com/office/powerpoint/2010/main" val="338321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Can create custom middleware or use any number of Express or third-party modules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dirty="0" smtClean="0"/>
              <a:t>Middleware can be chained</a:t>
            </a:r>
          </a:p>
          <a:p>
            <a:r>
              <a:rPr lang="en-US" dirty="0" smtClean="0"/>
              <a:t>Each middleware function must specify three parameters: request, response, next</a:t>
            </a:r>
          </a:p>
          <a:p>
            <a:r>
              <a:rPr lang="en-US" dirty="0" smtClean="0"/>
              <a:t>The </a:t>
            </a:r>
            <a:r>
              <a:rPr lang="en-US" sz="2000" dirty="0" smtClean="0">
                <a:latin typeface="Monaco"/>
                <a:cs typeface="Monaco"/>
              </a:rPr>
              <a:t>next</a:t>
            </a:r>
            <a:r>
              <a:rPr lang="en-US" dirty="0" smtClean="0"/>
              <a:t> parameter is very important if you have more than one middleware function!</a:t>
            </a:r>
          </a:p>
          <a:p>
            <a:r>
              <a:rPr lang="en-US" dirty="0" smtClean="0"/>
              <a:t>As we will see in the example, ordering middleware functions is important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65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Middleware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1337369"/>
            <a:ext cx="8247413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express = require(</a:t>
            </a:r>
            <a:r>
              <a:rPr lang="en-US" sz="1400" b="1" dirty="0">
                <a:solidFill>
                  <a:srgbClr val="2A00FF"/>
                </a:solidFill>
                <a:latin typeface="Monaco"/>
              </a:rPr>
              <a:t>'express'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app = express();</a:t>
            </a:r>
          </a:p>
          <a:p>
            <a:endParaRPr lang="en-US" sz="1400" dirty="0">
              <a:latin typeface="Monaco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awesomeMiddleware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req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, res, next)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onaco"/>
              </a:rPr>
              <a:t>'first middleware'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next();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endParaRPr lang="en-US" sz="1400" dirty="0">
              <a:latin typeface="Monaco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helloWorld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req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, res)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onaco"/>
              </a:rPr>
              <a:t>'second middleware'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res.end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onaco"/>
              </a:rPr>
              <a:t>'Hello World!'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endParaRPr lang="en-US" sz="1400" dirty="0">
              <a:latin typeface="Monaco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awesomeMiddleware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helloWorld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Monaco"/>
              </a:rPr>
              <a:t>app.listen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(3000);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5871047" y="1924152"/>
            <a:ext cx="2833565" cy="707886"/>
          </a:xfrm>
          <a:prstGeom prst="wedgeRectCallout">
            <a:avLst>
              <a:gd name="adj1" fmla="val -190472"/>
              <a:gd name="adj2" fmla="val 5504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Move on to the next middleware function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2514600" y="5080337"/>
            <a:ext cx="6096000" cy="1015663"/>
          </a:xfrm>
          <a:prstGeom prst="wedgeRectCallout">
            <a:avLst>
              <a:gd name="adj1" fmla="val -42199"/>
              <a:gd name="adj2" fmla="val -9654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As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written, this will echo two messages in the console. If the </a:t>
            </a:r>
            <a:r>
              <a:rPr kumimoji="0" lang="en-US" sz="1600" i="1" u="none" strike="noStrike" cap="none" normalizeH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helloWorld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middleware is changed to be first, you would only see "second middleware" in the console.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5777035" y="3429000"/>
            <a:ext cx="2833565" cy="1015663"/>
          </a:xfrm>
          <a:prstGeom prst="wedgeRectCallout">
            <a:avLst>
              <a:gd name="adj1" fmla="val -128301"/>
              <a:gd name="adj2" fmla="val -2703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Calling </a:t>
            </a:r>
            <a:r>
              <a:rPr kumimoji="0" lang="en-US" sz="2000" i="1" u="none" strike="noStrike" cap="none" normalizeH="0" baseline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response.end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() is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the last step in a middleware chain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15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Error handling middleware functions must take the form </a:t>
            </a:r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function(err, </a:t>
            </a:r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req</a:t>
            </a:r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, res, next)</a:t>
            </a:r>
          </a:p>
          <a:p>
            <a:r>
              <a:rPr lang="en-US" dirty="0" smtClean="0"/>
              <a:t>Typically error handler middleware is specified </a:t>
            </a:r>
            <a:r>
              <a:rPr lang="en-US" b="1" dirty="0" smtClean="0"/>
              <a:t>last</a:t>
            </a:r>
            <a:r>
              <a:rPr lang="en-US" dirty="0" smtClean="0"/>
              <a:t> in the chain of middleware functions</a:t>
            </a:r>
          </a:p>
          <a:p>
            <a:r>
              <a:rPr lang="en-US" dirty="0" smtClean="0"/>
              <a:t>If a middleware calls </a:t>
            </a:r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next()</a:t>
            </a:r>
            <a:r>
              <a:rPr lang="en-US" dirty="0" smtClean="0"/>
              <a:t> with no arguments, control is passed to the next middleware function</a:t>
            </a:r>
          </a:p>
          <a:p>
            <a:r>
              <a:rPr lang="en-US" dirty="0" smtClean="0"/>
              <a:t>Signal an error by passing the error as the first argument to </a:t>
            </a:r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next()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If a middleware calls </a:t>
            </a:r>
            <a:r>
              <a:rPr lang="en-US" sz="2000" dirty="0">
                <a:solidFill>
                  <a:srgbClr val="FF0000"/>
                </a:solidFill>
                <a:latin typeface="Monaco"/>
                <a:cs typeface="Monaco"/>
              </a:rPr>
              <a:t>next()</a:t>
            </a:r>
            <a:r>
              <a:rPr lang="en-US" dirty="0"/>
              <a:t> with </a:t>
            </a:r>
            <a:r>
              <a:rPr lang="en-US" dirty="0" smtClean="0"/>
              <a:t>an error argument, </a:t>
            </a:r>
            <a:r>
              <a:rPr lang="en-US" dirty="0"/>
              <a:t>control is passed to the next </a:t>
            </a:r>
            <a:r>
              <a:rPr lang="en-US" dirty="0" smtClean="0"/>
              <a:t>error-handling middleware function</a:t>
            </a:r>
          </a:p>
          <a:p>
            <a:r>
              <a:rPr lang="en-US" dirty="0" smtClean="0"/>
              <a:t>Can be chained like any other middleware function</a:t>
            </a:r>
            <a:endParaRPr lang="en-US" dirty="0"/>
          </a:p>
          <a:p>
            <a:endParaRPr lang="en-US" dirty="0" smtClean="0"/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 Middleware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Error Handling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2858089"/>
            <a:ext cx="82474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errorHandler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(err, 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req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, res, next)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env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process.env.NODE_ENV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|| </a:t>
            </a:r>
            <a:r>
              <a:rPr lang="en-US" sz="1400" b="1" dirty="0">
                <a:solidFill>
                  <a:srgbClr val="2A00FF"/>
                </a:solidFill>
                <a:latin typeface="Monaco"/>
              </a:rPr>
              <a:t>'development'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;    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res.statusCode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= 500;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Monaco"/>
              </a:rPr>
              <a:t>switch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env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Monaco"/>
              </a:rPr>
              <a:t>case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Monaco"/>
              </a:rPr>
              <a:t>'development'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res.setHeader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onaco"/>
              </a:rPr>
              <a:t>'Content-Type'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400" dirty="0">
                <a:solidFill>
                  <a:srgbClr val="2A00FF"/>
                </a:solidFill>
                <a:latin typeface="Monaco"/>
              </a:rPr>
              <a:t>'application/</a:t>
            </a:r>
            <a:r>
              <a:rPr lang="en-US" sz="1400" dirty="0" err="1">
                <a:solidFill>
                  <a:srgbClr val="2A00FF"/>
                </a:solidFill>
                <a:latin typeface="Monaco"/>
              </a:rPr>
              <a:t>json</a:t>
            </a:r>
            <a:r>
              <a:rPr lang="en-US" sz="1400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res.end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JSON.stringify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(err));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400" b="1" dirty="0">
                <a:solidFill>
                  <a:srgbClr val="7F0055"/>
                </a:solidFill>
                <a:latin typeface="Monaco"/>
              </a:rPr>
              <a:t>break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Monaco"/>
              </a:rPr>
              <a:t>default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res.end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onaco"/>
              </a:rPr>
              <a:t>'Server error'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}</a:t>
            </a:r>
          </a:p>
        </p:txBody>
      </p:sp>
      <p:sp>
        <p:nvSpPr>
          <p:cNvPr id="3" name="Rectangular Callout 2"/>
          <p:cNvSpPr/>
          <p:nvPr/>
        </p:nvSpPr>
        <p:spPr bwMode="auto">
          <a:xfrm>
            <a:off x="1128888" y="1382128"/>
            <a:ext cx="2916297" cy="1015663"/>
          </a:xfrm>
          <a:prstGeom prst="wedgeRectCallout">
            <a:avLst>
              <a:gd name="adj1" fmla="val 36264"/>
              <a:gd name="adj2" fmla="val 9306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Error handling middleware defines 4 arguments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6158761" y="1382128"/>
            <a:ext cx="2436518" cy="1015663"/>
          </a:xfrm>
          <a:prstGeom prst="wedgeRectCallout">
            <a:avLst>
              <a:gd name="adj1" fmla="val -76999"/>
              <a:gd name="adj2" fmla="val 1180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1600" i="1" dirty="0" err="1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env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is set to the value of the environment variable 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NODE_ENV</a:t>
            </a:r>
            <a:endParaRPr kumimoji="0" lang="en-US" sz="16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Monaco"/>
              <a:cs typeface="Monaco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5943600" y="3200400"/>
            <a:ext cx="2916297" cy="707886"/>
          </a:xfrm>
          <a:prstGeom prst="wedgeRectCallout">
            <a:avLst>
              <a:gd name="adj1" fmla="val -176946"/>
              <a:gd name="adj2" fmla="val 2215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Handle error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differently based on environment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90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PPT_template_v1">
  <a:themeElements>
    <a:clrScheme name="Custom 6">
      <a:dk1>
        <a:srgbClr val="000000"/>
      </a:dk1>
      <a:lt1>
        <a:srgbClr val="FFFFFF"/>
      </a:lt1>
      <a:dk2>
        <a:srgbClr val="F8981D"/>
      </a:dk2>
      <a:lt2>
        <a:srgbClr val="B32317"/>
      </a:lt2>
      <a:accent1>
        <a:srgbClr val="00457C"/>
      </a:accent1>
      <a:accent2>
        <a:srgbClr val="0079C1"/>
      </a:accent2>
      <a:accent3>
        <a:srgbClr val="6DB33F"/>
      </a:accent3>
      <a:accent4>
        <a:srgbClr val="C2CD23"/>
      </a:accent4>
      <a:accent5>
        <a:srgbClr val="007C85"/>
      </a:accent5>
      <a:accent6>
        <a:srgbClr val="26BCD7"/>
      </a:accent6>
      <a:hlink>
        <a:srgbClr val="0079C1"/>
      </a:hlink>
      <a:folHlink>
        <a:srgbClr val="C3CE2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57C"/>
        </a:solidFill>
        <a:ln>
          <a:noFill/>
        </a:ln>
        <a:effectLst/>
      </a:spPr>
      <a:bodyPr lIns="45720" tIns="45720" rIns="45720" bIns="45720" rtlCol="0" anchor="ctr" anchorCtr="1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17074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t">
        <a:spAutoFit/>
      </a:bodyPr>
      <a:lstStyle>
        <a:defPPr marR="0" algn="l" defTabSz="457200" rtl="0" eaLnBrk="1" fontAlgn="auto" latinLnBrk="0" hangingPunct="1">
          <a:lnSpc>
            <a:spcPct val="100000"/>
          </a:lnSpc>
          <a:spcBef>
            <a:spcPct val="0"/>
          </a:spcBef>
          <a:buClrTx/>
          <a:buSzTx/>
          <a:tabLst/>
          <a:defRPr kumimoji="0" sz="2200" b="0" i="0" u="none" strike="noStrike" kern="1200" spc="0" normalizeH="0" baseline="0" noProof="0" dirty="0" smtClean="0">
            <a:ln>
              <a:noFill/>
            </a:ln>
            <a:effectLst/>
            <a:uLnTx/>
            <a:uFillTx/>
            <a:latin typeface="Arial"/>
            <a:ea typeface="+mn-ea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PPT_template_v1</Template>
  <TotalTime>9098</TotalTime>
  <Words>1452</Words>
  <Application>Microsoft Macintosh PowerPoint</Application>
  <PresentationFormat>On-screen Show (4:3)</PresentationFormat>
  <Paragraphs>260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Calibri</vt:lpstr>
      <vt:lpstr>Lucida Grande</vt:lpstr>
      <vt:lpstr>Monaco</vt:lpstr>
      <vt:lpstr>Myriad Pro</vt:lpstr>
      <vt:lpstr>Wingdings</vt:lpstr>
      <vt:lpstr>Arial</vt:lpstr>
      <vt:lpstr>PPT_template_v1</vt:lpstr>
      <vt:lpstr>Express Web Application Framework</vt:lpstr>
      <vt:lpstr>Overview</vt:lpstr>
      <vt:lpstr>What is Express?</vt:lpstr>
      <vt:lpstr>Express and Connect</vt:lpstr>
      <vt:lpstr>Middleware</vt:lpstr>
      <vt:lpstr>Middleware (continued)</vt:lpstr>
      <vt:lpstr>Custom Middleware Example</vt:lpstr>
      <vt:lpstr>Error Handling Middleware</vt:lpstr>
      <vt:lpstr>Custom Error Handling Example</vt:lpstr>
      <vt:lpstr>Generating an Application</vt:lpstr>
      <vt:lpstr>Generating an Application (continued)</vt:lpstr>
      <vt:lpstr>Configuring Express</vt:lpstr>
      <vt:lpstr>Configuring Express (continued)</vt:lpstr>
      <vt:lpstr>Routing</vt:lpstr>
      <vt:lpstr>Routing (continued)</vt:lpstr>
      <vt:lpstr>Handling Downloads</vt:lpstr>
      <vt:lpstr>Handling Uploads</vt:lpstr>
      <vt:lpstr>Authentication</vt:lpstr>
      <vt:lpstr>Authentication (continued)</vt:lpstr>
      <vt:lpstr>Error handling</vt:lpstr>
      <vt:lpstr>Error handling (continued)</vt:lpstr>
      <vt:lpstr>Nodemon</vt:lpstr>
      <vt:lpstr>App properties</vt:lpstr>
      <vt:lpstr>Req properties</vt:lpstr>
      <vt:lpstr>Res properties</vt:lpstr>
      <vt:lpstr>Summary</vt:lpstr>
    </vt:vector>
  </TitlesOfParts>
  <Company>eBay, Inc.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Microsoft Office User</cp:lastModifiedBy>
  <cp:revision>873</cp:revision>
  <cp:lastPrinted>2011-10-12T18:09:11Z</cp:lastPrinted>
  <dcterms:created xsi:type="dcterms:W3CDTF">2013-02-07T04:33:41Z</dcterms:created>
  <dcterms:modified xsi:type="dcterms:W3CDTF">2016-05-13T01:23:00Z</dcterms:modified>
</cp:coreProperties>
</file>