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8" r:id="rId2"/>
    <p:sldId id="327" r:id="rId3"/>
    <p:sldId id="328" r:id="rId4"/>
    <p:sldId id="347" r:id="rId5"/>
    <p:sldId id="343" r:id="rId6"/>
    <p:sldId id="344" r:id="rId7"/>
    <p:sldId id="345" r:id="rId8"/>
    <p:sldId id="346" r:id="rId9"/>
    <p:sldId id="34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79" d="100"/>
          <a:sy n="79" d="100"/>
        </p:scale>
        <p:origin x="-2120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30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7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Express Web Application </a:t>
            </a:r>
            <a:r>
              <a:rPr lang="en-US" sz="3600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7972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Either install globally with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use express executable</a:t>
            </a:r>
          </a:p>
          <a:p>
            <a:pPr marL="2889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latin typeface="Monaco"/>
                <a:cs typeface="Monaco"/>
              </a:rPr>
              <a:t>$ </a:t>
            </a:r>
            <a:r>
              <a:rPr lang="en-US" sz="1600" dirty="0" err="1">
                <a:latin typeface="Monaco"/>
                <a:cs typeface="Monaco"/>
              </a:rPr>
              <a:t>npm</a:t>
            </a:r>
            <a:r>
              <a:rPr lang="en-US" sz="1600" dirty="0">
                <a:latin typeface="Monaco"/>
                <a:cs typeface="Monaco"/>
              </a:rPr>
              <a:t> install –g </a:t>
            </a:r>
            <a:r>
              <a:rPr lang="en-US" sz="1600" dirty="0" smtClean="0">
                <a:latin typeface="Monaco"/>
                <a:cs typeface="Monaco"/>
              </a:rPr>
              <a:t>express-generator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$ express awesome-blog</a:t>
            </a:r>
          </a:p>
          <a:p>
            <a:endParaRPr lang="en-US" dirty="0" smtClean="0"/>
          </a:p>
          <a:p>
            <a:r>
              <a:rPr lang="en-US" dirty="0"/>
              <a:t>Or create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package.json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your application, declare express as a dependency, and use </a:t>
            </a:r>
            <a:r>
              <a:rPr lang="en-US" sz="2000" dirty="0" err="1">
                <a:latin typeface="Monaco"/>
                <a:cs typeface="Monaco"/>
              </a:rPr>
              <a:t>npm</a:t>
            </a:r>
            <a:r>
              <a:rPr lang="en-US" sz="2000" dirty="0">
                <a:latin typeface="Monaco"/>
                <a:cs typeface="Monaco"/>
              </a:rPr>
              <a:t> install</a:t>
            </a:r>
          </a:p>
          <a:p>
            <a:pPr marL="285750" lvl="1" indent="0">
              <a:buNone/>
            </a:pPr>
            <a:r>
              <a:rPr lang="en-US" sz="1600" dirty="0" smtClean="0">
                <a:latin typeface="Monaco"/>
                <a:cs typeface="Monaco"/>
              </a:rPr>
              <a:t/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{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"name": "awesome-blog"</a:t>
            </a:r>
            <a:r>
              <a:rPr lang="en-US" sz="1600" dirty="0" smtClean="0">
                <a:latin typeface="Monaco"/>
                <a:cs typeface="Monaco"/>
              </a:rPr>
              <a:t>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"dependencies": </a:t>
            </a:r>
            <a:r>
              <a:rPr lang="en-US" sz="1600" dirty="0" smtClean="0">
                <a:latin typeface="Monaco"/>
                <a:cs typeface="Monaco"/>
              </a:rPr>
              <a:t>{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"express": "4.1.1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}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920073" y="4169363"/>
            <a:ext cx="3697112" cy="1323439"/>
          </a:xfrm>
          <a:prstGeom prst="wedgeRectCallout">
            <a:avLst>
              <a:gd name="adj1" fmla="val -84181"/>
              <a:gd name="adj2" fmla="val 160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Use "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npm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show express version" to find the latest version; also you can use semantic versioning (http://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semver.org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7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 of installing Express globally and using the </a:t>
            </a:r>
            <a:r>
              <a:rPr lang="en-US" sz="2000" dirty="0" smtClean="0">
                <a:latin typeface="Monaco"/>
                <a:cs typeface="Monaco"/>
              </a:rPr>
              <a:t>express</a:t>
            </a:r>
            <a:r>
              <a:rPr lang="en-US" dirty="0" smtClean="0"/>
              <a:t> executable is that you have a complete working application generated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Application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03" y="3236149"/>
            <a:ext cx="72850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$ cd awesome-blog</a:t>
            </a:r>
          </a:p>
          <a:p>
            <a:r>
              <a:rPr lang="en-US" sz="2000" dirty="0" smtClean="0">
                <a:latin typeface="Monaco"/>
                <a:cs typeface="Monaco"/>
              </a:rPr>
              <a:t>$ node </a:t>
            </a:r>
            <a:r>
              <a:rPr lang="en-US" sz="2000" dirty="0" err="1" smtClean="0">
                <a:latin typeface="Monaco"/>
                <a:cs typeface="Monaco"/>
              </a:rPr>
              <a:t>app.js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Express server listening on port 3000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3554" y="2474316"/>
            <a:ext cx="2965581" cy="1015663"/>
          </a:xfrm>
          <a:prstGeom prst="wedgeRectCallout">
            <a:avLst>
              <a:gd name="adj1" fmla="val -117375"/>
              <a:gd name="adj2" fmla="val 767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default, the express generator creates your application in </a:t>
            </a:r>
            <a:r>
              <a:rPr kumimoji="0" lang="en-US" sz="20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app.js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05400" y="4876800"/>
            <a:ext cx="2624666" cy="707886"/>
          </a:xfrm>
          <a:prstGeom prst="wedgeRectCallout">
            <a:avLst>
              <a:gd name="adj1" fmla="val -5773"/>
              <a:gd name="adj2" fmla="val -1434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port is configurable in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app.js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 provides several functions for configuration</a:t>
            </a:r>
          </a:p>
          <a:p>
            <a:r>
              <a:rPr lang="en-US" dirty="0"/>
              <a:t>A</a:t>
            </a:r>
            <a:r>
              <a:rPr lang="en-US" dirty="0" smtClean="0"/>
              <a:t>vailable globally within your application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set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assigns a </a:t>
            </a:r>
            <a:r>
              <a:rPr lang="en-US" sz="1600" dirty="0">
                <a:latin typeface="Monaco"/>
                <a:cs typeface="Monaco"/>
              </a:rPr>
              <a:t>value</a:t>
            </a:r>
            <a:r>
              <a:rPr lang="en-US" dirty="0" smtClean="0"/>
              <a:t> to </a:t>
            </a:r>
            <a:r>
              <a:rPr lang="en-US" sz="1600" dirty="0">
                <a:latin typeface="Monaco"/>
                <a:cs typeface="Monaco"/>
              </a:rPr>
              <a:t>name</a:t>
            </a:r>
            <a:r>
              <a:rPr lang="en-US" dirty="0" smtClean="0"/>
              <a:t> </a:t>
            </a:r>
            <a:endParaRPr lang="en-US" dirty="0" smtClean="0">
              <a:latin typeface="Monaco"/>
              <a:cs typeface="Monaco"/>
            </a:endParaRPr>
          </a:p>
          <a:p>
            <a:pPr marL="5715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express = require('express')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app = express()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it-IT" sz="1600" dirty="0" err="1" smtClean="0">
                <a:solidFill>
                  <a:srgbClr val="000000"/>
                </a:solidFill>
                <a:latin typeface="Monaco"/>
              </a:rPr>
              <a:t>app.set</a:t>
            </a:r>
            <a:r>
              <a:rPr lang="it-IT" sz="1600" dirty="0">
                <a:solidFill>
                  <a:srgbClr val="000000"/>
                </a:solidFill>
                <a:latin typeface="Monaco"/>
              </a:rPr>
              <a:t>('</a:t>
            </a:r>
            <a:r>
              <a:rPr lang="it-IT" sz="1600" dirty="0" err="1">
                <a:solidFill>
                  <a:srgbClr val="000000"/>
                </a:solidFill>
                <a:latin typeface="Monaco"/>
              </a:rPr>
              <a:t>port</a:t>
            </a:r>
            <a:r>
              <a:rPr lang="it-IT" sz="1600" dirty="0">
                <a:solidFill>
                  <a:srgbClr val="000000"/>
                </a:solidFill>
                <a:latin typeface="Monaco"/>
              </a:rPr>
              <a:t>', 3000);</a:t>
            </a:r>
          </a:p>
          <a:p>
            <a:pPr lvl="1"/>
            <a:r>
              <a:rPr lang="it-IT" sz="1600" dirty="0" err="1" smtClean="0">
                <a:solidFill>
                  <a:srgbClr val="FF0000"/>
                </a:solidFill>
                <a:latin typeface="Monaco"/>
                <a:cs typeface="Monaco"/>
              </a:rPr>
              <a:t>get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value</a:t>
            </a:r>
            <a:r>
              <a:rPr lang="it-IT" dirty="0"/>
              <a:t> from a </a:t>
            </a:r>
            <a:r>
              <a:rPr lang="it-IT" dirty="0" err="1"/>
              <a:t>name</a:t>
            </a:r>
            <a:endParaRPr lang="it-IT" dirty="0"/>
          </a:p>
          <a:p>
            <a:pPr marL="5715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('port');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enable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sets name to </a:t>
            </a:r>
            <a:r>
              <a:rPr lang="en-US" sz="1600" dirty="0">
                <a:latin typeface="Monaco"/>
                <a:cs typeface="Monaco"/>
              </a:rPr>
              <a:t>true</a:t>
            </a:r>
          </a:p>
          <a:p>
            <a:pPr marL="571500" lvl="2" indent="0">
              <a:buNone/>
            </a:pPr>
            <a:r>
              <a:rPr lang="en-US" sz="1600" dirty="0" err="1">
                <a:latin typeface="Monaco"/>
                <a:cs typeface="Monaco"/>
              </a:rPr>
              <a:t>app.enable</a:t>
            </a:r>
            <a:r>
              <a:rPr lang="en-US" sz="1600" dirty="0">
                <a:latin typeface="Monaco"/>
                <a:cs typeface="Monaco"/>
              </a:rPr>
              <a:t>('debug');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disable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sets name to </a:t>
            </a:r>
            <a:r>
              <a:rPr lang="en-US" sz="1600" dirty="0">
                <a:latin typeface="Monaco"/>
                <a:cs typeface="Monaco"/>
              </a:rPr>
              <a:t>false</a:t>
            </a:r>
          </a:p>
          <a:p>
            <a:pPr marL="571500" lvl="2" indent="0">
              <a:buNone/>
            </a:pPr>
            <a:r>
              <a:rPr lang="en-US" sz="1600" dirty="0" err="1">
                <a:latin typeface="Monaco"/>
                <a:cs typeface="Monaco"/>
              </a:rPr>
              <a:t>app.disable</a:t>
            </a:r>
            <a:r>
              <a:rPr lang="en-US" sz="1600" dirty="0">
                <a:latin typeface="Monaco"/>
                <a:cs typeface="Monaco"/>
              </a:rPr>
              <a:t>('debug')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Express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 has several settings available to alter how it behaves</a:t>
            </a:r>
          </a:p>
          <a:p>
            <a:r>
              <a:rPr lang="en-US" dirty="0" smtClean="0"/>
              <a:t>A few that you will likely encounter in almost any application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env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environment mode defaults to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process.env.NODE_ENV</a:t>
            </a:r>
            <a:r>
              <a:rPr lang="en-US" dirty="0" smtClean="0"/>
              <a:t> or "development"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view engine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the view engine you plan to use such as jade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views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directory containing your view files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Express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336093" cy="4818888"/>
          </a:xfrm>
        </p:spPr>
        <p:txBody>
          <a:bodyPr/>
          <a:lstStyle/>
          <a:p>
            <a:r>
              <a:rPr lang="en-US" dirty="0" smtClean="0"/>
              <a:t>Express supports all the standard HTTP verbs like GET, PUT, POST, DELETE</a:t>
            </a:r>
          </a:p>
          <a:p>
            <a:r>
              <a:rPr lang="en-US" dirty="0" smtClean="0"/>
              <a:t>Routes are evaluated in the order they are defined</a:t>
            </a:r>
          </a:p>
          <a:p>
            <a:pPr marL="574675" lvl="2" indent="-3175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app.post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('/login'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function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app.put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updateUser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function(request,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app.delete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deleteUser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function(request,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 smtClean="0">
              <a:latin typeface="Monaco"/>
            </a:endParaRPr>
          </a:p>
          <a:p>
            <a:r>
              <a:rPr lang="en-US" dirty="0"/>
              <a:t>You can also use </a:t>
            </a:r>
            <a:r>
              <a:rPr lang="en-US" dirty="0" err="1"/>
              <a:t>app.all</a:t>
            </a:r>
            <a:r>
              <a:rPr lang="en-US" dirty="0"/>
              <a:t>() which will match all verbs</a:t>
            </a:r>
          </a:p>
          <a:p>
            <a:pPr lvl="1"/>
            <a:r>
              <a:rPr lang="en-US" dirty="0"/>
              <a:t>A typical use case would be to define an </a:t>
            </a:r>
            <a:r>
              <a:rPr lang="en-US" dirty="0" err="1"/>
              <a:t>app.all</a:t>
            </a:r>
            <a:r>
              <a:rPr lang="en-US" dirty="0"/>
              <a:t>() route at the end of your route definitions as a 404 catch all handler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can use routes with path variables in the form </a:t>
            </a:r>
            <a:r>
              <a:rPr lang="en-US" sz="2000" dirty="0" err="1" smtClean="0">
                <a:latin typeface="Monaco"/>
                <a:cs typeface="Monaco"/>
              </a:rPr>
              <a:t>app.get</a:t>
            </a:r>
            <a:r>
              <a:rPr lang="en-US" sz="2000" dirty="0" smtClean="0">
                <a:latin typeface="Monaco"/>
                <a:cs typeface="Monaco"/>
              </a:rPr>
              <a:t>('/user/:id', function(</a:t>
            </a:r>
            <a:r>
              <a:rPr lang="en-US" sz="2000" dirty="0" err="1" smtClean="0">
                <a:latin typeface="Monaco"/>
                <a:cs typeface="Monaco"/>
              </a:rPr>
              <a:t>req</a:t>
            </a:r>
            <a:r>
              <a:rPr lang="en-US" sz="2000" dirty="0" smtClean="0">
                <a:latin typeface="Monaco"/>
                <a:cs typeface="Monaco"/>
              </a:rPr>
              <a:t>, res) {…})</a:t>
            </a:r>
          </a:p>
          <a:p>
            <a:pPr lvl="1"/>
            <a:r>
              <a:rPr lang="en-US" dirty="0" smtClean="0"/>
              <a:t>In the callback function, you can access the value of </a:t>
            </a:r>
            <a:r>
              <a:rPr lang="en-US" sz="1600" dirty="0" smtClean="0">
                <a:latin typeface="Monaco"/>
                <a:cs typeface="Monaco"/>
              </a:rPr>
              <a:t>:id</a:t>
            </a:r>
            <a:r>
              <a:rPr lang="en-US" dirty="0" smtClean="0"/>
              <a:t> with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req.params.id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Query variables such </a:t>
            </a:r>
            <a:r>
              <a:rPr lang="en-US" dirty="0"/>
              <a:t>as 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search?q</a:t>
            </a:r>
            <a:r>
              <a:rPr lang="en-US" sz="2000" dirty="0">
                <a:latin typeface="Monaco"/>
                <a:cs typeface="Monaco"/>
              </a:rPr>
              <a:t>=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dirty="0"/>
              <a:t> can be accessed with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req.query.q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If your application is non-trivial, consider organizing your routes in a separate </a:t>
            </a:r>
            <a:r>
              <a:rPr lang="en-US" sz="2000" dirty="0" err="1" smtClean="0">
                <a:latin typeface="Monaco"/>
                <a:cs typeface="Monaco"/>
              </a:rPr>
              <a:t>routes.js</a:t>
            </a:r>
            <a:r>
              <a:rPr lang="en-US" dirty="0" smtClean="0"/>
              <a:t> file and requiring it in your main </a:t>
            </a:r>
            <a:r>
              <a:rPr lang="en-US" sz="2000" dirty="0" err="1" smtClean="0">
                <a:latin typeface="Monaco"/>
                <a:cs typeface="Monaco"/>
              </a:rPr>
              <a:t>app.js</a:t>
            </a:r>
            <a:endParaRPr lang="en-US" sz="2000" dirty="0" smtClean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dirty="0">
                <a:latin typeface="Monaco"/>
                <a:cs typeface="Monaco"/>
              </a:rPr>
              <a:t>require('./routes'</a:t>
            </a:r>
            <a:r>
              <a:rPr lang="en-US" dirty="0" smtClean="0">
                <a:latin typeface="Monaco"/>
                <a:cs typeface="Monaco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Express response object includes a function that allows your file to be transferred as an attachment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Downloads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406" y="3828816"/>
            <a:ext cx="75343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response.download</a:t>
            </a:r>
            <a:r>
              <a:rPr lang="en-US" sz="1600" dirty="0" smtClean="0">
                <a:latin typeface="Monaco"/>
                <a:cs typeface="Monaco"/>
              </a:rPr>
              <a:t>('/prices-2014.pdf', '</a:t>
            </a:r>
            <a:r>
              <a:rPr lang="en-US" sz="1600" dirty="0" err="1" smtClean="0">
                <a:latin typeface="Monaco"/>
                <a:cs typeface="Monaco"/>
              </a:rPr>
              <a:t>prices.pdf</a:t>
            </a:r>
            <a:r>
              <a:rPr lang="en-US" sz="1600" dirty="0" smtClean="0">
                <a:latin typeface="Monaco"/>
                <a:cs typeface="Monaco"/>
              </a:rPr>
              <a:t>',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 function(err) {…});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66606" y="2596444"/>
            <a:ext cx="3245555" cy="707886"/>
          </a:xfrm>
          <a:prstGeom prst="wedgeRectCallout">
            <a:avLst>
              <a:gd name="adj1" fmla="val 56268"/>
              <a:gd name="adj2" fmla="val 1223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filename as it exists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on the server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05400" y="2590800"/>
            <a:ext cx="3461926" cy="707886"/>
          </a:xfrm>
          <a:prstGeom prst="wedgeRectCallout">
            <a:avLst>
              <a:gd name="adj1" fmla="val -22339"/>
              <a:gd name="adj2" fmla="val 1245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The filename when downloaded (optional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argument)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27777" y="5101314"/>
            <a:ext cx="2728148" cy="707886"/>
          </a:xfrm>
          <a:prstGeom prst="wedgeRectCallout">
            <a:avLst>
              <a:gd name="adj1" fmla="val -92868"/>
              <a:gd name="adj2" fmla="val -1461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Optional callback if you want to handle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errors</a:t>
            </a:r>
          </a:p>
        </p:txBody>
      </p:sp>
    </p:spTree>
    <p:extLst>
      <p:ext uri="{BB962C8B-B14F-4D97-AF65-F5344CB8AC3E}">
        <p14:creationId xmlns:p14="http://schemas.microsoft.com/office/powerpoint/2010/main" val="11765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req.files</a:t>
            </a:r>
            <a:r>
              <a:rPr lang="en-US" dirty="0" smtClean="0"/>
              <a:t> is an object about the files uploaded</a:t>
            </a:r>
          </a:p>
          <a:p>
            <a:pPr lvl="1"/>
            <a:r>
              <a:rPr lang="en-US" dirty="0" smtClean="0"/>
              <a:t>Properties are the names of 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&lt;input type='file'&gt;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Values are objects with metadata about uploaded file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0000FF"/>
                </a:solidFill>
              </a:rPr>
              <a:t>&lt;input type=‘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>
                <a:solidFill>
                  <a:srgbClr val="0000FF"/>
                </a:solidFill>
              </a:rPr>
              <a:t>’ name=‘</a:t>
            </a:r>
            <a:r>
              <a:rPr lang="en-US" dirty="0" smtClean="0">
                <a:solidFill>
                  <a:srgbClr val="FF0000"/>
                </a:solidFill>
              </a:rPr>
              <a:t>invoice</a:t>
            </a:r>
            <a:r>
              <a:rPr lang="en-US" dirty="0" smtClean="0">
                <a:solidFill>
                  <a:srgbClr val="0000FF"/>
                </a:solidFill>
              </a:rPr>
              <a:t>’ /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Uploads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034537"/>
            <a:ext cx="7772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</a:t>
            </a:r>
            <a:r>
              <a:rPr lang="en-US" sz="1400" dirty="0" err="1">
                <a:solidFill>
                  <a:srgbClr val="FF0000"/>
                </a:solidFill>
                <a:latin typeface="Monaco"/>
                <a:ea typeface="Monaco"/>
                <a:cs typeface="Monaco"/>
              </a:rPr>
              <a:t>invoice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.path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data)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"/archive/"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</a:t>
            </a:r>
            <a:r>
              <a:rPr lang="en-US" sz="1400" dirty="0" err="1">
                <a:solidFill>
                  <a:srgbClr val="FF0000"/>
                </a:solidFill>
                <a:latin typeface="Monaco"/>
                <a:ea typeface="Monaco"/>
                <a:cs typeface="Monaco"/>
              </a:rPr>
              <a:t>invoice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data,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res.redirect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"/uploaded/"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</a:t>
            </a:r>
            <a:r>
              <a:rPr lang="en-US" sz="1400" dirty="0" err="1">
                <a:solidFill>
                  <a:srgbClr val="FF0000"/>
                </a:solidFill>
                <a:latin typeface="Monaco"/>
                <a:ea typeface="Monaco"/>
                <a:cs typeface="Monaco"/>
              </a:rPr>
              <a:t>invoice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" y="3029793"/>
            <a:ext cx="2812815" cy="707886"/>
          </a:xfrm>
          <a:prstGeom prst="wedgeRectCallout">
            <a:avLst>
              <a:gd name="adj1" fmla="val 27836"/>
              <a:gd name="adj2" fmla="val 958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Property name from the HTML form "input" field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343400" y="5562600"/>
            <a:ext cx="2321262" cy="707886"/>
          </a:xfrm>
          <a:prstGeom prst="wedgeRectCallout">
            <a:avLst>
              <a:gd name="adj1" fmla="val -6154"/>
              <a:gd name="adj2" fmla="val -1314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Name of file on client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426185" y="3018874"/>
            <a:ext cx="3574815" cy="707886"/>
          </a:xfrm>
          <a:prstGeom prst="wedgeRectCallout">
            <a:avLst>
              <a:gd name="adj1" fmla="val -70766"/>
              <a:gd name="adj2" fmla="val 1030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Value is absolute path on server to the uploaded, temporary file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stance by Express is that "authentication is an opinionated area" and there are no official recommendations.</a:t>
            </a:r>
          </a:p>
          <a:p>
            <a:r>
              <a:rPr lang="en-US" dirty="0" smtClean="0"/>
              <a:t>Unofficially, strongly consider using the </a:t>
            </a:r>
            <a:r>
              <a:rPr lang="en-US" dirty="0" smtClean="0">
                <a:solidFill>
                  <a:srgbClr val="FF0000"/>
                </a:solidFill>
              </a:rPr>
              <a:t>Passport</a:t>
            </a:r>
            <a:r>
              <a:rPr lang="en-US" dirty="0" smtClean="0"/>
              <a:t> module when writing an Express-based web application.</a:t>
            </a:r>
          </a:p>
          <a:p>
            <a:pPr lvl="1"/>
            <a:r>
              <a:rPr lang="en-US" dirty="0" smtClean="0"/>
              <a:t>Supports multiple authentication strategies</a:t>
            </a:r>
          </a:p>
          <a:p>
            <a:pPr lvl="1"/>
            <a:r>
              <a:rPr lang="en-US" dirty="0" smtClean="0"/>
              <a:t>Supports single sign-on with </a:t>
            </a:r>
            <a:r>
              <a:rPr lang="en-US" dirty="0" err="1" smtClean="0">
                <a:solidFill>
                  <a:srgbClr val="FF0000"/>
                </a:solidFill>
              </a:rPr>
              <a:t>OpenID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Oauth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Easy to implement a custom strategy if none of the existing strategies are sufficient for your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1373480" y="2038290"/>
            <a:ext cx="2342445" cy="400110"/>
          </a:xfrm>
          <a:prstGeom prst="wedgeRectCallout">
            <a:avLst>
              <a:gd name="adj1" fmla="val -22192"/>
              <a:gd name="adj2" fmla="val 3633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MongoDB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lookup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96000" y="1981200"/>
            <a:ext cx="2276592" cy="1015663"/>
          </a:xfrm>
          <a:prstGeom prst="wedgeRectCallout">
            <a:avLst>
              <a:gd name="adj1" fmla="val -137879"/>
              <a:gd name="adj2" fmla="val 1384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Passport defined callback that sends error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 smtClean="0">
                <a:solidFill>
                  <a:srgbClr val="FF0000"/>
                </a:solidFill>
              </a:rPr>
              <a:t>Passport</a:t>
            </a:r>
            <a:r>
              <a:rPr lang="en-US" dirty="0" smtClean="0"/>
              <a:t> authentication using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LocalStrategy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258" y="2543413"/>
            <a:ext cx="82559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User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"../models/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user.js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).User;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passport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'passport'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LocalStrategy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'passport-local'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).Strategy;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passport.use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LocalStrategy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(username, password,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User.findOne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 username: username },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lookup(err, user)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err);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(!user || !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user.validPassword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(password))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  <a:b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             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message: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'Invalid credentials'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user);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  <a:endParaRPr lang="en-US" sz="14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19800" y="4953000"/>
            <a:ext cx="1983081" cy="1015663"/>
          </a:xfrm>
          <a:prstGeom prst="wedgeRectCallout">
            <a:avLst>
              <a:gd name="adj1" fmla="val -133144"/>
              <a:gd name="adj2" fmla="val -918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You'd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send 'false' here for invalid credentials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2668881" y="5715000"/>
            <a:ext cx="2131719" cy="707886"/>
          </a:xfrm>
          <a:prstGeom prst="wedgeRectCallout">
            <a:avLst>
              <a:gd name="adj1" fmla="val -29191"/>
              <a:gd name="adj2" fmla="val -1306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User credentials are correct</a:t>
            </a:r>
          </a:p>
        </p:txBody>
      </p:sp>
    </p:spTree>
    <p:extLst>
      <p:ext uri="{BB962C8B-B14F-4D97-AF65-F5344CB8AC3E}">
        <p14:creationId xmlns:p14="http://schemas.microsoft.com/office/powerpoint/2010/main" val="35853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Expess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Middleware</a:t>
            </a:r>
          </a:p>
          <a:p>
            <a:pPr lvl="0"/>
            <a:r>
              <a:rPr lang="en-US" dirty="0"/>
              <a:t>Error </a:t>
            </a:r>
            <a:r>
              <a:rPr lang="en-US" dirty="0" smtClean="0"/>
              <a:t>handling</a:t>
            </a:r>
          </a:p>
          <a:p>
            <a:pPr lvl="0"/>
            <a:r>
              <a:rPr lang="en-US" dirty="0" smtClean="0"/>
              <a:t>Generating an application skeleton</a:t>
            </a:r>
            <a:endParaRPr lang="en-US" dirty="0"/>
          </a:p>
          <a:p>
            <a:pPr lvl="0"/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/>
              <a:t>Routing</a:t>
            </a:r>
          </a:p>
          <a:p>
            <a:pPr lvl="0"/>
            <a:r>
              <a:rPr lang="en-US" dirty="0" smtClean="0"/>
              <a:t>Handling downloads and uploads</a:t>
            </a:r>
            <a:endParaRPr lang="en-US" dirty="0"/>
          </a:p>
          <a:p>
            <a:pPr lvl="0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development, use the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</a:rPr>
              <a:t>errorhandler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 supported by Express which will return a stack trace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667000"/>
            <a:ext cx="7162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 smtClean="0">
                <a:latin typeface="Monaco"/>
                <a:cs typeface="Monaco"/>
              </a:rPr>
              <a:t> = require('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 smtClean="0">
                <a:latin typeface="Monaco"/>
                <a:cs typeface="Monaco"/>
              </a:rPr>
              <a:t>');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('development' == </a:t>
            </a:r>
            <a:r>
              <a:rPr lang="en-US" sz="1600" dirty="0" err="1">
                <a:latin typeface="Monaco"/>
                <a:cs typeface="Monaco"/>
              </a:rPr>
              <a:t>app.get</a:t>
            </a:r>
            <a:r>
              <a:rPr lang="en-US" sz="1600" dirty="0">
                <a:latin typeface="Monaco"/>
                <a:cs typeface="Monaco"/>
              </a:rPr>
              <a:t>('</a:t>
            </a:r>
            <a:r>
              <a:rPr lang="en-US" sz="1600" dirty="0" err="1">
                <a:latin typeface="Monaco"/>
                <a:cs typeface="Monaco"/>
              </a:rPr>
              <a:t>env</a:t>
            </a:r>
            <a:r>
              <a:rPr lang="en-US" sz="1600" dirty="0">
                <a:latin typeface="Monaco"/>
                <a:cs typeface="Monaco"/>
              </a:rPr>
              <a:t>')) {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app.use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>
                <a:latin typeface="Monaco"/>
                <a:cs typeface="Monaco"/>
              </a:rPr>
              <a:t>());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29200" y="4572000"/>
            <a:ext cx="3273778" cy="707886"/>
          </a:xfrm>
          <a:prstGeom prst="wedgeRectCallout">
            <a:avLst>
              <a:gd name="adj1" fmla="val -53343"/>
              <a:gd name="adj2" fmla="val -1812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Make sure our application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in development mode!</a:t>
            </a:r>
          </a:p>
        </p:txBody>
      </p:sp>
    </p:spTree>
    <p:extLst>
      <p:ext uri="{BB962C8B-B14F-4D97-AF65-F5344CB8AC3E}">
        <p14:creationId xmlns:p14="http://schemas.microsoft.com/office/powerpoint/2010/main" val="11391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non-development, the typical best practice is to define an error handler like the following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399" y="4073407"/>
            <a:ext cx="7010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/>
                <a:cs typeface="Monaco"/>
              </a:rPr>
              <a:t>app.use</a:t>
            </a:r>
            <a:r>
              <a:rPr lang="en-US" sz="2000" dirty="0">
                <a:latin typeface="Monaco"/>
                <a:cs typeface="Monaco"/>
              </a:rPr>
              <a:t>(function(err, </a:t>
            </a:r>
            <a:r>
              <a:rPr lang="en-US" sz="2000" dirty="0" err="1">
                <a:latin typeface="Monaco"/>
                <a:cs typeface="Monaco"/>
              </a:rPr>
              <a:t>req</a:t>
            </a:r>
            <a:r>
              <a:rPr lang="en-US" sz="2000" dirty="0">
                <a:latin typeface="Monaco"/>
                <a:cs typeface="Monaco"/>
              </a:rPr>
              <a:t>, res, next){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console.error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err.stack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res.send</a:t>
            </a:r>
            <a:r>
              <a:rPr lang="en-US" sz="2000" dirty="0">
                <a:latin typeface="Monaco"/>
                <a:cs typeface="Monaco"/>
              </a:rPr>
              <a:t>(500, '</a:t>
            </a:r>
            <a:r>
              <a:rPr lang="en-US" sz="2000" dirty="0" smtClean="0">
                <a:latin typeface="Monaco"/>
                <a:cs typeface="Monaco"/>
              </a:rPr>
              <a:t>Something went wrong!'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});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444977" y="2492965"/>
            <a:ext cx="4205111" cy="1015663"/>
          </a:xfrm>
          <a:prstGeom prst="wedgeRectCallout">
            <a:avLst>
              <a:gd name="adj1" fmla="val 16080"/>
              <a:gd name="adj2" fmla="val 1097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Express specifically says that error handling middleware must be defined with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4 parameters!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While not technically part of Express, consider installing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odemon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when developing an Express application</a:t>
            </a:r>
          </a:p>
          <a:p>
            <a:r>
              <a:rPr lang="en-US" dirty="0" smtClean="0"/>
              <a:t>Monitors your </a:t>
            </a:r>
            <a:r>
              <a:rPr lang="en-US" dirty="0" err="1" smtClean="0"/>
              <a:t>node.js</a:t>
            </a:r>
            <a:r>
              <a:rPr lang="en-US" dirty="0" smtClean="0"/>
              <a:t> application for any change and automatically restarts it</a:t>
            </a:r>
          </a:p>
          <a:p>
            <a:r>
              <a:rPr lang="en-US" dirty="0" smtClean="0"/>
              <a:t>Very handy for development!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4016514"/>
            <a:ext cx="69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$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–g </a:t>
            </a:r>
            <a:r>
              <a:rPr lang="en-US" sz="2000" dirty="0" err="1" smtClean="0">
                <a:latin typeface="Monaco"/>
                <a:cs typeface="Monaco"/>
              </a:rPr>
              <a:t>nodemon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$ </a:t>
            </a:r>
            <a:r>
              <a:rPr lang="en-US" sz="2000" dirty="0" err="1" smtClean="0">
                <a:latin typeface="Monaco"/>
                <a:cs typeface="Monaco"/>
              </a:rPr>
              <a:t>nodemon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yourApp.js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69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Middleware and the importance of order</a:t>
            </a:r>
          </a:p>
          <a:p>
            <a:pPr lvl="0"/>
            <a:r>
              <a:rPr lang="en-US" sz="2000" dirty="0" smtClean="0"/>
              <a:t>Generating an application skeleton: 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express your-site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Configuration: 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app.set</a:t>
            </a:r>
            <a:r>
              <a:rPr lang="en-US" sz="1800" dirty="0" smtClean="0">
                <a:latin typeface="Monaco"/>
                <a:cs typeface="Monaco"/>
              </a:rPr>
              <a:t>('key', value)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Handling downloads: 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res.download</a:t>
            </a:r>
            <a:r>
              <a:rPr lang="en-US" sz="1800" dirty="0" smtClean="0">
                <a:latin typeface="Monaco"/>
                <a:cs typeface="Monaco"/>
              </a:rPr>
              <a:t>(..)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Handling uploads: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req.files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.&lt;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formInputName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&gt;.path</a:t>
            </a:r>
            <a:endParaRPr lang="en-US" sz="1800" dirty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Authentication: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require('passport')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then use various strategies</a:t>
            </a:r>
            <a:endParaRPr lang="en-US" sz="2000" dirty="0"/>
          </a:p>
          <a:p>
            <a:pPr lvl="0"/>
            <a:r>
              <a:rPr lang="en-US" sz="2000" dirty="0" smtClean="0"/>
              <a:t>Routing: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app</a:t>
            </a:r>
            <a:r>
              <a:rPr lang="en-US" sz="1800" dirty="0" smtClean="0">
                <a:latin typeface="Monaco"/>
                <a:cs typeface="Monaco"/>
              </a:rPr>
              <a:t>.&lt;HTTP_VERB&gt;(path, handler)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Error handling: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errorhandler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else your own</a:t>
            </a:r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Express is a minimal and flexible web application framework</a:t>
            </a:r>
          </a:p>
          <a:p>
            <a:r>
              <a:rPr lang="en-US" dirty="0"/>
              <a:t>N</a:t>
            </a:r>
            <a:r>
              <a:rPr lang="en-US" dirty="0" smtClean="0"/>
              <a:t>ot opinionated on the structure of your application</a:t>
            </a:r>
          </a:p>
          <a:p>
            <a:r>
              <a:rPr lang="en-US" dirty="0" smtClean="0"/>
              <a:t>Probably the most-used web application framework for </a:t>
            </a:r>
            <a:r>
              <a:rPr lang="en-US" dirty="0" err="1" smtClean="0"/>
              <a:t>Node.js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Prior to Express 4.0, Express was built on top of Connect</a:t>
            </a:r>
          </a:p>
          <a:p>
            <a:r>
              <a:rPr lang="en-US" dirty="0" smtClean="0"/>
              <a:t>Express 4.0 does not include Connect</a:t>
            </a:r>
          </a:p>
          <a:p>
            <a:r>
              <a:rPr lang="en-US" dirty="0" smtClean="0"/>
              <a:t>Connect seems to have pioneered "middleware"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and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iddleware</a:t>
            </a:r>
            <a:r>
              <a:rPr lang="en-US" dirty="0" smtClean="0"/>
              <a:t> are functions that intercept requests and responses, execute logic, and then pass control to subsequent middleware functions or end the response</a:t>
            </a:r>
          </a:p>
          <a:p>
            <a:r>
              <a:rPr lang="en-US" dirty="0" smtClean="0"/>
              <a:t>Simple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99" y="3271897"/>
            <a:ext cx="58674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"Request made"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next();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</p:spTree>
    <p:extLst>
      <p:ext uri="{BB962C8B-B14F-4D97-AF65-F5344CB8AC3E}">
        <p14:creationId xmlns:p14="http://schemas.microsoft.com/office/powerpoint/2010/main" val="33832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Can create custom middleware or use any number of Express or third-party modules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Middleware can be chained</a:t>
            </a:r>
          </a:p>
          <a:p>
            <a:r>
              <a:rPr lang="en-US" dirty="0" smtClean="0"/>
              <a:t>Each middleware function must specify three parameters: request, response, next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next</a:t>
            </a:r>
            <a:r>
              <a:rPr lang="en-US" dirty="0" smtClean="0"/>
              <a:t> parameter is very important if you have more than one middleware function!</a:t>
            </a:r>
          </a:p>
          <a:p>
            <a:r>
              <a:rPr lang="en-US" dirty="0" smtClean="0"/>
              <a:t>As we will see in the example, ordering middleware functions is important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337369"/>
            <a:ext cx="824741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awesomeMiddleware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'first middleware'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next();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helloWorld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'second middleware'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'Hello World!'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awesomeMiddleware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helloWorld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71047" y="1924152"/>
            <a:ext cx="2833565" cy="707886"/>
          </a:xfrm>
          <a:prstGeom prst="wedgeRectCallout">
            <a:avLst>
              <a:gd name="adj1" fmla="val -190472"/>
              <a:gd name="adj2" fmla="val 550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Move on to the next middleware function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514600" y="5080337"/>
            <a:ext cx="6096000" cy="1015663"/>
          </a:xfrm>
          <a:prstGeom prst="wedgeRectCallout">
            <a:avLst>
              <a:gd name="adj1" fmla="val -42199"/>
              <a:gd name="adj2" fmla="val -965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written, this will echo two messages in the console. If the </a:t>
            </a:r>
            <a:r>
              <a:rPr kumimoji="0" lang="en-US" sz="16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helloWorld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middleware is changed to be first, you would only see "second middleware" in the console.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777035" y="3429000"/>
            <a:ext cx="2833565" cy="1015663"/>
          </a:xfrm>
          <a:prstGeom prst="wedgeRectCallout">
            <a:avLst>
              <a:gd name="adj1" fmla="val -128301"/>
              <a:gd name="adj2" fmla="val -270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Calling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response.end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() is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the last step in a middleware chain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Error handling middleware functions must take the form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function(err,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, res, next)</a:t>
            </a:r>
          </a:p>
          <a:p>
            <a:r>
              <a:rPr lang="en-US" dirty="0" smtClean="0"/>
              <a:t>Typically error handler middleware is specified </a:t>
            </a:r>
            <a:r>
              <a:rPr lang="en-US" b="1" dirty="0" smtClean="0"/>
              <a:t>last</a:t>
            </a:r>
            <a:r>
              <a:rPr lang="en-US" dirty="0" smtClean="0"/>
              <a:t> in the chain of middleware functions</a:t>
            </a:r>
          </a:p>
          <a:p>
            <a:r>
              <a:rPr lang="en-US" dirty="0" smtClean="0"/>
              <a:t>If a middleware calls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next()</a:t>
            </a:r>
            <a:r>
              <a:rPr lang="en-US" dirty="0" smtClean="0"/>
              <a:t> with no arguments, control is passed to the next middleware function</a:t>
            </a:r>
          </a:p>
          <a:p>
            <a:r>
              <a:rPr lang="en-US" dirty="0" smtClean="0"/>
              <a:t>Signal an error by passing the error as the first argument to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next()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a middleware calls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next()</a:t>
            </a:r>
            <a:r>
              <a:rPr lang="en-US" dirty="0"/>
              <a:t> with </a:t>
            </a:r>
            <a:r>
              <a:rPr lang="en-US" dirty="0" smtClean="0"/>
              <a:t>an error argument, </a:t>
            </a:r>
            <a:r>
              <a:rPr lang="en-US" dirty="0"/>
              <a:t>control is passed to the next </a:t>
            </a:r>
            <a:r>
              <a:rPr lang="en-US" dirty="0" smtClean="0"/>
              <a:t>error-handling middleware function</a:t>
            </a:r>
          </a:p>
          <a:p>
            <a:r>
              <a:rPr lang="en-US" dirty="0" smtClean="0"/>
              <a:t>Can be chained like any other middleware function</a:t>
            </a:r>
            <a:endParaRPr lang="en-US" dirty="0"/>
          </a:p>
          <a:p>
            <a:endParaRPr lang="en-US" dirty="0" smtClean="0"/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Handling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858089"/>
            <a:ext cx="8247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(err,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process.env.NODE_ENV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|| 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res.statusCode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500;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res.setHeader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'Content-Type'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'application/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JSON.stringify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(err));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'Server error'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1128888" y="1382128"/>
            <a:ext cx="2916297" cy="1015663"/>
          </a:xfrm>
          <a:prstGeom prst="wedgeRectCallout">
            <a:avLst>
              <a:gd name="adj1" fmla="val 36264"/>
              <a:gd name="adj2" fmla="val 930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Error handling middleware defines 4 arguments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158761" y="1382128"/>
            <a:ext cx="2436518" cy="1015663"/>
          </a:xfrm>
          <a:prstGeom prst="wedgeRectCallout">
            <a:avLst>
              <a:gd name="adj1" fmla="val -76999"/>
              <a:gd name="adj2" fmla="val 1180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env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set to the value of the environment variable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NODE_ENV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43600" y="3200400"/>
            <a:ext cx="2916297" cy="707886"/>
          </a:xfrm>
          <a:prstGeom prst="wedgeRectCallout">
            <a:avLst>
              <a:gd name="adj1" fmla="val -176946"/>
              <a:gd name="adj2" fmla="val 221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Handle error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differently based on environment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9082</TotalTime>
  <Words>1557</Words>
  <Application>Microsoft Macintosh PowerPoint</Application>
  <PresentationFormat>On-screen Show (4:3)</PresentationFormat>
  <Paragraphs>223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PPT_template_v1</vt:lpstr>
      <vt:lpstr>Express Web Application Framework</vt:lpstr>
      <vt:lpstr>Overview</vt:lpstr>
      <vt:lpstr>What is Express?</vt:lpstr>
      <vt:lpstr>Express and Connect</vt:lpstr>
      <vt:lpstr>Middleware</vt:lpstr>
      <vt:lpstr>Middleware (continued)</vt:lpstr>
      <vt:lpstr>Custom Middleware Example</vt:lpstr>
      <vt:lpstr>Error Handling Middleware</vt:lpstr>
      <vt:lpstr>Custom Error Handling Example</vt:lpstr>
      <vt:lpstr>Generating an Application</vt:lpstr>
      <vt:lpstr>Generating an Application (continued)</vt:lpstr>
      <vt:lpstr>Configuring Express</vt:lpstr>
      <vt:lpstr>Configuring Express (continued)</vt:lpstr>
      <vt:lpstr>Routing</vt:lpstr>
      <vt:lpstr>Routing (continued)</vt:lpstr>
      <vt:lpstr>Handling Downloads</vt:lpstr>
      <vt:lpstr>Handling Uploads</vt:lpstr>
      <vt:lpstr>Authentication</vt:lpstr>
      <vt:lpstr>Authentication (continued)</vt:lpstr>
      <vt:lpstr>Error handling</vt:lpstr>
      <vt:lpstr>Error handling (continued)</vt:lpstr>
      <vt:lpstr>Nodemon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871</cp:revision>
  <cp:lastPrinted>2011-10-12T18:09:11Z</cp:lastPrinted>
  <dcterms:created xsi:type="dcterms:W3CDTF">2013-02-07T04:33:41Z</dcterms:created>
  <dcterms:modified xsi:type="dcterms:W3CDTF">2015-07-28T18:24:49Z</dcterms:modified>
</cp:coreProperties>
</file>