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98" r:id="rId2"/>
    <p:sldId id="299" r:id="rId3"/>
    <p:sldId id="300" r:id="rId4"/>
    <p:sldId id="301" r:id="rId5"/>
    <p:sldId id="302" r:id="rId6"/>
    <p:sldId id="303" r:id="rId7"/>
    <p:sldId id="304" r:id="rId8"/>
    <p:sldId id="328" r:id="rId9"/>
    <p:sldId id="329" r:id="rId10"/>
    <p:sldId id="305" r:id="rId11"/>
    <p:sldId id="306" r:id="rId12"/>
    <p:sldId id="315" r:id="rId13"/>
    <p:sldId id="327" r:id="rId14"/>
    <p:sldId id="316" r:id="rId15"/>
    <p:sldId id="317" r:id="rId16"/>
    <p:sldId id="322" r:id="rId17"/>
    <p:sldId id="318" r:id="rId18"/>
    <p:sldId id="320" r:id="rId19"/>
    <p:sldId id="321" r:id="rId20"/>
    <p:sldId id="319" r:id="rId21"/>
    <p:sldId id="323" r:id="rId22"/>
    <p:sldId id="308" r:id="rId23"/>
    <p:sldId id="324" r:id="rId24"/>
    <p:sldId id="325" r:id="rId25"/>
    <p:sldId id="326" r:id="rId26"/>
    <p:sldId id="309" r:id="rId27"/>
    <p:sldId id="307" r:id="rId28"/>
    <p:sldId id="310" r:id="rId29"/>
    <p:sldId id="311" r:id="rId30"/>
    <p:sldId id="312" r:id="rId31"/>
    <p:sldId id="313" r:id="rId32"/>
    <p:sldId id="314" r:id="rId33"/>
  </p:sldIdLst>
  <p:sldSz cx="9144000" cy="6858000" type="screen4x3"/>
  <p:notesSz cx="6858000" cy="9144000"/>
  <p:custDataLst>
    <p:tags r:id="rId3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  <p:cmAuthor id="1" name="Robert Streich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35" autoAdjust="0"/>
    <p:restoredTop sz="79086" autoAdjust="0"/>
  </p:normalViewPr>
  <p:slideViewPr>
    <p:cSldViewPr showGuides="1">
      <p:cViewPr varScale="1">
        <p:scale>
          <a:sx n="80" d="100"/>
          <a:sy n="80" d="100"/>
        </p:scale>
        <p:origin x="-84" y="-84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7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41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403" name="Rectangle 3"/>
          <p:cNvSpPr>
            <a:spLocks noChangeArrowheads="1"/>
          </p:cNvSpPr>
          <p:nvPr/>
        </p:nvSpPr>
        <p:spPr bwMode="auto">
          <a:xfrm>
            <a:off x="0" y="3175"/>
            <a:ext cx="173038" cy="6858000"/>
          </a:xfrm>
          <a:prstGeom prst="rect">
            <a:avLst/>
          </a:prstGeom>
          <a:solidFill>
            <a:srgbClr val="CC00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Myriad Pro" pitchFamily="34" charset="0"/>
            </a:endParaRPr>
          </a:p>
        </p:txBody>
      </p:sp>
      <p:sp>
        <p:nvSpPr>
          <p:cNvPr id="304640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75260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4640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8200" y="3048000"/>
            <a:ext cx="6400800" cy="17526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050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6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7" name="Picture 2" descr="C:\Users\vladimir\_data\bg\docs\logo\scispike_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8027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400"/>
            <a:ext cx="8247413" cy="533400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47412" cy="49244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571500" indent="-228600">
              <a:defRPr/>
            </a:lvl2pPr>
            <a:lvl3pPr marL="800100" indent="-228600">
              <a:defRPr/>
            </a:lvl3pPr>
            <a:lvl4pPr marL="1028700" indent="-280988">
              <a:defRPr/>
            </a:lvl4pPr>
            <a:lvl5pPr marL="1257300" indent="-22860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95062" y="6553200"/>
            <a:ext cx="9060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854ACF-EFF3-42D3-AB5F-408268493A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10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227" y="6297242"/>
            <a:ext cx="1298448" cy="33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2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70" r:id="rId3"/>
    <p:sldLayoutId id="2147483671" r:id="rId4"/>
    <p:sldLayoutId id="2147483672" r:id="rId5"/>
    <p:sldLayoutId id="2147483673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marL="0" algn="l" defTabSz="457200" rtl="0" eaLnBrk="1" latinLnBrk="0" hangingPunct="1">
        <a:spcBef>
          <a:spcPct val="0"/>
        </a:spcBef>
        <a:buNone/>
        <a:defRPr lang="en-US" sz="2800" b="0" kern="1200" cap="all" baseline="0">
          <a:solidFill>
            <a:srgbClr val="00457C"/>
          </a:solidFill>
          <a:latin typeface="Arial"/>
          <a:ea typeface="+mn-ea"/>
          <a:cs typeface="Arial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 pitchFamily="34" charset="0"/>
        <a:buChar char="•"/>
        <a:defRPr lang="en-US" sz="1600" kern="1200" dirty="0" smtClean="0">
          <a:solidFill>
            <a:srgbClr val="212121"/>
          </a:solidFill>
          <a:latin typeface="Arial"/>
          <a:ea typeface="+mn-ea"/>
          <a:cs typeface="Arial"/>
        </a:defRPr>
      </a:lvl1pPr>
      <a:lvl2pPr marL="342900" indent="-342900" algn="l" defTabSz="457200" rtl="0" eaLnBrk="1" latinLnBrk="0" hangingPunct="1">
        <a:spcBef>
          <a:spcPct val="20000"/>
        </a:spcBef>
        <a:buSzPct val="120000"/>
        <a:buFont typeface="Wingdings" pitchFamily="2" charset="2"/>
        <a:buChar char="§"/>
        <a:defRPr lang="en-US" sz="1600" b="0" kern="1200" dirty="0" smtClean="0">
          <a:solidFill>
            <a:srgbClr val="212121"/>
          </a:solidFill>
          <a:latin typeface="Arial"/>
          <a:ea typeface="+mn-ea"/>
          <a:cs typeface="Arial"/>
        </a:defRPr>
      </a:lvl2pPr>
      <a:lvl3pPr marL="512763" indent="-114300" algn="l" defTabSz="744538" rtl="0" eaLnBrk="1" latinLnBrk="0" hangingPunct="1">
        <a:spcBef>
          <a:spcPct val="20000"/>
        </a:spcBef>
        <a:buFont typeface="Arial"/>
        <a:buChar char="•"/>
        <a:defRPr lang="en-US" sz="1400" kern="1200" dirty="0" smtClean="0">
          <a:solidFill>
            <a:srgbClr val="212121"/>
          </a:solidFill>
          <a:latin typeface="Arial"/>
          <a:ea typeface="+mn-ea"/>
          <a:cs typeface="Arial"/>
        </a:defRPr>
      </a:lvl3pPr>
      <a:lvl4pPr marL="741363" indent="-171450" algn="l" defTabSz="457200" rtl="0" eaLnBrk="1" latinLnBrk="0" hangingPunct="1">
        <a:spcBef>
          <a:spcPct val="20000"/>
        </a:spcBef>
        <a:buFont typeface="Lucida Grande"/>
        <a:buChar char="-"/>
        <a:defRPr lang="en-US" sz="1200" kern="1200" dirty="0" smtClean="0">
          <a:solidFill>
            <a:srgbClr val="212121"/>
          </a:solidFill>
          <a:latin typeface="Arial"/>
          <a:ea typeface="+mn-ea"/>
          <a:cs typeface="Arial"/>
        </a:defRPr>
      </a:lvl4pPr>
      <a:lvl5pPr marL="915988" indent="-171450" algn="l" defTabSz="457200" rtl="0" eaLnBrk="1" latinLnBrk="0" hangingPunct="1">
        <a:spcBef>
          <a:spcPct val="20000"/>
        </a:spcBef>
        <a:buFont typeface="Wingdings" charset="2"/>
        <a:buChar char="§"/>
        <a:defRPr lang="en-US" sz="1100" kern="1200" dirty="0">
          <a:solidFill>
            <a:srgbClr val="21212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Achieving Structure and Convention with </a:t>
            </a:r>
            <a:r>
              <a:rPr lang="en-US" sz="3600" dirty="0" err="1" smtClean="0"/>
              <a:t>Kraken.js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44871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Typical Express applications have configuration sections in code</a:t>
            </a:r>
          </a:p>
          <a:p>
            <a:r>
              <a:rPr lang="en-US" dirty="0" smtClean="0"/>
              <a:t>While this approach is flexible, it can create complexities as applications grow and span across different teams</a:t>
            </a:r>
          </a:p>
          <a:p>
            <a:r>
              <a:rPr lang="en-US" dirty="0" smtClean="0"/>
              <a:t>Kraken solves this problem by keeping configuration in a single, well-known place – </a:t>
            </a:r>
            <a:r>
              <a:rPr lang="en-US" sz="2000" dirty="0" err="1" smtClean="0">
                <a:latin typeface="Monaco"/>
                <a:cs typeface="Monaco"/>
              </a:rPr>
              <a:t>config</a:t>
            </a:r>
            <a:r>
              <a:rPr lang="en-US" sz="2000" dirty="0" smtClean="0">
                <a:latin typeface="Monaco"/>
                <a:cs typeface="Monaco"/>
              </a:rPr>
              <a:t>/</a:t>
            </a:r>
            <a:r>
              <a:rPr lang="en-US" sz="2000" dirty="0" err="1" smtClean="0">
                <a:latin typeface="Monaco"/>
                <a:cs typeface="Monaco"/>
              </a:rPr>
              <a:t>config.json</a:t>
            </a:r>
            <a:endParaRPr lang="en-US" sz="2000" dirty="0" smtClean="0">
              <a:latin typeface="Monaco"/>
              <a:cs typeface="Monac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3886200"/>
            <a:ext cx="4617370" cy="25545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"i18n"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600" dirty="0" err="1">
                <a:solidFill>
                  <a:srgbClr val="2A00FF"/>
                </a:solidFill>
                <a:latin typeface="Monaco"/>
              </a:rPr>
              <a:t>contentPath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"path:./locales"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sv-SE" sz="16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sv-SE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sv-SE" sz="1600" dirty="0" err="1">
                <a:solidFill>
                  <a:srgbClr val="2A00FF"/>
                </a:solidFill>
                <a:latin typeface="Monaco"/>
              </a:rPr>
              <a:t>fallback</a:t>
            </a:r>
            <a:r>
              <a:rPr lang="sv-SE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sv-SE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sv-SE" sz="1600" dirty="0">
                <a:solidFill>
                  <a:srgbClr val="2A00FF"/>
                </a:solidFill>
                <a:latin typeface="Monaco"/>
              </a:rPr>
              <a:t>"en-US"</a:t>
            </a:r>
          </a:p>
          <a:p>
            <a:r>
              <a:rPr lang="sv-SE" sz="1600" dirty="0">
                <a:solidFill>
                  <a:srgbClr val="000000"/>
                </a:solidFill>
                <a:latin typeface="Monaco"/>
              </a:rPr>
              <a:t>  },</a:t>
            </a:r>
          </a:p>
          <a:p>
            <a:r>
              <a:rPr lang="sv-SE" sz="16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sv-SE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sv-SE" sz="1600" dirty="0" err="1">
                <a:solidFill>
                  <a:srgbClr val="2A00FF"/>
                </a:solidFill>
                <a:latin typeface="Monaco"/>
              </a:rPr>
              <a:t>databaseConfig</a:t>
            </a:r>
            <a:r>
              <a:rPr lang="sv-SE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sv-SE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sv-SE" sz="16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sv-SE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sv-SE" sz="1600" dirty="0" err="1">
                <a:solidFill>
                  <a:srgbClr val="2A00FF"/>
                </a:solidFill>
                <a:latin typeface="Monaco"/>
              </a:rPr>
              <a:t>host</a:t>
            </a:r>
            <a:r>
              <a:rPr lang="sv-SE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sv-SE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sv-SE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sv-SE" sz="1600" dirty="0" err="1">
                <a:solidFill>
                  <a:srgbClr val="2A00FF"/>
                </a:solidFill>
                <a:latin typeface="Monaco"/>
              </a:rPr>
              <a:t>localhost</a:t>
            </a:r>
            <a:r>
              <a:rPr lang="sv-SE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sv-SE" sz="1600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sv-SE" sz="16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sv-SE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sv-SE" sz="1600" dirty="0" err="1">
                <a:solidFill>
                  <a:srgbClr val="2A00FF"/>
                </a:solidFill>
                <a:latin typeface="Monaco"/>
              </a:rPr>
              <a:t>database</a:t>
            </a:r>
            <a:r>
              <a:rPr lang="sv-SE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sv-SE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sv-SE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sv-SE" sz="1600" dirty="0" err="1">
                <a:solidFill>
                  <a:srgbClr val="2A00FF"/>
                </a:solidFill>
                <a:latin typeface="Monaco"/>
              </a:rPr>
              <a:t>shocart</a:t>
            </a:r>
            <a:r>
              <a:rPr lang="sv-SE" sz="1600" dirty="0">
                <a:solidFill>
                  <a:srgbClr val="2A00FF"/>
                </a:solidFill>
                <a:latin typeface="Monaco"/>
              </a:rPr>
              <a:t>"</a:t>
            </a:r>
          </a:p>
          <a:p>
            <a:r>
              <a:rPr lang="sv-SE" sz="1600" dirty="0">
                <a:solidFill>
                  <a:srgbClr val="000000"/>
                </a:solidFill>
                <a:latin typeface="Monaco"/>
              </a:rPr>
              <a:t>  }</a:t>
            </a:r>
          </a:p>
          <a:p>
            <a:r>
              <a:rPr lang="sv-SE" sz="1600" dirty="0">
                <a:solidFill>
                  <a:srgbClr val="000000"/>
                </a:solidFill>
                <a:latin typeface="Monaco"/>
              </a:rPr>
              <a:t>}</a:t>
            </a:r>
            <a:endParaRPr kumimoji="0" lang="en-US" sz="1600" b="0" i="0" u="none" strike="noStrike" kern="1200" spc="0" normalizeH="0" baseline="0" noProof="0" dirty="0" smtClean="0">
              <a:ln>
                <a:noFill/>
              </a:ln>
              <a:effectLst/>
              <a:uLnTx/>
              <a:uFillTx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200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400" dirty="0"/>
              <a:t>Default configuration is in </a:t>
            </a:r>
            <a:r>
              <a:rPr lang="en-US" sz="2000" dirty="0" err="1">
                <a:latin typeface="Monaco"/>
                <a:cs typeface="Monaco"/>
              </a:rPr>
              <a:t>node_modules</a:t>
            </a:r>
            <a:r>
              <a:rPr lang="en-US" sz="2000" dirty="0">
                <a:latin typeface="Monaco"/>
                <a:cs typeface="Monaco"/>
              </a:rPr>
              <a:t>/kraken-</a:t>
            </a:r>
            <a:r>
              <a:rPr lang="en-US" sz="2000" dirty="0" err="1">
                <a:latin typeface="Monaco"/>
                <a:cs typeface="Monaco"/>
              </a:rPr>
              <a:t>js</a:t>
            </a:r>
            <a:r>
              <a:rPr lang="en-US" sz="2000" dirty="0">
                <a:latin typeface="Monaco"/>
                <a:cs typeface="Monaco"/>
              </a:rPr>
              <a:t>/</a:t>
            </a:r>
            <a:r>
              <a:rPr lang="en-US" sz="2000" dirty="0" err="1">
                <a:latin typeface="Monaco"/>
                <a:cs typeface="Monaco"/>
              </a:rPr>
              <a:t>config</a:t>
            </a:r>
            <a:r>
              <a:rPr lang="en-US" sz="2000" dirty="0">
                <a:latin typeface="Monaco"/>
                <a:cs typeface="Monaco"/>
              </a:rPr>
              <a:t>/</a:t>
            </a:r>
            <a:r>
              <a:rPr lang="en-US" sz="2000" dirty="0" err="1">
                <a:latin typeface="Monaco"/>
                <a:cs typeface="Monaco"/>
              </a:rPr>
              <a:t>config.json</a:t>
            </a:r>
            <a:endParaRPr lang="en-US" sz="2000" dirty="0">
              <a:latin typeface="Monaco"/>
              <a:cs typeface="Monaco"/>
            </a:endParaRPr>
          </a:p>
          <a:p>
            <a:r>
              <a:rPr lang="en-US" sz="2000" dirty="0" err="1">
                <a:latin typeface="Monaco"/>
                <a:cs typeface="Monaco"/>
              </a:rPr>
              <a:t>config</a:t>
            </a:r>
            <a:r>
              <a:rPr lang="en-US" sz="2000" dirty="0">
                <a:latin typeface="Monaco"/>
                <a:cs typeface="Monaco"/>
              </a:rPr>
              <a:t>/</a:t>
            </a:r>
            <a:r>
              <a:rPr lang="en-US" sz="2000" dirty="0" err="1">
                <a:latin typeface="Monaco"/>
                <a:cs typeface="Monaco"/>
              </a:rPr>
              <a:t>config.json</a:t>
            </a:r>
            <a:r>
              <a:rPr lang="en-US" dirty="0"/>
              <a:t> is generated with </a:t>
            </a:r>
            <a:r>
              <a:rPr lang="en-US" dirty="0" smtClean="0"/>
              <a:t>overrides/additions </a:t>
            </a:r>
            <a:r>
              <a:rPr lang="en-US" dirty="0"/>
              <a:t>to those default </a:t>
            </a:r>
            <a:r>
              <a:rPr lang="en-US" dirty="0" smtClean="0"/>
              <a:t>settings</a:t>
            </a:r>
          </a:p>
          <a:p>
            <a:r>
              <a:rPr lang="en-US" dirty="0" smtClean="0"/>
              <a:t>Another override/addition configuration file can be loaded by defining the </a:t>
            </a:r>
            <a:r>
              <a:rPr lang="en-US" sz="2000" dirty="0">
                <a:latin typeface="Monaco"/>
                <a:cs typeface="Monaco"/>
              </a:rPr>
              <a:t>NODE_ENV</a:t>
            </a:r>
            <a:r>
              <a:rPr lang="en-US" dirty="0" smtClean="0"/>
              <a:t> environment variable and creating a separate configuration file with the overrides/additions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config</a:t>
            </a:r>
            <a:r>
              <a:rPr lang="en-US" sz="2000" dirty="0" smtClean="0">
                <a:latin typeface="Monaco"/>
                <a:cs typeface="Monaco"/>
              </a:rPr>
              <a:t>/</a:t>
            </a:r>
            <a:r>
              <a:rPr lang="en-US" sz="2000" dirty="0" err="1" smtClean="0">
                <a:latin typeface="Monaco"/>
                <a:cs typeface="Monaco"/>
              </a:rPr>
              <a:t>development.json</a:t>
            </a:r>
            <a:r>
              <a:rPr lang="en-US" dirty="0"/>
              <a:t> is generated with the application for this </a:t>
            </a:r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(continued)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22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Configuraton</a:t>
            </a:r>
            <a:r>
              <a:rPr lang="en-US" dirty="0" smtClean="0"/>
              <a:t>: Overrides/Additions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10088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For example, if you set </a:t>
            </a:r>
            <a:r>
              <a:rPr lang="en-US" sz="2000" dirty="0">
                <a:latin typeface="Monaco"/>
                <a:cs typeface="Monaco"/>
              </a:rPr>
              <a:t>NODE_ENV=</a:t>
            </a:r>
            <a:r>
              <a:rPr lang="en-US" sz="2000" dirty="0" smtClean="0">
                <a:latin typeface="Monaco"/>
                <a:cs typeface="Monaco"/>
              </a:rPr>
              <a:t>development</a:t>
            </a:r>
            <a:r>
              <a:rPr lang="en-US" dirty="0" smtClean="0"/>
              <a:t>, the configuration options will be loaded like this:</a:t>
            </a:r>
            <a:endParaRPr lang="en-US" dirty="0"/>
          </a:p>
        </p:txBody>
      </p:sp>
      <p:sp>
        <p:nvSpPr>
          <p:cNvPr id="11" name="Down Arrow Callout 10"/>
          <p:cNvSpPr/>
          <p:nvPr/>
        </p:nvSpPr>
        <p:spPr>
          <a:xfrm>
            <a:off x="1295400" y="2895600"/>
            <a:ext cx="6172200" cy="822960"/>
          </a:xfrm>
          <a:prstGeom prst="downArrowCallout">
            <a:avLst/>
          </a:prstGeom>
          <a:solidFill>
            <a:srgbClr val="00457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err="1">
                <a:latin typeface="Monaco"/>
                <a:cs typeface="Monaco"/>
              </a:rPr>
              <a:t>node_modules</a:t>
            </a:r>
            <a:r>
              <a:rPr lang="en-US" dirty="0">
                <a:latin typeface="Monaco"/>
                <a:cs typeface="Monaco"/>
              </a:rPr>
              <a:t>/kraken-</a:t>
            </a:r>
            <a:r>
              <a:rPr lang="en-US" dirty="0" err="1">
                <a:latin typeface="Monaco"/>
                <a:cs typeface="Monaco"/>
              </a:rPr>
              <a:t>js</a:t>
            </a:r>
            <a:r>
              <a:rPr lang="en-US" dirty="0">
                <a:latin typeface="Monaco"/>
                <a:cs typeface="Monaco"/>
              </a:rPr>
              <a:t>/</a:t>
            </a:r>
            <a:r>
              <a:rPr lang="en-US" dirty="0" err="1">
                <a:latin typeface="Monaco"/>
                <a:cs typeface="Monaco"/>
              </a:rPr>
              <a:t>config</a:t>
            </a:r>
            <a:r>
              <a:rPr lang="en-US" dirty="0">
                <a:latin typeface="Monaco"/>
                <a:cs typeface="Monaco"/>
              </a:rPr>
              <a:t>/</a:t>
            </a:r>
            <a:r>
              <a:rPr lang="en-US" dirty="0" err="1">
                <a:latin typeface="Monaco"/>
                <a:cs typeface="Monaco"/>
              </a:rPr>
              <a:t>config.json</a:t>
            </a:r>
            <a:endParaRPr lang="en-US" dirty="0"/>
          </a:p>
        </p:txBody>
      </p:sp>
      <p:sp>
        <p:nvSpPr>
          <p:cNvPr id="13" name="Down Arrow Callout 12"/>
          <p:cNvSpPr/>
          <p:nvPr/>
        </p:nvSpPr>
        <p:spPr>
          <a:xfrm>
            <a:off x="1295400" y="3810000"/>
            <a:ext cx="6172200" cy="822960"/>
          </a:xfrm>
          <a:prstGeom prst="downArrowCallout">
            <a:avLst/>
          </a:prstGeom>
          <a:solidFill>
            <a:srgbClr val="00457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err="1">
                <a:latin typeface="Monaco"/>
                <a:cs typeface="Monaco"/>
              </a:rPr>
              <a:t>config</a:t>
            </a:r>
            <a:r>
              <a:rPr lang="en-US" dirty="0">
                <a:latin typeface="Monaco"/>
                <a:cs typeface="Monaco"/>
              </a:rPr>
              <a:t>/</a:t>
            </a:r>
            <a:r>
              <a:rPr lang="en-US" dirty="0" err="1">
                <a:latin typeface="Monaco"/>
                <a:cs typeface="Monaco"/>
              </a:rPr>
              <a:t>config.json</a:t>
            </a:r>
            <a:endParaRPr lang="en-US" dirty="0"/>
          </a:p>
        </p:txBody>
      </p:sp>
      <p:sp>
        <p:nvSpPr>
          <p:cNvPr id="14" name="Down Arrow Callout 13"/>
          <p:cNvSpPr/>
          <p:nvPr/>
        </p:nvSpPr>
        <p:spPr>
          <a:xfrm>
            <a:off x="1295400" y="4724400"/>
            <a:ext cx="6172200" cy="822960"/>
          </a:xfrm>
          <a:prstGeom prst="downArrowCallout">
            <a:avLst/>
          </a:prstGeom>
          <a:solidFill>
            <a:srgbClr val="00457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err="1">
                <a:latin typeface="Monaco"/>
                <a:cs typeface="Monaco"/>
              </a:rPr>
              <a:t>config</a:t>
            </a:r>
            <a:r>
              <a:rPr lang="en-US" dirty="0" smtClean="0">
                <a:latin typeface="Monaco"/>
                <a:cs typeface="Monaco"/>
              </a:rPr>
              <a:t>/</a:t>
            </a:r>
            <a:r>
              <a:rPr lang="en-US" dirty="0" err="1" smtClean="0">
                <a:latin typeface="Monaco"/>
                <a:cs typeface="Monaco"/>
              </a:rPr>
              <a:t>development.json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09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Kraken takes an options object with the </a:t>
            </a:r>
            <a:r>
              <a:rPr lang="en-US" smtClean="0"/>
              <a:t>following properties:</a:t>
            </a:r>
            <a:endParaRPr lang="en-US" dirty="0" smtClean="0"/>
          </a:p>
          <a:p>
            <a:r>
              <a:rPr lang="en-US" sz="2000" dirty="0" err="1">
                <a:latin typeface="Monaco"/>
                <a:cs typeface="Monaco"/>
              </a:rPr>
              <a:t>basedir</a:t>
            </a:r>
            <a:r>
              <a:rPr lang="en-US" dirty="0" smtClean="0"/>
              <a:t>—string, optional</a:t>
            </a:r>
          </a:p>
          <a:p>
            <a:pPr lvl="1"/>
            <a:r>
              <a:rPr lang="en-US" dirty="0"/>
              <a:t>The working directory for kraken to </a:t>
            </a:r>
            <a:r>
              <a:rPr lang="en-US" dirty="0" smtClean="0"/>
              <a:t>use to load </a:t>
            </a:r>
            <a:r>
              <a:rPr lang="en-US" dirty="0"/>
              <a:t>configuration files, </a:t>
            </a:r>
            <a:r>
              <a:rPr lang="en-US" dirty="0" smtClean="0"/>
              <a:t>and routes</a:t>
            </a:r>
          </a:p>
          <a:p>
            <a:pPr lvl="1"/>
            <a:r>
              <a:rPr lang="en-US" dirty="0" smtClean="0"/>
              <a:t>Default is directory of file requiring kraken—</a:t>
            </a:r>
            <a:r>
              <a:rPr lang="en-US" sz="1600" dirty="0" err="1" smtClean="0">
                <a:latin typeface="Monaco"/>
              </a:rPr>
              <a:t>index.js</a:t>
            </a:r>
            <a:r>
              <a:rPr lang="en-US" dirty="0"/>
              <a:t> </a:t>
            </a:r>
            <a:r>
              <a:rPr lang="en-US" dirty="0" smtClean="0"/>
              <a:t>as generated</a:t>
            </a:r>
          </a:p>
          <a:p>
            <a:r>
              <a:rPr lang="en-US" sz="2000" dirty="0" err="1">
                <a:latin typeface="Monaco"/>
                <a:cs typeface="Monaco"/>
              </a:rPr>
              <a:t>onconfig</a:t>
            </a:r>
            <a:r>
              <a:rPr lang="en-US" dirty="0" smtClean="0"/>
              <a:t>—function, optional</a:t>
            </a:r>
          </a:p>
          <a:p>
            <a:pPr lvl="1"/>
            <a:r>
              <a:rPr lang="en-US" dirty="0" smtClean="0"/>
              <a:t>Asynchronous </a:t>
            </a:r>
            <a:r>
              <a:rPr lang="en-US" dirty="0"/>
              <a:t>hook for loading additional configuration</a:t>
            </a:r>
            <a:endParaRPr lang="en-US" dirty="0" smtClean="0"/>
          </a:p>
          <a:p>
            <a:r>
              <a:rPr lang="en-US" sz="2000" dirty="0">
                <a:latin typeface="Monaco"/>
                <a:cs typeface="Monaco"/>
              </a:rPr>
              <a:t>protocols</a:t>
            </a:r>
            <a:r>
              <a:rPr lang="en-US" dirty="0" smtClean="0"/>
              <a:t>—object, optional</a:t>
            </a:r>
          </a:p>
          <a:p>
            <a:pPr lvl="1"/>
            <a:r>
              <a:rPr lang="en-US" dirty="0"/>
              <a:t>Protocol handler implementations for use when processing configuration</a:t>
            </a:r>
            <a:endParaRPr lang="en-US" dirty="0" smtClean="0"/>
          </a:p>
          <a:p>
            <a:r>
              <a:rPr lang="en-US" sz="2000" dirty="0" err="1">
                <a:latin typeface="Monaco"/>
                <a:cs typeface="Monaco"/>
              </a:rPr>
              <a:t>uncaughtException</a:t>
            </a:r>
            <a:r>
              <a:rPr lang="en-US" dirty="0" smtClean="0"/>
              <a:t>—function, optional</a:t>
            </a:r>
          </a:p>
          <a:p>
            <a:pPr lvl="1"/>
            <a:r>
              <a:rPr lang="en-US" dirty="0"/>
              <a:t>Handler for </a:t>
            </a:r>
            <a:r>
              <a:rPr lang="en-US" dirty="0" err="1"/>
              <a:t>uncaughtException</a:t>
            </a:r>
            <a:r>
              <a:rPr lang="en-US" dirty="0"/>
              <a:t> errors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Configuration: Kraken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0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To configure your middleware, add your configuration code to the </a:t>
            </a:r>
            <a:r>
              <a:rPr lang="en-US" sz="2000" dirty="0" err="1">
                <a:latin typeface="Monaco"/>
                <a:cs typeface="Monaco"/>
              </a:rPr>
              <a:t>onconfig</a:t>
            </a:r>
            <a:r>
              <a:rPr lang="en-US" dirty="0" smtClean="0"/>
              <a:t> function</a:t>
            </a:r>
          </a:p>
          <a:p>
            <a:r>
              <a:rPr lang="en-US" dirty="0" smtClean="0"/>
              <a:t>The </a:t>
            </a:r>
            <a:r>
              <a:rPr lang="en-US" sz="2000" dirty="0" err="1">
                <a:latin typeface="Monaco"/>
                <a:cs typeface="Monaco"/>
              </a:rPr>
              <a:t>config</a:t>
            </a:r>
            <a:r>
              <a:rPr lang="en-US" dirty="0" smtClean="0"/>
              <a:t> parameter is a </a:t>
            </a:r>
            <a:r>
              <a:rPr lang="en-US" dirty="0" err="1" smtClean="0"/>
              <a:t>Confit</a:t>
            </a:r>
            <a:r>
              <a:rPr lang="en-US" dirty="0" smtClean="0"/>
              <a:t> object</a:t>
            </a:r>
          </a:p>
          <a:p>
            <a:r>
              <a:rPr lang="en-US" dirty="0" smtClean="0"/>
              <a:t>The </a:t>
            </a:r>
            <a:r>
              <a:rPr lang="en-US" sz="2000" dirty="0">
                <a:latin typeface="Monaco"/>
                <a:cs typeface="Monaco"/>
              </a:rPr>
              <a:t>next</a:t>
            </a:r>
            <a:r>
              <a:rPr lang="en-US" dirty="0" smtClean="0"/>
              <a:t> parameter is a callback, pass an Error to shut down initialization, </a:t>
            </a:r>
            <a:r>
              <a:rPr lang="en-US" sz="2000" dirty="0">
                <a:latin typeface="Monaco"/>
                <a:cs typeface="Monaco"/>
              </a:rPr>
              <a:t>null</a:t>
            </a:r>
            <a:r>
              <a:rPr lang="en-US" dirty="0" smtClean="0"/>
              <a:t> for success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Configuration: Kraken options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619143"/>
            <a:ext cx="6341199" cy="240065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kraken = require(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'kraken-</a:t>
            </a:r>
            <a:r>
              <a:rPr lang="en-US" sz="1600" b="1" dirty="0" err="1">
                <a:solidFill>
                  <a:srgbClr val="2A00FF"/>
                </a:solidFill>
                <a:latin typeface="Monaco"/>
              </a:rPr>
              <a:t>js'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),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app = require(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'express'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)(),</a:t>
            </a:r>
          </a:p>
          <a:p>
            <a:r>
              <a:rPr lang="fr-FR" sz="1600" dirty="0">
                <a:solidFill>
                  <a:srgbClr val="000000"/>
                </a:solidFill>
                <a:latin typeface="Monaco"/>
              </a:rPr>
              <a:t>    options = {</a:t>
            </a:r>
          </a:p>
          <a:p>
            <a:r>
              <a:rPr lang="fr-FR" sz="16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fr-FR" sz="1600" dirty="0" err="1">
                <a:solidFill>
                  <a:srgbClr val="000000"/>
                </a:solidFill>
                <a:latin typeface="Monaco"/>
              </a:rPr>
              <a:t>onconfig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fr-FR" sz="1600" b="1" dirty="0" err="1">
                <a:solidFill>
                  <a:srgbClr val="7F0055"/>
                </a:solidFill>
                <a:latin typeface="Monaco"/>
              </a:rPr>
              <a:t>function</a:t>
            </a:r>
            <a:r>
              <a:rPr lang="fr-FR" sz="1600" b="1" dirty="0">
                <a:solidFill>
                  <a:srgbClr val="000000"/>
                </a:solidFill>
                <a:latin typeface="Monaco"/>
              </a:rPr>
              <a:t> (config, </a:t>
            </a:r>
            <a:r>
              <a:rPr lang="fr-FR" sz="1600" b="1" dirty="0" err="1">
                <a:solidFill>
                  <a:srgbClr val="000000"/>
                </a:solidFill>
                <a:latin typeface="Monaco"/>
              </a:rPr>
              <a:t>next</a:t>
            </a:r>
            <a:r>
              <a:rPr lang="fr-FR" sz="1600" b="1" dirty="0">
                <a:solidFill>
                  <a:srgbClr val="000000"/>
                </a:solidFill>
                <a:latin typeface="Monaco"/>
              </a:rPr>
              <a:t>) {</a:t>
            </a:r>
          </a:p>
          <a:p>
            <a:r>
              <a:rPr lang="fr-FR" sz="1600" dirty="0">
                <a:solidFill>
                  <a:srgbClr val="000000"/>
                </a:solidFill>
                <a:latin typeface="Monaco"/>
              </a:rPr>
              <a:t>          </a:t>
            </a:r>
            <a:r>
              <a:rPr lang="fr-FR" sz="1600" dirty="0">
                <a:solidFill>
                  <a:srgbClr val="3F7F5F"/>
                </a:solidFill>
                <a:latin typeface="Monaco"/>
              </a:rPr>
              <a:t>//</a:t>
            </a:r>
            <a:r>
              <a:rPr lang="fr-FR" sz="1600" dirty="0" err="1">
                <a:solidFill>
                  <a:srgbClr val="3F7F5F"/>
                </a:solidFill>
                <a:latin typeface="Monaco"/>
              </a:rPr>
              <a:t>any</a:t>
            </a:r>
            <a:r>
              <a:rPr lang="fr-FR" sz="1600" dirty="0">
                <a:solidFill>
                  <a:srgbClr val="3F7F5F"/>
                </a:solidFill>
                <a:latin typeface="Monaco"/>
              </a:rPr>
              <a:t> </a:t>
            </a:r>
            <a:r>
              <a:rPr lang="fr-FR" sz="1600" u="sng" dirty="0">
                <a:solidFill>
                  <a:srgbClr val="3F7F5F"/>
                </a:solidFill>
                <a:latin typeface="Monaco"/>
              </a:rPr>
              <a:t>config setup/</a:t>
            </a:r>
            <a:r>
              <a:rPr lang="fr-FR" sz="1600" u="sng" dirty="0" err="1">
                <a:solidFill>
                  <a:srgbClr val="3F7F5F"/>
                </a:solidFill>
                <a:latin typeface="Monaco"/>
              </a:rPr>
              <a:t>overrides</a:t>
            </a:r>
            <a:r>
              <a:rPr lang="fr-FR" sz="1600" u="sng" dirty="0">
                <a:solidFill>
                  <a:srgbClr val="3F7F5F"/>
                </a:solidFill>
                <a:latin typeface="Monaco"/>
              </a:rPr>
              <a:t> </a:t>
            </a:r>
            <a:r>
              <a:rPr lang="fr-FR" sz="1600" u="sng" dirty="0" err="1">
                <a:solidFill>
                  <a:srgbClr val="3F7F5F"/>
                </a:solidFill>
                <a:latin typeface="Monaco"/>
              </a:rPr>
              <a:t>here</a:t>
            </a:r>
            <a:endParaRPr lang="fr-FR" sz="1600" u="sng" dirty="0">
              <a:solidFill>
                <a:srgbClr val="3F7F5F"/>
              </a:solidFill>
              <a:latin typeface="Monaco"/>
            </a:endParaRPr>
          </a:p>
          <a:p>
            <a:r>
              <a:rPr lang="fr-FR" sz="1600" dirty="0">
                <a:solidFill>
                  <a:srgbClr val="000000"/>
                </a:solidFill>
                <a:latin typeface="Monaco"/>
              </a:rPr>
              <a:t>          </a:t>
            </a:r>
            <a:r>
              <a:rPr lang="fr-FR" sz="1600" dirty="0" err="1">
                <a:solidFill>
                  <a:srgbClr val="000000"/>
                </a:solidFill>
                <a:latin typeface="Monaco"/>
              </a:rPr>
              <a:t>db.config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fr-FR" sz="1600" dirty="0" err="1">
                <a:solidFill>
                  <a:srgbClr val="000000"/>
                </a:solidFill>
                <a:latin typeface="Monaco"/>
              </a:rPr>
              <a:t>config.get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fr-FR" sz="1600" dirty="0">
                <a:solidFill>
                  <a:srgbClr val="2A00FF"/>
                </a:solidFill>
                <a:latin typeface="Monaco"/>
              </a:rPr>
              <a:t>'</a:t>
            </a:r>
            <a:r>
              <a:rPr lang="fr-FR" sz="1600" dirty="0" err="1">
                <a:solidFill>
                  <a:srgbClr val="2A00FF"/>
                </a:solidFill>
                <a:latin typeface="Monaco"/>
              </a:rPr>
              <a:t>databaseConfig</a:t>
            </a:r>
            <a:r>
              <a:rPr lang="fr-FR" sz="1600" dirty="0">
                <a:solidFill>
                  <a:srgbClr val="2A00FF"/>
                </a:solidFill>
                <a:latin typeface="Monaco"/>
              </a:rPr>
              <a:t>'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));</a:t>
            </a:r>
          </a:p>
          <a:p>
            <a:r>
              <a:rPr lang="ro-RO" sz="1600" dirty="0">
                <a:solidFill>
                  <a:srgbClr val="000000"/>
                </a:solidFill>
                <a:latin typeface="Monaco"/>
              </a:rPr>
              <a:t>          next(</a:t>
            </a:r>
            <a:r>
              <a:rPr lang="ro-RO" sz="1600" b="1" dirty="0">
                <a:solidFill>
                  <a:srgbClr val="7F0055"/>
                </a:solidFill>
                <a:latin typeface="Monaco"/>
              </a:rPr>
              <a:t>null</a:t>
            </a:r>
            <a:r>
              <a:rPr lang="ro-RO" sz="1600" b="1" dirty="0">
                <a:solidFill>
                  <a:srgbClr val="000000"/>
                </a:solidFill>
                <a:latin typeface="Monaco"/>
              </a:rPr>
              <a:t>, config);</a:t>
            </a:r>
          </a:p>
          <a:p>
            <a:r>
              <a:rPr lang="ro-RO" sz="1600" dirty="0">
                <a:solidFill>
                  <a:srgbClr val="000000"/>
                </a:solidFill>
                <a:latin typeface="Monaco"/>
              </a:rPr>
              <a:t>        }</a:t>
            </a:r>
          </a:p>
          <a:p>
            <a:r>
              <a:rPr lang="ro-RO" sz="1600" dirty="0">
                <a:solidFill>
                  <a:srgbClr val="000000"/>
                </a:solidFill>
                <a:latin typeface="Monaco"/>
              </a:rPr>
              <a:t>    }</a:t>
            </a:r>
            <a:r>
              <a:rPr lang="ro-RO" sz="1600" dirty="0" smtClean="0">
                <a:solidFill>
                  <a:srgbClr val="000000"/>
                </a:solidFill>
                <a:latin typeface="Monaco"/>
              </a:rPr>
              <a:t>,</a:t>
            </a:r>
            <a:r>
              <a:rPr lang="ro-RO" sz="2200" dirty="0" smtClean="0">
                <a:latin typeface="Arial"/>
                <a:cs typeface="Arial"/>
              </a:rPr>
              <a:t>…</a:t>
            </a:r>
            <a:endParaRPr lang="ro-RO" sz="1600" dirty="0">
              <a:solidFill>
                <a:srgbClr val="000000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49226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 err="1">
                <a:latin typeface="Monaco"/>
                <a:cs typeface="Monaco"/>
              </a:rPr>
              <a:t>config</a:t>
            </a:r>
            <a:r>
              <a:rPr lang="en-US" sz="2000" dirty="0">
                <a:latin typeface="Monaco"/>
                <a:cs typeface="Monaco"/>
              </a:rPr>
              <a:t>/</a:t>
            </a:r>
            <a:r>
              <a:rPr lang="en-US" sz="2000" dirty="0" err="1">
                <a:latin typeface="Monaco"/>
                <a:cs typeface="Monaco"/>
              </a:rPr>
              <a:t>config.json</a:t>
            </a:r>
            <a:r>
              <a:rPr lang="en-US" dirty="0" smtClean="0"/>
              <a:t> contains one special property—middleware—that is a configuration object used by </a:t>
            </a:r>
            <a:r>
              <a:rPr lang="en-US" dirty="0" err="1" smtClean="0"/>
              <a:t>meddleware</a:t>
            </a:r>
            <a:endParaRPr lang="en-US" dirty="0"/>
          </a:p>
          <a:p>
            <a:r>
              <a:rPr lang="en-US" dirty="0" err="1" smtClean="0"/>
              <a:t>meddleware</a:t>
            </a:r>
            <a:r>
              <a:rPr lang="en-US" dirty="0" smtClean="0"/>
              <a:t> adds your middleware using the properties specified on your object</a:t>
            </a:r>
          </a:p>
          <a:p>
            <a:r>
              <a:rPr lang="en-US" dirty="0" smtClean="0"/>
              <a:t>All application middleware is added from this one location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Configuraton</a:t>
            </a:r>
            <a:r>
              <a:rPr lang="en-US" dirty="0" smtClean="0"/>
              <a:t>: </a:t>
            </a:r>
            <a:r>
              <a:rPr lang="en-US" dirty="0" err="1" smtClean="0"/>
              <a:t>meddleware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79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Meddleware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291709"/>
            <a:ext cx="8557551" cy="510909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nl-NL" sz="16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nl-NL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nl-NL" sz="1600" dirty="0" err="1">
                <a:solidFill>
                  <a:srgbClr val="2A00FF"/>
                </a:solidFill>
                <a:latin typeface="Monaco"/>
              </a:rPr>
              <a:t>middleware</a:t>
            </a:r>
            <a:r>
              <a:rPr lang="nl-NL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nl-NL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nl-NL" sz="16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nl-NL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nl-NL" sz="1600" dirty="0" err="1">
                <a:solidFill>
                  <a:srgbClr val="2A00FF"/>
                </a:solidFill>
                <a:latin typeface="Monaco"/>
              </a:rPr>
              <a:t>static</a:t>
            </a:r>
            <a:r>
              <a:rPr lang="nl-NL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nl-NL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nl-NL" sz="1600" dirty="0">
                <a:solidFill>
                  <a:srgbClr val="000000"/>
                </a:solidFill>
                <a:latin typeface="Monaco"/>
              </a:rPr>
              <a:t>            </a:t>
            </a:r>
            <a:r>
              <a:rPr lang="nl-NL" sz="1600" dirty="0">
                <a:solidFill>
                  <a:srgbClr val="2A00FF"/>
                </a:solidFill>
                <a:latin typeface="Monaco"/>
              </a:rPr>
              <a:t>"module"</a:t>
            </a:r>
            <a:r>
              <a:rPr lang="nl-NL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"arguments"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[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"path:./.build"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]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},</a:t>
            </a:r>
          </a:p>
          <a:p>
            <a:endParaRPr lang="en-US" sz="1600" dirty="0">
              <a:latin typeface="Monaco"/>
            </a:endParaRPr>
          </a:p>
          <a:p>
            <a:r>
              <a:rPr lang="fr-FR" sz="16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fr-FR" sz="1600" dirty="0">
                <a:solidFill>
                  <a:srgbClr val="2A00FF"/>
                </a:solidFill>
                <a:latin typeface="Monaco"/>
              </a:rPr>
              <a:t>"router"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fr-FR" sz="1600" dirty="0">
                <a:solidFill>
                  <a:srgbClr val="000000"/>
                </a:solidFill>
                <a:latin typeface="Monaco"/>
              </a:rPr>
              <a:t>            </a:t>
            </a:r>
            <a:r>
              <a:rPr lang="fr-FR" sz="1600" dirty="0">
                <a:solidFill>
                  <a:srgbClr val="2A00FF"/>
                </a:solidFill>
                <a:latin typeface="Monaco"/>
              </a:rPr>
              <a:t>"module"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"arguments"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[{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"directory"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"path:./controllers"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}]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},</a:t>
            </a:r>
          </a:p>
          <a:p>
            <a:endParaRPr lang="en-US" sz="1600" dirty="0">
              <a:latin typeface="Monaco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"language"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"priority"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95,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"enabled"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"module"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"name"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"path:./lib/language"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}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,</a:t>
            </a:r>
            <a:r>
              <a:rPr lang="en-US" sz="2200" dirty="0" smtClean="0">
                <a:latin typeface="Arial"/>
                <a:cs typeface="Arial"/>
              </a:rPr>
              <a:t>…</a:t>
            </a:r>
            <a:endParaRPr lang="en-US" sz="1600" dirty="0">
              <a:solidFill>
                <a:srgbClr val="000000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22022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>
                <a:latin typeface="Monaco"/>
                <a:cs typeface="Monaco"/>
              </a:rPr>
              <a:t>enabled</a:t>
            </a:r>
            <a:r>
              <a:rPr lang="en-US" dirty="0" smtClean="0"/>
              <a:t>—</a:t>
            </a:r>
            <a:r>
              <a:rPr lang="en-US" dirty="0" err="1" smtClean="0"/>
              <a:t>boolean</a:t>
            </a:r>
            <a:endParaRPr lang="en-US" dirty="0" smtClean="0"/>
          </a:p>
          <a:p>
            <a:pPr lvl="1"/>
            <a:r>
              <a:rPr lang="en-US" dirty="0"/>
              <a:t>Set to </a:t>
            </a:r>
            <a:r>
              <a:rPr lang="en-US" sz="1600" dirty="0">
                <a:latin typeface="Monaco"/>
              </a:rPr>
              <a:t>true</a:t>
            </a:r>
            <a:r>
              <a:rPr lang="en-US" dirty="0"/>
              <a:t> to enable middleware, </a:t>
            </a:r>
            <a:r>
              <a:rPr lang="en-US" sz="1600" dirty="0">
                <a:latin typeface="Monaco"/>
              </a:rPr>
              <a:t>false</a:t>
            </a:r>
            <a:r>
              <a:rPr lang="en-US" dirty="0"/>
              <a:t> to </a:t>
            </a:r>
            <a:r>
              <a:rPr lang="en-US" dirty="0" smtClean="0"/>
              <a:t>disable</a:t>
            </a:r>
          </a:p>
          <a:p>
            <a:pPr lvl="1"/>
            <a:r>
              <a:rPr lang="en-US" dirty="0" smtClean="0"/>
              <a:t>If not specified, the value is currently </a:t>
            </a:r>
            <a:r>
              <a:rPr lang="en-US" sz="1600" dirty="0">
                <a:latin typeface="Monaco"/>
              </a:rPr>
              <a:t>false</a:t>
            </a:r>
            <a:r>
              <a:rPr lang="en-US" dirty="0" smtClean="0"/>
              <a:t>, but this will change</a:t>
            </a:r>
          </a:p>
          <a:p>
            <a:r>
              <a:rPr lang="en-US" sz="2000" dirty="0">
                <a:latin typeface="Monaco"/>
                <a:cs typeface="Monaco"/>
              </a:rPr>
              <a:t>priority</a:t>
            </a:r>
            <a:r>
              <a:rPr lang="en-US" dirty="0" smtClean="0"/>
              <a:t>—number</a:t>
            </a:r>
          </a:p>
          <a:p>
            <a:pPr lvl="1"/>
            <a:r>
              <a:rPr lang="en-US" dirty="0" smtClean="0"/>
              <a:t>Priority order, lower to higher</a:t>
            </a:r>
          </a:p>
          <a:p>
            <a:pPr lvl="1"/>
            <a:r>
              <a:rPr lang="en-US" dirty="0" smtClean="0"/>
              <a:t>If not specified, or value is not a number, </a:t>
            </a:r>
            <a:r>
              <a:rPr lang="en-US" sz="1600" dirty="0" err="1">
                <a:latin typeface="Monaco"/>
              </a:rPr>
              <a:t>Number.MIN_VALUE</a:t>
            </a:r>
            <a:endParaRPr lang="en-US" sz="1600" dirty="0">
              <a:latin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route</a:t>
            </a:r>
            <a:r>
              <a:rPr lang="en-US" dirty="0" smtClean="0"/>
              <a:t>—string, optional</a:t>
            </a:r>
          </a:p>
          <a:p>
            <a:pPr lvl="1"/>
            <a:r>
              <a:rPr lang="en-US" dirty="0"/>
              <a:t>An express route against which the middleware should be </a:t>
            </a:r>
            <a:r>
              <a:rPr lang="en-US" dirty="0" smtClean="0"/>
              <a:t>registered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meddleware</a:t>
            </a:r>
            <a:r>
              <a:rPr lang="en-US" dirty="0" smtClean="0"/>
              <a:t>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3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</a:t>
            </a:r>
            <a:r>
              <a:rPr lang="en-US" dirty="0" err="1" smtClean="0"/>
              <a:t>eddleware</a:t>
            </a:r>
            <a:r>
              <a:rPr lang="en-US" dirty="0" smtClean="0"/>
              <a:t> also contains control flow constructs</a:t>
            </a:r>
          </a:p>
          <a:p>
            <a:r>
              <a:rPr lang="en-US" sz="2000" dirty="0">
                <a:latin typeface="Monaco"/>
                <a:cs typeface="Monaco"/>
              </a:rPr>
              <a:t>parallel</a:t>
            </a:r>
            <a:r>
              <a:rPr lang="en-US" dirty="0"/>
              <a:t>—container object</a:t>
            </a:r>
          </a:p>
          <a:p>
            <a:pPr lvl="1"/>
            <a:r>
              <a:rPr lang="en-US" dirty="0" smtClean="0"/>
              <a:t>Executed </a:t>
            </a:r>
            <a:r>
              <a:rPr lang="en-US" dirty="0"/>
              <a:t>in parallel, proceeding only when all have completed</a:t>
            </a:r>
          </a:p>
          <a:p>
            <a:r>
              <a:rPr lang="en-US" sz="2000" dirty="0">
                <a:latin typeface="Monaco"/>
                <a:cs typeface="Monaco"/>
              </a:rPr>
              <a:t>race</a:t>
            </a:r>
            <a:r>
              <a:rPr lang="en-US" dirty="0"/>
              <a:t>—container object</a:t>
            </a:r>
          </a:p>
          <a:p>
            <a:pPr lvl="1"/>
            <a:r>
              <a:rPr lang="en-US" dirty="0" smtClean="0"/>
              <a:t>Executed </a:t>
            </a:r>
            <a:r>
              <a:rPr lang="en-US" dirty="0"/>
              <a:t>in parallel, but will proceed when the first one completes</a:t>
            </a:r>
          </a:p>
          <a:p>
            <a:r>
              <a:rPr lang="en-US" sz="2000" dirty="0">
                <a:latin typeface="Monaco"/>
                <a:cs typeface="Monaco"/>
              </a:rPr>
              <a:t>fallback</a:t>
            </a:r>
            <a:r>
              <a:rPr lang="en-US" dirty="0"/>
              <a:t>—container object</a:t>
            </a:r>
          </a:p>
          <a:p>
            <a:pPr lvl="1"/>
            <a:r>
              <a:rPr lang="en-US" dirty="0" smtClean="0"/>
              <a:t>Executed </a:t>
            </a:r>
            <a:r>
              <a:rPr lang="en-US" dirty="0"/>
              <a:t>sequentially, </a:t>
            </a:r>
            <a:r>
              <a:rPr lang="en-US" dirty="0" smtClean="0"/>
              <a:t>continue outside the block at first success, fall through to the next if failure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meddleware</a:t>
            </a:r>
            <a:r>
              <a:rPr lang="en-US" dirty="0" smtClean="0"/>
              <a:t> options, cont.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72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meddleware</a:t>
            </a:r>
            <a:r>
              <a:rPr lang="en-US" dirty="0" smtClean="0"/>
              <a:t> Flow Control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495484"/>
            <a:ext cx="7326244" cy="452431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cs-CZ" sz="16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cs-CZ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cs-CZ" sz="1600" dirty="0" err="1">
                <a:solidFill>
                  <a:srgbClr val="2A00FF"/>
                </a:solidFill>
                <a:latin typeface="Monaco"/>
              </a:rPr>
              <a:t>setup</a:t>
            </a:r>
            <a:r>
              <a:rPr lang="cs-CZ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cs-CZ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cs-CZ" sz="16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cs-CZ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cs-CZ" sz="1600" dirty="0" err="1">
                <a:solidFill>
                  <a:srgbClr val="2A00FF"/>
                </a:solidFill>
                <a:latin typeface="Monaco"/>
              </a:rPr>
              <a:t>enabled</a:t>
            </a:r>
            <a:r>
              <a:rPr lang="cs-CZ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cs-CZ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cs-CZ" sz="1600" b="1" dirty="0" err="1">
                <a:solidFill>
                  <a:srgbClr val="7F0055"/>
                </a:solidFill>
                <a:latin typeface="Monaco"/>
              </a:rPr>
              <a:t>true</a:t>
            </a:r>
            <a:r>
              <a:rPr lang="cs-CZ" sz="1600" b="1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"priority"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20,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"parallel"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"service1"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"enabled"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"module"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"path:./lib/middleware/service1"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},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"service2"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"enabled"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"module"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"path:./lib/middleware/service2"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},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"service3"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"enabled"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"module"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"path:./lib/middleware/service3"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},</a:t>
            </a:r>
          </a:p>
        </p:txBody>
      </p:sp>
    </p:spTree>
    <p:extLst>
      <p:ext uri="{BB962C8B-B14F-4D97-AF65-F5344CB8AC3E}">
        <p14:creationId xmlns:p14="http://schemas.microsoft.com/office/powerpoint/2010/main" val="290323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The Kraken suite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dirty="0" smtClean="0"/>
              <a:t>Structure of Kraken applications</a:t>
            </a:r>
          </a:p>
          <a:p>
            <a:r>
              <a:rPr lang="en-US" dirty="0" smtClean="0"/>
              <a:t>Configuration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 smtClean="0"/>
              <a:t>Routes</a:t>
            </a:r>
          </a:p>
          <a:p>
            <a:r>
              <a:rPr lang="en-US" dirty="0" smtClean="0"/>
              <a:t>Models</a:t>
            </a:r>
          </a:p>
          <a:p>
            <a:r>
              <a:rPr lang="en-US" dirty="0" smtClean="0"/>
              <a:t>Templates</a:t>
            </a:r>
          </a:p>
          <a:p>
            <a:r>
              <a:rPr lang="en-US" dirty="0" smtClean="0"/>
              <a:t>Localization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562" y="962545"/>
            <a:ext cx="2311943" cy="247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61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module</a:t>
            </a:r>
            <a:r>
              <a:rPr lang="en-US" dirty="0"/>
              <a:t> </a:t>
            </a:r>
            <a:r>
              <a:rPr lang="en-US" dirty="0" smtClean="0"/>
              <a:t>is an object that specifies the module to load</a:t>
            </a:r>
            <a:endParaRPr lang="en-US" dirty="0"/>
          </a:p>
          <a:p>
            <a:r>
              <a:rPr lang="en-US" sz="2000" dirty="0" smtClean="0">
                <a:latin typeface="Monaco"/>
                <a:cs typeface="Monaco"/>
              </a:rPr>
              <a:t>name</a:t>
            </a:r>
            <a:r>
              <a:rPr lang="en-US" dirty="0" smtClean="0"/>
              <a:t>—string</a:t>
            </a:r>
          </a:p>
          <a:p>
            <a:pPr lvl="1"/>
            <a:r>
              <a:rPr lang="en-US" dirty="0"/>
              <a:t>The name of the module or path to local </a:t>
            </a:r>
            <a:r>
              <a:rPr lang="en-US" dirty="0" smtClean="0"/>
              <a:t>module</a:t>
            </a:r>
            <a:endParaRPr lang="en-US" sz="2000" dirty="0">
              <a:latin typeface="Monaco"/>
              <a:cs typeface="Monaco"/>
            </a:endParaRPr>
          </a:p>
          <a:p>
            <a:pPr lvl="1"/>
            <a:r>
              <a:rPr lang="en-US" dirty="0" smtClean="0"/>
              <a:t>Can use Shortstop protocols</a:t>
            </a:r>
            <a:endParaRPr lang="en-US" dirty="0"/>
          </a:p>
          <a:p>
            <a:r>
              <a:rPr lang="en-US" sz="2000" dirty="0">
                <a:latin typeface="Monaco"/>
                <a:cs typeface="Monaco"/>
              </a:rPr>
              <a:t>method</a:t>
            </a:r>
            <a:r>
              <a:rPr lang="en-US" dirty="0" smtClean="0"/>
              <a:t>—string, optional</a:t>
            </a:r>
          </a:p>
          <a:p>
            <a:pPr lvl="1"/>
            <a:r>
              <a:rPr lang="en-US" dirty="0"/>
              <a:t>The method on the provided module upon which invocation will create the middleware function to </a:t>
            </a:r>
            <a:r>
              <a:rPr lang="en-US" dirty="0" smtClean="0"/>
              <a:t>register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a factory method is not provided, it defaults to the name of the current middleware being processed, and finally back to the module </a:t>
            </a:r>
            <a:r>
              <a:rPr lang="en-US" dirty="0" smtClean="0"/>
              <a:t>itself</a:t>
            </a:r>
          </a:p>
          <a:p>
            <a:r>
              <a:rPr lang="en-US" sz="2000" dirty="0">
                <a:latin typeface="Monaco"/>
                <a:cs typeface="Monaco"/>
              </a:rPr>
              <a:t>arguments</a:t>
            </a:r>
            <a:r>
              <a:rPr lang="en-US" dirty="0" smtClean="0"/>
              <a:t>—array, optional</a:t>
            </a:r>
          </a:p>
          <a:p>
            <a:pPr lvl="1"/>
            <a:r>
              <a:rPr lang="en-US" dirty="0"/>
              <a:t>An array of arguments to pass to the middleware factory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meddleware</a:t>
            </a:r>
            <a:r>
              <a:rPr lang="en-US" dirty="0" smtClean="0"/>
              <a:t> Options: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03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Meddleware</a:t>
            </a:r>
            <a:r>
              <a:rPr lang="en-US" dirty="0" smtClean="0"/>
              <a:t> Module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1606927"/>
            <a:ext cx="5479285" cy="427809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600" dirty="0" err="1">
                <a:solidFill>
                  <a:srgbClr val="2A00FF"/>
                </a:solidFill>
                <a:latin typeface="Monaco"/>
              </a:rPr>
              <a:t>cookieParser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1600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module"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nl-NL" sz="1600" dirty="0">
                <a:solidFill>
                  <a:srgbClr val="000000"/>
                </a:solidFill>
                <a:latin typeface="Monaco"/>
              </a:rPr>
              <a:t>       </a:t>
            </a:r>
            <a:r>
              <a:rPr lang="nl-NL" sz="1600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nl-NL" sz="1600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nl-NL" sz="1600" dirty="0">
                <a:solidFill>
                  <a:srgbClr val="2A00FF"/>
                </a:solidFill>
                <a:latin typeface="Monaco"/>
              </a:rPr>
              <a:t>name"</a:t>
            </a:r>
            <a:r>
              <a:rPr lang="nl-NL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nl-NL" sz="1600" dirty="0">
                <a:solidFill>
                  <a:srgbClr val="2A00FF"/>
                </a:solidFill>
                <a:latin typeface="Monaco"/>
              </a:rPr>
              <a:t>"cookie-</a:t>
            </a:r>
            <a:r>
              <a:rPr lang="nl-NL" sz="1600" dirty="0" err="1">
                <a:solidFill>
                  <a:srgbClr val="2A00FF"/>
                </a:solidFill>
                <a:latin typeface="Monaco"/>
              </a:rPr>
              <a:t>parser</a:t>
            </a:r>
            <a:r>
              <a:rPr lang="nl-NL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nl-NL" sz="1600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</a:t>
            </a:r>
            <a:r>
              <a:rPr lang="en-US" sz="1600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arguments"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[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"keyboard cat"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]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},</a:t>
            </a:r>
          </a:p>
          <a:p>
            <a:r>
              <a:rPr lang="cs-CZ" sz="1600" dirty="0">
                <a:solidFill>
                  <a:srgbClr val="000000"/>
                </a:solidFill>
                <a:latin typeface="Monaco"/>
              </a:rPr>
              <a:t>     </a:t>
            </a:r>
            <a:r>
              <a:rPr lang="cs-CZ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cs-CZ" sz="1600" dirty="0" err="1">
                <a:solidFill>
                  <a:srgbClr val="2A00FF"/>
                </a:solidFill>
                <a:latin typeface="Monaco"/>
              </a:rPr>
              <a:t>json</a:t>
            </a:r>
            <a:r>
              <a:rPr lang="cs-CZ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cs-CZ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"module"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es-ES_tradnl" sz="1600" dirty="0">
                <a:solidFill>
                  <a:srgbClr val="000000"/>
                </a:solidFill>
                <a:latin typeface="Monaco"/>
              </a:rPr>
              <a:t>          </a:t>
            </a:r>
            <a:r>
              <a:rPr lang="es-ES_tradnl" sz="1600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es-ES_tradnl" sz="1600" dirty="0" err="1">
                <a:solidFill>
                  <a:srgbClr val="2A00FF"/>
                </a:solidFill>
                <a:latin typeface="Monaco"/>
              </a:rPr>
              <a:t>name</a:t>
            </a:r>
            <a:r>
              <a:rPr lang="es-ES_tradnl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es-ES_tradnl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es-ES_tradnl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es-ES_tradnl" sz="1600" dirty="0" err="1">
                <a:solidFill>
                  <a:srgbClr val="2A00FF"/>
                </a:solidFill>
                <a:latin typeface="Monaco"/>
              </a:rPr>
              <a:t>body-parser</a:t>
            </a:r>
            <a:r>
              <a:rPr lang="es-ES_tradnl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es-ES_tradnl" sz="1600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cs-CZ" sz="1600" dirty="0">
                <a:solidFill>
                  <a:srgbClr val="000000"/>
                </a:solidFill>
                <a:latin typeface="Monaco"/>
              </a:rPr>
              <a:t>          </a:t>
            </a:r>
            <a:r>
              <a:rPr lang="cs-CZ" sz="1600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cs-CZ" sz="1600" dirty="0" err="1">
                <a:solidFill>
                  <a:srgbClr val="2A00FF"/>
                </a:solidFill>
                <a:latin typeface="Monaco"/>
              </a:rPr>
              <a:t>method</a:t>
            </a:r>
            <a:r>
              <a:rPr lang="cs-CZ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cs-CZ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cs-CZ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cs-CZ" sz="1600" dirty="0" err="1">
                <a:solidFill>
                  <a:srgbClr val="2A00FF"/>
                </a:solidFill>
                <a:latin typeface="Monaco"/>
              </a:rPr>
              <a:t>json</a:t>
            </a:r>
            <a:r>
              <a:rPr lang="cs-CZ" sz="1600" dirty="0" smtClean="0">
                <a:solidFill>
                  <a:srgbClr val="2A00FF"/>
                </a:solidFill>
                <a:latin typeface="Monaco"/>
              </a:rPr>
              <a:t>"</a:t>
            </a:r>
            <a:br>
              <a:rPr lang="cs-CZ" sz="1600" dirty="0" smtClean="0">
                <a:solidFill>
                  <a:srgbClr val="2A00FF"/>
                </a:solidFill>
                <a:latin typeface="Monaco"/>
              </a:rPr>
            </a:br>
            <a:r>
              <a:rPr lang="cs-CZ" sz="1600" dirty="0" smtClean="0">
                <a:solidFill>
                  <a:srgbClr val="2A00FF"/>
                </a:solidFill>
                <a:latin typeface="Monaco"/>
              </a:rPr>
              <a:t>       }</a:t>
            </a:r>
            <a:endParaRPr lang="cs-CZ" sz="1600" dirty="0">
              <a:solidFill>
                <a:srgbClr val="2A00FF"/>
              </a:solidFill>
              <a:latin typeface="Monaco"/>
            </a:endParaRPr>
          </a:p>
          <a:p>
            <a:r>
              <a:rPr lang="cs-CZ" sz="1600" dirty="0">
                <a:solidFill>
                  <a:srgbClr val="000000"/>
                </a:solidFill>
                <a:latin typeface="Monaco"/>
              </a:rPr>
              <a:t>     </a:t>
            </a:r>
            <a:r>
              <a:rPr lang="cs-CZ" sz="1600" dirty="0" smtClean="0">
                <a:solidFill>
                  <a:srgbClr val="000000"/>
                </a:solidFill>
                <a:latin typeface="Monaco"/>
              </a:rPr>
              <a:t>},</a:t>
            </a:r>
            <a:endParaRPr lang="cs-CZ" sz="1600" dirty="0">
              <a:solidFill>
                <a:srgbClr val="000000"/>
              </a:solidFill>
              <a:latin typeface="Monaco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"language"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"module"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</a:t>
            </a:r>
            <a:r>
              <a:rPr lang="en-US" sz="1600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name"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"path:./lib/language"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 }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,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…</a:t>
            </a:r>
            <a:endParaRPr lang="en-US" sz="1600" dirty="0">
              <a:solidFill>
                <a:srgbClr val="000000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31007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Routing logic is grouped in separate directories by functionality in the </a:t>
            </a:r>
            <a:r>
              <a:rPr lang="en-US" sz="2000" dirty="0" smtClean="0">
                <a:latin typeface="Monaco"/>
                <a:cs typeface="Monaco"/>
              </a:rPr>
              <a:t>controllers</a:t>
            </a:r>
            <a:r>
              <a:rPr lang="en-US" dirty="0" smtClean="0"/>
              <a:t> directory</a:t>
            </a:r>
          </a:p>
          <a:p>
            <a:r>
              <a:rPr lang="en-US" dirty="0"/>
              <a:t>Kraken uses express-</a:t>
            </a:r>
            <a:r>
              <a:rPr lang="en-US" dirty="0" err="1"/>
              <a:t>enrouten</a:t>
            </a:r>
            <a:r>
              <a:rPr lang="en-US" dirty="0"/>
              <a:t> to simplify route creation and management</a:t>
            </a:r>
          </a:p>
          <a:p>
            <a:r>
              <a:rPr lang="en-US" dirty="0" smtClean="0"/>
              <a:t>Any require-able file in the controllers directory that accepts a single argument will be loaded with the express router object</a:t>
            </a:r>
          </a:p>
          <a:p>
            <a:r>
              <a:rPr lang="en-US" dirty="0" smtClean="0"/>
              <a:t>For example, a "pay" controller file, </a:t>
            </a:r>
            <a:r>
              <a:rPr lang="en-US" sz="2000" dirty="0">
                <a:latin typeface="Monaco"/>
                <a:cs typeface="Monaco"/>
              </a:rPr>
              <a:t>pay/</a:t>
            </a:r>
            <a:r>
              <a:rPr lang="en-US" sz="2000" dirty="0" err="1">
                <a:latin typeface="Monaco"/>
                <a:cs typeface="Monaco"/>
              </a:rPr>
              <a:t>index.js</a:t>
            </a:r>
            <a:r>
              <a:rPr lang="en-US" dirty="0" smtClean="0"/>
              <a:t>, could be: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Routes: Express-</a:t>
            </a:r>
            <a:r>
              <a:rPr lang="en-US" dirty="0" err="1" smtClean="0"/>
              <a:t>enrouten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4080808"/>
            <a:ext cx="7239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module.exports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= </a:t>
            </a:r>
            <a:r>
              <a:rPr lang="en-US" sz="1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(router)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router.post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600" dirty="0" smtClean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/'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req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res)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</a:t>
            </a:r>
            <a:r>
              <a:rPr lang="en-US" sz="16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handle payment</a:t>
            </a:r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});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};</a:t>
            </a:r>
            <a:endParaRPr lang="en-US" sz="16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17499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Configured in the </a:t>
            </a:r>
            <a:r>
              <a:rPr lang="en-US" sz="2000" dirty="0" smtClean="0">
                <a:latin typeface="Monaco"/>
              </a:rPr>
              <a:t>middleware</a:t>
            </a:r>
            <a:r>
              <a:rPr lang="en-US" dirty="0" smtClean="0"/>
              <a:t> section of </a:t>
            </a:r>
            <a:r>
              <a:rPr lang="en-US" sz="2000" dirty="0" err="1">
                <a:latin typeface="Monaco"/>
              </a:rPr>
              <a:t>config</a:t>
            </a:r>
            <a:r>
              <a:rPr lang="en-US" sz="2000" dirty="0">
                <a:latin typeface="Monaco"/>
              </a:rPr>
              <a:t>/</a:t>
            </a:r>
            <a:r>
              <a:rPr lang="en-US" sz="2000" dirty="0" err="1">
                <a:latin typeface="Monaco"/>
              </a:rPr>
              <a:t>config.json</a:t>
            </a:r>
            <a:r>
              <a:rPr lang="en-US" dirty="0" smtClean="0"/>
              <a:t> on the </a:t>
            </a:r>
            <a:r>
              <a:rPr lang="en-US" sz="2000" dirty="0">
                <a:latin typeface="Monaco"/>
              </a:rPr>
              <a:t>router</a:t>
            </a:r>
            <a:r>
              <a:rPr lang="en-US" dirty="0" smtClean="0"/>
              <a:t> object.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fr-FR" sz="1600" dirty="0">
                <a:solidFill>
                  <a:srgbClr val="2A00FF"/>
                </a:solidFill>
                <a:latin typeface="Monaco"/>
              </a:rPr>
              <a:t>"router"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fr-FR" sz="1600" dirty="0" smtClean="0">
                <a:solidFill>
                  <a:srgbClr val="000000"/>
                </a:solidFill>
                <a:latin typeface="Monaco"/>
              </a:rPr>
              <a:t>{</a:t>
            </a:r>
            <a:br>
              <a:rPr lang="fr-FR" sz="1600" dirty="0" smtClean="0">
                <a:solidFill>
                  <a:srgbClr val="000000"/>
                </a:solidFill>
                <a:latin typeface="Monaco"/>
              </a:rPr>
            </a:br>
            <a:r>
              <a:rPr lang="fr-FR" sz="1600" dirty="0" smtClean="0">
                <a:solidFill>
                  <a:srgbClr val="000000"/>
                </a:solidFill>
                <a:latin typeface="Monaco"/>
              </a:rPr>
              <a:t>     </a:t>
            </a:r>
            <a:r>
              <a:rPr lang="fr-FR" sz="1600" dirty="0">
                <a:solidFill>
                  <a:srgbClr val="2A00FF"/>
                </a:solidFill>
                <a:latin typeface="Monaco"/>
              </a:rPr>
              <a:t>"module"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fr-FR" sz="1600" dirty="0" smtClean="0">
                <a:solidFill>
                  <a:srgbClr val="000000"/>
                </a:solidFill>
                <a:latin typeface="Monaco"/>
              </a:rPr>
              <a:t>{</a:t>
            </a:r>
            <a:br>
              <a:rPr lang="fr-FR" sz="1600" dirty="0" smtClean="0">
                <a:solidFill>
                  <a:srgbClr val="000000"/>
                </a:solidFill>
                <a:latin typeface="Monaco"/>
              </a:rPr>
            </a:br>
            <a:r>
              <a:rPr lang="fr-FR" sz="1600" dirty="0" smtClean="0">
                <a:solidFill>
                  <a:srgbClr val="000000"/>
                </a:solidFill>
                <a:latin typeface="Monaco"/>
              </a:rPr>
              <a:t>       </a:t>
            </a:r>
            <a:r>
              <a:rPr lang="fr-FR" sz="1600" dirty="0">
                <a:solidFill>
                  <a:srgbClr val="2A00FF"/>
                </a:solidFill>
                <a:latin typeface="Monaco"/>
              </a:rPr>
              <a:t>"arguments"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: [{ </a:t>
            </a:r>
            <a:r>
              <a:rPr lang="fr-FR" sz="1600" dirty="0">
                <a:solidFill>
                  <a:srgbClr val="2A00FF"/>
                </a:solidFill>
                <a:latin typeface="Monaco"/>
              </a:rPr>
              <a:t>"directory"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fr-FR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fr-FR" sz="1600" dirty="0" err="1">
                <a:solidFill>
                  <a:srgbClr val="2A00FF"/>
                </a:solidFill>
                <a:latin typeface="Monaco"/>
              </a:rPr>
              <a:t>path</a:t>
            </a:r>
            <a:r>
              <a:rPr lang="fr-FR" sz="1600" dirty="0">
                <a:solidFill>
                  <a:srgbClr val="2A00FF"/>
                </a:solidFill>
                <a:latin typeface="Monaco"/>
              </a:rPr>
              <a:t>:./</a:t>
            </a:r>
            <a:r>
              <a:rPr lang="fr-FR" sz="1600" dirty="0" err="1">
                <a:solidFill>
                  <a:srgbClr val="2A00FF"/>
                </a:solidFill>
                <a:latin typeface="Monaco"/>
              </a:rPr>
              <a:t>controllers</a:t>
            </a:r>
            <a:r>
              <a:rPr lang="fr-FR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 }</a:t>
            </a:r>
            <a:r>
              <a:rPr lang="fr-FR" sz="1600" dirty="0" smtClean="0">
                <a:solidFill>
                  <a:srgbClr val="000000"/>
                </a:solidFill>
                <a:latin typeface="Monaco"/>
              </a:rPr>
              <a:t>]</a:t>
            </a:r>
            <a:br>
              <a:rPr lang="fr-FR" sz="1600" dirty="0" smtClean="0">
                <a:solidFill>
                  <a:srgbClr val="000000"/>
                </a:solidFill>
                <a:latin typeface="Monaco"/>
              </a:rPr>
            </a:br>
            <a:r>
              <a:rPr lang="fr-FR" sz="1600" dirty="0" smtClean="0">
                <a:solidFill>
                  <a:srgbClr val="000000"/>
                </a:solidFill>
                <a:latin typeface="Monaco"/>
              </a:rPr>
              <a:t>     }</a:t>
            </a:r>
            <a:br>
              <a:rPr lang="fr-FR" sz="1600" dirty="0" smtClean="0">
                <a:solidFill>
                  <a:srgbClr val="000000"/>
                </a:solidFill>
                <a:latin typeface="Monaco"/>
              </a:rPr>
            </a:br>
            <a:r>
              <a:rPr lang="fr-FR" sz="1600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},</a:t>
            </a:r>
          </a:p>
          <a:p>
            <a:r>
              <a:rPr lang="en-US" dirty="0" smtClean="0"/>
              <a:t>There are three options: directory, index, and routes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Express-</a:t>
            </a:r>
            <a:r>
              <a:rPr lang="en-US" dirty="0" err="1" smtClean="0"/>
              <a:t>enrouten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28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directory option uses the path to a directory</a:t>
            </a:r>
          </a:p>
          <a:p>
            <a:pPr lvl="1"/>
            <a:r>
              <a:rPr lang="en-US" dirty="0" err="1" smtClean="0"/>
              <a:t>Enrouten</a:t>
            </a:r>
            <a:r>
              <a:rPr lang="en-US" dirty="0" smtClean="0"/>
              <a:t> </a:t>
            </a:r>
            <a:r>
              <a:rPr lang="en-US" dirty="0"/>
              <a:t>will scan all files recursively to find files that match the </a:t>
            </a:r>
            <a:r>
              <a:rPr lang="en-US" dirty="0" smtClean="0"/>
              <a:t>controller </a:t>
            </a:r>
            <a:r>
              <a:rPr lang="en-US" dirty="0"/>
              <a:t>API</a:t>
            </a:r>
          </a:p>
          <a:p>
            <a:pPr lvl="1"/>
            <a:r>
              <a:rPr lang="en-US" dirty="0"/>
              <a:t>The directory structure dictates the paths at which handlers will be mounted</a:t>
            </a:r>
          </a:p>
          <a:p>
            <a:r>
              <a:rPr lang="en-US" dirty="0" smtClean="0"/>
              <a:t>For example, </a:t>
            </a:r>
            <a:r>
              <a:rPr lang="en-US" sz="2000" dirty="0" smtClean="0">
                <a:latin typeface="Monaco"/>
              </a:rPr>
              <a:t>directory: path:./controllers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Route specifications in the controller files are relative to the derived path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Express-</a:t>
            </a:r>
            <a:r>
              <a:rPr lang="en-US" dirty="0" err="1" smtClean="0"/>
              <a:t>enrouten</a:t>
            </a:r>
            <a:r>
              <a:rPr lang="en-US" dirty="0" smtClean="0"/>
              <a:t>: directory Option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810000"/>
            <a:ext cx="2654300" cy="1168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53000" y="3810000"/>
            <a:ext cx="2667000" cy="1446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R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tabLst/>
            </a:pPr>
            <a:r>
              <a:rPr kumimoji="0" lang="en-US" sz="2200" b="0" i="0" u="none" strike="noStrike" kern="1200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Creates routes:</a:t>
            </a:r>
            <a:endParaRPr lang="en-US" sz="2200" dirty="0">
              <a:latin typeface="Arial"/>
              <a:cs typeface="Arial"/>
            </a:endParaRP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/>
              <a:buChar char="•"/>
              <a:tabLst/>
            </a:pPr>
            <a:r>
              <a:rPr lang="en-US" sz="2200" dirty="0" smtClean="0">
                <a:latin typeface="Arial"/>
                <a:cs typeface="Arial"/>
              </a:rPr>
              <a:t>/user/create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/>
              <a:buChar char="•"/>
              <a:tabLst/>
            </a:pPr>
            <a:r>
              <a:rPr kumimoji="0" lang="en-US" sz="2200" b="0" i="0" u="none" strike="noStrike" kern="1200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/user/delete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/>
              <a:buChar char="•"/>
              <a:tabLst/>
            </a:pPr>
            <a:r>
              <a:rPr lang="en-US" sz="2200" dirty="0" smtClean="0">
                <a:latin typeface="Arial"/>
                <a:cs typeface="Arial"/>
              </a:rPr>
              <a:t>/user/update</a:t>
            </a:r>
            <a:endParaRPr kumimoji="0" lang="en-US" sz="2200" b="0" i="0" u="none" strike="noStrike" kern="1200" spc="0" normalizeH="0" baseline="0" noProof="0" dirty="0" smtClean="0">
              <a:ln>
                <a:noFill/>
              </a:ln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129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index configuration option </a:t>
            </a:r>
            <a:r>
              <a:rPr lang="en-US" dirty="0" smtClean="0"/>
              <a:t>is </a:t>
            </a:r>
            <a:r>
              <a:rPr lang="en-US" dirty="0"/>
              <a:t>the path to the single file to </a:t>
            </a:r>
            <a:r>
              <a:rPr lang="en-US" dirty="0" smtClean="0"/>
              <a:t>load—the </a:t>
            </a:r>
            <a:r>
              <a:rPr lang="en-US" dirty="0"/>
              <a:t>route </a:t>
            </a:r>
            <a:r>
              <a:rPr lang="en-US" dirty="0" smtClean="0"/>
              <a:t>"index" </a:t>
            </a:r>
            <a:r>
              <a:rPr lang="en-US" dirty="0"/>
              <a:t>of the </a:t>
            </a:r>
            <a:r>
              <a:rPr lang="en-US" dirty="0" smtClean="0"/>
              <a:t>application</a:t>
            </a:r>
            <a:endParaRPr lang="en-US" dirty="0"/>
          </a:p>
          <a:p>
            <a:pPr marL="288925" lvl="1" indent="0">
              <a:buNone/>
            </a:pPr>
            <a:r>
              <a:rPr lang="en-US" sz="16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"router"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{</a:t>
            </a:r>
            <a:br>
              <a:rPr lang="en-US" sz="1600" dirty="0">
                <a:solidFill>
                  <a:srgbClr val="000000"/>
                </a:solidFill>
                <a:latin typeface="Monaco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</a:rPr>
              <a:t>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"module"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{</a:t>
            </a:r>
            <a:br>
              <a:rPr lang="en-US" sz="1600" dirty="0">
                <a:solidFill>
                  <a:srgbClr val="000000"/>
                </a:solidFill>
                <a:latin typeface="Monaco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</a:rPr>
              <a:t>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"arguments"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[{ </a:t>
            </a:r>
            <a:r>
              <a:rPr lang="en-US" sz="1600" dirty="0" smtClean="0">
                <a:solidFill>
                  <a:srgbClr val="2A00FF"/>
                </a:solidFill>
                <a:latin typeface="Monaco"/>
              </a:rPr>
              <a:t>"index"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en-US" sz="1600" dirty="0" smtClean="0">
                <a:solidFill>
                  <a:srgbClr val="2A00FF"/>
                </a:solidFill>
                <a:latin typeface="Monaco"/>
              </a:rPr>
              <a:t>"./routes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}]</a:t>
            </a:r>
            <a:br>
              <a:rPr lang="en-US" sz="1600" dirty="0">
                <a:solidFill>
                  <a:srgbClr val="000000"/>
                </a:solidFill>
                <a:latin typeface="Monaco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</a:rPr>
              <a:t>     }</a:t>
            </a:r>
            <a:br>
              <a:rPr lang="en-US" sz="1600" dirty="0">
                <a:solidFill>
                  <a:srgbClr val="000000"/>
                </a:solidFill>
                <a:latin typeface="Monaco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</a:rPr>
              <a:t>   },</a:t>
            </a:r>
          </a:p>
          <a:p>
            <a:r>
              <a:rPr lang="en-US" dirty="0" smtClean="0"/>
              <a:t>Your "index" file would look something like this:</a:t>
            </a:r>
          </a:p>
          <a:p>
            <a:pPr marL="574675" lvl="2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Monaco"/>
              </a:rPr>
              <a:t>module.exports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(router) </a:t>
            </a:r>
            <a:r>
              <a:rPr lang="en-US" sz="1600" b="1" dirty="0" smtClean="0">
                <a:solidFill>
                  <a:srgbClr val="000000"/>
                </a:solidFill>
                <a:latin typeface="Monaco"/>
              </a:rPr>
              <a:t>{</a:t>
            </a:r>
            <a:br>
              <a:rPr lang="en-US" sz="1600" b="1" dirty="0" smtClean="0">
                <a:solidFill>
                  <a:srgbClr val="000000"/>
                </a:solidFill>
                <a:latin typeface="Monaco"/>
              </a:rPr>
            </a:br>
            <a:r>
              <a:rPr lang="fr-FR" sz="1600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fr-FR" sz="1600" dirty="0" err="1">
                <a:solidFill>
                  <a:srgbClr val="000000"/>
                </a:solidFill>
                <a:latin typeface="Monaco"/>
              </a:rPr>
              <a:t>router.get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fr-FR" sz="1600" dirty="0">
                <a:solidFill>
                  <a:srgbClr val="2A00FF"/>
                </a:solidFill>
                <a:latin typeface="Monaco"/>
              </a:rPr>
              <a:t>'/'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, index)</a:t>
            </a:r>
            <a:r>
              <a:rPr lang="fr-FR" sz="1600" dirty="0" smtClean="0">
                <a:solidFill>
                  <a:srgbClr val="000000"/>
                </a:solidFill>
                <a:latin typeface="Monaco"/>
              </a:rPr>
              <a:t>;</a:t>
            </a:r>
            <a:br>
              <a:rPr lang="fr-FR" sz="1600" dirty="0" smtClean="0">
                <a:solidFill>
                  <a:srgbClr val="000000"/>
                </a:solidFill>
                <a:latin typeface="Monaco"/>
              </a:rPr>
            </a:br>
            <a:r>
              <a:rPr lang="fr-FR" sz="1600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fr-FR" sz="1600" dirty="0" err="1">
                <a:solidFill>
                  <a:srgbClr val="000000"/>
                </a:solidFill>
                <a:latin typeface="Monaco"/>
              </a:rPr>
              <a:t>router.all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fr-FR" sz="1600" dirty="0" err="1">
                <a:solidFill>
                  <a:srgbClr val="000000"/>
                </a:solidFill>
                <a:latin typeface="Monaco"/>
              </a:rPr>
              <a:t>passport.protect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).</a:t>
            </a:r>
            <a:r>
              <a:rPr lang="fr-FR" sz="1600" dirty="0" err="1">
                <a:solidFill>
                  <a:srgbClr val="000000"/>
                </a:solidFill>
                <a:latin typeface="Monaco"/>
              </a:rPr>
              <a:t>get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fr-FR" sz="1600" dirty="0">
                <a:solidFill>
                  <a:srgbClr val="2A00FF"/>
                </a:solidFill>
                <a:latin typeface="Monaco"/>
              </a:rPr>
              <a:t>'/</a:t>
            </a:r>
            <a:r>
              <a:rPr lang="fr-FR" sz="1600" dirty="0" err="1">
                <a:solidFill>
                  <a:srgbClr val="2A00FF"/>
                </a:solidFill>
                <a:latin typeface="Monaco"/>
              </a:rPr>
              <a:t>account</a:t>
            </a:r>
            <a:r>
              <a:rPr lang="fr-FR" sz="1600" dirty="0">
                <a:solidFill>
                  <a:srgbClr val="2A00FF"/>
                </a:solidFill>
                <a:latin typeface="Monaco"/>
              </a:rPr>
              <a:t>'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, </a:t>
            </a:r>
            <a:r>
              <a:rPr lang="fr-FR" sz="1600" dirty="0" err="1">
                <a:solidFill>
                  <a:srgbClr val="000000"/>
                </a:solidFill>
                <a:latin typeface="Monaco"/>
              </a:rPr>
              <a:t>account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)</a:t>
            </a:r>
            <a:r>
              <a:rPr lang="fr-FR" sz="1600" dirty="0" smtClean="0">
                <a:solidFill>
                  <a:srgbClr val="000000"/>
                </a:solidFill>
                <a:latin typeface="Monaco"/>
              </a:rPr>
              <a:t>;</a:t>
            </a:r>
            <a:r>
              <a:rPr lang="fr-FR" sz="1600" dirty="0" smtClean="0">
                <a:latin typeface="Monaco"/>
              </a:rPr>
              <a:t/>
            </a:r>
            <a:br>
              <a:rPr lang="fr-FR" sz="1600" dirty="0" smtClean="0">
                <a:latin typeface="Monaco"/>
              </a:rPr>
            </a:br>
            <a:r>
              <a:rPr lang="fr-FR" sz="1600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fr-FR" sz="1600" dirty="0">
                <a:solidFill>
                  <a:srgbClr val="3F7F5F"/>
                </a:solidFill>
                <a:latin typeface="Monaco"/>
              </a:rPr>
              <a:t>// </a:t>
            </a:r>
            <a:r>
              <a:rPr lang="fr-FR" sz="1600" dirty="0" smtClean="0">
                <a:solidFill>
                  <a:srgbClr val="3F7F5F"/>
                </a:solidFill>
                <a:latin typeface="Monaco"/>
              </a:rPr>
              <a:t>etc…</a:t>
            </a:r>
            <a:br>
              <a:rPr lang="fr-FR" sz="1600" dirty="0" smtClean="0">
                <a:solidFill>
                  <a:srgbClr val="3F7F5F"/>
                </a:solidFill>
                <a:latin typeface="Monaco"/>
              </a:rPr>
            </a:br>
            <a:r>
              <a:rPr lang="fr-FR" sz="1600" dirty="0" smtClean="0">
                <a:solidFill>
                  <a:srgbClr val="000000"/>
                </a:solidFill>
                <a:latin typeface="Monaco"/>
              </a:rPr>
              <a:t>};</a:t>
            </a:r>
          </a:p>
          <a:p>
            <a:r>
              <a:rPr lang="fr-FR" dirty="0" smtClean="0"/>
              <a:t>No </a:t>
            </a:r>
            <a:r>
              <a:rPr lang="fr-FR" dirty="0" err="1" smtClean="0"/>
              <a:t>path</a:t>
            </a:r>
            <a:r>
              <a:rPr lang="fr-FR" dirty="0" smtClean="0"/>
              <a:t> information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prepended</a:t>
            </a:r>
            <a:r>
              <a:rPr lang="fr-FR" dirty="0" smtClean="0"/>
              <a:t> to routes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option</a:t>
            </a:r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Express-</a:t>
            </a:r>
            <a:r>
              <a:rPr lang="en-US" dirty="0" err="1" smtClean="0"/>
              <a:t>enrouten</a:t>
            </a:r>
            <a:r>
              <a:rPr lang="en-US" dirty="0" smtClean="0"/>
              <a:t>: index Option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56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Data models are separated from controller logic in the </a:t>
            </a:r>
            <a:r>
              <a:rPr lang="en-US" sz="2000" dirty="0" smtClean="0">
                <a:latin typeface="Monaco"/>
                <a:cs typeface="Monaco"/>
              </a:rPr>
              <a:t>models</a:t>
            </a:r>
            <a:r>
              <a:rPr lang="en-US" dirty="0" smtClean="0"/>
              <a:t> directory</a:t>
            </a:r>
          </a:p>
          <a:p>
            <a:r>
              <a:rPr lang="en-US" dirty="0" smtClean="0"/>
              <a:t>When a new controller is generated with </a:t>
            </a:r>
            <a:r>
              <a:rPr lang="en-US" sz="2000" dirty="0" smtClean="0">
                <a:latin typeface="Monaco"/>
                <a:cs typeface="Monaco"/>
              </a:rPr>
              <a:t>generator-kraken</a:t>
            </a:r>
            <a:r>
              <a:rPr lang="en-US" dirty="0" smtClean="0"/>
              <a:t>, a simple model with the same name will also be created for you that can be expanded later. For example,</a:t>
            </a:r>
          </a:p>
          <a:p>
            <a:pPr marL="5715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$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yo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kraken:controller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helloWorld</a:t>
            </a:r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288925" lvl="1" indent="0">
              <a:buNone/>
            </a:pPr>
            <a:r>
              <a:rPr lang="en-US" sz="2200" dirty="0"/>
              <a:t>Creates </a:t>
            </a:r>
            <a:r>
              <a:rPr lang="en-US" sz="2000" dirty="0">
                <a:latin typeface="Monaco"/>
                <a:cs typeface="Monaco"/>
              </a:rPr>
              <a:t>models/</a:t>
            </a:r>
            <a:r>
              <a:rPr lang="en-US" sz="2000" dirty="0" err="1">
                <a:latin typeface="Monaco"/>
                <a:cs typeface="Monaco"/>
              </a:rPr>
              <a:t>helloWorld.js</a:t>
            </a:r>
            <a:r>
              <a:rPr lang="en-US" sz="2200" dirty="0"/>
              <a:t>:</a:t>
            </a:r>
          </a:p>
          <a:p>
            <a:pPr marL="571500" lvl="2" indent="0">
              <a:buNone/>
            </a:pP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</a:rPr>
              <a:t>'use strict'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ea typeface="Monaco"/>
              </a:rPr>
            </a:br>
            <a:r>
              <a:rPr lang="en-US" sz="1600" dirty="0" err="1" smtClean="0">
                <a:solidFill>
                  <a:srgbClr val="000000"/>
                </a:solidFill>
                <a:latin typeface="Monaco"/>
                <a:ea typeface="Monaco"/>
              </a:rPr>
              <a:t>module.exports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</a:rPr>
              <a:t>= </a:t>
            </a:r>
            <a:r>
              <a:rPr lang="en-US" sz="1600" dirty="0">
                <a:solidFill>
                  <a:srgbClr val="931968"/>
                </a:solidFill>
                <a:latin typeface="Monaco"/>
                <a:ea typeface="Monaco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</a:rPr>
              <a:t>HelloworldModel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</a:rPr>
              <a:t>()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</a:rPr>
              <a:t>{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ea typeface="Monaco"/>
              </a:rPr>
            </a:br>
            <a:r>
              <a:rPr lang="is-IS" sz="1600" dirty="0" smtClean="0">
                <a:solidFill>
                  <a:srgbClr val="000000"/>
                </a:solidFill>
                <a:latin typeface="Monaco"/>
                <a:ea typeface="Monaco"/>
              </a:rPr>
              <a:t>    </a:t>
            </a:r>
            <a:r>
              <a:rPr lang="is-IS" sz="1600" dirty="0">
                <a:solidFill>
                  <a:srgbClr val="931968"/>
                </a:solidFill>
                <a:latin typeface="Monaco"/>
                <a:ea typeface="Monaco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Monaco"/>
                <a:ea typeface="Monaco"/>
              </a:rPr>
              <a:t> </a:t>
            </a:r>
            <a:r>
              <a:rPr lang="is-IS" sz="1600" dirty="0" smtClean="0">
                <a:solidFill>
                  <a:srgbClr val="000000"/>
                </a:solidFill>
                <a:latin typeface="Monaco"/>
                <a:ea typeface="Monaco"/>
              </a:rPr>
              <a:t>{</a:t>
            </a:r>
            <a:br>
              <a:rPr lang="is-IS" sz="1600" dirty="0" smtClean="0">
                <a:solidFill>
                  <a:srgbClr val="000000"/>
                </a:solidFill>
                <a:latin typeface="Monaco"/>
                <a:ea typeface="Monaco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</a:rPr>
              <a:t>name: 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</a:rPr>
              <a:t>'</a:t>
            </a:r>
            <a:r>
              <a:rPr lang="en-US" sz="1600" dirty="0" err="1">
                <a:solidFill>
                  <a:srgbClr val="3933FF"/>
                </a:solidFill>
                <a:latin typeface="Monaco"/>
                <a:ea typeface="Monaco"/>
              </a:rPr>
              <a:t>helloWorld</a:t>
            </a:r>
            <a:r>
              <a:rPr lang="en-US" sz="1600" dirty="0" smtClean="0">
                <a:solidFill>
                  <a:srgbClr val="3933FF"/>
                </a:solidFill>
                <a:latin typeface="Monaco"/>
                <a:ea typeface="Monaco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</a:rPr>
              <a:t/>
            </a:r>
            <a:br>
              <a:rPr lang="en-US" sz="1600" dirty="0" smtClean="0">
                <a:solidFill>
                  <a:srgbClr val="000000"/>
                </a:solidFill>
                <a:latin typeface="Monaco"/>
                <a:ea typeface="Monaco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</a:rPr>
              <a:t>}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ea typeface="Monaco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</a:rPr>
              <a:t>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81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Kraken was designed with security in mind and includes the </a:t>
            </a:r>
            <a:r>
              <a:rPr lang="en-US" dirty="0" err="1" smtClean="0"/>
              <a:t>Lusca</a:t>
            </a:r>
            <a:r>
              <a:rPr lang="en-US" dirty="0" smtClean="0"/>
              <a:t> module enabled out of the box</a:t>
            </a:r>
          </a:p>
          <a:p>
            <a:r>
              <a:rPr lang="en-US" dirty="0" err="1" smtClean="0"/>
              <a:t>Lusca</a:t>
            </a:r>
            <a:r>
              <a:rPr lang="en-US" dirty="0" smtClean="0"/>
              <a:t> provides:</a:t>
            </a:r>
          </a:p>
          <a:p>
            <a:pPr lvl="1"/>
            <a:r>
              <a:rPr lang="en-US" dirty="0" smtClean="0"/>
              <a:t>Cross Site Request Forgery</a:t>
            </a:r>
          </a:p>
          <a:p>
            <a:pPr lvl="1"/>
            <a:r>
              <a:rPr lang="en-US" dirty="0" smtClean="0"/>
              <a:t>Content Security Policy</a:t>
            </a:r>
          </a:p>
          <a:p>
            <a:pPr lvl="1"/>
            <a:r>
              <a:rPr lang="en-US" dirty="0" smtClean="0"/>
              <a:t>Platform for Privacy Preferences Project</a:t>
            </a:r>
          </a:p>
          <a:p>
            <a:pPr lvl="1"/>
            <a:r>
              <a:rPr lang="en-US" sz="1600" dirty="0">
                <a:latin typeface="Monaco"/>
                <a:cs typeface="Monaco"/>
              </a:rPr>
              <a:t>X-FRAME-OPTIONS</a:t>
            </a:r>
            <a:r>
              <a:rPr lang="en-US" dirty="0" smtClean="0"/>
              <a:t> headers</a:t>
            </a:r>
          </a:p>
          <a:p>
            <a:pPr lvl="1"/>
            <a:r>
              <a:rPr lang="en-US" dirty="0" smtClean="0"/>
              <a:t>HTTP Strict Transport Security</a:t>
            </a:r>
          </a:p>
          <a:p>
            <a:pPr lvl="1"/>
            <a:r>
              <a:rPr lang="en-US" sz="1600" dirty="0">
                <a:latin typeface="Monaco"/>
                <a:cs typeface="Monaco"/>
              </a:rPr>
              <a:t>X-XSS-Protection</a:t>
            </a:r>
            <a:r>
              <a:rPr lang="en-US" dirty="0" smtClean="0"/>
              <a:t> headers</a:t>
            </a:r>
          </a:p>
          <a:p>
            <a:r>
              <a:rPr lang="en-US" dirty="0" smtClean="0"/>
              <a:t>All can be disabled or configured further with </a:t>
            </a:r>
            <a:r>
              <a:rPr lang="en-US" dirty="0" err="1" smtClean="0"/>
              <a:t>Lusca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37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Kraken uses </a:t>
            </a:r>
            <a:r>
              <a:rPr lang="en-US" dirty="0" err="1" smtClean="0"/>
              <a:t>Dust.js</a:t>
            </a:r>
            <a:r>
              <a:rPr lang="en-US" dirty="0" smtClean="0"/>
              <a:t> as the </a:t>
            </a:r>
            <a:r>
              <a:rPr lang="en-US" dirty="0" err="1" smtClean="0"/>
              <a:t>templating</a:t>
            </a:r>
            <a:r>
              <a:rPr lang="en-US" dirty="0" smtClean="0"/>
              <a:t> language</a:t>
            </a:r>
          </a:p>
          <a:p>
            <a:r>
              <a:rPr lang="en-US" dirty="0" smtClean="0"/>
              <a:t>The Kraken Adaro module is responsible for rendering and managing templates</a:t>
            </a:r>
          </a:p>
          <a:p>
            <a:r>
              <a:rPr lang="en-US" dirty="0" smtClean="0"/>
              <a:t>Adaro supports configuration options to specify dust helpers, caching, and custom file loading handlers</a:t>
            </a:r>
          </a:p>
          <a:p>
            <a:r>
              <a:rPr lang="en-US" dirty="0" smtClean="0"/>
              <a:t>Templates are located in </a:t>
            </a:r>
            <a:r>
              <a:rPr lang="en-US" sz="2000" dirty="0" smtClean="0">
                <a:latin typeface="Monaco"/>
                <a:cs typeface="Monaco"/>
              </a:rPr>
              <a:t>public/templates</a:t>
            </a:r>
            <a:r>
              <a:rPr lang="en-US" dirty="0" smtClean="0"/>
              <a:t> and allow the same templates to be used on both server and client side</a:t>
            </a:r>
          </a:p>
          <a:p>
            <a:r>
              <a:rPr lang="en-US" dirty="0" smtClean="0"/>
              <a:t>Generated templates are written to </a:t>
            </a:r>
            <a:r>
              <a:rPr lang="en-US" sz="2000" dirty="0">
                <a:latin typeface="Monaco"/>
                <a:cs typeface="Monaco"/>
              </a:rPr>
              <a:t>public/templates/&lt;view&gt;/</a:t>
            </a:r>
            <a:r>
              <a:rPr lang="en-US" sz="2000" dirty="0" err="1">
                <a:latin typeface="Monaco"/>
                <a:cs typeface="Monaco"/>
              </a:rPr>
              <a:t>index.dust</a:t>
            </a:r>
            <a:endParaRPr lang="en-US" sz="2000" dirty="0">
              <a:latin typeface="Monaco"/>
              <a:cs typeface="Monaco"/>
            </a:endParaRPr>
          </a:p>
          <a:p>
            <a:r>
              <a:rPr lang="en-US" dirty="0" smtClean="0"/>
              <a:t>You can also use </a:t>
            </a:r>
            <a:r>
              <a:rPr lang="en-US" sz="2000" dirty="0">
                <a:latin typeface="Monaco"/>
                <a:cs typeface="Monaco"/>
              </a:rPr>
              <a:t>public/templates/&lt;view&gt;.dust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02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Kraken Engine-</a:t>
            </a:r>
            <a:r>
              <a:rPr lang="en-US" dirty="0" err="1"/>
              <a:t>munger</a:t>
            </a:r>
            <a:r>
              <a:rPr lang="en-US" dirty="0"/>
              <a:t> module is responsible for loading content bundles based on request context</a:t>
            </a:r>
          </a:p>
          <a:p>
            <a:r>
              <a:rPr lang="en-US" dirty="0"/>
              <a:t>Locality is set by assigning </a:t>
            </a:r>
            <a:r>
              <a:rPr lang="en-US" sz="2000" dirty="0" err="1">
                <a:latin typeface="Monaco"/>
                <a:cs typeface="Monaco"/>
              </a:rPr>
              <a:t>res.locals.context.locality</a:t>
            </a:r>
            <a:r>
              <a:rPr lang="en-US" dirty="0"/>
              <a:t> to the appropriate value before a route is executed</a:t>
            </a:r>
          </a:p>
          <a:p>
            <a:r>
              <a:rPr lang="en-US" dirty="0"/>
              <a:t>The {</a:t>
            </a:r>
            <a:r>
              <a:rPr lang="en-US" sz="2000" dirty="0">
                <a:latin typeface="Monaco"/>
                <a:cs typeface="Monaco"/>
              </a:rPr>
              <a:t>@pre type="content"}</a:t>
            </a:r>
            <a:r>
              <a:rPr lang="en-US" dirty="0"/>
              <a:t> tag </a:t>
            </a:r>
            <a:r>
              <a:rPr lang="en-US"/>
              <a:t>is </a:t>
            </a:r>
            <a:r>
              <a:rPr lang="en-US" dirty="0"/>
              <a:t>used</a:t>
            </a:r>
            <a:r>
              <a:rPr lang="en-US"/>
              <a:t> in dust </a:t>
            </a:r>
            <a:r>
              <a:rPr lang="en-US" smtClean="0"/>
              <a:t>templates </a:t>
            </a:r>
            <a:r>
              <a:rPr lang="en-US"/>
              <a:t>to </a:t>
            </a:r>
            <a:r>
              <a:rPr lang="en-US"/>
              <a:t>provide</a:t>
            </a:r>
            <a:r>
              <a:rPr lang="en-US"/>
              <a:t> </a:t>
            </a:r>
            <a:r>
              <a:rPr lang="en-US" smtClean="0"/>
              <a:t>localized </a:t>
            </a:r>
            <a:r>
              <a:rPr lang="en-US" dirty="0"/>
              <a:t>content</a:t>
            </a:r>
            <a:r>
              <a:rPr lang="en-US"/>
              <a:t> strings, inlined </a:t>
            </a:r>
            <a:r>
              <a:rPr lang="en-US" smtClean="0"/>
              <a:t>from </a:t>
            </a:r>
            <a:r>
              <a:rPr lang="en-US" dirty="0"/>
              <a:t>the</a:t>
            </a:r>
            <a:r>
              <a:rPr lang="en-US"/>
              <a:t> proper locale content </a:t>
            </a:r>
            <a:r>
              <a:rPr lang="en-US" smtClean="0"/>
              <a:t>bundle</a:t>
            </a:r>
            <a:endParaRPr lang="en-US" dirty="0"/>
          </a:p>
          <a:p>
            <a:r>
              <a:rPr lang="en-US" dirty="0"/>
              <a:t>Bundles are coupled to views</a:t>
            </a:r>
          </a:p>
          <a:p>
            <a:pPr lvl="1"/>
            <a:r>
              <a:rPr lang="en-US" dirty="0"/>
              <a:t>When generated with a view, they are expected to be in </a:t>
            </a:r>
            <a:r>
              <a:rPr lang="en-US" sz="1600" dirty="0">
                <a:latin typeface="Monaco"/>
                <a:cs typeface="Monaco"/>
              </a:rPr>
              <a:t>/locales/&lt;country&gt;/&lt;language&gt;/&lt;view&gt;/</a:t>
            </a:r>
            <a:r>
              <a:rPr lang="en-US" sz="1600" dirty="0" err="1">
                <a:latin typeface="Monaco"/>
                <a:cs typeface="Monaco"/>
              </a:rPr>
              <a:t>index.properties</a:t>
            </a:r>
            <a:endParaRPr lang="en-US" sz="1600" dirty="0">
              <a:latin typeface="Monaco"/>
              <a:cs typeface="Monaco"/>
            </a:endParaRPr>
          </a:p>
          <a:p>
            <a:pPr lvl="1"/>
            <a:r>
              <a:rPr lang="en-US" dirty="0"/>
              <a:t>If you use the alternate naming for templates—</a:t>
            </a:r>
            <a:r>
              <a:rPr lang="en-US" sz="1600" dirty="0">
                <a:latin typeface="Monaco"/>
                <a:cs typeface="Monaco"/>
              </a:rPr>
              <a:t>&lt;view&gt;.dust</a:t>
            </a:r>
            <a:r>
              <a:rPr lang="en-US" dirty="0"/>
              <a:t>—language bundles should be in </a:t>
            </a:r>
            <a:r>
              <a:rPr lang="en-US" sz="1600" dirty="0">
                <a:latin typeface="Monaco"/>
                <a:cs typeface="Monaco"/>
              </a:rPr>
              <a:t>/locales/&lt;country&gt;/&lt;language&gt;/&lt;view&gt;.properties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9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Kraken builds upon the Express web application framework as a base and adds:</a:t>
            </a:r>
          </a:p>
          <a:p>
            <a:pPr lvl="1"/>
            <a:r>
              <a:rPr lang="en-US" dirty="0" smtClean="0"/>
              <a:t>dynamic configuration, </a:t>
            </a:r>
          </a:p>
          <a:p>
            <a:pPr lvl="1"/>
            <a:r>
              <a:rPr lang="en-US" dirty="0" smtClean="0"/>
              <a:t>advanced security options enabled,</a:t>
            </a:r>
          </a:p>
          <a:p>
            <a:pPr lvl="1"/>
            <a:r>
              <a:rPr lang="en-US" dirty="0" smtClean="0"/>
              <a:t>I18N support, </a:t>
            </a:r>
          </a:p>
          <a:p>
            <a:pPr lvl="1"/>
            <a:r>
              <a:rPr lang="en-US" dirty="0" smtClean="0"/>
              <a:t>Grunt for running tasks,</a:t>
            </a:r>
          </a:p>
          <a:p>
            <a:pPr lvl="1"/>
            <a:r>
              <a:rPr lang="en-US" dirty="0" err="1" smtClean="0"/>
              <a:t>Dust.js</a:t>
            </a:r>
            <a:r>
              <a:rPr lang="en-US" dirty="0" smtClean="0"/>
              <a:t> for </a:t>
            </a:r>
            <a:r>
              <a:rPr lang="en-US" dirty="0" err="1" smtClean="0"/>
              <a:t>templating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and structure to the application layout</a:t>
            </a:r>
          </a:p>
          <a:p>
            <a:r>
              <a:rPr lang="en-US" dirty="0" smtClean="0"/>
              <a:t>It is </a:t>
            </a:r>
            <a:r>
              <a:rPr lang="en-US" b="1" dirty="0" smtClean="0"/>
              <a:t>not</a:t>
            </a:r>
            <a:r>
              <a:rPr lang="en-US" dirty="0" smtClean="0"/>
              <a:t> a framework in itself but a complement to Express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Kraken?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17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For example, the language bundles for the root page ("/"):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/locales</a:t>
            </a:r>
            <a:r>
              <a:rPr lang="en-US" sz="1600" dirty="0">
                <a:latin typeface="Monaco"/>
                <a:cs typeface="Monaco"/>
              </a:rPr>
              <a:t>/US/en/</a:t>
            </a:r>
            <a:r>
              <a:rPr lang="en-US" sz="1600" dirty="0" err="1" smtClean="0">
                <a:latin typeface="Monaco"/>
                <a:cs typeface="Monaco"/>
              </a:rPr>
              <a:t>index.properties</a:t>
            </a:r>
            <a:endParaRPr lang="en-US" sz="1600" dirty="0">
              <a:latin typeface="Monaco"/>
              <a:cs typeface="Monaco"/>
            </a:endParaRP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/locales</a:t>
            </a:r>
            <a:r>
              <a:rPr lang="en-US" sz="1600" dirty="0">
                <a:latin typeface="Monaco"/>
                <a:cs typeface="Monaco"/>
              </a:rPr>
              <a:t>/ES/</a:t>
            </a:r>
            <a:r>
              <a:rPr lang="en-US" sz="1600" dirty="0" err="1">
                <a:latin typeface="Monaco"/>
                <a:cs typeface="Monaco"/>
              </a:rPr>
              <a:t>es</a:t>
            </a:r>
            <a:r>
              <a:rPr lang="en-US" sz="1600" dirty="0">
                <a:latin typeface="Monaco"/>
                <a:cs typeface="Monaco"/>
              </a:rPr>
              <a:t>/</a:t>
            </a:r>
            <a:r>
              <a:rPr lang="en-US" sz="1600" dirty="0" err="1" smtClean="0">
                <a:latin typeface="Monaco"/>
                <a:cs typeface="Monaco"/>
              </a:rPr>
              <a:t>index.properties</a:t>
            </a:r>
            <a:endParaRPr lang="en-US" sz="1600" dirty="0" smtClean="0">
              <a:latin typeface="Monaco"/>
              <a:cs typeface="Monaco"/>
            </a:endParaRPr>
          </a:p>
          <a:p>
            <a:pPr marL="285750" lvl="1" indent="0">
              <a:buNone/>
            </a:pPr>
            <a:r>
              <a:rPr lang="en-US" sz="2200" dirty="0"/>
              <a:t>But the </a:t>
            </a:r>
            <a:r>
              <a:rPr lang="en-US" sz="2200" dirty="0" smtClean="0"/>
              <a:t>language bundles for the "catalog" view would be in: </a:t>
            </a:r>
            <a:endParaRPr lang="en-US" sz="2200" dirty="0"/>
          </a:p>
          <a:p>
            <a:pPr lvl="1"/>
            <a:r>
              <a:rPr lang="en-US" sz="1600" dirty="0">
                <a:latin typeface="Monaco"/>
                <a:cs typeface="Monaco"/>
              </a:rPr>
              <a:t>/locales/US/en</a:t>
            </a:r>
            <a:r>
              <a:rPr lang="en-US" sz="1600" dirty="0" smtClean="0">
                <a:latin typeface="Monaco"/>
                <a:cs typeface="Monaco"/>
              </a:rPr>
              <a:t>/catalog/</a:t>
            </a:r>
            <a:r>
              <a:rPr lang="en-US" sz="1600" dirty="0" err="1" smtClean="0">
                <a:latin typeface="Monaco"/>
                <a:cs typeface="Monaco"/>
              </a:rPr>
              <a:t>index.properties</a:t>
            </a:r>
            <a:endParaRPr lang="en-US" sz="1600" dirty="0">
              <a:latin typeface="Monaco"/>
              <a:cs typeface="Monaco"/>
            </a:endParaRPr>
          </a:p>
          <a:p>
            <a:pPr lvl="1"/>
            <a:r>
              <a:rPr lang="en-US" sz="1600" dirty="0">
                <a:latin typeface="Monaco"/>
                <a:cs typeface="Monaco"/>
              </a:rPr>
              <a:t>/locales/ES/</a:t>
            </a:r>
            <a:r>
              <a:rPr lang="en-US" sz="1600" dirty="0" err="1">
                <a:latin typeface="Monaco"/>
                <a:cs typeface="Monaco"/>
              </a:rPr>
              <a:t>es</a:t>
            </a:r>
            <a:r>
              <a:rPr lang="en-US" sz="1600" dirty="0" smtClean="0">
                <a:latin typeface="Monaco"/>
                <a:cs typeface="Monaco"/>
              </a:rPr>
              <a:t>/catalog/</a:t>
            </a:r>
            <a:r>
              <a:rPr lang="en-US" sz="1600" dirty="0" err="1" smtClean="0">
                <a:latin typeface="Monaco"/>
                <a:cs typeface="Monaco"/>
              </a:rPr>
              <a:t>index.properties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dirty="0" smtClean="0">
                <a:latin typeface="Myriad Pro"/>
                <a:cs typeface="Myriad Pro"/>
              </a:rPr>
              <a:t>To access this </a:t>
            </a:r>
            <a:r>
              <a:rPr lang="en-US" dirty="0">
                <a:latin typeface="Myriad Pro"/>
                <a:cs typeface="Myriad Pro"/>
              </a:rPr>
              <a:t>key in a template, you would use</a:t>
            </a:r>
            <a:r>
              <a:rPr lang="en-US" dirty="0" smtClean="0">
                <a:latin typeface="Myriad Pro"/>
                <a:cs typeface="Myriad Pro"/>
              </a:rPr>
              <a:t>:</a:t>
            </a:r>
            <a:endParaRPr lang="en-US" sz="2000" dirty="0" smtClean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h1&gt;{@pre type=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"content"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key=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"greeting"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/}&lt;/h1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Localization (continued)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32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Enables support for private </a:t>
            </a:r>
            <a:r>
              <a:rPr lang="en-US" sz="2000" dirty="0" err="1" smtClean="0">
                <a:latin typeface="Monaco"/>
                <a:cs typeface="Monaco"/>
              </a:rPr>
              <a:t>npm</a:t>
            </a:r>
            <a:r>
              <a:rPr lang="en-US" dirty="0" smtClean="0"/>
              <a:t> repos by </a:t>
            </a:r>
            <a:r>
              <a:rPr lang="en-US" dirty="0" err="1" smtClean="0"/>
              <a:t>proxying</a:t>
            </a:r>
            <a:r>
              <a:rPr lang="en-US" dirty="0" smtClean="0"/>
              <a:t> </a:t>
            </a:r>
            <a:r>
              <a:rPr lang="en-US" sz="2000" dirty="0" err="1" smtClean="0">
                <a:latin typeface="Monaco"/>
                <a:cs typeface="Monaco"/>
              </a:rPr>
              <a:t>npm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dirty="0" smtClean="0"/>
              <a:t>Based on </a:t>
            </a:r>
            <a:r>
              <a:rPr lang="en-US" sz="2000" dirty="0" err="1" smtClean="0">
                <a:latin typeface="Monaco"/>
                <a:cs typeface="Monaco"/>
              </a:rPr>
              <a:t>npm</a:t>
            </a:r>
            <a:r>
              <a:rPr lang="en-US" sz="2000" dirty="0" smtClean="0">
                <a:latin typeface="Monaco"/>
                <a:cs typeface="Monaco"/>
              </a:rPr>
              <a:t>-delegate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Written as a </a:t>
            </a:r>
            <a:r>
              <a:rPr lang="en-US" dirty="0" err="1" smtClean="0"/>
              <a:t>hapi</a:t>
            </a:r>
            <a:r>
              <a:rPr lang="en-US" dirty="0" smtClean="0"/>
              <a:t> plugin – </a:t>
            </a:r>
            <a:r>
              <a:rPr lang="en-US" dirty="0" err="1" smtClean="0"/>
              <a:t>hapi</a:t>
            </a:r>
            <a:r>
              <a:rPr lang="en-US" dirty="0" smtClean="0"/>
              <a:t> is a server framework for Node</a:t>
            </a:r>
          </a:p>
          <a:p>
            <a:r>
              <a:rPr lang="en-US" dirty="0" smtClean="0"/>
              <a:t>Supports local or global installation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Kappa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86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/>
              <a:t>Kraken: a layer that extends Express with structure, built in security, and dynamic configuration</a:t>
            </a:r>
            <a:endParaRPr lang="en-US" sz="1800" dirty="0">
              <a:latin typeface="Monaco"/>
              <a:cs typeface="Monaco"/>
            </a:endParaRPr>
          </a:p>
          <a:p>
            <a:r>
              <a:rPr lang="en-US" sz="2000" dirty="0"/>
              <a:t>Configuration: centrally located in </a:t>
            </a:r>
            <a:r>
              <a:rPr lang="en-US" sz="1600" dirty="0" err="1">
                <a:latin typeface="Monaco"/>
                <a:cs typeface="Monaco"/>
              </a:rPr>
              <a:t>config</a:t>
            </a:r>
            <a:r>
              <a:rPr lang="en-US" sz="1600" dirty="0">
                <a:latin typeface="Monaco"/>
                <a:cs typeface="Monaco"/>
              </a:rPr>
              <a:t>/</a:t>
            </a:r>
            <a:r>
              <a:rPr lang="en-US" sz="1600" dirty="0" err="1">
                <a:latin typeface="Monaco"/>
                <a:cs typeface="Monaco"/>
              </a:rPr>
              <a:t>config.json</a:t>
            </a:r>
            <a:r>
              <a:rPr lang="en-US" sz="2000" dirty="0"/>
              <a:t> and can be overridden by environment</a:t>
            </a:r>
          </a:p>
          <a:p>
            <a:r>
              <a:rPr lang="en-US" sz="2000" dirty="0"/>
              <a:t>Security: </a:t>
            </a:r>
            <a:r>
              <a:rPr lang="en-US" sz="2000" dirty="0" err="1"/>
              <a:t>Lusca</a:t>
            </a:r>
            <a:r>
              <a:rPr lang="en-US" sz="2000" dirty="0"/>
              <a:t> module enabled out of the box with many options</a:t>
            </a:r>
          </a:p>
          <a:p>
            <a:r>
              <a:rPr lang="en-US" sz="2000" dirty="0"/>
              <a:t>Routing: routing logic handled in </a:t>
            </a:r>
            <a:r>
              <a:rPr lang="en-US" sz="1600" dirty="0">
                <a:latin typeface="Monaco"/>
                <a:cs typeface="Monaco"/>
              </a:rPr>
              <a:t>controllers</a:t>
            </a:r>
            <a:r>
              <a:rPr lang="en-US" sz="2000" dirty="0"/>
              <a:t> directory grouped by functionality</a:t>
            </a:r>
          </a:p>
          <a:p>
            <a:r>
              <a:rPr lang="en-US" sz="2000" dirty="0"/>
              <a:t>Models: located in </a:t>
            </a:r>
            <a:r>
              <a:rPr lang="en-US" sz="1800" dirty="0">
                <a:latin typeface="Monaco"/>
                <a:cs typeface="Monaco"/>
              </a:rPr>
              <a:t>models</a:t>
            </a:r>
            <a:r>
              <a:rPr lang="en-US" sz="2000" dirty="0"/>
              <a:t> directory</a:t>
            </a:r>
          </a:p>
          <a:p>
            <a:r>
              <a:rPr lang="en-US" sz="2000" dirty="0"/>
              <a:t>Templates: Adaro module handles view templates. </a:t>
            </a:r>
            <a:r>
              <a:rPr lang="en-US" sz="2000" dirty="0" err="1"/>
              <a:t>Dust.js</a:t>
            </a:r>
            <a:r>
              <a:rPr lang="en-US" sz="2000" dirty="0"/>
              <a:t> used for </a:t>
            </a:r>
            <a:r>
              <a:rPr lang="en-US" sz="2000" dirty="0" err="1"/>
              <a:t>templating</a:t>
            </a:r>
            <a:r>
              <a:rPr lang="en-US" sz="2000" dirty="0"/>
              <a:t> language and located in </a:t>
            </a:r>
            <a:r>
              <a:rPr lang="en-US" sz="1800" dirty="0">
                <a:latin typeface="Monaco"/>
                <a:cs typeface="Monaco"/>
              </a:rPr>
              <a:t>public/templates</a:t>
            </a:r>
            <a:r>
              <a:rPr lang="en-US" sz="2000" dirty="0"/>
              <a:t> directory</a:t>
            </a:r>
          </a:p>
          <a:p>
            <a:r>
              <a:rPr lang="en-US" sz="2000"/>
              <a:t>Kappa</a:t>
            </a:r>
            <a:r>
              <a:rPr lang="en-US" sz="2000"/>
              <a:t>: serves as a proxy for </a:t>
            </a:r>
            <a:r>
              <a:rPr lang="en-US" sz="1600">
                <a:latin typeface="Monaco"/>
                <a:cs typeface="Monaco"/>
              </a:rPr>
              <a:t>npm</a:t>
            </a:r>
            <a:r>
              <a:rPr lang="en-US" sz="2000"/>
              <a:t> allowing for private repos</a:t>
            </a:r>
            <a:endParaRPr lang="en-US" sz="2000" dirty="0"/>
          </a:p>
          <a:p>
            <a:r>
              <a:rPr lang="en-US" sz="2000"/>
              <a:t>Localization</a:t>
            </a:r>
            <a:r>
              <a:rPr lang="en-US" sz="2000" dirty="0"/>
              <a:t>: Engine-</a:t>
            </a:r>
            <a:r>
              <a:rPr lang="en-US" sz="2000" dirty="0" err="1"/>
              <a:t>munger</a:t>
            </a:r>
            <a:r>
              <a:rPr lang="en-US" sz="2000" dirty="0"/>
              <a:t> module handles loading content bundles based on request context</a:t>
            </a:r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3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Kraken utilizes several </a:t>
            </a:r>
            <a:r>
              <a:rPr lang="en-US" dirty="0" err="1"/>
              <a:t>middlewares</a:t>
            </a:r>
            <a:r>
              <a:rPr lang="en-US" dirty="0"/>
              <a:t> that can be used independently or in conjunction with the main Kraken layer</a:t>
            </a:r>
          </a:p>
          <a:p>
            <a:r>
              <a:rPr lang="en-US" b="1" dirty="0" err="1"/>
              <a:t>Confit</a:t>
            </a:r>
            <a:r>
              <a:rPr lang="en-US" dirty="0"/>
              <a:t>—Configuration with overrides/additions</a:t>
            </a:r>
          </a:p>
          <a:p>
            <a:r>
              <a:rPr lang="en-US" b="1" dirty="0"/>
              <a:t>Shortstop</a:t>
            </a:r>
            <a:r>
              <a:rPr lang="en-US" dirty="0"/>
              <a:t>—Loading configuration data from more than JSON</a:t>
            </a:r>
          </a:p>
          <a:p>
            <a:r>
              <a:rPr lang="en-US" b="1" dirty="0" err="1"/>
              <a:t>Meddleware</a:t>
            </a:r>
            <a:r>
              <a:rPr lang="en-US" dirty="0"/>
              <a:t>—middleware configuration</a:t>
            </a:r>
            <a:endParaRPr lang="en-US" b="1" dirty="0"/>
          </a:p>
          <a:p>
            <a:r>
              <a:rPr lang="en-US" b="1" dirty="0"/>
              <a:t>Express-</a:t>
            </a:r>
            <a:r>
              <a:rPr lang="en-US" b="1" dirty="0" err="1"/>
              <a:t>enrouten</a:t>
            </a:r>
            <a:r>
              <a:rPr lang="en-US" dirty="0"/>
              <a:t>—route configuration middleware</a:t>
            </a:r>
            <a:endParaRPr lang="en-US" b="1" dirty="0"/>
          </a:p>
          <a:p>
            <a:r>
              <a:rPr lang="en-US" b="1" dirty="0" err="1"/>
              <a:t>Lusca</a:t>
            </a:r>
            <a:r>
              <a:rPr lang="en-US" dirty="0"/>
              <a:t>—web application security middleware</a:t>
            </a:r>
          </a:p>
          <a:p>
            <a:r>
              <a:rPr lang="en-US" b="1" dirty="0"/>
              <a:t>Engine-</a:t>
            </a:r>
            <a:r>
              <a:rPr lang="en-US" b="1" dirty="0" err="1"/>
              <a:t>munger</a:t>
            </a:r>
            <a:r>
              <a:rPr lang="en-US" dirty="0"/>
              <a:t>—Localization middleware</a:t>
            </a:r>
            <a:endParaRPr lang="en-US" b="1" dirty="0"/>
          </a:p>
          <a:p>
            <a:r>
              <a:rPr lang="en-US" b="1"/>
              <a:t>Kappa</a:t>
            </a:r>
            <a:r>
              <a:rPr lang="en-US" sz="2000"/>
              <a:t>—</a:t>
            </a:r>
            <a:r>
              <a:rPr lang="en-US" sz="2000" err="1">
                <a:latin typeface="Monaco"/>
                <a:cs typeface="Monaco"/>
              </a:rPr>
              <a:t>npm</a:t>
            </a:r>
            <a:r>
              <a:rPr lang="en-US"/>
              <a:t> proxy</a:t>
            </a:r>
            <a:r>
              <a:rPr lang="en-US" dirty="0"/>
              <a:t>,</a:t>
            </a:r>
            <a:r>
              <a:rPr lang="en-US"/>
              <a:t> the basis for http://</a:t>
            </a:r>
            <a:r>
              <a:rPr lang="en-US" smtClean="0"/>
              <a:t>npm.paypal.com</a:t>
            </a:r>
            <a:endParaRPr lang="en-US" dirty="0"/>
          </a:p>
          <a:p>
            <a:r>
              <a:rPr lang="en-US" b="1" dirty="0"/>
              <a:t>Adaro</a:t>
            </a:r>
            <a:r>
              <a:rPr lang="en-US" dirty="0"/>
              <a:t>—Middleware for handling </a:t>
            </a:r>
            <a:r>
              <a:rPr lang="en-US" dirty="0" err="1"/>
              <a:t>Dust.js</a:t>
            </a:r>
            <a:r>
              <a:rPr lang="en-US" dirty="0"/>
              <a:t> view rendering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Kraken Suite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54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Kraken applications are created by installing the module </a:t>
            </a:r>
            <a:r>
              <a:rPr lang="en-US" sz="2000" dirty="0" smtClean="0">
                <a:latin typeface="Monaco"/>
                <a:cs typeface="Monaco"/>
              </a:rPr>
              <a:t>generator-kraken</a:t>
            </a:r>
          </a:p>
          <a:p>
            <a:r>
              <a:rPr lang="en-US" dirty="0"/>
              <a:t>C</a:t>
            </a:r>
            <a:r>
              <a:rPr lang="en-US" dirty="0" smtClean="0"/>
              <a:t>reate the project with the command: </a:t>
            </a:r>
            <a:r>
              <a:rPr lang="en-US" sz="2000" dirty="0" err="1" smtClean="0">
                <a:latin typeface="Monaco"/>
                <a:cs typeface="Monaco"/>
              </a:rPr>
              <a:t>yo</a:t>
            </a:r>
            <a:r>
              <a:rPr lang="en-US" sz="2000" dirty="0" smtClean="0">
                <a:latin typeface="Monaco"/>
                <a:cs typeface="Monaco"/>
              </a:rPr>
              <a:t> kraken</a:t>
            </a:r>
          </a:p>
          <a:p>
            <a:r>
              <a:rPr lang="en-US" dirty="0" smtClean="0"/>
              <a:t>The generator will create your project structure and download dependencies</a:t>
            </a:r>
          </a:p>
          <a:p>
            <a:r>
              <a:rPr lang="en-US" dirty="0" smtClean="0"/>
              <a:t>Other options include:</a:t>
            </a:r>
          </a:p>
          <a:p>
            <a:pPr lvl="1"/>
            <a:r>
              <a:rPr lang="en-US" sz="1600" dirty="0" err="1">
                <a:latin typeface="Monaco"/>
                <a:cs typeface="Monaco"/>
              </a:rPr>
              <a:t>yo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err="1">
                <a:latin typeface="Monaco"/>
                <a:cs typeface="Monaco"/>
              </a:rPr>
              <a:t>kraken:controller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err="1">
                <a:latin typeface="Monaco"/>
                <a:cs typeface="Monaco"/>
              </a:rPr>
              <a:t>myController</a:t>
            </a:r>
            <a:r>
              <a:rPr lang="en-US" dirty="0" smtClean="0"/>
              <a:t> – creates a new controller named </a:t>
            </a:r>
            <a:r>
              <a:rPr lang="en-US" sz="1600" dirty="0" err="1">
                <a:latin typeface="Monaco"/>
                <a:cs typeface="Monaco"/>
              </a:rPr>
              <a:t>myController</a:t>
            </a:r>
            <a:r>
              <a:rPr lang="en-US" dirty="0" smtClean="0"/>
              <a:t> and its dependencies</a:t>
            </a:r>
          </a:p>
          <a:p>
            <a:pPr lvl="1"/>
            <a:r>
              <a:rPr lang="en-US" sz="1600" dirty="0" err="1">
                <a:latin typeface="Monaco"/>
                <a:cs typeface="Monaco"/>
              </a:rPr>
              <a:t>yo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err="1">
                <a:latin typeface="Monaco"/>
                <a:cs typeface="Monaco"/>
              </a:rPr>
              <a:t>kraken:model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err="1">
                <a:latin typeface="Monaco"/>
                <a:cs typeface="Monaco"/>
              </a:rPr>
              <a:t>myModel</a:t>
            </a:r>
            <a:r>
              <a:rPr lang="en-US" dirty="0" smtClean="0"/>
              <a:t> – creates a new model named </a:t>
            </a:r>
            <a:r>
              <a:rPr lang="en-US" sz="1600" dirty="0" err="1">
                <a:latin typeface="Monaco"/>
                <a:cs typeface="Monaco"/>
              </a:rPr>
              <a:t>myModel</a:t>
            </a:r>
            <a:endParaRPr lang="en-US" sz="1600" dirty="0">
              <a:latin typeface="Monaco"/>
              <a:cs typeface="Monaco"/>
            </a:endParaRPr>
          </a:p>
          <a:p>
            <a:pPr lvl="1"/>
            <a:r>
              <a:rPr lang="en-US" sz="1600" dirty="0" err="1">
                <a:latin typeface="Monaco"/>
                <a:cs typeface="Monaco"/>
              </a:rPr>
              <a:t>yo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err="1">
                <a:latin typeface="Monaco"/>
                <a:cs typeface="Monaco"/>
              </a:rPr>
              <a:t>kraken:template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err="1">
                <a:latin typeface="Monaco"/>
                <a:cs typeface="Monaco"/>
              </a:rPr>
              <a:t>myTemplate</a:t>
            </a:r>
            <a:r>
              <a:rPr lang="en-US" dirty="0" smtClean="0"/>
              <a:t> – creates a new template named </a:t>
            </a:r>
            <a:r>
              <a:rPr lang="en-US" sz="1600" dirty="0" err="1">
                <a:latin typeface="Monaco"/>
                <a:cs typeface="Monaco"/>
              </a:rPr>
              <a:t>myTemplate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Generator for Kraken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97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Kraken Generator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599" y="1859845"/>
            <a:ext cx="6477001" cy="3093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Monaco"/>
                <a:cs typeface="Monaco"/>
              </a:rPr>
              <a:t>$ </a:t>
            </a:r>
            <a:r>
              <a:rPr lang="en-US" sz="1300" dirty="0" err="1" smtClean="0">
                <a:latin typeface="Monaco"/>
                <a:cs typeface="Monaco"/>
              </a:rPr>
              <a:t>yo</a:t>
            </a:r>
            <a:r>
              <a:rPr lang="en-US" sz="1300" dirty="0" smtClean="0">
                <a:latin typeface="Monaco"/>
                <a:cs typeface="Monaco"/>
              </a:rPr>
              <a:t> </a:t>
            </a:r>
            <a:r>
              <a:rPr lang="en-US" sz="1300" dirty="0">
                <a:latin typeface="Monaco"/>
                <a:cs typeface="Monaco"/>
              </a:rPr>
              <a:t>kraken</a:t>
            </a:r>
          </a:p>
          <a:p>
            <a:endParaRPr lang="en-US" sz="1300" dirty="0">
              <a:latin typeface="Monaco"/>
              <a:cs typeface="Monaco"/>
            </a:endParaRPr>
          </a:p>
          <a:p>
            <a:r>
              <a:rPr lang="en-US" sz="1300" dirty="0">
                <a:latin typeface="Monaco"/>
                <a:cs typeface="Monaco"/>
              </a:rPr>
              <a:t>     ,'""`.</a:t>
            </a:r>
          </a:p>
          <a:p>
            <a:r>
              <a:rPr lang="en-US" sz="1300" dirty="0" err="1">
                <a:latin typeface="Monaco"/>
                <a:cs typeface="Monaco"/>
              </a:rPr>
              <a:t>hh</a:t>
            </a:r>
            <a:r>
              <a:rPr lang="en-US" sz="1300" dirty="0">
                <a:latin typeface="Monaco"/>
                <a:cs typeface="Monaco"/>
              </a:rPr>
              <a:t>  / _  _ \</a:t>
            </a:r>
          </a:p>
          <a:p>
            <a:r>
              <a:rPr lang="en-US" sz="1300" dirty="0">
                <a:latin typeface="Monaco"/>
                <a:cs typeface="Monaco"/>
              </a:rPr>
              <a:t>    |(@)(@)|   Release the Kraken!</a:t>
            </a:r>
          </a:p>
          <a:p>
            <a:r>
              <a:rPr lang="en-US" sz="1300" dirty="0">
                <a:latin typeface="Monaco"/>
                <a:cs typeface="Monaco"/>
              </a:rPr>
              <a:t>    )  __  (</a:t>
            </a:r>
          </a:p>
          <a:p>
            <a:r>
              <a:rPr lang="en-US" sz="1300" dirty="0">
                <a:latin typeface="Monaco"/>
                <a:cs typeface="Monaco"/>
              </a:rPr>
              <a:t>   /,'))((`.\</a:t>
            </a:r>
          </a:p>
          <a:p>
            <a:r>
              <a:rPr lang="en-US" sz="1300" dirty="0">
                <a:latin typeface="Monaco"/>
                <a:cs typeface="Monaco"/>
              </a:rPr>
              <a:t>  (( ((  )) ))</a:t>
            </a:r>
          </a:p>
          <a:p>
            <a:r>
              <a:rPr lang="en-US" sz="1300" dirty="0">
                <a:latin typeface="Monaco"/>
                <a:cs typeface="Monaco"/>
              </a:rPr>
              <a:t>   `\ `)(' /'</a:t>
            </a:r>
          </a:p>
          <a:p>
            <a:endParaRPr lang="en-US" sz="1300" dirty="0">
              <a:latin typeface="Monaco"/>
              <a:cs typeface="Monaco"/>
            </a:endParaRPr>
          </a:p>
          <a:p>
            <a:r>
              <a:rPr lang="en-US" sz="1300" dirty="0">
                <a:latin typeface="Monaco"/>
                <a:cs typeface="Monaco"/>
              </a:rPr>
              <a:t>Tell me a bit about your application:</a:t>
            </a:r>
          </a:p>
          <a:p>
            <a:endParaRPr lang="en-US" sz="1300" dirty="0">
              <a:latin typeface="Monaco"/>
              <a:cs typeface="Monaco"/>
            </a:endParaRPr>
          </a:p>
          <a:p>
            <a:r>
              <a:rPr lang="en-US" sz="1300" dirty="0">
                <a:latin typeface="Monaco"/>
                <a:cs typeface="Monaco"/>
              </a:rPr>
              <a:t>[?] Name: </a:t>
            </a:r>
            <a:r>
              <a:rPr lang="en-US" sz="1300" dirty="0" err="1">
                <a:latin typeface="Monaco"/>
                <a:cs typeface="Monaco"/>
              </a:rPr>
              <a:t>HelloWorld</a:t>
            </a:r>
            <a:endParaRPr lang="en-US" sz="1300" dirty="0">
              <a:latin typeface="Monaco"/>
              <a:cs typeface="Monaco"/>
            </a:endParaRPr>
          </a:p>
          <a:p>
            <a:r>
              <a:rPr lang="en-US" sz="1300" dirty="0">
                <a:latin typeface="Monaco"/>
                <a:cs typeface="Monaco"/>
              </a:rPr>
              <a:t>[?] Description: Everyone's first application</a:t>
            </a:r>
          </a:p>
          <a:p>
            <a:r>
              <a:rPr lang="en-US" sz="1300" dirty="0">
                <a:latin typeface="Monaco"/>
                <a:cs typeface="Monaco"/>
              </a:rPr>
              <a:t>[?] Author: John Doe</a:t>
            </a:r>
            <a:endParaRPr lang="en-US" sz="13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56063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latin typeface="Myriad Pro"/>
                <a:cs typeface="Myriad Pro"/>
              </a:rPr>
              <a:t>Strict separation of application logic, models, and views</a:t>
            </a:r>
          </a:p>
          <a:p>
            <a:r>
              <a:rPr lang="en-US" sz="2000" dirty="0" smtClean="0">
                <a:latin typeface="Monaco"/>
                <a:cs typeface="Monaco"/>
              </a:rPr>
              <a:t>/</a:t>
            </a:r>
            <a:r>
              <a:rPr lang="en-US" sz="2000" dirty="0" err="1" smtClean="0">
                <a:latin typeface="Monaco"/>
                <a:cs typeface="Monaco"/>
              </a:rPr>
              <a:t>config</a:t>
            </a:r>
            <a:r>
              <a:rPr lang="en-US" dirty="0"/>
              <a:t>—application </a:t>
            </a:r>
            <a:r>
              <a:rPr lang="en-US" dirty="0" smtClean="0"/>
              <a:t>and middleware configuration</a:t>
            </a:r>
          </a:p>
          <a:p>
            <a:r>
              <a:rPr lang="en-US" sz="2000" dirty="0" smtClean="0">
                <a:latin typeface="Monaco"/>
                <a:cs typeface="Monaco"/>
              </a:rPr>
              <a:t>/controllers</a:t>
            </a:r>
            <a:r>
              <a:rPr lang="en-US" dirty="0"/>
              <a:t>—routes </a:t>
            </a:r>
            <a:r>
              <a:rPr lang="en-US" dirty="0" smtClean="0"/>
              <a:t>and logic</a:t>
            </a:r>
          </a:p>
          <a:p>
            <a:r>
              <a:rPr lang="en-US" sz="2000" dirty="0" smtClean="0">
                <a:latin typeface="Monaco"/>
                <a:cs typeface="Monaco"/>
              </a:rPr>
              <a:t>/locales</a:t>
            </a:r>
            <a:r>
              <a:rPr lang="en-US" dirty="0"/>
              <a:t>—language </a:t>
            </a:r>
            <a:r>
              <a:rPr lang="en-US" dirty="0" smtClean="0"/>
              <a:t>specific content bundles</a:t>
            </a:r>
          </a:p>
          <a:p>
            <a:r>
              <a:rPr lang="en-US" sz="2000" dirty="0" smtClean="0">
                <a:latin typeface="Monaco"/>
                <a:cs typeface="Monaco"/>
              </a:rPr>
              <a:t>/models</a:t>
            </a:r>
            <a:r>
              <a:rPr lang="en-US" dirty="0"/>
              <a:t>—database </a:t>
            </a:r>
            <a:r>
              <a:rPr lang="en-US" dirty="0" smtClean="0"/>
              <a:t>models</a:t>
            </a:r>
          </a:p>
          <a:p>
            <a:r>
              <a:rPr lang="en-US" sz="2000" dirty="0" smtClean="0">
                <a:latin typeface="Monaco"/>
                <a:cs typeface="Monaco"/>
              </a:rPr>
              <a:t>/public</a:t>
            </a:r>
            <a:r>
              <a:rPr lang="en-US" dirty="0"/>
              <a:t>—web </a:t>
            </a:r>
            <a:r>
              <a:rPr lang="en-US" dirty="0" smtClean="0"/>
              <a:t>resources that are public, templates, </a:t>
            </a:r>
            <a:r>
              <a:rPr lang="en-US" dirty="0" err="1" smtClean="0"/>
              <a:t>stylesheets</a:t>
            </a:r>
            <a:r>
              <a:rPr lang="en-US" dirty="0" smtClean="0"/>
              <a:t>, JavaScript</a:t>
            </a:r>
          </a:p>
          <a:p>
            <a:r>
              <a:rPr lang="en-US" sz="2000" dirty="0" smtClean="0">
                <a:latin typeface="Monaco"/>
                <a:cs typeface="Monaco"/>
              </a:rPr>
              <a:t>/tasks</a:t>
            </a:r>
            <a:r>
              <a:rPr lang="en-US" dirty="0" smtClean="0"/>
              <a:t>—grunt tasks</a:t>
            </a:r>
          </a:p>
          <a:p>
            <a:r>
              <a:rPr lang="en-US" sz="2000" dirty="0" smtClean="0">
                <a:latin typeface="Monaco"/>
                <a:cs typeface="Monaco"/>
              </a:rPr>
              <a:t>/tests</a:t>
            </a:r>
            <a:r>
              <a:rPr lang="en-US" dirty="0"/>
              <a:t>—unit </a:t>
            </a:r>
            <a:r>
              <a:rPr lang="en-US" dirty="0" smtClean="0"/>
              <a:t>and functional tests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index.js</a:t>
            </a:r>
            <a:r>
              <a:rPr lang="en-US" dirty="0"/>
              <a:t>—application </a:t>
            </a:r>
            <a:r>
              <a:rPr lang="en-US" dirty="0" smtClean="0"/>
              <a:t>entry point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Kraken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13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kraken app scaffolding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>
            <a:off x="457200" y="1581213"/>
            <a:ext cx="8460656" cy="4326091"/>
            <a:chOff x="144183" y="517130"/>
            <a:chExt cx="8144810" cy="5255029"/>
          </a:xfrm>
        </p:grpSpPr>
        <p:sp>
          <p:nvSpPr>
            <p:cNvPr id="93" name="Rectangle 92"/>
            <p:cNvSpPr/>
            <p:nvPr/>
          </p:nvSpPr>
          <p:spPr>
            <a:xfrm>
              <a:off x="220959" y="3664973"/>
              <a:ext cx="1002646" cy="38608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rgbClr val="000000"/>
                  </a:solidFill>
                </a:rPr>
                <a:t>config.json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94" name="Card 93"/>
            <p:cNvSpPr/>
            <p:nvPr/>
          </p:nvSpPr>
          <p:spPr>
            <a:xfrm>
              <a:off x="188614" y="1878140"/>
              <a:ext cx="1016000" cy="386080"/>
            </a:xfrm>
            <a:prstGeom prst="flowChartPunchedCard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/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config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Card 94"/>
            <p:cNvSpPr/>
            <p:nvPr/>
          </p:nvSpPr>
          <p:spPr>
            <a:xfrm>
              <a:off x="2187552" y="1299020"/>
              <a:ext cx="1016000" cy="386080"/>
            </a:xfrm>
            <a:prstGeom prst="flowChartPunchedCard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/controllers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Card 95"/>
            <p:cNvSpPr/>
            <p:nvPr/>
          </p:nvSpPr>
          <p:spPr>
            <a:xfrm>
              <a:off x="3650740" y="1299020"/>
              <a:ext cx="1016000" cy="386080"/>
            </a:xfrm>
            <a:prstGeom prst="flowChartPunchedCard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/models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44183" y="761369"/>
              <a:ext cx="1188720" cy="349753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rgbClr val="000000"/>
                  </a:solidFill>
                </a:rPr>
                <a:t>i</a:t>
              </a:r>
              <a:r>
                <a:rPr lang="en-US" sz="1200" dirty="0" err="1" smtClean="0">
                  <a:solidFill>
                    <a:srgbClr val="000000"/>
                  </a:solidFill>
                </a:rPr>
                <a:t>ndex.js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98" name="Card 97"/>
            <p:cNvSpPr/>
            <p:nvPr/>
          </p:nvSpPr>
          <p:spPr>
            <a:xfrm>
              <a:off x="4996891" y="1299020"/>
              <a:ext cx="1016000" cy="386080"/>
            </a:xfrm>
            <a:prstGeom prst="flowChartPunchedCard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/locales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Card 98"/>
            <p:cNvSpPr/>
            <p:nvPr/>
          </p:nvSpPr>
          <p:spPr>
            <a:xfrm>
              <a:off x="6697600" y="1299020"/>
              <a:ext cx="1016000" cy="386080"/>
            </a:xfrm>
            <a:prstGeom prst="flowChartPunchedCard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/public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0" name="Terminator 99"/>
            <p:cNvSpPr/>
            <p:nvPr/>
          </p:nvSpPr>
          <p:spPr>
            <a:xfrm>
              <a:off x="180256" y="5145281"/>
              <a:ext cx="1107130" cy="626878"/>
            </a:xfrm>
            <a:prstGeom prst="flowChartTerminato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rgbClr val="000000"/>
                  </a:solidFill>
                </a:rPr>
                <a:t>meddleware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01" name="Terminator 100"/>
            <p:cNvSpPr/>
            <p:nvPr/>
          </p:nvSpPr>
          <p:spPr>
            <a:xfrm>
              <a:off x="2096422" y="5145281"/>
              <a:ext cx="1107130" cy="626878"/>
            </a:xfrm>
            <a:prstGeom prst="flowChartTerminato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e</a:t>
              </a:r>
              <a:r>
                <a:rPr lang="en-US" sz="1200" dirty="0" smtClean="0">
                  <a:solidFill>
                    <a:srgbClr val="000000"/>
                  </a:solidFill>
                </a:rPr>
                <a:t>xpress-</a:t>
              </a:r>
              <a:r>
                <a:rPr lang="en-US" sz="1200" dirty="0" err="1" smtClean="0">
                  <a:solidFill>
                    <a:srgbClr val="000000"/>
                  </a:solidFill>
                </a:rPr>
                <a:t>enrouten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02" name="Down Arrow 101"/>
            <p:cNvSpPr/>
            <p:nvPr/>
          </p:nvSpPr>
          <p:spPr>
            <a:xfrm flipH="1">
              <a:off x="601459" y="4051053"/>
              <a:ext cx="228888" cy="1094228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Card 102"/>
            <p:cNvSpPr/>
            <p:nvPr/>
          </p:nvSpPr>
          <p:spPr>
            <a:xfrm>
              <a:off x="2200906" y="1923456"/>
              <a:ext cx="1016000" cy="386080"/>
            </a:xfrm>
            <a:prstGeom prst="flowChartPunchedCard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2"/>
                  </a:solidFill>
                </a:rPr>
                <a:t>/pay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200906" y="3680604"/>
              <a:ext cx="1002646" cy="38608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rgbClr val="000000"/>
                  </a:solidFill>
                </a:rPr>
                <a:t>i</a:t>
              </a:r>
              <a:r>
                <a:rPr lang="en-US" sz="1200" dirty="0" err="1" smtClean="0">
                  <a:solidFill>
                    <a:srgbClr val="000000"/>
                  </a:solidFill>
                </a:rPr>
                <a:t>ndex.js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05" name="Up Arrow 104"/>
            <p:cNvSpPr/>
            <p:nvPr/>
          </p:nvSpPr>
          <p:spPr>
            <a:xfrm>
              <a:off x="2564309" y="4066684"/>
              <a:ext cx="187235" cy="1025800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664094" y="3678442"/>
              <a:ext cx="1002646" cy="38513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rgbClr val="000000"/>
                  </a:solidFill>
                </a:rPr>
                <a:t>pay.js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07" name="Card 106"/>
            <p:cNvSpPr/>
            <p:nvPr/>
          </p:nvSpPr>
          <p:spPr>
            <a:xfrm>
              <a:off x="4996891" y="1971940"/>
              <a:ext cx="1016000" cy="386080"/>
            </a:xfrm>
            <a:prstGeom prst="flowChartPunchedCard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/US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8" name="Card 107"/>
            <p:cNvSpPr/>
            <p:nvPr/>
          </p:nvSpPr>
          <p:spPr>
            <a:xfrm>
              <a:off x="4996891" y="2565305"/>
              <a:ext cx="1016000" cy="386080"/>
            </a:xfrm>
            <a:prstGeom prst="flowChartPunchedCard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/en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996891" y="3697150"/>
              <a:ext cx="1230717" cy="354851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rgbClr val="000000"/>
                  </a:solidFill>
                </a:rPr>
                <a:t>i</a:t>
              </a:r>
              <a:r>
                <a:rPr lang="en-US" sz="1200" dirty="0" err="1" smtClean="0">
                  <a:solidFill>
                    <a:srgbClr val="000000"/>
                  </a:solidFill>
                </a:rPr>
                <a:t>ndex.properties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10" name="Card 109"/>
            <p:cNvSpPr/>
            <p:nvPr/>
          </p:nvSpPr>
          <p:spPr>
            <a:xfrm>
              <a:off x="4996891" y="3144424"/>
              <a:ext cx="1016000" cy="386080"/>
            </a:xfrm>
            <a:prstGeom prst="flowChartPunchedCard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B32317"/>
                  </a:solidFill>
                </a:rPr>
                <a:t>/pay</a:t>
              </a:r>
              <a:endParaRPr lang="en-US" sz="1200" b="1" dirty="0">
                <a:solidFill>
                  <a:srgbClr val="B32317"/>
                </a:solidFill>
              </a:endParaRPr>
            </a:p>
          </p:txBody>
        </p:sp>
        <p:sp>
          <p:nvSpPr>
            <p:cNvPr id="111" name="Card 110"/>
            <p:cNvSpPr/>
            <p:nvPr/>
          </p:nvSpPr>
          <p:spPr>
            <a:xfrm>
              <a:off x="6697600" y="2264220"/>
              <a:ext cx="1016000" cy="386080"/>
            </a:xfrm>
            <a:prstGeom prst="flowChartPunchedCard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/templates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2" name="Card 111"/>
            <p:cNvSpPr/>
            <p:nvPr/>
          </p:nvSpPr>
          <p:spPr>
            <a:xfrm>
              <a:off x="6697600" y="3054002"/>
              <a:ext cx="1016000" cy="386080"/>
            </a:xfrm>
            <a:prstGeom prst="flowChartPunchedCard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B32317"/>
                  </a:solidFill>
                </a:rPr>
                <a:t>/pay</a:t>
              </a:r>
              <a:endParaRPr lang="en-US" sz="1200" b="1" dirty="0">
                <a:solidFill>
                  <a:srgbClr val="B32317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590241" y="3711833"/>
              <a:ext cx="1230717" cy="354851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rgbClr val="000000"/>
                  </a:solidFill>
                </a:rPr>
                <a:t>i</a:t>
              </a:r>
              <a:r>
                <a:rPr lang="en-US" sz="1200" dirty="0" err="1" smtClean="0">
                  <a:solidFill>
                    <a:srgbClr val="000000"/>
                  </a:solidFill>
                </a:rPr>
                <a:t>ndex.dust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14" name="Terminator 113"/>
            <p:cNvSpPr/>
            <p:nvPr/>
          </p:nvSpPr>
          <p:spPr>
            <a:xfrm>
              <a:off x="4996891" y="5145281"/>
              <a:ext cx="1107130" cy="626878"/>
            </a:xfrm>
            <a:prstGeom prst="flowChartTerminato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e</a:t>
              </a:r>
              <a:r>
                <a:rPr lang="en-US" sz="1200" dirty="0" smtClean="0">
                  <a:solidFill>
                    <a:srgbClr val="000000"/>
                  </a:solidFill>
                </a:rPr>
                <a:t>ngine-</a:t>
              </a:r>
              <a:r>
                <a:rPr lang="en-US" sz="1200" dirty="0" err="1" smtClean="0">
                  <a:solidFill>
                    <a:srgbClr val="000000"/>
                  </a:solidFill>
                </a:rPr>
                <a:t>munger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15" name="Terminator 114"/>
            <p:cNvSpPr/>
            <p:nvPr/>
          </p:nvSpPr>
          <p:spPr>
            <a:xfrm>
              <a:off x="6697600" y="5145281"/>
              <a:ext cx="1107130" cy="626878"/>
            </a:xfrm>
            <a:prstGeom prst="flowChartTerminato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Adaro &amp; </a:t>
              </a:r>
              <a:r>
                <a:rPr lang="en-US" sz="1200" dirty="0" err="1" smtClean="0">
                  <a:solidFill>
                    <a:srgbClr val="000000"/>
                  </a:solidFill>
                </a:rPr>
                <a:t>Dust.js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16" name="Rounded Rectangular Callout 115"/>
            <p:cNvSpPr/>
            <p:nvPr/>
          </p:nvSpPr>
          <p:spPr>
            <a:xfrm>
              <a:off x="1017583" y="4331155"/>
              <a:ext cx="887332" cy="488476"/>
            </a:xfrm>
            <a:prstGeom prst="wedgeRoundRectCallout">
              <a:avLst>
                <a:gd name="adj1" fmla="val -57530"/>
                <a:gd name="adj2" fmla="val 100833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0000"/>
                  </a:solidFill>
                </a:rPr>
                <a:t>Loads configured middleware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7" name="Rounded Rectangular Callout 116"/>
            <p:cNvSpPr/>
            <p:nvPr/>
          </p:nvSpPr>
          <p:spPr>
            <a:xfrm>
              <a:off x="2838819" y="4331155"/>
              <a:ext cx="887332" cy="488476"/>
            </a:xfrm>
            <a:prstGeom prst="wedgeRoundRectCallout">
              <a:avLst>
                <a:gd name="adj1" fmla="val -57530"/>
                <a:gd name="adj2" fmla="val 100833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0000"/>
                  </a:solidFill>
                </a:rPr>
                <a:t>Configures routes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8" name="Rounded Rectangular Callout 117"/>
            <p:cNvSpPr/>
            <p:nvPr/>
          </p:nvSpPr>
          <p:spPr>
            <a:xfrm>
              <a:off x="7401661" y="4331155"/>
              <a:ext cx="887332" cy="488476"/>
            </a:xfrm>
            <a:prstGeom prst="wedgeRoundRectCallout">
              <a:avLst>
                <a:gd name="adj1" fmla="val -57530"/>
                <a:gd name="adj2" fmla="val 100833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0000"/>
                  </a:solidFill>
                </a:rPr>
                <a:t>Render dust template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9" name="Rounded Rectangular Callout 118"/>
            <p:cNvSpPr/>
            <p:nvPr/>
          </p:nvSpPr>
          <p:spPr>
            <a:xfrm>
              <a:off x="1868771" y="517130"/>
              <a:ext cx="887332" cy="488476"/>
            </a:xfrm>
            <a:prstGeom prst="wedgeRoundRectCallout">
              <a:avLst>
                <a:gd name="adj1" fmla="val -109914"/>
                <a:gd name="adj2" fmla="val 35830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0000"/>
                  </a:solidFill>
                </a:rPr>
                <a:t>App entry point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cxnSp>
          <p:nvCxnSpPr>
            <p:cNvPr id="120" name="Straight Connector 119"/>
            <p:cNvCxnSpPr>
              <a:stCxn id="94" idx="2"/>
              <a:endCxn id="93" idx="0"/>
            </p:cNvCxnSpPr>
            <p:nvPr/>
          </p:nvCxnSpPr>
          <p:spPr>
            <a:xfrm>
              <a:off x="696614" y="2264220"/>
              <a:ext cx="25668" cy="140075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95" idx="2"/>
              <a:endCxn id="103" idx="0"/>
            </p:cNvCxnSpPr>
            <p:nvPr/>
          </p:nvCxnSpPr>
          <p:spPr>
            <a:xfrm>
              <a:off x="2695552" y="1685100"/>
              <a:ext cx="13354" cy="238356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03" idx="2"/>
              <a:endCxn id="104" idx="0"/>
            </p:cNvCxnSpPr>
            <p:nvPr/>
          </p:nvCxnSpPr>
          <p:spPr>
            <a:xfrm flipH="1">
              <a:off x="2702229" y="2309536"/>
              <a:ext cx="6677" cy="1371068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96" idx="2"/>
              <a:endCxn id="106" idx="0"/>
            </p:cNvCxnSpPr>
            <p:nvPr/>
          </p:nvCxnSpPr>
          <p:spPr>
            <a:xfrm>
              <a:off x="4158740" y="1685100"/>
              <a:ext cx="6677" cy="199334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98" idx="2"/>
              <a:endCxn id="107" idx="0"/>
            </p:cNvCxnSpPr>
            <p:nvPr/>
          </p:nvCxnSpPr>
          <p:spPr>
            <a:xfrm>
              <a:off x="5504891" y="1685100"/>
              <a:ext cx="0" cy="28684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07" idx="2"/>
              <a:endCxn id="108" idx="0"/>
            </p:cNvCxnSpPr>
            <p:nvPr/>
          </p:nvCxnSpPr>
          <p:spPr>
            <a:xfrm>
              <a:off x="5504891" y="2358020"/>
              <a:ext cx="0" cy="20728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108" idx="2"/>
              <a:endCxn id="110" idx="0"/>
            </p:cNvCxnSpPr>
            <p:nvPr/>
          </p:nvCxnSpPr>
          <p:spPr>
            <a:xfrm>
              <a:off x="5504891" y="2951385"/>
              <a:ext cx="0" cy="19304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10" idx="2"/>
            </p:cNvCxnSpPr>
            <p:nvPr/>
          </p:nvCxnSpPr>
          <p:spPr>
            <a:xfrm>
              <a:off x="5504891" y="3530504"/>
              <a:ext cx="0" cy="1501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99" idx="2"/>
              <a:endCxn id="111" idx="0"/>
            </p:cNvCxnSpPr>
            <p:nvPr/>
          </p:nvCxnSpPr>
          <p:spPr>
            <a:xfrm>
              <a:off x="7205600" y="1685100"/>
              <a:ext cx="0" cy="57912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111" idx="2"/>
              <a:endCxn id="112" idx="0"/>
            </p:cNvCxnSpPr>
            <p:nvPr/>
          </p:nvCxnSpPr>
          <p:spPr>
            <a:xfrm>
              <a:off x="7205601" y="2650300"/>
              <a:ext cx="0" cy="40370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112" idx="2"/>
              <a:endCxn id="113" idx="0"/>
            </p:cNvCxnSpPr>
            <p:nvPr/>
          </p:nvCxnSpPr>
          <p:spPr>
            <a:xfrm flipH="1">
              <a:off x="7205600" y="3440082"/>
              <a:ext cx="1" cy="271751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ounded Rectangular Callout 130"/>
            <p:cNvSpPr/>
            <p:nvPr/>
          </p:nvSpPr>
          <p:spPr>
            <a:xfrm>
              <a:off x="5636934" y="4331155"/>
              <a:ext cx="887332" cy="488476"/>
            </a:xfrm>
            <a:prstGeom prst="wedgeRoundRectCallout">
              <a:avLst>
                <a:gd name="adj1" fmla="val -57530"/>
                <a:gd name="adj2" fmla="val 100833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0000"/>
                  </a:solidFill>
                </a:rPr>
                <a:t>Loads content bundle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32" name="Down Arrow 131"/>
            <p:cNvSpPr/>
            <p:nvPr/>
          </p:nvSpPr>
          <p:spPr>
            <a:xfrm flipH="1">
              <a:off x="5390447" y="4066684"/>
              <a:ext cx="228888" cy="1094228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Down Arrow 132"/>
            <p:cNvSpPr/>
            <p:nvPr/>
          </p:nvSpPr>
          <p:spPr>
            <a:xfrm flipH="1">
              <a:off x="7091156" y="4074826"/>
              <a:ext cx="228888" cy="1094228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014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 Request Flow</a:t>
            </a:r>
            <a:endParaRPr lang="en-US" dirty="0"/>
          </a:p>
        </p:txBody>
      </p:sp>
      <p:grpSp>
        <p:nvGrpSpPr>
          <p:cNvPr id="5" name="Group 2"/>
          <p:cNvGrpSpPr/>
          <p:nvPr/>
        </p:nvGrpSpPr>
        <p:grpSpPr>
          <a:xfrm>
            <a:off x="685800" y="1524000"/>
            <a:ext cx="7321787" cy="4384035"/>
            <a:chOff x="399102" y="319774"/>
            <a:chExt cx="7816747" cy="4620093"/>
          </a:xfrm>
        </p:grpSpPr>
        <p:sp>
          <p:nvSpPr>
            <p:cNvPr id="7" name="Rectangle 5"/>
            <p:cNvSpPr/>
            <p:nvPr/>
          </p:nvSpPr>
          <p:spPr>
            <a:xfrm>
              <a:off x="3421862" y="319774"/>
              <a:ext cx="1397984" cy="80400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B</a:t>
              </a:r>
              <a:r>
                <a:rPr lang="en-US" dirty="0" smtClean="0">
                  <a:solidFill>
                    <a:srgbClr val="000000"/>
                  </a:solidFill>
                </a:rPr>
                <a:t>rowser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" name="Oval 20"/>
            <p:cNvSpPr/>
            <p:nvPr/>
          </p:nvSpPr>
          <p:spPr>
            <a:xfrm>
              <a:off x="3225413" y="1909505"/>
              <a:ext cx="1790881" cy="135218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Node/Express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" name="Rectangle 21"/>
            <p:cNvSpPr/>
            <p:nvPr/>
          </p:nvSpPr>
          <p:spPr>
            <a:xfrm>
              <a:off x="399102" y="4135865"/>
              <a:ext cx="1397984" cy="80400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/controllers/</a:t>
              </a:r>
            </a:p>
            <a:p>
              <a:pPr algn="ctr"/>
              <a:r>
                <a:rPr lang="en-US" sz="1400" dirty="0" smtClean="0">
                  <a:solidFill>
                    <a:srgbClr val="FF0000"/>
                  </a:solidFill>
                </a:rPr>
                <a:t>pay</a:t>
              </a:r>
              <a:r>
                <a:rPr lang="en-US" sz="1400" dirty="0" smtClean="0">
                  <a:solidFill>
                    <a:srgbClr val="000000"/>
                  </a:solidFill>
                </a:rPr>
                <a:t>/</a:t>
              </a:r>
              <a:r>
                <a:rPr lang="en-US" sz="1400" dirty="0" err="1" smtClean="0">
                  <a:solidFill>
                    <a:srgbClr val="000000"/>
                  </a:solidFill>
                </a:rPr>
                <a:t>index.js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0" name="Rectangle 22"/>
            <p:cNvSpPr/>
            <p:nvPr/>
          </p:nvSpPr>
          <p:spPr>
            <a:xfrm>
              <a:off x="3487682" y="3899807"/>
              <a:ext cx="1397984" cy="80400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/models/</a:t>
              </a:r>
            </a:p>
            <a:p>
              <a:pPr algn="ctr"/>
              <a:r>
                <a:rPr lang="en-US" sz="1400" dirty="0" err="1" smtClean="0">
                  <a:solidFill>
                    <a:srgbClr val="FF0000"/>
                  </a:solidFill>
                </a:rPr>
                <a:t>pay</a:t>
              </a:r>
              <a:r>
                <a:rPr lang="en-US" sz="1400" dirty="0" err="1" smtClean="0">
                  <a:solidFill>
                    <a:srgbClr val="000000"/>
                  </a:solidFill>
                </a:rPr>
                <a:t>.js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690028" y="4135865"/>
              <a:ext cx="1525821" cy="80400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/public/template/</a:t>
              </a:r>
            </a:p>
            <a:p>
              <a:pPr algn="ctr"/>
              <a:r>
                <a:rPr lang="en-US" sz="1400" dirty="0" smtClean="0">
                  <a:solidFill>
                    <a:srgbClr val="FF0000"/>
                  </a:solidFill>
                </a:rPr>
                <a:t>pay</a:t>
              </a:r>
              <a:r>
                <a:rPr lang="en-US" sz="1400" dirty="0" smtClean="0">
                  <a:solidFill>
                    <a:srgbClr val="000000"/>
                  </a:solidFill>
                </a:rPr>
                <a:t>/</a:t>
              </a:r>
              <a:r>
                <a:rPr lang="en-US" sz="1400" dirty="0" err="1" smtClean="0">
                  <a:solidFill>
                    <a:srgbClr val="000000"/>
                  </a:solidFill>
                </a:rPr>
                <a:t>index.dust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cxnSp>
          <p:nvCxnSpPr>
            <p:cNvPr id="12" name="Straight Arrow Connector 24"/>
            <p:cNvCxnSpPr>
              <a:stCxn id="8" idx="2"/>
              <a:endCxn id="9" idx="0"/>
            </p:cNvCxnSpPr>
            <p:nvPr/>
          </p:nvCxnSpPr>
          <p:spPr>
            <a:xfrm flipH="1">
              <a:off x="1098095" y="2585597"/>
              <a:ext cx="2127319" cy="155026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25"/>
            <p:cNvCxnSpPr>
              <a:stCxn id="24" idx="0"/>
              <a:endCxn id="8" idx="6"/>
            </p:cNvCxnSpPr>
            <p:nvPr/>
          </p:nvCxnSpPr>
          <p:spPr>
            <a:xfrm flipH="1" flipV="1">
              <a:off x="5016295" y="2585599"/>
              <a:ext cx="2436644" cy="155026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26"/>
            <p:cNvCxnSpPr>
              <a:stCxn id="7" idx="2"/>
              <a:endCxn id="8" idx="0"/>
            </p:cNvCxnSpPr>
            <p:nvPr/>
          </p:nvCxnSpPr>
          <p:spPr>
            <a:xfrm>
              <a:off x="4120854" y="1123777"/>
              <a:ext cx="0" cy="78572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27"/>
            <p:cNvSpPr txBox="1"/>
            <p:nvPr/>
          </p:nvSpPr>
          <p:spPr>
            <a:xfrm>
              <a:off x="538801" y="3585871"/>
              <a:ext cx="932280" cy="324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invokes</a:t>
              </a:r>
              <a:endParaRPr lang="en-US" sz="1400" dirty="0"/>
            </a:p>
          </p:txBody>
        </p:sp>
        <p:sp>
          <p:nvSpPr>
            <p:cNvPr id="16" name="TextBox 28"/>
            <p:cNvSpPr txBox="1"/>
            <p:nvPr/>
          </p:nvSpPr>
          <p:spPr>
            <a:xfrm>
              <a:off x="2011779" y="3981976"/>
              <a:ext cx="1305004" cy="324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manipulates</a:t>
              </a:r>
              <a:endParaRPr lang="en-US" sz="1400" dirty="0"/>
            </a:p>
          </p:txBody>
        </p:sp>
        <p:sp>
          <p:nvSpPr>
            <p:cNvPr id="17" name="TextBox 29"/>
            <p:cNvSpPr txBox="1"/>
            <p:nvPr/>
          </p:nvSpPr>
          <p:spPr>
            <a:xfrm>
              <a:off x="5280174" y="4415226"/>
              <a:ext cx="1066396" cy="324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renders</a:t>
              </a:r>
              <a:endParaRPr lang="en-US" sz="1400" dirty="0"/>
            </a:p>
          </p:txBody>
        </p:sp>
        <p:cxnSp>
          <p:nvCxnSpPr>
            <p:cNvPr id="18" name="Straight Arrow Connector 30"/>
            <p:cNvCxnSpPr>
              <a:endCxn id="10" idx="1"/>
            </p:cNvCxnSpPr>
            <p:nvPr/>
          </p:nvCxnSpPr>
          <p:spPr>
            <a:xfrm>
              <a:off x="1797086" y="4289753"/>
              <a:ext cx="1690596" cy="1205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31"/>
            <p:cNvSpPr txBox="1"/>
            <p:nvPr/>
          </p:nvSpPr>
          <p:spPr>
            <a:xfrm>
              <a:off x="4139125" y="1335342"/>
              <a:ext cx="4076723" cy="324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http://localhost:8000/</a:t>
              </a:r>
              <a:r>
                <a:rPr lang="en-US" sz="1400" dirty="0" smtClean="0">
                  <a:solidFill>
                    <a:srgbClr val="FF0000"/>
                  </a:solidFill>
                </a:rPr>
                <a:t>pay</a:t>
              </a:r>
              <a:r>
                <a:rPr lang="en-US" sz="1400" dirty="0" smtClean="0"/>
                <a:t>?amt=100&amp;acct=293 </a:t>
              </a:r>
              <a:endParaRPr lang="en-US" sz="1400" dirty="0"/>
            </a:p>
          </p:txBody>
        </p:sp>
        <p:cxnSp>
          <p:nvCxnSpPr>
            <p:cNvPr id="20" name="Straight Arrow Connector 32"/>
            <p:cNvCxnSpPr/>
            <p:nvPr/>
          </p:nvCxnSpPr>
          <p:spPr>
            <a:xfrm>
              <a:off x="1797086" y="4798472"/>
              <a:ext cx="4892942" cy="1205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9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PPT_template_v1">
  <a:themeElements>
    <a:clrScheme name="Custom 6">
      <a:dk1>
        <a:srgbClr val="000000"/>
      </a:dk1>
      <a:lt1>
        <a:srgbClr val="FFFFFF"/>
      </a:lt1>
      <a:dk2>
        <a:srgbClr val="F8981D"/>
      </a:dk2>
      <a:lt2>
        <a:srgbClr val="B32317"/>
      </a:lt2>
      <a:accent1>
        <a:srgbClr val="00457C"/>
      </a:accent1>
      <a:accent2>
        <a:srgbClr val="0079C1"/>
      </a:accent2>
      <a:accent3>
        <a:srgbClr val="6DB33F"/>
      </a:accent3>
      <a:accent4>
        <a:srgbClr val="C2CD23"/>
      </a:accent4>
      <a:accent5>
        <a:srgbClr val="007C85"/>
      </a:accent5>
      <a:accent6>
        <a:srgbClr val="26BCD7"/>
      </a:accent6>
      <a:hlink>
        <a:srgbClr val="0079C1"/>
      </a:hlink>
      <a:folHlink>
        <a:srgbClr val="C3CE2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457C"/>
        </a:solidFill>
        <a:ln>
          <a:noFill/>
        </a:ln>
        <a:effectLst/>
      </a:spPr>
      <a:bodyPr lIns="45720" tIns="45720" rIns="45720" bIns="45720" rtlCol="0" anchor="ctr" anchorCtr="1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17074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t">
        <a:spAutoFit/>
      </a:bodyPr>
      <a:lstStyle>
        <a:defPPr marR="0" algn="l" defTabSz="457200" rtl="0" eaLnBrk="1" fontAlgn="auto" latinLnBrk="0" hangingPunct="1">
          <a:lnSpc>
            <a:spcPct val="100000"/>
          </a:lnSpc>
          <a:spcBef>
            <a:spcPct val="0"/>
          </a:spcBef>
          <a:buClrTx/>
          <a:buSzTx/>
          <a:tabLst/>
          <a:defRPr kumimoji="0" sz="2200" b="0" i="0" u="none" strike="noStrike" kern="1200" spc="0" normalizeH="0" baseline="0" noProof="0" dirty="0" smtClean="0">
            <a:ln>
              <a:noFill/>
            </a:ln>
            <a:effectLst/>
            <a:uLnTx/>
            <a:uFillTx/>
            <a:latin typeface="Arial"/>
            <a:ea typeface="+mn-ea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PPT_template_v1</Template>
  <TotalTime>5606</TotalTime>
  <Words>1880</Words>
  <Application>Microsoft Office PowerPoint</Application>
  <PresentationFormat>On-screen Show (4:3)</PresentationFormat>
  <Paragraphs>346</Paragraphs>
  <Slides>32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PPT_template_v1</vt:lpstr>
      <vt:lpstr>Achieving Structure and Convention with Kraken.js</vt:lpstr>
      <vt:lpstr>Overview</vt:lpstr>
      <vt:lpstr>What is Kraken?</vt:lpstr>
      <vt:lpstr>The Kraken Suite</vt:lpstr>
      <vt:lpstr>Generator for Kraken Applications</vt:lpstr>
      <vt:lpstr>Kraken Generator Example</vt:lpstr>
      <vt:lpstr>Structure of Kraken applications</vt:lpstr>
      <vt:lpstr>Example kraken app scaffolding</vt:lpstr>
      <vt:lpstr>Overview: Request Flow</vt:lpstr>
      <vt:lpstr>Configuration</vt:lpstr>
      <vt:lpstr>Configuration (continued)</vt:lpstr>
      <vt:lpstr>Configuraton: Overrides/Additions</vt:lpstr>
      <vt:lpstr>Configuration: Kraken Options</vt:lpstr>
      <vt:lpstr>Configuration: Kraken options</vt:lpstr>
      <vt:lpstr>Configuraton: meddleware</vt:lpstr>
      <vt:lpstr>Meddleware example</vt:lpstr>
      <vt:lpstr>meddleware options</vt:lpstr>
      <vt:lpstr>meddleware options, cont.</vt:lpstr>
      <vt:lpstr>meddleware Flow Control Example</vt:lpstr>
      <vt:lpstr>meddleware Options: module</vt:lpstr>
      <vt:lpstr>Meddleware Module example</vt:lpstr>
      <vt:lpstr>Routes: Express-enrouten</vt:lpstr>
      <vt:lpstr>Express-enrouten</vt:lpstr>
      <vt:lpstr>Express-enrouten: directory Option</vt:lpstr>
      <vt:lpstr>Express-enrouten: index Option</vt:lpstr>
      <vt:lpstr>Models</vt:lpstr>
      <vt:lpstr>Security</vt:lpstr>
      <vt:lpstr>Templates</vt:lpstr>
      <vt:lpstr>Localization</vt:lpstr>
      <vt:lpstr>Localization (continued)</vt:lpstr>
      <vt:lpstr>Kappa</vt:lpstr>
      <vt:lpstr>Summary</vt:lpstr>
    </vt:vector>
  </TitlesOfParts>
  <Company>eBay,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Boyd, Clay</cp:lastModifiedBy>
  <cp:revision>887</cp:revision>
  <cp:lastPrinted>2014-07-17T17:09:28Z</cp:lastPrinted>
  <dcterms:created xsi:type="dcterms:W3CDTF">2013-02-07T04:33:41Z</dcterms:created>
  <dcterms:modified xsi:type="dcterms:W3CDTF">2014-09-08T16:49:08Z</dcterms:modified>
</cp:coreProperties>
</file>