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8" r:id="rId2"/>
    <p:sldId id="299" r:id="rId3"/>
    <p:sldId id="315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51" r:id="rId14"/>
    <p:sldId id="326" r:id="rId15"/>
    <p:sldId id="352" r:id="rId16"/>
    <p:sldId id="327" r:id="rId17"/>
    <p:sldId id="347" r:id="rId18"/>
    <p:sldId id="353" r:id="rId19"/>
    <p:sldId id="354" r:id="rId20"/>
    <p:sldId id="355" r:id="rId21"/>
    <p:sldId id="328" r:id="rId22"/>
    <p:sldId id="329" r:id="rId23"/>
    <p:sldId id="330" r:id="rId24"/>
    <p:sldId id="332" r:id="rId25"/>
    <p:sldId id="333" r:id="rId26"/>
    <p:sldId id="356" r:id="rId27"/>
    <p:sldId id="335" r:id="rId28"/>
    <p:sldId id="338" r:id="rId29"/>
    <p:sldId id="336" r:id="rId30"/>
    <p:sldId id="337" r:id="rId31"/>
    <p:sldId id="331" r:id="rId32"/>
    <p:sldId id="339" r:id="rId33"/>
    <p:sldId id="312" r:id="rId34"/>
    <p:sldId id="314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99642" autoAdjust="0"/>
  </p:normalViewPr>
  <p:slideViewPr>
    <p:cSldViewPr showGuides="1">
      <p:cViewPr varScale="1">
        <p:scale>
          <a:sx n="80" d="100"/>
          <a:sy n="80" d="100"/>
        </p:scale>
        <p:origin x="-104" y="-12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Repeat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Creating Pages with </a:t>
            </a:r>
            <a:r>
              <a:rPr lang="en-US" sz="3600" dirty="0" err="1" smtClean="0"/>
              <a:t>Angular.js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-click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tab = 1</a:t>
            </a:r>
            <a:r>
              <a:rPr lang="en-US" dirty="0" smtClean="0"/>
              <a:t>”&gt;Description&lt;/a&gt;</a:t>
            </a:r>
          </a:p>
          <a:p>
            <a:pPr lvl="1"/>
            <a:r>
              <a:rPr lang="en-US" dirty="0" smtClean="0"/>
              <a:t>“tab = 1” defines a </a:t>
            </a:r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tab and assigns it the value, 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{{tab}}  - re-evaluated each time ‘tab’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&lt;div class=“panel”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tab === 1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r>
              <a:rPr lang="en-US" dirty="0" smtClean="0"/>
              <a:t>&lt;div class=“panel”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tab === 2</a:t>
            </a:r>
            <a:r>
              <a:rPr lang="en-US" dirty="0" smtClean="0"/>
              <a:t>”&gt; ….  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&lt;div class=“panel”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tab === 3</a:t>
            </a:r>
            <a:r>
              <a:rPr lang="en-US" dirty="0" smtClean="0"/>
              <a:t>”&gt; … &lt;/div&gt;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Initialize the variable so page refresh has a value.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300332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43400"/>
            <a:ext cx="4114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Move logic to a controller.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Controller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5000"/>
            <a:ext cx="7010400" cy="38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Move logic to a controller.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Controller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78320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Bind the input field to the </a:t>
            </a:r>
            <a:r>
              <a:rPr lang="en-US" dirty="0" err="1" smtClean="0">
                <a:solidFill>
                  <a:srgbClr val="FF0000"/>
                </a:solidFill>
              </a:rPr>
              <a:t>todo.content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property on the controller.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 Binding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7979019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648200"/>
            <a:ext cx="407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Access the 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content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&lt;controller-variable&gt;.</a:t>
            </a:r>
            <a:r>
              <a:rPr lang="en-US" dirty="0" err="1" smtClean="0">
                <a:solidFill>
                  <a:srgbClr val="FF0000"/>
                </a:solidFill>
              </a:rPr>
              <a:t>todo.content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 Binding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779197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an array of </a:t>
            </a:r>
            <a:r>
              <a:rPr lang="en-US" dirty="0" err="1" smtClean="0"/>
              <a:t>todo</a:t>
            </a:r>
            <a:r>
              <a:rPr lang="en-US" dirty="0" smtClean="0"/>
              <a:t> items.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addTodo</a:t>
            </a:r>
            <a:r>
              <a:rPr lang="en-US" dirty="0" smtClean="0"/>
              <a:t>() method – the </a:t>
            </a:r>
            <a:r>
              <a:rPr lang="en-US" dirty="0" err="1" smtClean="0"/>
              <a:t>todo</a:t>
            </a:r>
            <a:r>
              <a:rPr lang="en-US" dirty="0" smtClean="0"/>
              <a:t> object is already set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</a:t>
            </a:r>
            <a:r>
              <a:rPr lang="en-US" dirty="0" smtClean="0"/>
              <a:t>g a 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5999"/>
            <a:ext cx="7772400" cy="39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 the submit, it calls the </a:t>
            </a:r>
            <a:r>
              <a:rPr lang="en-US" dirty="0" err="1" smtClean="0">
                <a:solidFill>
                  <a:srgbClr val="FF0000"/>
                </a:solidFill>
              </a:rPr>
              <a:t>addTodo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method on the controller</a:t>
            </a:r>
          </a:p>
          <a:p>
            <a:r>
              <a:rPr lang="en-US" dirty="0" smtClean="0"/>
              <a:t>It binds the input field to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todo.content</a:t>
            </a:r>
            <a:r>
              <a:rPr lang="en-US" dirty="0" smtClean="0"/>
              <a:t> property on the controller.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</a:t>
            </a:r>
            <a:r>
              <a:rPr lang="en-US" dirty="0" smtClean="0"/>
              <a:t>g a 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43200"/>
            <a:ext cx="8077200" cy="27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alias</a:t>
            </a:r>
            <a:r>
              <a:rPr lang="en-US" dirty="0" smtClean="0"/>
              <a:t> as array”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alias</a:t>
            </a:r>
            <a:r>
              <a:rPr lang="en-US" dirty="0" smtClean="0"/>
              <a:t> in the block</a:t>
            </a:r>
          </a:p>
          <a:p>
            <a:r>
              <a:rPr lang="en-US" dirty="0" smtClean="0"/>
              <a:t>Repeat the block for each element in the array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48000"/>
            <a:ext cx="82206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57400"/>
            <a:ext cx="5029200" cy="3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Angular is a client-side JavaScript Framework for adding interactivity to HTML</a:t>
            </a:r>
          </a:p>
          <a:p>
            <a:r>
              <a:rPr lang="en-US" dirty="0" smtClean="0"/>
              <a:t>Plays well with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Integrated with Kraken</a:t>
            </a:r>
          </a:p>
          <a:p>
            <a:pPr lvl="1"/>
            <a:r>
              <a:rPr lang="en-US" dirty="0" smtClean="0"/>
              <a:t>Is a middleware component</a:t>
            </a:r>
          </a:p>
          <a:p>
            <a:pPr lvl="1"/>
            <a:r>
              <a:rPr lang="en-US" dirty="0" smtClean="0"/>
              <a:t>Configure as a new view engine</a:t>
            </a:r>
          </a:p>
          <a:p>
            <a:r>
              <a:rPr lang="en-US" dirty="0" smtClean="0"/>
              <a:t>I18n</a:t>
            </a:r>
          </a:p>
          <a:p>
            <a:r>
              <a:rPr lang="en-US" dirty="0" smtClean="0"/>
              <a:t>Expression Language</a:t>
            </a:r>
          </a:p>
          <a:p>
            <a:pPr lvl="1"/>
            <a:r>
              <a:rPr lang="en-US" dirty="0" smtClean="0"/>
              <a:t>Model access</a:t>
            </a:r>
          </a:p>
          <a:p>
            <a:pPr lvl="1"/>
            <a:r>
              <a:rPr lang="en-US" dirty="0" smtClean="0"/>
              <a:t>Loops, etc.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the Angular docs</a:t>
            </a:r>
          </a:p>
          <a:p>
            <a:pPr lvl="1"/>
            <a:r>
              <a:rPr lang="en-US" dirty="0">
                <a:hlinkClick r:id="rId3"/>
              </a:rPr>
              <a:t>https://docs.angularjs.org/api/ng/directive/</a:t>
            </a:r>
            <a:r>
              <a:rPr lang="en-US" dirty="0" smtClean="0">
                <a:hlinkClick r:id="rId3"/>
              </a:rPr>
              <a:t>ngRepeat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Ng-repeat Properties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90800"/>
            <a:ext cx="8686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Input field is now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</a:p>
          <a:p>
            <a:r>
              <a:rPr lang="en-US" dirty="0" smtClean="0"/>
              <a:t>Form, </a:t>
            </a:r>
            <a:r>
              <a:rPr lang="en-US" dirty="0" err="1" smtClean="0">
                <a:solidFill>
                  <a:srgbClr val="FF0000"/>
                </a:solidFill>
              </a:rPr>
              <a:t>todoForm</a:t>
            </a:r>
            <a:r>
              <a:rPr lang="en-US" dirty="0" smtClean="0"/>
              <a:t>, had property, </a:t>
            </a:r>
            <a:r>
              <a:rPr lang="en-US" dirty="0" smtClean="0">
                <a:solidFill>
                  <a:srgbClr val="FF0000"/>
                </a:solidFill>
              </a:rPr>
              <a:t>$valid</a:t>
            </a:r>
            <a:r>
              <a:rPr lang="en-US" dirty="0" smtClean="0"/>
              <a:t>, set before the submit</a:t>
            </a:r>
          </a:p>
          <a:p>
            <a:pPr lvl="1"/>
            <a:r>
              <a:rPr lang="en-US" dirty="0" smtClean="0"/>
              <a:t>Only calls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addTodo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if the form fields are valid</a:t>
            </a:r>
          </a:p>
          <a:p>
            <a:r>
              <a:rPr lang="en-US" dirty="0" smtClean="0"/>
              <a:t>Form attribute, </a:t>
            </a:r>
            <a:r>
              <a:rPr lang="en-US" dirty="0" err="1" smtClean="0">
                <a:solidFill>
                  <a:srgbClr val="FF0000"/>
                </a:solidFill>
              </a:rPr>
              <a:t>novalidate</a:t>
            </a:r>
            <a:r>
              <a:rPr lang="en-US" dirty="0" smtClean="0"/>
              <a:t>, mean no </a:t>
            </a:r>
            <a:r>
              <a:rPr lang="en-US" dirty="0" smtClean="0">
                <a:solidFill>
                  <a:srgbClr val="FF0000"/>
                </a:solidFill>
              </a:rPr>
              <a:t>HTML5</a:t>
            </a:r>
            <a:r>
              <a:rPr lang="en-US" dirty="0" smtClean="0"/>
              <a:t> validation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79305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Default Angular validation CSS classes</a:t>
            </a:r>
          </a:p>
          <a:p>
            <a:endParaRPr lang="en-US" dirty="0"/>
          </a:p>
          <a:p>
            <a:r>
              <a:rPr lang="en-US" dirty="0" smtClean="0"/>
              <a:t>Source before typing</a:t>
            </a:r>
          </a:p>
          <a:p>
            <a:pPr marL="285750" lvl="1" indent="0">
              <a:buNone/>
            </a:pPr>
            <a:r>
              <a:rPr lang="en-US" dirty="0" smtClean="0"/>
              <a:t>&lt;input name=“author” </a:t>
            </a:r>
            <a:r>
              <a:rPr lang="en-US" dirty="0" err="1" smtClean="0"/>
              <a:t>ng</a:t>
            </a:r>
            <a:r>
              <a:rPr lang="en-US" dirty="0" smtClean="0"/>
              <a:t>-model=“….” type=“email” required /&gt;</a:t>
            </a:r>
          </a:p>
          <a:p>
            <a:r>
              <a:rPr lang="en-US" dirty="0" smtClean="0"/>
              <a:t>Source after typing, with invalid email</a:t>
            </a:r>
          </a:p>
          <a:p>
            <a:pPr marL="285750" lvl="2" indent="0">
              <a:buNone/>
            </a:pPr>
            <a:r>
              <a:rPr lang="en-US" dirty="0"/>
              <a:t>&lt;input name=“author” </a:t>
            </a:r>
            <a:r>
              <a:rPr lang="en-US" dirty="0" smtClean="0"/>
              <a:t>… class=‘</a:t>
            </a:r>
            <a:r>
              <a:rPr lang="en-US" dirty="0" err="1" smtClean="0"/>
              <a:t>ng</a:t>
            </a:r>
            <a:r>
              <a:rPr lang="en-US" dirty="0" smtClean="0"/>
              <a:t>-pristine </a:t>
            </a:r>
            <a:r>
              <a:rPr lang="en-US" dirty="0" err="1" smtClean="0"/>
              <a:t>ng</a:t>
            </a:r>
            <a:r>
              <a:rPr lang="en-US" dirty="0" smtClean="0"/>
              <a:t>-invalid” </a:t>
            </a:r>
            <a:r>
              <a:rPr lang="en-US" dirty="0"/>
              <a:t>/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Source after typing</a:t>
            </a:r>
            <a:r>
              <a:rPr lang="en-US" dirty="0" smtClean="0"/>
              <a:t>, with VALID email</a:t>
            </a:r>
          </a:p>
          <a:p>
            <a:pPr marL="285750" lvl="2" indent="0">
              <a:buNone/>
            </a:pPr>
            <a:r>
              <a:rPr lang="en-US" dirty="0"/>
              <a:t>&lt;input name=“author” </a:t>
            </a:r>
            <a:r>
              <a:rPr lang="en-US" dirty="0" smtClean="0"/>
              <a:t>… class=“</a:t>
            </a:r>
            <a:r>
              <a:rPr lang="en-US" dirty="0" err="1" smtClean="0"/>
              <a:t>ng</a:t>
            </a:r>
            <a:r>
              <a:rPr lang="en-US" dirty="0" smtClean="0"/>
              <a:t>-dirty </a:t>
            </a:r>
            <a:r>
              <a:rPr lang="en-US" dirty="0" err="1" smtClean="0"/>
              <a:t>ng</a:t>
            </a:r>
            <a:r>
              <a:rPr lang="en-US" dirty="0" smtClean="0"/>
              <a:t>-valid” </a:t>
            </a:r>
            <a:r>
              <a:rPr lang="en-US" dirty="0"/>
              <a:t>/&gt;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Input Classes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Angular built-in validations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&lt;input type=“email” name=“email” /&gt;</a:t>
            </a:r>
          </a:p>
          <a:p>
            <a:pPr marL="0" indent="0">
              <a:buNone/>
            </a:pPr>
            <a:r>
              <a:rPr lang="en-US" dirty="0" smtClean="0"/>
              <a:t>&lt;input type=“</a:t>
            </a:r>
            <a:r>
              <a:rPr lang="en-US" dirty="0" err="1" smtClean="0"/>
              <a:t>url</a:t>
            </a:r>
            <a:r>
              <a:rPr lang="en-US" dirty="0" smtClean="0"/>
              <a:t>” name=“homepage” /&gt;</a:t>
            </a:r>
          </a:p>
          <a:p>
            <a:pPr marL="0" indent="0">
              <a:buNone/>
            </a:pPr>
            <a:r>
              <a:rPr lang="en-US" dirty="0" smtClean="0"/>
              <a:t>&lt;input type=“number” name=“quantity” 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optional:  min=“1” max=“5”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Types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Reuse source code with </a:t>
            </a:r>
            <a:r>
              <a:rPr lang="en-US" sz="2000" dirty="0" err="1" smtClean="0"/>
              <a:t>ng</a:t>
            </a:r>
            <a:r>
              <a:rPr lang="en-US" sz="2000" dirty="0" smtClean="0"/>
              <a:t>-include</a:t>
            </a:r>
          </a:p>
          <a:p>
            <a:r>
              <a:rPr lang="en-US" sz="2000" dirty="0" err="1" smtClean="0"/>
              <a:t>todoArray.html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todoSnippets</a:t>
            </a:r>
            <a:r>
              <a:rPr lang="en-US" sz="2000" dirty="0" err="1" smtClean="0"/>
              <a:t>.html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ym typeface="Wingdings"/>
              </a:rPr>
              <a:t>Results</a:t>
            </a:r>
          </a:p>
          <a:p>
            <a:pPr lvl="1"/>
            <a:r>
              <a:rPr lang="en-US" sz="1600" dirty="0" smtClean="0">
                <a:sym typeface="Wingdings"/>
              </a:rPr>
              <a:t>What we started with!!!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Snippets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5803900" cy="119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191000"/>
            <a:ext cx="548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Directive for Element, Attribute, and/or Class</a:t>
            </a:r>
          </a:p>
          <a:p>
            <a:r>
              <a:rPr lang="en-US" dirty="0" smtClean="0"/>
              <a:t>Allows you to extend HTML tags and attributes</a:t>
            </a:r>
          </a:p>
          <a:p>
            <a:r>
              <a:rPr lang="en-US" dirty="0" smtClean="0"/>
              <a:t>More powerful than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-include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7544554" cy="158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19400"/>
            <a:ext cx="6648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dirty="0" smtClean="0"/>
              <a:t> the Controller in the Custom Directive</a:t>
            </a:r>
          </a:p>
          <a:p>
            <a:pPr lvl="1"/>
            <a:r>
              <a:rPr lang="en-US" dirty="0" smtClean="0"/>
              <a:t>Instead of in the HTML markup</a:t>
            </a:r>
          </a:p>
          <a:p>
            <a:r>
              <a:rPr lang="en-US" dirty="0" smtClean="0"/>
              <a:t>Also d</a:t>
            </a:r>
            <a:r>
              <a:rPr lang="en-US" dirty="0" smtClean="0"/>
              <a:t>efine the Controller alias</a:t>
            </a:r>
          </a:p>
          <a:p>
            <a:r>
              <a:rPr lang="en-US" dirty="0" smtClean="0"/>
              <a:t>Can use the same HTML markup with different controllers</a:t>
            </a:r>
          </a:p>
          <a:p>
            <a:r>
              <a:rPr lang="en-US" dirty="0" smtClean="0"/>
              <a:t>Example: Tabs anyone?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 with Controllers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62400"/>
            <a:ext cx="3898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371600"/>
            <a:ext cx="8107493" cy="4818888"/>
          </a:xfrm>
        </p:spPr>
        <p:txBody>
          <a:bodyPr/>
          <a:lstStyle/>
          <a:p>
            <a:r>
              <a:rPr lang="en-US" sz="2000" dirty="0" smtClean="0"/>
              <a:t>Refactor to a file (city-</a:t>
            </a:r>
            <a:r>
              <a:rPr lang="en-US" sz="2000" dirty="0" err="1" smtClean="0"/>
              <a:t>panels.html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 city-</a:t>
            </a:r>
            <a:r>
              <a:rPr lang="en-US" sz="2000" dirty="0" err="1" smtClean="0">
                <a:sym typeface="Wingdings"/>
              </a:rPr>
              <a:t>panels.html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&lt;section&gt;  </a:t>
            </a:r>
            <a:r>
              <a:rPr lang="en-US" sz="2000" dirty="0" smtClean="0">
                <a:sym typeface="Wingdings"/>
              </a:rPr>
              <a:t> remove </a:t>
            </a:r>
            <a:r>
              <a:rPr lang="en-US" sz="2000" dirty="0" err="1" smtClean="0">
                <a:sym typeface="Wingdings"/>
              </a:rPr>
              <a:t>ng</a:t>
            </a:r>
            <a:r>
              <a:rPr lang="en-US" sz="2000" dirty="0" smtClean="0">
                <a:sym typeface="Wingdings"/>
              </a:rPr>
              <a:t>-controller attribute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smtClean="0"/>
              <a:t>&lt;/section&gt;</a:t>
            </a:r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with a Controller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828800"/>
            <a:ext cx="758120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8107493" cy="481888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with a Controller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5029200" cy="1108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5977398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Best to split Modules around functionality:</a:t>
            </a:r>
          </a:p>
          <a:p>
            <a:pPr lvl="1"/>
            <a:r>
              <a:rPr lang="en-US" dirty="0" err="1" smtClean="0"/>
              <a:t>App.js</a:t>
            </a:r>
            <a:r>
              <a:rPr lang="en-US" dirty="0" smtClean="0"/>
              <a:t> – top level</a:t>
            </a:r>
          </a:p>
          <a:p>
            <a:pPr lvl="1"/>
            <a:r>
              <a:rPr lang="en-US" dirty="0" err="1" smtClean="0"/>
              <a:t>Product.js</a:t>
            </a:r>
            <a:r>
              <a:rPr lang="en-US" dirty="0" smtClean="0"/>
              <a:t> – all functionality for products</a:t>
            </a:r>
          </a:p>
          <a:p>
            <a:pPr lvl="1"/>
            <a:r>
              <a:rPr lang="en-US" dirty="0" err="1" smtClean="0"/>
              <a:t>User.js</a:t>
            </a:r>
            <a:r>
              <a:rPr lang="en-US" dirty="0" smtClean="0"/>
              <a:t> – all functionality for users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hoppingCart.js</a:t>
            </a:r>
            <a:r>
              <a:rPr lang="en-US" dirty="0" smtClean="0"/>
              <a:t> – </a:t>
            </a:r>
          </a:p>
          <a:p>
            <a:r>
              <a:rPr lang="en-US" dirty="0" smtClean="0"/>
              <a:t>Identify the dependencies in the array.  Not the name of the </a:t>
            </a:r>
            <a:r>
              <a:rPr lang="en-US" dirty="0" err="1" smtClean="0"/>
              <a:t>js</a:t>
            </a:r>
            <a:r>
              <a:rPr lang="en-US" dirty="0" smtClean="0"/>
              <a:t> files, but the name of the other modules.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0000FF"/>
                </a:solidFill>
              </a:rPr>
              <a:t>store</a:t>
            </a:r>
            <a:r>
              <a:rPr lang="en-US" dirty="0" smtClean="0"/>
              <a:t>’, [‘</a:t>
            </a:r>
            <a:r>
              <a:rPr lang="en-US" dirty="0" smtClean="0">
                <a:solidFill>
                  <a:srgbClr val="0000FF"/>
                </a:solidFill>
              </a:rPr>
              <a:t>store-products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rgbClr val="0000FF"/>
                </a:solidFill>
              </a:rPr>
              <a:t>users</a:t>
            </a:r>
            <a:r>
              <a:rPr lang="en-US" dirty="0" smtClean="0"/>
              <a:t>’, ‘</a:t>
            </a:r>
            <a:r>
              <a:rPr lang="en-US" dirty="0" err="1" smtClean="0">
                <a:solidFill>
                  <a:srgbClr val="0000FF"/>
                </a:solidFill>
              </a:rPr>
              <a:t>shoppingCart</a:t>
            </a:r>
            <a:r>
              <a:rPr lang="en-US" dirty="0" smtClean="0"/>
              <a:t>’]);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your App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Traditional Page Refresh Cycle</a:t>
            </a:r>
          </a:p>
          <a:p>
            <a:pPr lvl="1"/>
            <a:r>
              <a:rPr lang="en-US" dirty="0" smtClean="0"/>
              <a:t>Click on link, go to next page, click on link, go to next page</a:t>
            </a:r>
          </a:p>
          <a:p>
            <a:pPr lvl="1"/>
            <a:r>
              <a:rPr lang="en-US" dirty="0" smtClean="0"/>
              <a:t>Each page loaded from the server</a:t>
            </a:r>
          </a:p>
          <a:p>
            <a:pPr lvl="1"/>
            <a:r>
              <a:rPr lang="en-US" dirty="0" smtClean="0"/>
              <a:t>** sequence diagram of browser and server with a link clicked</a:t>
            </a:r>
          </a:p>
          <a:p>
            <a:pPr lvl="2"/>
            <a:r>
              <a:rPr lang="en-US" dirty="0" smtClean="0"/>
              <a:t>Response with webpage and assets</a:t>
            </a:r>
            <a:endParaRPr lang="en-US" dirty="0" smtClean="0"/>
          </a:p>
          <a:p>
            <a:r>
              <a:rPr lang="en-US" dirty="0" smtClean="0"/>
              <a:t>To ramp up, angular uses </a:t>
            </a:r>
            <a:r>
              <a:rPr lang="en-US" dirty="0" err="1" smtClean="0"/>
              <a:t>ajax</a:t>
            </a:r>
            <a:r>
              <a:rPr lang="en-US" dirty="0" smtClean="0"/>
              <a:t> to get only the data that changed.</a:t>
            </a:r>
          </a:p>
          <a:p>
            <a:pPr lvl="1"/>
            <a:r>
              <a:rPr lang="en-US" dirty="0" smtClean="0"/>
              <a:t>Click on link, server responds with JSON data</a:t>
            </a:r>
          </a:p>
          <a:p>
            <a:pPr lvl="1"/>
            <a:r>
              <a:rPr lang="en-US" dirty="0" smtClean="0"/>
              <a:t>Ajax is hidden from the developer</a:t>
            </a:r>
          </a:p>
          <a:p>
            <a:pPr lvl="1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Angular services provide more functionality</a:t>
            </a:r>
          </a:p>
          <a:p>
            <a:pPr lvl="1"/>
            <a:r>
              <a:rPr lang="en-US" dirty="0" smtClean="0"/>
              <a:t>Fetch JSON data from a web service with $http</a:t>
            </a:r>
          </a:p>
          <a:p>
            <a:pPr lvl="2"/>
            <a:r>
              <a:rPr lang="en-US" dirty="0" smtClean="0"/>
              <a:t>$http({</a:t>
            </a:r>
            <a:r>
              <a:rPr lang="en-US" dirty="0" err="1" smtClean="0"/>
              <a:t>method:’GET</a:t>
            </a:r>
            <a:r>
              <a:rPr lang="en-US" dirty="0" smtClean="0"/>
              <a:t>’, </a:t>
            </a:r>
            <a:r>
              <a:rPr lang="en-US" dirty="0" err="1" smtClean="0"/>
              <a:t>url</a:t>
            </a:r>
            <a:r>
              <a:rPr lang="en-US" dirty="0" smtClean="0"/>
              <a:t>=‘/</a:t>
            </a:r>
            <a:r>
              <a:rPr lang="en-US" dirty="0" err="1" smtClean="0"/>
              <a:t>products.json</a:t>
            </a:r>
            <a:r>
              <a:rPr lang="en-US" dirty="0" smtClean="0"/>
              <a:t>’});</a:t>
            </a:r>
          </a:p>
          <a:p>
            <a:pPr lvl="2"/>
            <a:r>
              <a:rPr lang="en-US" dirty="0" smtClean="0"/>
              <a:t>OR $</a:t>
            </a:r>
            <a:r>
              <a:rPr lang="en-US" dirty="0" err="1" smtClean="0"/>
              <a:t>http.get</a:t>
            </a:r>
            <a:r>
              <a:rPr lang="en-US" dirty="0" smtClean="0"/>
              <a:t>(‘/</a:t>
            </a:r>
            <a:r>
              <a:rPr lang="en-US" dirty="0" err="1" smtClean="0"/>
              <a:t>products.json</a:t>
            </a:r>
            <a:r>
              <a:rPr lang="en-US" dirty="0" smtClean="0"/>
              <a:t>’, {param1: ‘hello’});</a:t>
            </a:r>
          </a:p>
          <a:p>
            <a:pPr lvl="2"/>
            <a:r>
              <a:rPr lang="en-US" dirty="0" smtClean="0"/>
              <a:t>Returns a Promise object with .success() and .error() callbacks.</a:t>
            </a:r>
          </a:p>
          <a:p>
            <a:pPr lvl="1"/>
            <a:r>
              <a:rPr lang="en-US" dirty="0" smtClean="0"/>
              <a:t>Log messages with $log – to the </a:t>
            </a:r>
            <a:r>
              <a:rPr lang="en-US" dirty="0" err="1" smtClean="0"/>
              <a:t>js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Filter an array with $filter</a:t>
            </a:r>
          </a:p>
          <a:p>
            <a:pPr lvl="1"/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Load service with injection, (</a:t>
            </a:r>
            <a:r>
              <a:rPr lang="en-US" dirty="0" err="1" smtClean="0"/>
              <a:t>eg</a:t>
            </a:r>
            <a:r>
              <a:rPr lang="en-US" dirty="0" smtClean="0"/>
              <a:t>. ‘$http’)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app.controller</a:t>
            </a:r>
            <a:r>
              <a:rPr lang="en-US" dirty="0" smtClean="0"/>
              <a:t>(‘</a:t>
            </a:r>
            <a:r>
              <a:rPr lang="en-US" dirty="0" err="1" smtClean="0"/>
              <a:t>MyController</a:t>
            </a:r>
            <a:r>
              <a:rPr lang="en-US" dirty="0" smtClean="0"/>
              <a:t>’, [‘$http’, function($http) {</a:t>
            </a:r>
          </a:p>
          <a:p>
            <a:pPr marL="0" indent="0">
              <a:buNone/>
            </a:pPr>
            <a:r>
              <a:rPr lang="en-US" dirty="0" smtClean="0"/>
              <a:t>		// use the service inside 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store = this;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store.products</a:t>
            </a:r>
            <a:r>
              <a:rPr lang="en-US" dirty="0" smtClean="0"/>
              <a:t> = [ ];   // initialize because it renders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// before the data is ready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 err="1" smtClean="0"/>
              <a:t>http.get</a:t>
            </a:r>
            <a:r>
              <a:rPr lang="en-US" dirty="0" smtClean="0"/>
              <a:t>(‘/</a:t>
            </a:r>
            <a:r>
              <a:rPr lang="en-US" dirty="0" err="1" smtClean="0"/>
              <a:t>products.json</a:t>
            </a:r>
            <a:r>
              <a:rPr lang="en-US" dirty="0" smtClean="0"/>
              <a:t>’).success(function(data)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store.products</a:t>
            </a:r>
            <a:r>
              <a:rPr lang="en-US" dirty="0" smtClean="0"/>
              <a:t> = data;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});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with Service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Additional $http methods</a:t>
            </a:r>
          </a:p>
          <a:p>
            <a:r>
              <a:rPr lang="en-US" dirty="0" smtClean="0"/>
              <a:t>Can do get(), post(), delete(), put()</a:t>
            </a:r>
          </a:p>
          <a:p>
            <a:pPr lvl="1"/>
            <a:r>
              <a:rPr lang="en-US" dirty="0" smtClean="0"/>
              <a:t>Or any other method using the $http({method: ‘OPTIONS’…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http.post</a:t>
            </a:r>
            <a:r>
              <a:rPr lang="en-US" dirty="0" smtClean="0"/>
              <a:t>(‘/path/to/</a:t>
            </a:r>
            <a:r>
              <a:rPr lang="en-US" dirty="0" err="1" smtClean="0"/>
              <a:t>resource.json</a:t>
            </a:r>
            <a:r>
              <a:rPr lang="en-US" dirty="0" smtClean="0"/>
              <a:t>’, {param1:’hi’, p2: ‘lo’});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http.delete</a:t>
            </a:r>
            <a:r>
              <a:rPr lang="en-US" dirty="0" smtClean="0"/>
              <a:t>(‘/user/4754’);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http.put</a:t>
            </a:r>
            <a:r>
              <a:rPr lang="en-US" dirty="0" smtClean="0"/>
              <a:t>(‘/user/4754’, {</a:t>
            </a:r>
            <a:r>
              <a:rPr lang="en-US" dirty="0" err="1" smtClean="0"/>
              <a:t>name:’clay</a:t>
            </a:r>
            <a:r>
              <a:rPr lang="en-US" dirty="0" smtClean="0"/>
              <a:t>’});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 Functionality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Not a part of Angular, we use Kraken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Angular is a client-side JavaScript framework</a:t>
            </a:r>
          </a:p>
          <a:p>
            <a:r>
              <a:rPr lang="en-US" sz="2000" dirty="0" smtClean="0"/>
              <a:t>Uses ‘Directives’ to create new Elements and Attributes</a:t>
            </a:r>
            <a:endParaRPr lang="en-US" sz="2000" dirty="0" smtClean="0"/>
          </a:p>
          <a:p>
            <a:r>
              <a:rPr lang="en-US" sz="2000" dirty="0" smtClean="0"/>
              <a:t>Application uses HTML markup </a:t>
            </a:r>
            <a:r>
              <a:rPr lang="en-US" sz="2000" dirty="0" smtClean="0"/>
              <a:t>to handle events</a:t>
            </a:r>
          </a:p>
          <a:p>
            <a:r>
              <a:rPr lang="en-US" sz="2000" dirty="0" smtClean="0"/>
              <a:t>Application uses AJAX to get data from server</a:t>
            </a:r>
          </a:p>
          <a:p>
            <a:r>
              <a:rPr lang="en-US" sz="2000" dirty="0" smtClean="0"/>
              <a:t>Server looks like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server</a:t>
            </a:r>
          </a:p>
          <a:p>
            <a:r>
              <a:rPr lang="en-US" sz="2000" dirty="0" smtClean="0"/>
              <a:t>Creates reusable markup</a:t>
            </a:r>
          </a:p>
          <a:p>
            <a:pPr lvl="1"/>
            <a:r>
              <a:rPr lang="en-US" sz="1600" dirty="0" smtClean="0"/>
              <a:t>Simplifies HTML</a:t>
            </a:r>
          </a:p>
          <a:p>
            <a:pPr lvl="1"/>
            <a:r>
              <a:rPr lang="en-US" sz="1600" dirty="0" smtClean="0"/>
              <a:t>Reuse common parts</a:t>
            </a:r>
          </a:p>
          <a:p>
            <a:pPr lvl="1"/>
            <a:r>
              <a:rPr lang="en-US" sz="1600" dirty="0" smtClean="0"/>
              <a:t>Reuse common client code</a:t>
            </a:r>
            <a:endParaRPr lang="en-US" sz="16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Angular uses directive (markers) on an HTML tag to tell it to run some JavaScript code.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-app</a:t>
            </a:r>
            <a:r>
              <a:rPr lang="en-US" dirty="0" smtClean="0"/>
              <a:t>=“hello-world”&gt;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&lt;body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-controller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0000FF"/>
                </a:solidFill>
              </a:rPr>
              <a:t>HelloWorld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	</a:t>
            </a:r>
            <a:r>
              <a:rPr lang="en-US" dirty="0" smtClean="0"/>
              <a:t>&lt;h1&gt;How y’all </a:t>
            </a:r>
            <a:r>
              <a:rPr lang="en-US" dirty="0" err="1" smtClean="0"/>
              <a:t>doin</a:t>
            </a:r>
            <a:r>
              <a:rPr lang="en-US" dirty="0" smtClean="0"/>
              <a:t>?&lt;/h1&gt;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&lt;/body&gt;&lt;/html&gt;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>
                <a:solidFill>
                  <a:srgbClr val="0000FF"/>
                </a:solidFill>
              </a:rPr>
              <a:t>HelloWorld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alert(“Hello World… is ready.”);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NOT THE SAME AS A NODE MODULE!!!!</a:t>
            </a:r>
          </a:p>
          <a:p>
            <a:r>
              <a:rPr lang="en-US" dirty="0" smtClean="0"/>
              <a:t>Where we keep pieces of the Angular application</a:t>
            </a:r>
          </a:p>
          <a:p>
            <a:r>
              <a:rPr lang="en-US" dirty="0" smtClean="0"/>
              <a:t>Make code more maintainable, testable, readable.</a:t>
            </a:r>
          </a:p>
          <a:p>
            <a:r>
              <a:rPr lang="en-US" dirty="0" smtClean="0"/>
              <a:t>Where we define dependencies for the app</a:t>
            </a:r>
          </a:p>
          <a:p>
            <a:pPr lvl="1"/>
            <a:r>
              <a:rPr lang="en-US" dirty="0" smtClean="0"/>
              <a:t>Each module can use other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(‘</a:t>
            </a:r>
            <a:r>
              <a:rPr lang="en-US" dirty="0" smtClean="0">
                <a:solidFill>
                  <a:srgbClr val="0000FF"/>
                </a:solidFill>
              </a:rPr>
              <a:t>store</a:t>
            </a:r>
            <a:r>
              <a:rPr lang="en-US" dirty="0" smtClean="0"/>
              <a:t>’, [ ]);</a:t>
            </a:r>
          </a:p>
          <a:p>
            <a:endParaRPr lang="en-US" dirty="0"/>
          </a:p>
          <a:p>
            <a:pPr lvl="1"/>
            <a:r>
              <a:rPr lang="en-US" dirty="0" smtClean="0"/>
              <a:t>Array is a list of dependencies (in other files)</a:t>
            </a:r>
          </a:p>
          <a:p>
            <a:pPr lvl="1"/>
            <a:r>
              <a:rPr lang="en-US" dirty="0" smtClean="0"/>
              <a:t>Code lives in ‘</a:t>
            </a:r>
            <a:r>
              <a:rPr lang="en-US" dirty="0" err="1" smtClean="0"/>
              <a:t>app.js</a:t>
            </a:r>
            <a:r>
              <a:rPr lang="en-US" dirty="0" smtClean="0"/>
              <a:t>’ file and included in the HTML page.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Insert the dynamic parts into the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&lt;p&gt; ten = {{4 + 6 }} 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evaluates to </a:t>
            </a:r>
            <a:r>
              <a:rPr lang="en-US" dirty="0" smtClean="0">
                <a:sym typeface="Wingdings"/>
              </a:rPr>
              <a:t> &lt;p&gt; ten = 10 &lt;/p&gt;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&lt;p&gt;{{“Hello” + “ World!!”}} 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evaluates to </a:t>
            </a:r>
            <a:r>
              <a:rPr lang="en-US" dirty="0" smtClean="0">
                <a:sym typeface="Wingdings"/>
              </a:rPr>
              <a:t> &lt;p&gt; Hello World! &lt;/p&gt;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&lt;html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-app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store</a:t>
            </a:r>
            <a:r>
              <a:rPr lang="en-US" dirty="0" smtClean="0"/>
              <a:t>”&gt; // module name</a:t>
            </a:r>
          </a:p>
          <a:p>
            <a:r>
              <a:rPr lang="en-US" dirty="0" smtClean="0"/>
              <a:t>&lt;body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-controller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0000FF"/>
                </a:solidFill>
              </a:rPr>
              <a:t>StoreController</a:t>
            </a:r>
            <a:r>
              <a:rPr lang="en-US" dirty="0" smtClean="0">
                <a:solidFill>
                  <a:srgbClr val="0000FF"/>
                </a:solidFill>
              </a:rPr>
              <a:t> as store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Controller as &lt;alias&gt; - used in block</a:t>
            </a:r>
            <a:endParaRPr lang="en-US" dirty="0" smtClean="0"/>
          </a:p>
          <a:p>
            <a:r>
              <a:rPr lang="en-US" dirty="0" smtClean="0"/>
              <a:t>&lt;h1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-show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Evaluates expression, if true, then shows the element</a:t>
            </a:r>
          </a:p>
          <a:p>
            <a:r>
              <a:rPr lang="en-US" dirty="0" smtClean="0"/>
              <a:t>&lt;h1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-hide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0000FF"/>
                </a:solidFill>
              </a:rPr>
              <a:t>noName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Evaluates expression, if true, then hides the element</a:t>
            </a:r>
          </a:p>
          <a:p>
            <a:r>
              <a:rPr lang="en-US" dirty="0" smtClean="0"/>
              <a:t>&lt;div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product in </a:t>
            </a:r>
            <a:r>
              <a:rPr lang="en-US" dirty="0" err="1" smtClean="0">
                <a:solidFill>
                  <a:srgbClr val="0000FF"/>
                </a:solidFill>
              </a:rPr>
              <a:t>store.products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Repeats the element with ‘product’ as alias in block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{{ data | filter: options 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Currency – adds the currency symbol and handle decimal</a:t>
            </a:r>
          </a:p>
          <a:p>
            <a:r>
              <a:rPr lang="en-US" dirty="0" smtClean="0"/>
              <a:t>Uppercase and lowercase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err="1" smtClean="0"/>
              <a:t>orderBy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&lt;li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produce in </a:t>
            </a:r>
            <a:r>
              <a:rPr lang="en-US" dirty="0" err="1" smtClean="0">
                <a:solidFill>
                  <a:srgbClr val="0000FF"/>
                </a:solidFill>
              </a:rPr>
              <a:t>store.products</a:t>
            </a:r>
            <a:r>
              <a:rPr lang="en-US" dirty="0" smtClean="0">
                <a:solidFill>
                  <a:srgbClr val="0000FF"/>
                </a:solidFill>
              </a:rPr>
              <a:t> | </a:t>
            </a:r>
            <a:r>
              <a:rPr lang="en-US" dirty="0" err="1" smtClean="0">
                <a:solidFill>
                  <a:srgbClr val="0000FF"/>
                </a:solidFill>
              </a:rPr>
              <a:t>orderBy</a:t>
            </a:r>
            <a:r>
              <a:rPr lang="en-US" dirty="0" smtClean="0">
                <a:solidFill>
                  <a:srgbClr val="0000FF"/>
                </a:solidFill>
              </a:rPr>
              <a:t>:’</a:t>
            </a:r>
            <a:r>
              <a:rPr lang="en-US" dirty="0" smtClean="0">
                <a:solidFill>
                  <a:srgbClr val="FF0000"/>
                </a:solidFill>
              </a:rPr>
              <a:t>-price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Order by property, ‘price’, descending (notice the ‘-’ sign)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{{</a:t>
            </a:r>
            <a:r>
              <a:rPr lang="en-US" dirty="0" err="1" smtClean="0">
                <a:solidFill>
                  <a:srgbClr val="0000FF"/>
                </a:solidFill>
              </a:rPr>
              <a:t>store.image</a:t>
            </a:r>
            <a:r>
              <a:rPr lang="en-US" dirty="0" smtClean="0">
                <a:solidFill>
                  <a:srgbClr val="0000FF"/>
                </a:solidFill>
              </a:rPr>
              <a:t>}}</a:t>
            </a:r>
            <a:r>
              <a:rPr lang="en-US" dirty="0" smtClean="0"/>
              <a:t>” /&gt;</a:t>
            </a:r>
          </a:p>
          <a:p>
            <a:pPr lvl="1"/>
            <a:r>
              <a:rPr lang="en-US" dirty="0" smtClean="0"/>
              <a:t>Won’t work because it tries to download the image before the expression is evaluated.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15F7C"/>
                </a:solidFill>
              </a:rPr>
              <a:t>ng-src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0000FF"/>
                </a:solidFill>
              </a:rPr>
              <a:t>{{</a:t>
            </a:r>
            <a:r>
              <a:rPr lang="en-US" dirty="0" err="1" smtClean="0">
                <a:solidFill>
                  <a:srgbClr val="0000FF"/>
                </a:solidFill>
              </a:rPr>
              <a:t>store.image</a:t>
            </a:r>
            <a:r>
              <a:rPr lang="en-US" dirty="0" smtClean="0">
                <a:solidFill>
                  <a:srgbClr val="0000FF"/>
                </a:solidFill>
              </a:rPr>
              <a:t>}}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image must be loaded after the </a:t>
            </a:r>
            <a:r>
              <a:rPr lang="en-US" dirty="0" err="1" smtClean="0"/>
              <a:t>javascript</a:t>
            </a:r>
            <a:r>
              <a:rPr lang="en-US" dirty="0" smtClean="0"/>
              <a:t> has run.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14322</TotalTime>
  <Words>1346</Words>
  <Application>Microsoft Macintosh PowerPoint</Application>
  <PresentationFormat>On-screen Show (4:3)</PresentationFormat>
  <Paragraphs>285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PPT_template_v1</vt:lpstr>
      <vt:lpstr>Creating Pages with Angular.js</vt:lpstr>
      <vt:lpstr>Overview</vt:lpstr>
      <vt:lpstr>Responsive Pages</vt:lpstr>
      <vt:lpstr>Directives</vt:lpstr>
      <vt:lpstr>Modules</vt:lpstr>
      <vt:lpstr>Expressions</vt:lpstr>
      <vt:lpstr>Directives</vt:lpstr>
      <vt:lpstr>Filters</vt:lpstr>
      <vt:lpstr>Images</vt:lpstr>
      <vt:lpstr>Data Binding</vt:lpstr>
      <vt:lpstr>Initialize variables</vt:lpstr>
      <vt:lpstr>Panel Controller</vt:lpstr>
      <vt:lpstr>Panel Controller</vt:lpstr>
      <vt:lpstr>Form element Binding</vt:lpstr>
      <vt:lpstr>Form element Binding</vt:lpstr>
      <vt:lpstr>Submitting a form</vt:lpstr>
      <vt:lpstr>Submitting a form</vt:lpstr>
      <vt:lpstr>Render a List</vt:lpstr>
      <vt:lpstr>Render a List</vt:lpstr>
      <vt:lpstr>Ng-repeat Properties</vt:lpstr>
      <vt:lpstr>Validations</vt:lpstr>
      <vt:lpstr>Validation Input Classes</vt:lpstr>
      <vt:lpstr>Validation Types</vt:lpstr>
      <vt:lpstr>HTML Snippets</vt:lpstr>
      <vt:lpstr>Custom Directives</vt:lpstr>
      <vt:lpstr>Custom Directives with Controllers</vt:lpstr>
      <vt:lpstr>Directives with a Controller</vt:lpstr>
      <vt:lpstr>Directives with a Controller</vt:lpstr>
      <vt:lpstr>Organizing your App</vt:lpstr>
      <vt:lpstr>Services</vt:lpstr>
      <vt:lpstr>Controller with Service</vt:lpstr>
      <vt:lpstr>$http Functionality</vt:lpstr>
      <vt:lpstr>Localization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931</cp:revision>
  <cp:lastPrinted>2014-07-17T17:09:28Z</cp:lastPrinted>
  <dcterms:created xsi:type="dcterms:W3CDTF">2013-02-07T04:33:41Z</dcterms:created>
  <dcterms:modified xsi:type="dcterms:W3CDTF">2015-01-19T21:15:49Z</dcterms:modified>
</cp:coreProperties>
</file>