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35" autoAdjust="0"/>
    <p:restoredTop sz="79086" autoAdjust="0"/>
  </p:normalViewPr>
  <p:slideViewPr>
    <p:cSldViewPr showGuides="1">
      <p:cViewPr>
        <p:scale>
          <a:sx n="70" d="100"/>
          <a:sy n="70" d="100"/>
        </p:scale>
        <p:origin x="30" y="432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403" name="Rectangle 3"/>
          <p:cNvSpPr>
            <a:spLocks noChangeArrowheads="1"/>
          </p:cNvSpPr>
          <p:nvPr/>
        </p:nvSpPr>
        <p:spPr bwMode="auto">
          <a:xfrm>
            <a:off x="0" y="3175"/>
            <a:ext cx="173038" cy="6858000"/>
          </a:xfrm>
          <a:prstGeom prst="rect">
            <a:avLst/>
          </a:prstGeom>
          <a:solidFill>
            <a:srgbClr val="CC00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Myriad Pro" pitchFamily="34" charset="0"/>
            </a:endParaRPr>
          </a:p>
        </p:txBody>
      </p:sp>
      <p:sp>
        <p:nvSpPr>
          <p:cNvPr id="30464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7526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4640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30480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6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7" name="Picture 2" descr="C:\Users\vladimir\_data\bg\docs\logo\scispike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2572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2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6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227" y="6297242"/>
            <a:ext cx="1298448" cy="33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0" r:id="rId3"/>
    <p:sldLayoutId id="2147483671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marL="0" algn="l" defTabSz="457200" rtl="0" eaLnBrk="1" latinLnBrk="0" hangingPunct="1">
        <a:spcBef>
          <a:spcPct val="0"/>
        </a:spcBef>
        <a:buNone/>
        <a:defRPr lang="en-US" sz="2800" b="0" kern="1200" cap="all" baseline="0">
          <a:solidFill>
            <a:srgbClr val="00457C"/>
          </a:solidFill>
          <a:latin typeface="Arial"/>
          <a:ea typeface="+mn-ea"/>
          <a:cs typeface="Arial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 pitchFamily="34" charset="0"/>
        <a:buChar char="•"/>
        <a:defRPr lang="en-US" sz="1600" kern="1200" dirty="0" smtClean="0">
          <a:solidFill>
            <a:srgbClr val="212121"/>
          </a:solidFill>
          <a:latin typeface="Arial"/>
          <a:ea typeface="+mn-ea"/>
          <a:cs typeface="Arial"/>
        </a:defRPr>
      </a:lvl1pPr>
      <a:lvl2pPr marL="342900" indent="-342900" algn="l" defTabSz="457200" rtl="0" eaLnBrk="1" latinLnBrk="0" hangingPunct="1">
        <a:spcBef>
          <a:spcPct val="20000"/>
        </a:spcBef>
        <a:buSzPct val="120000"/>
        <a:buFont typeface="Wingdings" pitchFamily="2" charset="2"/>
        <a:buChar char="§"/>
        <a:defRPr lang="en-US" sz="1600" b="0" kern="1200" dirty="0" smtClean="0">
          <a:solidFill>
            <a:srgbClr val="212121"/>
          </a:solidFill>
          <a:latin typeface="Arial"/>
          <a:ea typeface="+mn-ea"/>
          <a:cs typeface="Arial"/>
        </a:defRPr>
      </a:lvl2pPr>
      <a:lvl3pPr marL="512763" indent="-114300" algn="l" defTabSz="744538" rtl="0" eaLnBrk="1" latinLnBrk="0" hangingPunct="1">
        <a:spcBef>
          <a:spcPct val="20000"/>
        </a:spcBef>
        <a:buFont typeface="Arial"/>
        <a:buChar char="•"/>
        <a:defRPr lang="en-US" sz="1400" kern="1200" dirty="0" smtClean="0">
          <a:solidFill>
            <a:srgbClr val="212121"/>
          </a:solidFill>
          <a:latin typeface="Arial"/>
          <a:ea typeface="+mn-ea"/>
          <a:cs typeface="Arial"/>
        </a:defRPr>
      </a:lvl3pPr>
      <a:lvl4pPr marL="741363" indent="-171450" algn="l" defTabSz="457200" rtl="0" eaLnBrk="1" latinLnBrk="0" hangingPunct="1">
        <a:spcBef>
          <a:spcPct val="20000"/>
        </a:spcBef>
        <a:buFont typeface="Lucida Grande"/>
        <a:buChar char="-"/>
        <a:defRPr lang="en-US" sz="1200" kern="1200" dirty="0" smtClean="0">
          <a:solidFill>
            <a:srgbClr val="212121"/>
          </a:solidFill>
          <a:latin typeface="Arial"/>
          <a:ea typeface="+mn-ea"/>
          <a:cs typeface="Arial"/>
        </a:defRPr>
      </a:lvl4pPr>
      <a:lvl5pPr marL="915988" indent="-171450" algn="l" defTabSz="457200" rtl="0" eaLnBrk="1" latinLnBrk="0" hangingPunct="1">
        <a:spcBef>
          <a:spcPct val="20000"/>
        </a:spcBef>
        <a:buFont typeface="Wingdings" charset="2"/>
        <a:buChar char="§"/>
        <a:defRPr lang="en-US" sz="1100" kern="1200" dirty="0">
          <a:solidFill>
            <a:srgbClr val="21212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RESTful APIs With Express</a:t>
            </a:r>
          </a:p>
        </p:txBody>
      </p:sp>
    </p:spTree>
    <p:extLst>
      <p:ext uri="{BB962C8B-B14F-4D97-AF65-F5344CB8AC3E}">
        <p14:creationId xmlns:p14="http://schemas.microsoft.com/office/powerpoint/2010/main" val="351182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 smtClean="0"/>
              <a:t>What is REST?</a:t>
            </a:r>
          </a:p>
          <a:p>
            <a:pPr lvl="0"/>
            <a:r>
              <a:rPr lang="en-US" dirty="0" smtClean="0"/>
              <a:t>How can Express help?</a:t>
            </a:r>
          </a:p>
          <a:p>
            <a:pPr lvl="0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5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REST stands for:</a:t>
            </a:r>
          </a:p>
          <a:p>
            <a:pPr lvl="1"/>
            <a:r>
              <a:rPr lang="en-US" b="1" dirty="0" err="1" smtClean="0"/>
              <a:t>RE</a:t>
            </a:r>
            <a:r>
              <a:rPr lang="en-US" dirty="0" err="1" smtClean="0"/>
              <a:t>presentational</a:t>
            </a:r>
            <a:endParaRPr lang="en-US" dirty="0" smtClean="0"/>
          </a:p>
          <a:p>
            <a:pPr lvl="1"/>
            <a:r>
              <a:rPr lang="en-US" b="1" dirty="0" smtClean="0"/>
              <a:t>S</a:t>
            </a:r>
            <a:r>
              <a:rPr lang="en-US" dirty="0" smtClean="0"/>
              <a:t>tate</a:t>
            </a:r>
          </a:p>
          <a:p>
            <a:pPr lvl="1"/>
            <a:r>
              <a:rPr lang="en-US" b="1" dirty="0" smtClean="0"/>
              <a:t>T</a:t>
            </a:r>
            <a:r>
              <a:rPr lang="en-US" dirty="0" smtClean="0"/>
              <a:t>ransfer</a:t>
            </a:r>
          </a:p>
          <a:p>
            <a:r>
              <a:rPr lang="en-US" dirty="0" smtClean="0"/>
              <a:t>Requires HTTP</a:t>
            </a:r>
          </a:p>
          <a:p>
            <a:r>
              <a:rPr lang="en-US" dirty="0" smtClean="0"/>
              <a:t>Not a tangible thing like a specification but more like a selection of best practices or architectural style distilled from the HTTP specification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92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 RESTful API typically takes advantage of the following HTTP methods</a:t>
            </a:r>
          </a:p>
          <a:p>
            <a:pPr lvl="1"/>
            <a:r>
              <a:rPr lang="en-US" dirty="0" smtClean="0"/>
              <a:t>GET</a:t>
            </a:r>
          </a:p>
          <a:p>
            <a:pPr lvl="1"/>
            <a:r>
              <a:rPr lang="en-US" dirty="0" smtClean="0"/>
              <a:t>POST</a:t>
            </a:r>
          </a:p>
          <a:p>
            <a:pPr lvl="1"/>
            <a:r>
              <a:rPr lang="en-US" dirty="0" smtClean="0"/>
              <a:t>PUT</a:t>
            </a:r>
          </a:p>
          <a:p>
            <a:pPr lvl="1"/>
            <a:r>
              <a:rPr lang="en-US" dirty="0" smtClean="0"/>
              <a:t>DELETE</a:t>
            </a:r>
          </a:p>
          <a:p>
            <a:r>
              <a:rPr lang="en-US" dirty="0" smtClean="0"/>
              <a:t>Typically makes for clean URLs</a:t>
            </a:r>
          </a:p>
          <a:p>
            <a:r>
              <a:rPr lang="en-US" dirty="0" smtClean="0"/>
              <a:t>Any data encoding is supported, textual or binary</a:t>
            </a:r>
          </a:p>
          <a:p>
            <a:r>
              <a:rPr lang="en-US" dirty="0" smtClean="0"/>
              <a:t>Two most common data encodings: JSON &amp; XML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REST?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21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 Express framework is a great choice for developing a RESTful API</a:t>
            </a:r>
          </a:p>
          <a:p>
            <a:r>
              <a:rPr lang="en-US" dirty="0"/>
              <a:t>D</a:t>
            </a:r>
            <a:r>
              <a:rPr lang="en-US" dirty="0" smtClean="0"/>
              <a:t>ata encoding is usually JSON since we're writing in JavaScript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Express help?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806834"/>
              </p:ext>
            </p:extLst>
          </p:nvPr>
        </p:nvGraphicFramePr>
        <p:xfrm>
          <a:off x="573850" y="3130713"/>
          <a:ext cx="773289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7630"/>
                <a:gridCol w="2577630"/>
                <a:gridCol w="25776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Retrieve all users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/users/1234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Retrieve the</a:t>
                      </a:r>
                      <a:r>
                        <a:rPr lang="en-US" baseline="0" dirty="0" smtClean="0"/>
                        <a:t> user with the specified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a new user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/users/1234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 user with specified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/users/1234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user with specified 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43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Express, this API would be implemented as follows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API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0100" y="2398889"/>
            <a:ext cx="62103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>
                <a:latin typeface="Monaco"/>
                <a:cs typeface="Monaco"/>
              </a:rPr>
              <a:t>var</a:t>
            </a:r>
            <a:r>
              <a:rPr lang="en-US" sz="1300" dirty="0">
                <a:latin typeface="Monaco"/>
                <a:cs typeface="Monaco"/>
              </a:rPr>
              <a:t> express = require('express'),</a:t>
            </a:r>
          </a:p>
          <a:p>
            <a:r>
              <a:rPr lang="en-US" sz="1300" dirty="0" err="1" smtClean="0">
                <a:latin typeface="Monaco"/>
                <a:cs typeface="Monaco"/>
              </a:rPr>
              <a:t>var</a:t>
            </a:r>
            <a:r>
              <a:rPr lang="en-US" sz="1300" smtClean="0">
                <a:latin typeface="Monaco"/>
                <a:cs typeface="Monaco"/>
              </a:rPr>
              <a:t> user </a:t>
            </a:r>
            <a:r>
              <a:rPr lang="en-US" sz="1300" dirty="0">
                <a:latin typeface="Monaco"/>
                <a:cs typeface="Monaco"/>
              </a:rPr>
              <a:t>= require('./routes/users');</a:t>
            </a:r>
          </a:p>
          <a:p>
            <a:endParaRPr lang="en-US" sz="1300" dirty="0">
              <a:latin typeface="Monaco"/>
              <a:cs typeface="Monaco"/>
            </a:endParaRPr>
          </a:p>
          <a:p>
            <a:r>
              <a:rPr lang="en-US" sz="1300" dirty="0" err="1">
                <a:latin typeface="Monaco"/>
                <a:cs typeface="Monaco"/>
              </a:rPr>
              <a:t>var</a:t>
            </a:r>
            <a:r>
              <a:rPr lang="en-US" sz="1300" dirty="0">
                <a:latin typeface="Monaco"/>
                <a:cs typeface="Monaco"/>
              </a:rPr>
              <a:t> app = express();</a:t>
            </a:r>
          </a:p>
          <a:p>
            <a:endParaRPr lang="en-US" sz="1300" dirty="0">
              <a:latin typeface="Monaco"/>
              <a:cs typeface="Monaco"/>
            </a:endParaRPr>
          </a:p>
          <a:p>
            <a:r>
              <a:rPr lang="en-US" sz="1300" dirty="0" err="1">
                <a:latin typeface="Monaco"/>
                <a:cs typeface="Monaco"/>
              </a:rPr>
              <a:t>app.use</a:t>
            </a:r>
            <a:r>
              <a:rPr lang="en-US" sz="1300" dirty="0">
                <a:latin typeface="Monaco"/>
                <a:cs typeface="Monaco"/>
              </a:rPr>
              <a:t>(</a:t>
            </a:r>
            <a:r>
              <a:rPr lang="en-US" sz="1300" dirty="0" err="1">
                <a:latin typeface="Monaco"/>
                <a:cs typeface="Monaco"/>
              </a:rPr>
              <a:t>express.json</a:t>
            </a:r>
            <a:r>
              <a:rPr lang="en-US" sz="1300" dirty="0">
                <a:latin typeface="Monaco"/>
                <a:cs typeface="Monaco"/>
              </a:rPr>
              <a:t>());</a:t>
            </a:r>
          </a:p>
          <a:p>
            <a:r>
              <a:rPr lang="en-US" sz="1300" dirty="0" err="1">
                <a:latin typeface="Monaco"/>
                <a:cs typeface="Monaco"/>
              </a:rPr>
              <a:t>app.use</a:t>
            </a:r>
            <a:r>
              <a:rPr lang="en-US" sz="1300" dirty="0">
                <a:latin typeface="Monaco"/>
                <a:cs typeface="Monaco"/>
              </a:rPr>
              <a:t>(</a:t>
            </a:r>
            <a:r>
              <a:rPr lang="en-US" sz="1300" dirty="0" err="1">
                <a:latin typeface="Monaco"/>
                <a:cs typeface="Monaco"/>
              </a:rPr>
              <a:t>express.urlencoded</a:t>
            </a:r>
            <a:r>
              <a:rPr lang="en-US" sz="1300" dirty="0">
                <a:latin typeface="Monaco"/>
                <a:cs typeface="Monaco"/>
              </a:rPr>
              <a:t>());</a:t>
            </a:r>
          </a:p>
          <a:p>
            <a:endParaRPr lang="en-US" sz="1300" dirty="0">
              <a:latin typeface="Monaco"/>
              <a:cs typeface="Monaco"/>
            </a:endParaRPr>
          </a:p>
          <a:p>
            <a:r>
              <a:rPr lang="en-US" sz="1300" dirty="0" err="1">
                <a:latin typeface="Monaco"/>
                <a:cs typeface="Monaco"/>
              </a:rPr>
              <a:t>app.get</a:t>
            </a:r>
            <a:r>
              <a:rPr lang="en-US" sz="1300" dirty="0">
                <a:latin typeface="Monaco"/>
                <a:cs typeface="Monaco"/>
              </a:rPr>
              <a:t>('/users', </a:t>
            </a:r>
            <a:r>
              <a:rPr lang="en-US" sz="1300" dirty="0" err="1">
                <a:latin typeface="Monaco"/>
                <a:cs typeface="Monaco"/>
              </a:rPr>
              <a:t>user.findAll</a:t>
            </a:r>
            <a:r>
              <a:rPr lang="en-US" sz="1300" dirty="0">
                <a:latin typeface="Monaco"/>
                <a:cs typeface="Monaco"/>
              </a:rPr>
              <a:t>);</a:t>
            </a:r>
          </a:p>
          <a:p>
            <a:r>
              <a:rPr lang="en-US" sz="1300" dirty="0" err="1">
                <a:latin typeface="Monaco"/>
                <a:cs typeface="Monaco"/>
              </a:rPr>
              <a:t>app.get</a:t>
            </a:r>
            <a:r>
              <a:rPr lang="en-US" sz="1300" dirty="0">
                <a:latin typeface="Monaco"/>
                <a:cs typeface="Monaco"/>
              </a:rPr>
              <a:t>('/users/:id', </a:t>
            </a:r>
            <a:r>
              <a:rPr lang="en-US" sz="1300" dirty="0" err="1">
                <a:latin typeface="Monaco"/>
                <a:cs typeface="Monaco"/>
              </a:rPr>
              <a:t>user.findById</a:t>
            </a:r>
            <a:r>
              <a:rPr lang="en-US" sz="1300" dirty="0">
                <a:latin typeface="Monaco"/>
                <a:cs typeface="Monaco"/>
              </a:rPr>
              <a:t>);</a:t>
            </a:r>
          </a:p>
          <a:p>
            <a:r>
              <a:rPr lang="en-US" sz="1300" dirty="0" err="1">
                <a:latin typeface="Monaco"/>
                <a:cs typeface="Monaco"/>
              </a:rPr>
              <a:t>app.post</a:t>
            </a:r>
            <a:r>
              <a:rPr lang="en-US" sz="1300" dirty="0">
                <a:latin typeface="Monaco"/>
                <a:cs typeface="Monaco"/>
              </a:rPr>
              <a:t>('/users', </a:t>
            </a:r>
            <a:r>
              <a:rPr lang="en-US" sz="1300" dirty="0" err="1">
                <a:latin typeface="Monaco"/>
                <a:cs typeface="Monaco"/>
              </a:rPr>
              <a:t>user.addUser</a:t>
            </a:r>
            <a:r>
              <a:rPr lang="en-US" sz="1300" dirty="0">
                <a:latin typeface="Monaco"/>
                <a:cs typeface="Monaco"/>
              </a:rPr>
              <a:t>);</a:t>
            </a:r>
          </a:p>
          <a:p>
            <a:r>
              <a:rPr lang="en-US" sz="1300" dirty="0" err="1">
                <a:latin typeface="Monaco"/>
                <a:cs typeface="Monaco"/>
              </a:rPr>
              <a:t>app.put</a:t>
            </a:r>
            <a:r>
              <a:rPr lang="en-US" sz="1300" dirty="0">
                <a:latin typeface="Monaco"/>
                <a:cs typeface="Monaco"/>
              </a:rPr>
              <a:t>('/users/:id', </a:t>
            </a:r>
            <a:r>
              <a:rPr lang="en-US" sz="1300" dirty="0" err="1">
                <a:latin typeface="Monaco"/>
                <a:cs typeface="Monaco"/>
              </a:rPr>
              <a:t>user.updateUser</a:t>
            </a:r>
            <a:r>
              <a:rPr lang="en-US" sz="1300" dirty="0">
                <a:latin typeface="Monaco"/>
                <a:cs typeface="Monaco"/>
              </a:rPr>
              <a:t>);</a:t>
            </a:r>
          </a:p>
          <a:p>
            <a:r>
              <a:rPr lang="en-US" sz="1300" dirty="0" err="1">
                <a:latin typeface="Monaco"/>
                <a:cs typeface="Monaco"/>
              </a:rPr>
              <a:t>app</a:t>
            </a:r>
            <a:r>
              <a:rPr lang="en-US" sz="1300" u="sng" dirty="0" err="1">
                <a:latin typeface="Monaco"/>
                <a:cs typeface="Monaco"/>
              </a:rPr>
              <a:t>.</a:t>
            </a:r>
            <a:r>
              <a:rPr lang="en-US" sz="1300" dirty="0" err="1">
                <a:latin typeface="Monaco"/>
                <a:cs typeface="Monaco"/>
              </a:rPr>
              <a:t>delete</a:t>
            </a:r>
            <a:r>
              <a:rPr lang="en-US" sz="1300" dirty="0">
                <a:latin typeface="Monaco"/>
                <a:cs typeface="Monaco"/>
              </a:rPr>
              <a:t>('/users/:id', </a:t>
            </a:r>
            <a:r>
              <a:rPr lang="en-US" sz="1300" dirty="0" err="1">
                <a:latin typeface="Monaco"/>
                <a:cs typeface="Monaco"/>
              </a:rPr>
              <a:t>user.deleteUser</a:t>
            </a:r>
            <a:r>
              <a:rPr lang="en-US" sz="1300" dirty="0">
                <a:latin typeface="Monaco"/>
                <a:cs typeface="Monaco"/>
              </a:rPr>
              <a:t>);</a:t>
            </a:r>
          </a:p>
          <a:p>
            <a:endParaRPr lang="en-US" sz="1300" dirty="0">
              <a:latin typeface="Monaco"/>
              <a:cs typeface="Monaco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5257800" y="3276600"/>
            <a:ext cx="3264371" cy="707886"/>
          </a:xfrm>
          <a:prstGeom prst="wedgeRectCallout">
            <a:avLst>
              <a:gd name="adj1" fmla="val -61679"/>
              <a:gd name="adj2" fmla="val 10201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Implementation of specified REST API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34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sz="2000" dirty="0" smtClean="0"/>
              <a:t>REST:  architectural style of HTTP verb + URL conventions</a:t>
            </a:r>
          </a:p>
          <a:p>
            <a:pPr lvl="0"/>
            <a:r>
              <a:rPr lang="en-US" sz="2000" dirty="0" smtClean="0"/>
              <a:t>Express:</a:t>
            </a:r>
          </a:p>
          <a:p>
            <a:pPr lvl="1"/>
            <a:r>
              <a:rPr lang="en-US" sz="1800" dirty="0" err="1" smtClean="0">
                <a:latin typeface="Monaco"/>
                <a:cs typeface="Monaco"/>
              </a:rPr>
              <a:t>app.use</a:t>
            </a:r>
            <a:r>
              <a:rPr lang="en-US" sz="1800" dirty="0" smtClean="0">
                <a:latin typeface="Monaco"/>
                <a:cs typeface="Monaco"/>
              </a:rPr>
              <a:t>(</a:t>
            </a:r>
            <a:r>
              <a:rPr lang="en-US" sz="1800" dirty="0" err="1" smtClean="0">
                <a:latin typeface="Monaco"/>
                <a:cs typeface="Monaco"/>
              </a:rPr>
              <a:t>express.json</a:t>
            </a:r>
            <a:r>
              <a:rPr lang="en-US" sz="1800" dirty="0">
                <a:latin typeface="Monaco"/>
                <a:cs typeface="Monaco"/>
              </a:rPr>
              <a:t>(</a:t>
            </a:r>
            <a:r>
              <a:rPr lang="en-US" sz="1800" dirty="0" smtClean="0">
                <a:latin typeface="Monaco"/>
                <a:cs typeface="Monaco"/>
              </a:rPr>
              <a:t>))</a:t>
            </a:r>
            <a:endParaRPr lang="en-US" sz="2000" dirty="0">
              <a:latin typeface="Myriad Pro"/>
              <a:cs typeface="Myriad Pro"/>
            </a:endParaRPr>
          </a:p>
          <a:p>
            <a:pPr lvl="1"/>
            <a:r>
              <a:rPr lang="en-US" sz="1800" dirty="0" err="1" smtClean="0">
                <a:latin typeface="Monaco"/>
                <a:cs typeface="Monaco"/>
              </a:rPr>
              <a:t>app.use</a:t>
            </a:r>
            <a:r>
              <a:rPr lang="en-US" sz="1800" dirty="0" smtClean="0">
                <a:latin typeface="Monaco"/>
                <a:cs typeface="Monaco"/>
              </a:rPr>
              <a:t>(</a:t>
            </a:r>
            <a:r>
              <a:rPr lang="en-US" sz="1800" dirty="0" err="1" smtClean="0">
                <a:latin typeface="Monaco"/>
                <a:cs typeface="Monaco"/>
              </a:rPr>
              <a:t>express.urlencoded</a:t>
            </a:r>
            <a:r>
              <a:rPr lang="en-US" sz="1800" dirty="0" smtClean="0">
                <a:latin typeface="Monaco"/>
                <a:cs typeface="Monaco"/>
              </a:rPr>
              <a:t>())</a:t>
            </a:r>
          </a:p>
          <a:p>
            <a:pPr lvl="1"/>
            <a:r>
              <a:rPr lang="en-US" sz="2000" dirty="0" smtClean="0">
                <a:latin typeface="Myriad Pro"/>
                <a:cs typeface="Myriad Pro"/>
              </a:rPr>
              <a:t>route REST URLs with path variables</a:t>
            </a: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6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PPT_template_v1">
  <a:themeElements>
    <a:clrScheme name="Custom 6">
      <a:dk1>
        <a:srgbClr val="000000"/>
      </a:dk1>
      <a:lt1>
        <a:srgbClr val="FFFFFF"/>
      </a:lt1>
      <a:dk2>
        <a:srgbClr val="F8981D"/>
      </a:dk2>
      <a:lt2>
        <a:srgbClr val="B32317"/>
      </a:lt2>
      <a:accent1>
        <a:srgbClr val="00457C"/>
      </a:accent1>
      <a:accent2>
        <a:srgbClr val="0079C1"/>
      </a:accent2>
      <a:accent3>
        <a:srgbClr val="6DB33F"/>
      </a:accent3>
      <a:accent4>
        <a:srgbClr val="C2CD23"/>
      </a:accent4>
      <a:accent5>
        <a:srgbClr val="007C85"/>
      </a:accent5>
      <a:accent6>
        <a:srgbClr val="26BCD7"/>
      </a:accent6>
      <a:hlink>
        <a:srgbClr val="0079C1"/>
      </a:hlink>
      <a:folHlink>
        <a:srgbClr val="C3CE2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57C"/>
        </a:solidFill>
        <a:ln>
          <a:noFill/>
        </a:ln>
        <a:effectLst/>
      </a:spPr>
      <a:bodyPr lIns="45720" tIns="45720" rIns="45720" bIns="45720" rtlCol="0" anchor="ctr" anchorCtr="1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17074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t">
        <a:spAutoFit/>
      </a:bodyPr>
      <a:lstStyle>
        <a:defPPr marR="0" algn="l" defTabSz="457200" rtl="0" eaLnBrk="1" fontAlgn="auto" latinLnBrk="0" hangingPunct="1">
          <a:lnSpc>
            <a:spcPct val="100000"/>
          </a:lnSpc>
          <a:spcBef>
            <a:spcPct val="0"/>
          </a:spcBef>
          <a:buClrTx/>
          <a:buSzTx/>
          <a:tabLst/>
          <a:defRPr kumimoji="0" sz="2200" b="0" i="0" u="none" strike="noStrike" kern="1200" spc="0" normalizeH="0" baseline="0" noProof="0" dirty="0" smtClean="0">
            <a:ln>
              <a:noFill/>
            </a:ln>
            <a:effectLst/>
            <a:uLnTx/>
            <a:uFillTx/>
            <a:latin typeface="Arial"/>
            <a:ea typeface="+mn-ea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PPT_template_v1</Template>
  <TotalTime>1867</TotalTime>
  <Words>273</Words>
  <Application>Microsoft Office PowerPoint</Application>
  <PresentationFormat>On-screen Show (4:3)</PresentationFormat>
  <Paragraphs>72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PPT_template_v1</vt:lpstr>
      <vt:lpstr>RESTful APIs With Express</vt:lpstr>
      <vt:lpstr>Overview</vt:lpstr>
      <vt:lpstr>What is REST?</vt:lpstr>
      <vt:lpstr>What is REST? (continued)</vt:lpstr>
      <vt:lpstr>How can Express help?</vt:lpstr>
      <vt:lpstr>Express API Example</vt:lpstr>
      <vt:lpstr>Summary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833</cp:revision>
  <cp:lastPrinted>2011-10-12T18:09:11Z</cp:lastPrinted>
  <dcterms:created xsi:type="dcterms:W3CDTF">2013-02-07T04:33:41Z</dcterms:created>
  <dcterms:modified xsi:type="dcterms:W3CDTF">2014-08-13T21:03:14Z</dcterms:modified>
</cp:coreProperties>
</file>