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>
        <p:scale>
          <a:sx n="48" d="100"/>
          <a:sy n="48" d="100"/>
        </p:scale>
        <p:origin x="-600" y="-7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114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com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Kraken Security with </a:t>
            </a:r>
            <a:r>
              <a:rPr lang="en-US" sz="3600" dirty="0" err="1" smtClean="0"/>
              <a:t>Lusca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478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Prevents cross-site scripting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lusca.xssProtection</a:t>
            </a:r>
            <a:r>
              <a:rPr lang="en-US" sz="1600" dirty="0">
                <a:latin typeface="Monaco"/>
                <a:cs typeface="Monaco"/>
              </a:rPr>
              <a:t>({ enabled: true });</a:t>
            </a:r>
          </a:p>
          <a:p>
            <a:r>
              <a:rPr lang="en-US" dirty="0" smtClean="0"/>
              <a:t>Produces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X-XSS-Protection: 1; mode-block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X-XSS-Protection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 Standalone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90259"/>
            <a:ext cx="39791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csrf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csp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{ </a:t>
            </a:r>
            <a:r>
              <a:rPr lang="en-US" sz="14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/* ... *</a:t>
            </a:r>
            <a:r>
              <a:rPr lang="en-US" sz="14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xframe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'SAMEORIGIN'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p3p : </a:t>
            </a:r>
            <a:r>
              <a:rPr lang="en-US" sz="14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'CP="ABC DEF"'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hsts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maxAge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31536000,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includeSubDomains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xssProtection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}));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2633" y="4368058"/>
            <a:ext cx="460197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lusca.csrf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lusca.csp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 </a:t>
            </a:r>
            <a:r>
              <a:rPr lang="en-US" sz="14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/* ... */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lusca.xframe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'SAMEORIGIN'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(lusca.p3p(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'CP="ABC DEF"'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lusca.hsts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maxAge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31536000 });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lusca.xssProtection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18121"/>
            <a:ext cx="3979116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express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'express'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app = express();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lusca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lusca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680542" y="1003923"/>
            <a:ext cx="1660937" cy="707886"/>
          </a:xfrm>
          <a:prstGeom prst="wedgeRectCallout">
            <a:avLst>
              <a:gd name="adj1" fmla="val -165489"/>
              <a:gd name="adj2" fmla="val 6007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Standard require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272164" y="2185988"/>
            <a:ext cx="1660937" cy="707886"/>
          </a:xfrm>
          <a:prstGeom prst="wedgeRectCallout">
            <a:avLst>
              <a:gd name="adj1" fmla="val -115893"/>
              <a:gd name="adj2" fmla="val 988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Configure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via object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110379" y="2539931"/>
            <a:ext cx="1660937" cy="707886"/>
          </a:xfrm>
          <a:prstGeom prst="wedgeRectCallout">
            <a:avLst>
              <a:gd name="adj1" fmla="val -94195"/>
              <a:gd name="adj2" fmla="val 2031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…or opt-in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selectively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 Kraken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416050"/>
            <a:ext cx="3979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…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"middleware" :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appsec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: {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csrf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csp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{ </a:t>
            </a:r>
            <a:r>
              <a:rPr lang="en-US" sz="14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/* ... *</a:t>
            </a:r>
            <a:r>
              <a:rPr lang="en-US" sz="14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xframe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'SAMEORIGIN'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"p3p"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'CP="ABC DEF"'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hsts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maxAge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31536000,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includeSubDomains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false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"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xssProtection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…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562600" y="3025721"/>
            <a:ext cx="2819399" cy="707886"/>
          </a:xfrm>
          <a:prstGeom prst="wedgeRectCallout">
            <a:avLst>
              <a:gd name="adj1" fmla="val -146332"/>
              <a:gd name="adj2" fmla="val -627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In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config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/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middleware.json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Kraken's middleware to address security concerns</a:t>
            </a:r>
          </a:p>
          <a:p>
            <a:r>
              <a:rPr lang="en-US" dirty="0"/>
              <a:t>Simple to configure</a:t>
            </a:r>
          </a:p>
          <a:p>
            <a:r>
              <a:rPr lang="en-US" dirty="0" smtClean="0"/>
              <a:t>Security settings against various vulnerabilities</a:t>
            </a:r>
          </a:p>
          <a:p>
            <a:pPr lvl="1"/>
            <a:r>
              <a:rPr lang="en-US" dirty="0"/>
              <a:t>Cross Site Request Forgery (CSRF/XSRF)</a:t>
            </a:r>
          </a:p>
          <a:p>
            <a:pPr lvl="1"/>
            <a:r>
              <a:rPr lang="en-US" dirty="0"/>
              <a:t>Content Security Policy (CSP)</a:t>
            </a:r>
          </a:p>
          <a:p>
            <a:pPr lvl="1"/>
            <a:r>
              <a:rPr lang="en-US" dirty="0"/>
              <a:t>X-FRAME-OPTIONS Header (</a:t>
            </a:r>
            <a:r>
              <a:rPr lang="en-US" dirty="0" err="1"/>
              <a:t>Clickjacking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Platform for Privacy Preference Project (P3P) Headers</a:t>
            </a:r>
          </a:p>
          <a:p>
            <a:pPr lvl="1"/>
            <a:r>
              <a:rPr lang="en-US" dirty="0"/>
              <a:t>HTTP Strict Transport Security (HSTS)</a:t>
            </a:r>
          </a:p>
          <a:p>
            <a:pPr lvl="1"/>
            <a:r>
              <a:rPr lang="en-US" dirty="0"/>
              <a:t>X-XSS-Protection Headers (XSS attacks)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Kraken security middleware:  </a:t>
            </a:r>
            <a:r>
              <a:rPr lang="en-US" dirty="0" err="1" smtClean="0"/>
              <a:t>Lusca</a:t>
            </a:r>
            <a:endParaRPr lang="en-US" dirty="0" smtClean="0"/>
          </a:p>
          <a:p>
            <a:pPr lvl="0"/>
            <a:r>
              <a:rPr lang="en-US" dirty="0" smtClean="0"/>
              <a:t>Features &amp; addressed threats</a:t>
            </a:r>
          </a:p>
          <a:p>
            <a:pPr lvl="0"/>
            <a:r>
              <a:rPr lang="en-US" dirty="0" smtClean="0"/>
              <a:t>Configuration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Kraken's middleware to address security concerns</a:t>
            </a:r>
          </a:p>
          <a:p>
            <a:r>
              <a:rPr lang="en-US" dirty="0"/>
              <a:t>Simple to configure</a:t>
            </a:r>
          </a:p>
          <a:p>
            <a:r>
              <a:rPr lang="en-US" dirty="0" smtClean="0"/>
              <a:t>Standalone middleware (if desired)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lusca</a:t>
            </a:r>
            <a:r>
              <a:rPr lang="en-US" dirty="0" smtClean="0"/>
              <a:t> = require('</a:t>
            </a:r>
            <a:r>
              <a:rPr lang="en-US" dirty="0" err="1" smtClean="0"/>
              <a:t>lusca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Based on OWASP:  Open Web Application Security Project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www.owasp.org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Security Middleware:  </a:t>
            </a:r>
            <a:r>
              <a:rPr lang="en-US" dirty="0" err="1" smtClean="0"/>
              <a:t>Lusca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Cross Site Request Forgery (CSRF/XSRF)</a:t>
            </a:r>
          </a:p>
          <a:p>
            <a:r>
              <a:rPr lang="en-US" dirty="0" smtClean="0"/>
              <a:t>Content Security Policy (CSP)</a:t>
            </a:r>
          </a:p>
          <a:p>
            <a:r>
              <a:rPr lang="en-US" dirty="0" smtClean="0"/>
              <a:t>X-FRAME-OPTIONS Header (</a:t>
            </a:r>
            <a:r>
              <a:rPr lang="en-US" dirty="0" err="1" smtClean="0"/>
              <a:t>Clickjacking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Platform for Privacy Preference Project (P3P) Headers</a:t>
            </a:r>
          </a:p>
          <a:p>
            <a:r>
              <a:rPr lang="en-US" dirty="0" smtClean="0"/>
              <a:t>HTTP Strict Transport Security (HSTS)</a:t>
            </a:r>
            <a:endParaRPr lang="en-US" dirty="0"/>
          </a:p>
          <a:p>
            <a:r>
              <a:rPr lang="en-US" dirty="0" smtClean="0"/>
              <a:t>X-XSS-Protection Headers (XSS attacks)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Addressed Threats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Uses cryptographic token in session</a:t>
            </a:r>
          </a:p>
          <a:p>
            <a:r>
              <a:rPr lang="en-US" dirty="0" smtClean="0"/>
              <a:t>Each request validates incoming token</a:t>
            </a:r>
          </a:p>
          <a:p>
            <a:pPr lvl="1"/>
            <a:r>
              <a:rPr lang="en-US" dirty="0" smtClean="0"/>
              <a:t>Default key:  </a:t>
            </a:r>
            <a:r>
              <a:rPr lang="en-US" sz="1600" dirty="0">
                <a:latin typeface="Monaco"/>
                <a:cs typeface="Monaco"/>
              </a:rPr>
              <a:t>'_</a:t>
            </a:r>
            <a:r>
              <a:rPr lang="en-US" sz="1600" dirty="0" err="1">
                <a:latin typeface="Monaco"/>
                <a:cs typeface="Monaco"/>
              </a:rPr>
              <a:t>csrf</a:t>
            </a:r>
            <a:r>
              <a:rPr lang="en-US" sz="1600" dirty="0">
                <a:latin typeface="Monaco"/>
                <a:cs typeface="Monaco"/>
              </a:rPr>
              <a:t>'</a:t>
            </a:r>
          </a:p>
          <a:p>
            <a:pPr lvl="1"/>
            <a:r>
              <a:rPr lang="en-US" dirty="0" smtClean="0"/>
              <a:t>On mismatch, sends HTTP 403 (forbidden)</a:t>
            </a:r>
          </a:p>
          <a:p>
            <a:r>
              <a:rPr lang="en-US" dirty="0" smtClean="0"/>
              <a:t>Each response sets new token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lusca.csrf</a:t>
            </a:r>
            <a:r>
              <a:rPr lang="en-US" sz="1600" dirty="0">
                <a:latin typeface="Monaco"/>
                <a:cs typeface="Monaco"/>
              </a:rPr>
              <a:t>()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Sets token on each response</a:t>
            </a:r>
          </a:p>
          <a:p>
            <a:pPr lvl="1"/>
            <a:r>
              <a:rPr lang="en-US" dirty="0" smtClean="0"/>
              <a:t>Validates token on each request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 (CSRF)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Determines allowable sources that browser can load:</a:t>
            </a:r>
          </a:p>
          <a:p>
            <a:pPr lvl="1"/>
            <a:r>
              <a:rPr lang="en-US" dirty="0" smtClean="0"/>
              <a:t>script, style, font, frame, object, etc.</a:t>
            </a:r>
          </a:p>
          <a:p>
            <a:pPr lvl="1"/>
            <a:r>
              <a:rPr lang="en-US" dirty="0" smtClean="0"/>
              <a:t>set all via </a:t>
            </a:r>
            <a:r>
              <a:rPr lang="en-US" sz="1600" dirty="0">
                <a:latin typeface="Monaco"/>
                <a:cs typeface="Monaco"/>
              </a:rPr>
              <a:t>default-src</a:t>
            </a:r>
          </a:p>
          <a:p>
            <a:r>
              <a:rPr lang="en-US" dirty="0" smtClean="0"/>
              <a:t>Header is now standard:  </a:t>
            </a:r>
            <a:r>
              <a:rPr lang="en-US" sz="2000" dirty="0" smtClean="0">
                <a:latin typeface="Monaco"/>
                <a:cs typeface="Monaco"/>
              </a:rPr>
              <a:t>Content-Security-Policy</a:t>
            </a:r>
          </a:p>
          <a:p>
            <a:pPr lvl="1"/>
            <a:r>
              <a:rPr lang="en-US" dirty="0" smtClean="0"/>
              <a:t>Priors:  </a:t>
            </a:r>
            <a:r>
              <a:rPr lang="en-US" sz="1600" dirty="0">
                <a:latin typeface="Monaco"/>
                <a:cs typeface="Monaco"/>
              </a:rPr>
              <a:t>X-Content-Security-Policy</a:t>
            </a:r>
            <a:r>
              <a:rPr lang="en-US" dirty="0" smtClean="0"/>
              <a:t> &amp; </a:t>
            </a:r>
            <a:r>
              <a:rPr lang="en-US" sz="1600" dirty="0">
                <a:latin typeface="Monaco"/>
                <a:cs typeface="Monaco"/>
              </a:rPr>
              <a:t>X-</a:t>
            </a:r>
            <a:r>
              <a:rPr lang="en-US" sz="1600" dirty="0" err="1">
                <a:latin typeface="Monaco"/>
                <a:cs typeface="Monaco"/>
              </a:rPr>
              <a:t>WebKit</a:t>
            </a:r>
            <a:r>
              <a:rPr lang="en-US" sz="1600" dirty="0">
                <a:latin typeface="Monaco"/>
                <a:cs typeface="Monaco"/>
              </a:rPr>
              <a:t>-CSP</a:t>
            </a:r>
          </a:p>
          <a:p>
            <a:r>
              <a:rPr lang="en-US" dirty="0">
                <a:latin typeface="Myriad Pro"/>
                <a:cs typeface="Myriad Pro"/>
              </a:rPr>
              <a:t>Configuration: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lusca.csp</a:t>
            </a:r>
            <a:r>
              <a:rPr lang="en-US" sz="1600" dirty="0" smtClean="0">
                <a:latin typeface="Monaco"/>
                <a:cs typeface="Monaco"/>
              </a:rPr>
              <a:t>({ default-src: "'self' </a:t>
            </a:r>
            <a:r>
              <a:rPr lang="en-US" sz="1600" dirty="0">
                <a:latin typeface="Monaco"/>
                <a:cs typeface="Monaco"/>
              </a:rPr>
              <a:t>https</a:t>
            </a:r>
            <a:r>
              <a:rPr lang="en-US" sz="1600" dirty="0" smtClean="0">
                <a:latin typeface="Monaco"/>
                <a:cs typeface="Monaco"/>
              </a:rPr>
              <a:t>://apis.google.com" });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yriad Pro"/>
                <a:cs typeface="Myriad Pro"/>
              </a:rPr>
              <a:t>Produces:</a:t>
            </a:r>
          </a:p>
          <a:p>
            <a:pPr lvl="1"/>
            <a:r>
              <a:rPr lang="en-US" sz="1400" dirty="0" smtClean="0">
                <a:latin typeface="Monaco"/>
                <a:cs typeface="Monaco"/>
              </a:rPr>
              <a:t>Content-Security-Policy: default-src 'self' https://</a:t>
            </a:r>
            <a:r>
              <a:rPr lang="en-US" sz="1400" dirty="0" err="1" smtClean="0">
                <a:latin typeface="Monaco"/>
                <a:cs typeface="Monaco"/>
              </a:rPr>
              <a:t>apis.google.com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Security Policy (CSP)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&lt;frameset&gt;</a:t>
            </a:r>
            <a:r>
              <a:rPr lang="en-US" dirty="0" smtClean="0"/>
              <a:t> not supported in HTML5!</a:t>
            </a:r>
          </a:p>
          <a:p>
            <a:r>
              <a:rPr lang="en-US" dirty="0" smtClean="0"/>
              <a:t>Determines allowable sources for frames in browser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DENY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SAMEORIGIN</a:t>
            </a:r>
            <a:r>
              <a:rPr lang="en-US" dirty="0" smtClean="0">
                <a:latin typeface="Myriad Pro"/>
                <a:cs typeface="Myriad Pro"/>
              </a:rPr>
              <a:t>, </a:t>
            </a:r>
            <a:r>
              <a:rPr lang="en-US" sz="1600" dirty="0">
                <a:latin typeface="Monaco"/>
                <a:cs typeface="Monaco"/>
              </a:rPr>
              <a:t>ALLOW-FROM &lt;</a:t>
            </a:r>
            <a:r>
              <a:rPr lang="en-US" sz="1600" dirty="0" err="1">
                <a:latin typeface="Monaco"/>
                <a:cs typeface="Monaco"/>
              </a:rPr>
              <a:t>uri</a:t>
            </a:r>
            <a:r>
              <a:rPr lang="en-US" sz="1600" dirty="0">
                <a:latin typeface="Monaco"/>
                <a:cs typeface="Monaco"/>
              </a:rPr>
              <a:t>&gt;</a:t>
            </a:r>
          </a:p>
          <a:p>
            <a:pPr lvl="1"/>
            <a:r>
              <a:rPr lang="en-US" dirty="0"/>
              <a:t>Example</a:t>
            </a:r>
            <a:r>
              <a:rPr lang="en-US" dirty="0" smtClean="0"/>
              <a:t>:</a:t>
            </a:r>
            <a:r>
              <a:rPr lang="en-US" sz="2400" dirty="0" smtClean="0">
                <a:latin typeface="Myriad Pro"/>
                <a:cs typeface="Myriad Pro"/>
              </a:rPr>
              <a:t> </a:t>
            </a:r>
            <a:r>
              <a:rPr lang="en-US" sz="1600" dirty="0">
                <a:latin typeface="Monaco"/>
                <a:cs typeface="Monaco"/>
              </a:rPr>
              <a:t>ALLOW-FROM https://facebook.com</a:t>
            </a:r>
            <a:endParaRPr lang="en-US" sz="1600" dirty="0">
              <a:latin typeface="Monaco"/>
              <a:cs typeface="Monaco"/>
              <a:hlinkClick r:id="rId2"/>
            </a:endParaRPr>
          </a:p>
          <a:p>
            <a:r>
              <a:rPr lang="en-US" dirty="0" smtClean="0"/>
              <a:t>Prevents "</a:t>
            </a:r>
            <a:r>
              <a:rPr lang="en-US" dirty="0" err="1" smtClean="0"/>
              <a:t>clickjacking</a:t>
            </a:r>
            <a:r>
              <a:rPr lang="en-US" dirty="0" smtClean="0"/>
              <a:t>":</a:t>
            </a:r>
          </a:p>
          <a:p>
            <a:pPr lvl="1"/>
            <a:r>
              <a:rPr lang="en-US" dirty="0" smtClean="0"/>
              <a:t>Layer &amp; align invisible frame over fraudulent content</a:t>
            </a:r>
          </a:p>
          <a:p>
            <a:pPr lvl="1"/>
            <a:r>
              <a:rPr lang="en-US" dirty="0" smtClean="0"/>
              <a:t>Entice user to click on visible clickable, but click registered on invisible clickable (like Twitter "Follow" button)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lusca.xframe</a:t>
            </a:r>
            <a:r>
              <a:rPr lang="en-US" sz="1600" dirty="0">
                <a:latin typeface="Monaco"/>
                <a:cs typeface="Monaco"/>
              </a:rPr>
              <a:t>('SAMEORIGIN')</a:t>
            </a:r>
          </a:p>
          <a:p>
            <a:r>
              <a:rPr lang="en-US" dirty="0" smtClean="0"/>
              <a:t>Produces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X-FRAME-OPTION: SAMEORIGIN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X-FRAME-OPTIONS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Inform web users of the data collection practices of the site</a:t>
            </a:r>
          </a:p>
          <a:p>
            <a:r>
              <a:rPr lang="en-US" dirty="0" err="1" smtClean="0"/>
              <a:t>Lusca</a:t>
            </a:r>
            <a:r>
              <a:rPr lang="en-US" dirty="0" smtClean="0"/>
              <a:t> supports compact form (HTTP header)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lusca.p3p('</a:t>
            </a:r>
            <a:r>
              <a:rPr lang="en-US" sz="1400" dirty="0" smtClean="0">
                <a:latin typeface="Monaco"/>
                <a:cs typeface="Monaco"/>
              </a:rPr>
              <a:t>CP="</a:t>
            </a:r>
            <a:r>
              <a:rPr lang="en-US" sz="1400" dirty="0">
                <a:latin typeface="Monaco"/>
                <a:cs typeface="Monaco"/>
              </a:rPr>
              <a:t>NON DSP ADM DEV PSD </a:t>
            </a:r>
            <a:r>
              <a:rPr lang="en-US" sz="1400" dirty="0" err="1">
                <a:latin typeface="Monaco"/>
                <a:cs typeface="Monaco"/>
              </a:rPr>
              <a:t>IVDo</a:t>
            </a:r>
            <a:r>
              <a:rPr lang="en-US" sz="1400" dirty="0">
                <a:latin typeface="Monaco"/>
                <a:cs typeface="Monaco"/>
              </a:rPr>
              <a:t> OUR IND STP PHY PRE NAV UNI</a:t>
            </a:r>
            <a:r>
              <a:rPr lang="en-US" sz="1400" dirty="0" smtClean="0">
                <a:latin typeface="Monaco"/>
                <a:cs typeface="Monaco"/>
              </a:rPr>
              <a:t>"</a:t>
            </a:r>
            <a:r>
              <a:rPr lang="en-US" sz="1400" dirty="0">
                <a:latin typeface="Monaco"/>
                <a:cs typeface="Monaco"/>
              </a:rPr>
              <a:t>')</a:t>
            </a:r>
          </a:p>
          <a:p>
            <a:r>
              <a:rPr lang="en-US" dirty="0" smtClean="0"/>
              <a:t>Produces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P3P: CP="NON DSP ADM DEV PSD </a:t>
            </a:r>
            <a:r>
              <a:rPr lang="en-US" sz="1400" dirty="0" err="1">
                <a:latin typeface="Monaco"/>
                <a:cs typeface="Monaco"/>
              </a:rPr>
              <a:t>IVDo</a:t>
            </a:r>
            <a:r>
              <a:rPr lang="en-US" sz="1400" dirty="0">
                <a:latin typeface="Monaco"/>
                <a:cs typeface="Monaco"/>
              </a:rPr>
              <a:t> OUR IND STP PHY PRE NAV UNI</a:t>
            </a:r>
            <a:r>
              <a:rPr lang="en-US" sz="1400" dirty="0" smtClean="0">
                <a:latin typeface="Monaco"/>
                <a:cs typeface="Monaco"/>
              </a:rPr>
              <a:t>"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for Privacy Preference Project (P3P)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6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Allows a site to dictate that the site is to be accessed via HTTPS only</a:t>
            </a:r>
          </a:p>
          <a:p>
            <a:r>
              <a:rPr lang="en-US" dirty="0" smtClean="0"/>
              <a:t>Can specify</a:t>
            </a:r>
          </a:p>
          <a:p>
            <a:pPr lvl="1"/>
            <a:r>
              <a:rPr lang="en-US" dirty="0" smtClean="0"/>
              <a:t>duration in seconds</a:t>
            </a:r>
          </a:p>
          <a:p>
            <a:pPr lvl="1"/>
            <a:r>
              <a:rPr lang="en-US" dirty="0" smtClean="0"/>
              <a:t>whether to apply to subdomains of the current host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lusca.hsts</a:t>
            </a:r>
            <a:r>
              <a:rPr lang="en-US" sz="1600" dirty="0" smtClean="0">
                <a:latin typeface="Monaco"/>
                <a:cs typeface="Monaco"/>
              </a:rPr>
              <a:t>({ </a:t>
            </a:r>
            <a:r>
              <a:rPr lang="en-US" sz="1600" dirty="0" err="1" smtClean="0">
                <a:latin typeface="Monaco"/>
                <a:cs typeface="Monaco"/>
              </a:rPr>
              <a:t>maxAge</a:t>
            </a:r>
            <a:r>
              <a:rPr lang="en-US" sz="1600" dirty="0" smtClean="0">
                <a:latin typeface="Monaco"/>
                <a:cs typeface="Monaco"/>
              </a:rPr>
              <a:t>: 31536000, </a:t>
            </a:r>
            <a:r>
              <a:rPr lang="en-US" sz="1600" dirty="0" err="1" smtClean="0">
                <a:latin typeface="Monaco"/>
                <a:cs typeface="Monaco"/>
              </a:rPr>
              <a:t>includeSubDomains</a:t>
            </a:r>
            <a:r>
              <a:rPr lang="en-US" sz="1600" dirty="0" smtClean="0">
                <a:latin typeface="Monaco"/>
                <a:cs typeface="Monaco"/>
              </a:rPr>
              <a:t>: true});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/>
              <a:t>Produces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Strict-Transport-Security: max-age=31536000; </a:t>
            </a:r>
            <a:r>
              <a:rPr lang="en-US" sz="1400" dirty="0" err="1">
                <a:latin typeface="Monaco"/>
                <a:cs typeface="Monaco"/>
              </a:rPr>
              <a:t>includeSubDomains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Strict Transport </a:t>
            </a:r>
            <a:r>
              <a:rPr lang="en-US" dirty="0" smtClean="0"/>
              <a:t>Security (HSTS)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1882</TotalTime>
  <Words>681</Words>
  <Application>Microsoft Office PowerPoint</Application>
  <PresentationFormat>On-screen Show (4:3)</PresentationFormat>
  <Paragraphs>138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PPT_template_v1</vt:lpstr>
      <vt:lpstr>Kraken Security with Lusca</vt:lpstr>
      <vt:lpstr>Overview</vt:lpstr>
      <vt:lpstr>Kraken Security Middleware:  Lusca</vt:lpstr>
      <vt:lpstr>Features &amp; Addressed Threats </vt:lpstr>
      <vt:lpstr>Cross Site Request Forgery (CSRF)</vt:lpstr>
      <vt:lpstr>Content Security Policy (CSP)</vt:lpstr>
      <vt:lpstr>X-FRAME-OPTIONS Header</vt:lpstr>
      <vt:lpstr>Platform for Privacy Preference Project (P3P)</vt:lpstr>
      <vt:lpstr>HTTP Strict Transport Security (HSTS)</vt:lpstr>
      <vt:lpstr>X-XSS-Protection Header</vt:lpstr>
      <vt:lpstr>Configuration:  Standalone</vt:lpstr>
      <vt:lpstr>Configuration:  Kraken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835</cp:revision>
  <cp:lastPrinted>2011-10-12T18:09:11Z</cp:lastPrinted>
  <dcterms:created xsi:type="dcterms:W3CDTF">2013-02-07T04:33:41Z</dcterms:created>
  <dcterms:modified xsi:type="dcterms:W3CDTF">2014-08-14T13:38:49Z</dcterms:modified>
</cp:coreProperties>
</file>