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98" r:id="rId2"/>
    <p:sldId id="299" r:id="rId3"/>
    <p:sldId id="349" r:id="rId4"/>
    <p:sldId id="351" r:id="rId5"/>
    <p:sldId id="352" r:id="rId6"/>
    <p:sldId id="350" r:id="rId7"/>
    <p:sldId id="356" r:id="rId8"/>
    <p:sldId id="353" r:id="rId9"/>
    <p:sldId id="357" r:id="rId10"/>
    <p:sldId id="354" r:id="rId11"/>
    <p:sldId id="355" r:id="rId12"/>
    <p:sldId id="358" r:id="rId13"/>
  </p:sldIdLst>
  <p:sldSz cx="9144000" cy="6858000" type="screen4x3"/>
  <p:notesSz cx="6858000" cy="9144000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35" autoAdjust="0"/>
    <p:restoredTop sz="96356" autoAdjust="0"/>
  </p:normalViewPr>
  <p:slideViewPr>
    <p:cSldViewPr showGuides="1">
      <p:cViewPr varScale="1">
        <p:scale>
          <a:sx n="117" d="100"/>
          <a:sy n="117" d="100"/>
        </p:scale>
        <p:origin x="-1560" y="-112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tags" Target="tags/tag1.xml"/><Relationship Id="rId18" Type="http://schemas.openxmlformats.org/officeDocument/2006/relationships/commentAuthors" Target="commentAuthors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0BCAD4-BA4A-3441-A1C1-82265881F477}" type="doc">
      <dgm:prSet loTypeId="urn:microsoft.com/office/officeart/2005/8/layout/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9D3F9C-16C2-FF40-8232-6D4E2F733744}">
      <dgm:prSet phldrT="[Text]"/>
      <dgm:spPr/>
      <dgm:t>
        <a:bodyPr/>
        <a:lstStyle/>
        <a:p>
          <a:r>
            <a:rPr lang="en-US" dirty="0" smtClean="0"/>
            <a:t>A set of Pages?</a:t>
          </a:r>
          <a:endParaRPr lang="en-US" dirty="0"/>
        </a:p>
      </dgm:t>
    </dgm:pt>
    <dgm:pt modelId="{3DC475EB-BFF3-064A-A527-FFA815117F1E}" type="parTrans" cxnId="{7E577DB2-DD05-4942-8418-1C263BD7407D}">
      <dgm:prSet/>
      <dgm:spPr/>
      <dgm:t>
        <a:bodyPr/>
        <a:lstStyle/>
        <a:p>
          <a:endParaRPr lang="en-US"/>
        </a:p>
      </dgm:t>
    </dgm:pt>
    <dgm:pt modelId="{83E918B5-65AF-C94E-87EC-11BFA7BA17C6}" type="sibTrans" cxnId="{7E577DB2-DD05-4942-8418-1C263BD7407D}">
      <dgm:prSet/>
      <dgm:spPr/>
      <dgm:t>
        <a:bodyPr/>
        <a:lstStyle/>
        <a:p>
          <a:endParaRPr lang="en-US"/>
        </a:p>
      </dgm:t>
    </dgm:pt>
    <dgm:pt modelId="{891E86C3-3EB4-4244-8DEB-8E1F430BEDB5}">
      <dgm:prSet phldrT="[Text]"/>
      <dgm:spPr/>
      <dgm:t>
        <a:bodyPr/>
        <a:lstStyle/>
        <a:p>
          <a:r>
            <a:rPr lang="en-US" dirty="0" smtClean="0"/>
            <a:t>A set of functions?</a:t>
          </a:r>
          <a:endParaRPr lang="en-US" dirty="0"/>
        </a:p>
      </dgm:t>
    </dgm:pt>
    <dgm:pt modelId="{D7ADB734-0409-A349-ACE2-355DA329CBAB}" type="parTrans" cxnId="{E007FF6E-BAC5-8E4F-810F-EC9C93828C7C}">
      <dgm:prSet/>
      <dgm:spPr/>
      <dgm:t>
        <a:bodyPr/>
        <a:lstStyle/>
        <a:p>
          <a:endParaRPr lang="en-US"/>
        </a:p>
      </dgm:t>
    </dgm:pt>
    <dgm:pt modelId="{EA0EF39E-964B-8B4F-BB30-F2C5A3D490F2}" type="sibTrans" cxnId="{E007FF6E-BAC5-8E4F-810F-EC9C93828C7C}">
      <dgm:prSet/>
      <dgm:spPr/>
      <dgm:t>
        <a:bodyPr/>
        <a:lstStyle/>
        <a:p>
          <a:endParaRPr lang="en-US"/>
        </a:p>
      </dgm:t>
    </dgm:pt>
    <dgm:pt modelId="{51AFCF33-89E5-BD43-BB9C-62A89118D6DA}">
      <dgm:prSet phldrT="[Text]"/>
      <dgm:spPr/>
      <dgm:t>
        <a:bodyPr/>
        <a:lstStyle/>
        <a:p>
          <a:r>
            <a:rPr lang="en-US" dirty="0" smtClean="0"/>
            <a:t>Database tables?</a:t>
          </a:r>
          <a:endParaRPr lang="en-US" dirty="0"/>
        </a:p>
      </dgm:t>
    </dgm:pt>
    <dgm:pt modelId="{F5AF74C3-DC9A-CE4B-B332-0695BF18A098}" type="parTrans" cxnId="{D569482E-E165-E646-BA1A-6F3CBCE4288D}">
      <dgm:prSet/>
      <dgm:spPr/>
      <dgm:t>
        <a:bodyPr/>
        <a:lstStyle/>
        <a:p>
          <a:endParaRPr lang="en-US"/>
        </a:p>
      </dgm:t>
    </dgm:pt>
    <dgm:pt modelId="{02855A61-F42C-4445-9054-8A06832B5C85}" type="sibTrans" cxnId="{D569482E-E165-E646-BA1A-6F3CBCE4288D}">
      <dgm:prSet/>
      <dgm:spPr/>
      <dgm:t>
        <a:bodyPr/>
        <a:lstStyle/>
        <a:p>
          <a:endParaRPr lang="en-US"/>
        </a:p>
      </dgm:t>
    </dgm:pt>
    <dgm:pt modelId="{2B353597-C15F-1945-B79E-C8092189930E}" type="pres">
      <dgm:prSet presAssocID="{170BCAD4-BA4A-3441-A1C1-82265881F477}" presName="linear" presStyleCnt="0">
        <dgm:presLayoutVars>
          <dgm:dir/>
          <dgm:animLvl val="lvl"/>
          <dgm:resizeHandles val="exact"/>
        </dgm:presLayoutVars>
      </dgm:prSet>
      <dgm:spPr/>
    </dgm:pt>
    <dgm:pt modelId="{D33D5132-8C71-B546-9E6C-E1967F724670}" type="pres">
      <dgm:prSet presAssocID="{B49D3F9C-16C2-FF40-8232-6D4E2F733744}" presName="parentLin" presStyleCnt="0"/>
      <dgm:spPr/>
    </dgm:pt>
    <dgm:pt modelId="{AE5F72CD-8DB5-0142-89F6-A96F4D978A01}" type="pres">
      <dgm:prSet presAssocID="{B49D3F9C-16C2-FF40-8232-6D4E2F733744}" presName="parentLeftMargin" presStyleLbl="node1" presStyleIdx="0" presStyleCnt="3"/>
      <dgm:spPr/>
    </dgm:pt>
    <dgm:pt modelId="{5F0A516B-1AC3-4340-9D59-EDF80D26D36D}" type="pres">
      <dgm:prSet presAssocID="{B49D3F9C-16C2-FF40-8232-6D4E2F73374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FDFCA27-94E1-574E-8575-296A0FFEAED9}" type="pres">
      <dgm:prSet presAssocID="{B49D3F9C-16C2-FF40-8232-6D4E2F733744}" presName="negativeSpace" presStyleCnt="0"/>
      <dgm:spPr/>
    </dgm:pt>
    <dgm:pt modelId="{4DFC633E-D150-864C-9F8F-A07D30815C40}" type="pres">
      <dgm:prSet presAssocID="{B49D3F9C-16C2-FF40-8232-6D4E2F733744}" presName="childText" presStyleLbl="conFgAcc1" presStyleIdx="0" presStyleCnt="3">
        <dgm:presLayoutVars>
          <dgm:bulletEnabled val="1"/>
        </dgm:presLayoutVars>
      </dgm:prSet>
      <dgm:spPr/>
    </dgm:pt>
    <dgm:pt modelId="{4531C6A7-2762-4A46-8119-3FB16190468A}" type="pres">
      <dgm:prSet presAssocID="{83E918B5-65AF-C94E-87EC-11BFA7BA17C6}" presName="spaceBetweenRectangles" presStyleCnt="0"/>
      <dgm:spPr/>
    </dgm:pt>
    <dgm:pt modelId="{32EE51BF-0D7F-BE43-8607-862700A60FF1}" type="pres">
      <dgm:prSet presAssocID="{891E86C3-3EB4-4244-8DEB-8E1F430BEDB5}" presName="parentLin" presStyleCnt="0"/>
      <dgm:spPr/>
    </dgm:pt>
    <dgm:pt modelId="{A09E9C9E-EFBB-244B-9D58-44B1B3652357}" type="pres">
      <dgm:prSet presAssocID="{891E86C3-3EB4-4244-8DEB-8E1F430BEDB5}" presName="parentLeftMargin" presStyleLbl="node1" presStyleIdx="0" presStyleCnt="3"/>
      <dgm:spPr/>
    </dgm:pt>
    <dgm:pt modelId="{0A9A799C-FF58-E945-8CD1-D0ED740D32EA}" type="pres">
      <dgm:prSet presAssocID="{891E86C3-3EB4-4244-8DEB-8E1F430BEDB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64A1BA3-6DC2-6142-90F1-6E819D2304C7}" type="pres">
      <dgm:prSet presAssocID="{891E86C3-3EB4-4244-8DEB-8E1F430BEDB5}" presName="negativeSpace" presStyleCnt="0"/>
      <dgm:spPr/>
    </dgm:pt>
    <dgm:pt modelId="{92FB1447-9B50-EE45-BF72-6F113D53F1B6}" type="pres">
      <dgm:prSet presAssocID="{891E86C3-3EB4-4244-8DEB-8E1F430BEDB5}" presName="childText" presStyleLbl="conFgAcc1" presStyleIdx="1" presStyleCnt="3">
        <dgm:presLayoutVars>
          <dgm:bulletEnabled val="1"/>
        </dgm:presLayoutVars>
      </dgm:prSet>
      <dgm:spPr/>
    </dgm:pt>
    <dgm:pt modelId="{BF037D73-99EE-3D4F-A0B4-7FC8AC7AB89D}" type="pres">
      <dgm:prSet presAssocID="{EA0EF39E-964B-8B4F-BB30-F2C5A3D490F2}" presName="spaceBetweenRectangles" presStyleCnt="0"/>
      <dgm:spPr/>
    </dgm:pt>
    <dgm:pt modelId="{B2CC58E8-8242-4944-A8F6-E1176CA6AC8D}" type="pres">
      <dgm:prSet presAssocID="{51AFCF33-89E5-BD43-BB9C-62A89118D6DA}" presName="parentLin" presStyleCnt="0"/>
      <dgm:spPr/>
    </dgm:pt>
    <dgm:pt modelId="{6F5D9665-2534-424A-8CC8-B16B0DE5536B}" type="pres">
      <dgm:prSet presAssocID="{51AFCF33-89E5-BD43-BB9C-62A89118D6DA}" presName="parentLeftMargin" presStyleLbl="node1" presStyleIdx="1" presStyleCnt="3"/>
      <dgm:spPr/>
    </dgm:pt>
    <dgm:pt modelId="{1F21C544-EC68-184F-B210-74903BB20936}" type="pres">
      <dgm:prSet presAssocID="{51AFCF33-89E5-BD43-BB9C-62A89118D6D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526E2D7-163A-B04C-B68E-248EC81FB5FA}" type="pres">
      <dgm:prSet presAssocID="{51AFCF33-89E5-BD43-BB9C-62A89118D6DA}" presName="negativeSpace" presStyleCnt="0"/>
      <dgm:spPr/>
    </dgm:pt>
    <dgm:pt modelId="{638DC99D-2610-4541-9C56-1FCE4D284318}" type="pres">
      <dgm:prSet presAssocID="{51AFCF33-89E5-BD43-BB9C-62A89118D6D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E577DB2-DD05-4942-8418-1C263BD7407D}" srcId="{170BCAD4-BA4A-3441-A1C1-82265881F477}" destId="{B49D3F9C-16C2-FF40-8232-6D4E2F733744}" srcOrd="0" destOrd="0" parTransId="{3DC475EB-BFF3-064A-A527-FFA815117F1E}" sibTransId="{83E918B5-65AF-C94E-87EC-11BFA7BA17C6}"/>
    <dgm:cxn modelId="{F79D8124-070F-D64F-BDAC-6DB338BBD04C}" type="presOf" srcId="{51AFCF33-89E5-BD43-BB9C-62A89118D6DA}" destId="{1F21C544-EC68-184F-B210-74903BB20936}" srcOrd="1" destOrd="0" presId="urn:microsoft.com/office/officeart/2005/8/layout/list1"/>
    <dgm:cxn modelId="{D569482E-E165-E646-BA1A-6F3CBCE4288D}" srcId="{170BCAD4-BA4A-3441-A1C1-82265881F477}" destId="{51AFCF33-89E5-BD43-BB9C-62A89118D6DA}" srcOrd="2" destOrd="0" parTransId="{F5AF74C3-DC9A-CE4B-B332-0695BF18A098}" sibTransId="{02855A61-F42C-4445-9054-8A06832B5C85}"/>
    <dgm:cxn modelId="{E007FF6E-BAC5-8E4F-810F-EC9C93828C7C}" srcId="{170BCAD4-BA4A-3441-A1C1-82265881F477}" destId="{891E86C3-3EB4-4244-8DEB-8E1F430BEDB5}" srcOrd="1" destOrd="0" parTransId="{D7ADB734-0409-A349-ACE2-355DA329CBAB}" sibTransId="{EA0EF39E-964B-8B4F-BB30-F2C5A3D490F2}"/>
    <dgm:cxn modelId="{8AC45FED-C145-3145-8DF8-3B24CC27DBA5}" type="presOf" srcId="{51AFCF33-89E5-BD43-BB9C-62A89118D6DA}" destId="{6F5D9665-2534-424A-8CC8-B16B0DE5536B}" srcOrd="0" destOrd="0" presId="urn:microsoft.com/office/officeart/2005/8/layout/list1"/>
    <dgm:cxn modelId="{EE18A69A-5A2E-054E-8ED1-A2B4CD105CE9}" type="presOf" srcId="{891E86C3-3EB4-4244-8DEB-8E1F430BEDB5}" destId="{0A9A799C-FF58-E945-8CD1-D0ED740D32EA}" srcOrd="1" destOrd="0" presId="urn:microsoft.com/office/officeart/2005/8/layout/list1"/>
    <dgm:cxn modelId="{2723D2B7-A9F6-C145-BD9F-D15EC5DDAB7E}" type="presOf" srcId="{B49D3F9C-16C2-FF40-8232-6D4E2F733744}" destId="{AE5F72CD-8DB5-0142-89F6-A96F4D978A01}" srcOrd="0" destOrd="0" presId="urn:microsoft.com/office/officeart/2005/8/layout/list1"/>
    <dgm:cxn modelId="{257A37F9-7E48-1648-8C5B-B002216ED0C8}" type="presOf" srcId="{891E86C3-3EB4-4244-8DEB-8E1F430BEDB5}" destId="{A09E9C9E-EFBB-244B-9D58-44B1B3652357}" srcOrd="0" destOrd="0" presId="urn:microsoft.com/office/officeart/2005/8/layout/list1"/>
    <dgm:cxn modelId="{BC4A8016-5EFF-6F41-A8DA-C3B2342C6640}" type="presOf" srcId="{170BCAD4-BA4A-3441-A1C1-82265881F477}" destId="{2B353597-C15F-1945-B79E-C8092189930E}" srcOrd="0" destOrd="0" presId="urn:microsoft.com/office/officeart/2005/8/layout/list1"/>
    <dgm:cxn modelId="{126C7756-EEEA-B947-B9B8-451DF5AFAA43}" type="presOf" srcId="{B49D3F9C-16C2-FF40-8232-6D4E2F733744}" destId="{5F0A516B-1AC3-4340-9D59-EDF80D26D36D}" srcOrd="1" destOrd="0" presId="urn:microsoft.com/office/officeart/2005/8/layout/list1"/>
    <dgm:cxn modelId="{FC10CA32-013E-D74C-9A54-90CE9E8F3156}" type="presParOf" srcId="{2B353597-C15F-1945-B79E-C8092189930E}" destId="{D33D5132-8C71-B546-9E6C-E1967F724670}" srcOrd="0" destOrd="0" presId="urn:microsoft.com/office/officeart/2005/8/layout/list1"/>
    <dgm:cxn modelId="{D31D07EF-37A3-EB49-BBC2-349E4ED8D6AC}" type="presParOf" srcId="{D33D5132-8C71-B546-9E6C-E1967F724670}" destId="{AE5F72CD-8DB5-0142-89F6-A96F4D978A01}" srcOrd="0" destOrd="0" presId="urn:microsoft.com/office/officeart/2005/8/layout/list1"/>
    <dgm:cxn modelId="{F15471E3-DAF9-BE47-ACFF-B07231957FBE}" type="presParOf" srcId="{D33D5132-8C71-B546-9E6C-E1967F724670}" destId="{5F0A516B-1AC3-4340-9D59-EDF80D26D36D}" srcOrd="1" destOrd="0" presId="urn:microsoft.com/office/officeart/2005/8/layout/list1"/>
    <dgm:cxn modelId="{C3746146-494F-E44E-8468-2A4D5AD1D7CB}" type="presParOf" srcId="{2B353597-C15F-1945-B79E-C8092189930E}" destId="{6FDFCA27-94E1-574E-8575-296A0FFEAED9}" srcOrd="1" destOrd="0" presId="urn:microsoft.com/office/officeart/2005/8/layout/list1"/>
    <dgm:cxn modelId="{459D2E2E-689F-AB4C-A984-479D7EA66C36}" type="presParOf" srcId="{2B353597-C15F-1945-B79E-C8092189930E}" destId="{4DFC633E-D150-864C-9F8F-A07D30815C40}" srcOrd="2" destOrd="0" presId="urn:microsoft.com/office/officeart/2005/8/layout/list1"/>
    <dgm:cxn modelId="{D3ED437E-20C6-8A4F-B91C-BC2FEE60D3A6}" type="presParOf" srcId="{2B353597-C15F-1945-B79E-C8092189930E}" destId="{4531C6A7-2762-4A46-8119-3FB16190468A}" srcOrd="3" destOrd="0" presId="urn:microsoft.com/office/officeart/2005/8/layout/list1"/>
    <dgm:cxn modelId="{73604201-A18B-7044-B522-73E019E13DFC}" type="presParOf" srcId="{2B353597-C15F-1945-B79E-C8092189930E}" destId="{32EE51BF-0D7F-BE43-8607-862700A60FF1}" srcOrd="4" destOrd="0" presId="urn:microsoft.com/office/officeart/2005/8/layout/list1"/>
    <dgm:cxn modelId="{D7BB43E2-A6C2-7A46-90C2-36BBC67862E1}" type="presParOf" srcId="{32EE51BF-0D7F-BE43-8607-862700A60FF1}" destId="{A09E9C9E-EFBB-244B-9D58-44B1B3652357}" srcOrd="0" destOrd="0" presId="urn:microsoft.com/office/officeart/2005/8/layout/list1"/>
    <dgm:cxn modelId="{C438FF4F-4FDE-AE43-B4FE-D2B3C280E702}" type="presParOf" srcId="{32EE51BF-0D7F-BE43-8607-862700A60FF1}" destId="{0A9A799C-FF58-E945-8CD1-D0ED740D32EA}" srcOrd="1" destOrd="0" presId="urn:microsoft.com/office/officeart/2005/8/layout/list1"/>
    <dgm:cxn modelId="{3F234D48-9FCB-8B4F-82C2-7CA755CEDCBE}" type="presParOf" srcId="{2B353597-C15F-1945-B79E-C8092189930E}" destId="{C64A1BA3-6DC2-6142-90F1-6E819D2304C7}" srcOrd="5" destOrd="0" presId="urn:microsoft.com/office/officeart/2005/8/layout/list1"/>
    <dgm:cxn modelId="{43B18314-488E-0544-A993-F4800003AD84}" type="presParOf" srcId="{2B353597-C15F-1945-B79E-C8092189930E}" destId="{92FB1447-9B50-EE45-BF72-6F113D53F1B6}" srcOrd="6" destOrd="0" presId="urn:microsoft.com/office/officeart/2005/8/layout/list1"/>
    <dgm:cxn modelId="{9F34CCEC-CC86-384E-BB95-59936F381761}" type="presParOf" srcId="{2B353597-C15F-1945-B79E-C8092189930E}" destId="{BF037D73-99EE-3D4F-A0B4-7FC8AC7AB89D}" srcOrd="7" destOrd="0" presId="urn:microsoft.com/office/officeart/2005/8/layout/list1"/>
    <dgm:cxn modelId="{0FC0E728-4B49-0B4A-B551-12E7067CC510}" type="presParOf" srcId="{2B353597-C15F-1945-B79E-C8092189930E}" destId="{B2CC58E8-8242-4944-A8F6-E1176CA6AC8D}" srcOrd="8" destOrd="0" presId="urn:microsoft.com/office/officeart/2005/8/layout/list1"/>
    <dgm:cxn modelId="{3A833283-F709-1C4E-9346-9F9BA0C7B23D}" type="presParOf" srcId="{B2CC58E8-8242-4944-A8F6-E1176CA6AC8D}" destId="{6F5D9665-2534-424A-8CC8-B16B0DE5536B}" srcOrd="0" destOrd="0" presId="urn:microsoft.com/office/officeart/2005/8/layout/list1"/>
    <dgm:cxn modelId="{2F0A99EA-F18C-9E4B-9186-90000F916D46}" type="presParOf" srcId="{B2CC58E8-8242-4944-A8F6-E1176CA6AC8D}" destId="{1F21C544-EC68-184F-B210-74903BB20936}" srcOrd="1" destOrd="0" presId="urn:microsoft.com/office/officeart/2005/8/layout/list1"/>
    <dgm:cxn modelId="{411AAF5B-785A-944A-8606-E97258B44A1F}" type="presParOf" srcId="{2B353597-C15F-1945-B79E-C8092189930E}" destId="{2526E2D7-163A-B04C-B68E-248EC81FB5FA}" srcOrd="9" destOrd="0" presId="urn:microsoft.com/office/officeart/2005/8/layout/list1"/>
    <dgm:cxn modelId="{9AA5D855-41BF-BF45-8A31-F793EF8F1246}" type="presParOf" srcId="{2B353597-C15F-1945-B79E-C8092189930E}" destId="{638DC99D-2610-4541-9C56-1FCE4D28431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FC633E-D150-864C-9F8F-A07D30815C40}">
      <dsp:nvSpPr>
        <dsp:cNvPr id="0" name=""/>
        <dsp:cNvSpPr/>
      </dsp:nvSpPr>
      <dsp:spPr>
        <a:xfrm>
          <a:off x="0" y="588564"/>
          <a:ext cx="8107493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0A516B-1AC3-4340-9D59-EDF80D26D36D}">
      <dsp:nvSpPr>
        <dsp:cNvPr id="0" name=""/>
        <dsp:cNvSpPr/>
      </dsp:nvSpPr>
      <dsp:spPr>
        <a:xfrm>
          <a:off x="405374" y="57203"/>
          <a:ext cx="5675245" cy="10627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4511" tIns="0" rIns="214511" bIns="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A set of Pages?</a:t>
          </a:r>
          <a:endParaRPr lang="en-US" sz="3600" kern="1200" dirty="0"/>
        </a:p>
      </dsp:txBody>
      <dsp:txXfrm>
        <a:off x="457252" y="109081"/>
        <a:ext cx="5571489" cy="958964"/>
      </dsp:txXfrm>
    </dsp:sp>
    <dsp:sp modelId="{92FB1447-9B50-EE45-BF72-6F113D53F1B6}">
      <dsp:nvSpPr>
        <dsp:cNvPr id="0" name=""/>
        <dsp:cNvSpPr/>
      </dsp:nvSpPr>
      <dsp:spPr>
        <a:xfrm>
          <a:off x="0" y="2221524"/>
          <a:ext cx="8107493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9A799C-FF58-E945-8CD1-D0ED740D32EA}">
      <dsp:nvSpPr>
        <dsp:cNvPr id="0" name=""/>
        <dsp:cNvSpPr/>
      </dsp:nvSpPr>
      <dsp:spPr>
        <a:xfrm>
          <a:off x="405374" y="1690164"/>
          <a:ext cx="5675245" cy="10627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4511" tIns="0" rIns="214511" bIns="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A set of functions?</a:t>
          </a:r>
          <a:endParaRPr lang="en-US" sz="3600" kern="1200" dirty="0"/>
        </a:p>
      </dsp:txBody>
      <dsp:txXfrm>
        <a:off x="457252" y="1742042"/>
        <a:ext cx="5571489" cy="958964"/>
      </dsp:txXfrm>
    </dsp:sp>
    <dsp:sp modelId="{638DC99D-2610-4541-9C56-1FCE4D284318}">
      <dsp:nvSpPr>
        <dsp:cNvPr id="0" name=""/>
        <dsp:cNvSpPr/>
      </dsp:nvSpPr>
      <dsp:spPr>
        <a:xfrm>
          <a:off x="0" y="3854484"/>
          <a:ext cx="8107493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21C544-EC68-184F-B210-74903BB20936}">
      <dsp:nvSpPr>
        <dsp:cNvPr id="0" name=""/>
        <dsp:cNvSpPr/>
      </dsp:nvSpPr>
      <dsp:spPr>
        <a:xfrm>
          <a:off x="405374" y="3323124"/>
          <a:ext cx="5675245" cy="10627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4511" tIns="0" rIns="214511" bIns="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Database tables?</a:t>
          </a:r>
          <a:endParaRPr lang="en-US" sz="3600" kern="1200" dirty="0"/>
        </a:p>
      </dsp:txBody>
      <dsp:txXfrm>
        <a:off x="457252" y="3375002"/>
        <a:ext cx="5571489" cy="9589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7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41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403" name="Rectangle 3"/>
          <p:cNvSpPr>
            <a:spLocks noChangeArrowheads="1"/>
          </p:cNvSpPr>
          <p:nvPr/>
        </p:nvSpPr>
        <p:spPr bwMode="auto">
          <a:xfrm>
            <a:off x="0" y="3175"/>
            <a:ext cx="173038" cy="6858000"/>
          </a:xfrm>
          <a:prstGeom prst="rect">
            <a:avLst/>
          </a:prstGeom>
          <a:solidFill>
            <a:srgbClr val="CC000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Myriad Pro" pitchFamily="34" charset="0"/>
            </a:endParaRPr>
          </a:p>
        </p:txBody>
      </p:sp>
      <p:sp>
        <p:nvSpPr>
          <p:cNvPr id="304640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175260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4640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38200" y="3048000"/>
            <a:ext cx="6400800" cy="17526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050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6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7" name="Picture 2" descr="C:\Users\vladimir\_data\bg\docs\logo\scispike_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2981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400"/>
            <a:ext cx="8247413" cy="533400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47412" cy="49244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571500" indent="-228600">
              <a:defRPr/>
            </a:lvl2pPr>
            <a:lvl3pPr marL="800100" indent="-228600">
              <a:defRPr/>
            </a:lvl3pPr>
            <a:lvl4pPr marL="1028700" indent="-280988">
              <a:defRPr/>
            </a:lvl4pPr>
            <a:lvl5pPr marL="1257300" indent="-228600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95062" y="6553200"/>
            <a:ext cx="9060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854ACF-EFF3-42D3-AB5F-408268493A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608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227" y="6297242"/>
            <a:ext cx="1298448" cy="33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2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70" r:id="rId3"/>
    <p:sldLayoutId id="2147483671" r:id="rId4"/>
    <p:sldLayoutId id="2147483672" r:id="rId5"/>
    <p:sldLayoutId id="2147483673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marL="0" algn="l" defTabSz="457200" rtl="0" eaLnBrk="1" latinLnBrk="0" hangingPunct="1">
        <a:spcBef>
          <a:spcPct val="0"/>
        </a:spcBef>
        <a:buNone/>
        <a:defRPr lang="en-US" sz="2800" b="0" kern="1200" cap="all" baseline="0">
          <a:solidFill>
            <a:srgbClr val="00457C"/>
          </a:solidFill>
          <a:latin typeface="Arial"/>
          <a:ea typeface="+mn-ea"/>
          <a:cs typeface="Arial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 pitchFamily="34" charset="0"/>
        <a:buChar char="•"/>
        <a:defRPr lang="en-US" sz="1600" kern="1200" dirty="0" smtClean="0">
          <a:solidFill>
            <a:srgbClr val="212121"/>
          </a:solidFill>
          <a:latin typeface="Arial"/>
          <a:ea typeface="+mn-ea"/>
          <a:cs typeface="Arial"/>
        </a:defRPr>
      </a:lvl1pPr>
      <a:lvl2pPr marL="342900" indent="-342900" algn="l" defTabSz="457200" rtl="0" eaLnBrk="1" latinLnBrk="0" hangingPunct="1">
        <a:spcBef>
          <a:spcPct val="20000"/>
        </a:spcBef>
        <a:buSzPct val="120000"/>
        <a:buFont typeface="Wingdings" pitchFamily="2" charset="2"/>
        <a:buChar char="§"/>
        <a:defRPr lang="en-US" sz="1600" b="0" kern="1200" dirty="0" smtClean="0">
          <a:solidFill>
            <a:srgbClr val="212121"/>
          </a:solidFill>
          <a:latin typeface="Arial"/>
          <a:ea typeface="+mn-ea"/>
          <a:cs typeface="Arial"/>
        </a:defRPr>
      </a:lvl2pPr>
      <a:lvl3pPr marL="512763" indent="-114300" algn="l" defTabSz="744538" rtl="0" eaLnBrk="1" latinLnBrk="0" hangingPunct="1">
        <a:spcBef>
          <a:spcPct val="20000"/>
        </a:spcBef>
        <a:buFont typeface="Arial"/>
        <a:buChar char="•"/>
        <a:defRPr lang="en-US" sz="1400" kern="1200" dirty="0" smtClean="0">
          <a:solidFill>
            <a:srgbClr val="212121"/>
          </a:solidFill>
          <a:latin typeface="Arial"/>
          <a:ea typeface="+mn-ea"/>
          <a:cs typeface="Arial"/>
        </a:defRPr>
      </a:lvl3pPr>
      <a:lvl4pPr marL="741363" indent="-171450" algn="l" defTabSz="457200" rtl="0" eaLnBrk="1" latinLnBrk="0" hangingPunct="1">
        <a:spcBef>
          <a:spcPct val="20000"/>
        </a:spcBef>
        <a:buFont typeface="Lucida Grande"/>
        <a:buChar char="-"/>
        <a:defRPr lang="en-US" sz="1200" kern="1200" dirty="0" smtClean="0">
          <a:solidFill>
            <a:srgbClr val="212121"/>
          </a:solidFill>
          <a:latin typeface="Arial"/>
          <a:ea typeface="+mn-ea"/>
          <a:cs typeface="Arial"/>
        </a:defRPr>
      </a:lvl4pPr>
      <a:lvl5pPr marL="915988" indent="-171450" algn="l" defTabSz="457200" rtl="0" eaLnBrk="1" latinLnBrk="0" hangingPunct="1">
        <a:spcBef>
          <a:spcPct val="20000"/>
        </a:spcBef>
        <a:buFont typeface="Wingdings" charset="2"/>
        <a:buChar char="§"/>
        <a:defRPr lang="en-US" sz="1100" kern="1200" dirty="0">
          <a:solidFill>
            <a:srgbClr val="21212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localhost:800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Building a shopping cart using Kraken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Kraken Shopping Cart Example</a:t>
            </a:r>
          </a:p>
        </p:txBody>
      </p:sp>
    </p:spTree>
    <p:extLst>
      <p:ext uri="{BB962C8B-B14F-4D97-AF65-F5344CB8AC3E}">
        <p14:creationId xmlns:p14="http://schemas.microsoft.com/office/powerpoint/2010/main" val="83640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This is the applications memory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ProductModel</a:t>
            </a:r>
            <a:r>
              <a:rPr lang="en-US" dirty="0" smtClean="0"/>
              <a:t> schema, for example:</a:t>
            </a:r>
          </a:p>
          <a:p>
            <a:pPr marL="285750" lvl="1" indent="0">
              <a:buNone/>
            </a:pPr>
            <a:r>
              <a:rPr lang="en-US" dirty="0" smtClean="0"/>
              <a:t>product : {</a:t>
            </a:r>
          </a:p>
          <a:p>
            <a:pPr marL="571500" lvl="2" indent="0">
              <a:buNone/>
            </a:pPr>
            <a:r>
              <a:rPr lang="en-US" dirty="0"/>
              <a:t>n</a:t>
            </a:r>
            <a:r>
              <a:rPr lang="en-US" dirty="0" smtClean="0"/>
              <a:t>ame: String,</a:t>
            </a:r>
          </a:p>
          <a:p>
            <a:pPr marL="571500" lvl="2" indent="0">
              <a:buNone/>
            </a:pPr>
            <a:r>
              <a:rPr lang="en-US" dirty="0"/>
              <a:t>p</a:t>
            </a:r>
            <a:r>
              <a:rPr lang="en-US" dirty="0" smtClean="0"/>
              <a:t>rice: Number</a:t>
            </a:r>
          </a:p>
          <a:p>
            <a:pPr marL="285750" lvl="1" indent="0">
              <a:buNone/>
            </a:pPr>
            <a:r>
              <a:rPr lang="en-US" dirty="0" smtClean="0"/>
              <a:t>}</a:t>
            </a:r>
            <a:endParaRPr lang="en-US" dirty="0" smtClean="0"/>
          </a:p>
          <a:p>
            <a:r>
              <a:rPr lang="en-US" dirty="0" err="1" smtClean="0"/>
              <a:t>ProductModel</a:t>
            </a:r>
            <a:r>
              <a:rPr lang="en-US" dirty="0" smtClean="0"/>
              <a:t> methods (provided by mongoose)</a:t>
            </a:r>
          </a:p>
          <a:p>
            <a:pPr lvl="1"/>
            <a:r>
              <a:rPr lang="en-US" dirty="0" smtClean="0"/>
              <a:t>save({}, callback);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pdate({}, callback);</a:t>
            </a:r>
          </a:p>
          <a:p>
            <a:pPr lvl="1"/>
            <a:r>
              <a:rPr lang="en-US" dirty="0" err="1" smtClean="0"/>
              <a:t>findById</a:t>
            </a:r>
            <a:r>
              <a:rPr lang="en-US" dirty="0" smtClean="0"/>
              <a:t>( id, callback(err, product))</a:t>
            </a:r>
            <a:endParaRPr lang="en-US" dirty="0"/>
          </a:p>
          <a:p>
            <a:pPr marL="28575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Perspective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79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Node wires it all together</a:t>
            </a:r>
          </a:p>
          <a:p>
            <a:r>
              <a:rPr lang="en-US" dirty="0" smtClean="0"/>
              <a:t>Node accepts input from the page (mouse gesture)</a:t>
            </a:r>
          </a:p>
          <a:p>
            <a:pPr lvl="1"/>
            <a:r>
              <a:rPr lang="en-US" dirty="0" smtClean="0"/>
              <a:t>It analyses the input to determine which server function(s) it should call</a:t>
            </a:r>
          </a:p>
          <a:p>
            <a:r>
              <a:rPr lang="en-US" dirty="0" smtClean="0"/>
              <a:t>Node calls the server function</a:t>
            </a:r>
          </a:p>
          <a:p>
            <a:pPr lvl="1"/>
            <a:r>
              <a:rPr lang="en-US" dirty="0" smtClean="0"/>
              <a:t>Server function gets input from the user, converts to internal representation, calls the business logic</a:t>
            </a:r>
          </a:p>
          <a:p>
            <a:pPr lvl="1"/>
            <a:r>
              <a:rPr lang="en-US" dirty="0" smtClean="0"/>
              <a:t>Server defines the next page</a:t>
            </a:r>
          </a:p>
          <a:p>
            <a:r>
              <a:rPr lang="en-US" dirty="0" smtClean="0"/>
              <a:t>Node renders the next page</a:t>
            </a:r>
          </a:p>
          <a:p>
            <a:pPr lvl="1"/>
            <a:r>
              <a:rPr lang="en-US" dirty="0" smtClean="0"/>
              <a:t>Page inserts dynamic parts in the page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Node do?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79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The Kraken Shopping Cart</a:t>
            </a:r>
          </a:p>
          <a:p>
            <a:pPr lvl="1"/>
            <a:r>
              <a:rPr lang="en-US" dirty="0" smtClean="0"/>
              <a:t>A web application</a:t>
            </a:r>
          </a:p>
          <a:p>
            <a:pPr lvl="1"/>
            <a:r>
              <a:rPr lang="en-US" dirty="0" smtClean="0"/>
              <a:t>A forms based application</a:t>
            </a:r>
          </a:p>
          <a:p>
            <a:pPr lvl="1"/>
            <a:r>
              <a:rPr lang="en-US" dirty="0" smtClean="0"/>
              <a:t>Simple views</a:t>
            </a:r>
          </a:p>
          <a:p>
            <a:pPr lvl="1"/>
            <a:r>
              <a:rPr lang="en-US" dirty="0" smtClean="0"/>
              <a:t>Simple controllers</a:t>
            </a:r>
          </a:p>
          <a:p>
            <a:pPr lvl="1"/>
            <a:r>
              <a:rPr lang="en-US" dirty="0" smtClean="0"/>
              <a:t>Simple data base structures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79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This section examines an existing app, the Kraken shopping cart.</a:t>
            </a:r>
          </a:p>
          <a:p>
            <a:r>
              <a:rPr lang="en-US" dirty="0" smtClean="0"/>
              <a:t>The app functions are:</a:t>
            </a:r>
          </a:p>
          <a:p>
            <a:pPr lvl="1"/>
            <a:r>
              <a:rPr lang="en-US" dirty="0" smtClean="0"/>
              <a:t>Create / delete items in inventory</a:t>
            </a:r>
          </a:p>
          <a:p>
            <a:pPr lvl="1"/>
            <a:r>
              <a:rPr lang="en-US" dirty="0" smtClean="0"/>
              <a:t>Add / remove items to the shopping cart</a:t>
            </a:r>
          </a:p>
          <a:p>
            <a:pPr lvl="1"/>
            <a:r>
              <a:rPr lang="en-US" dirty="0" smtClean="0"/>
              <a:t>Display the shopping cart</a:t>
            </a:r>
          </a:p>
          <a:p>
            <a:pPr lvl="1"/>
            <a:r>
              <a:rPr lang="en-US" dirty="0" smtClean="0"/>
              <a:t>Pay fo</a:t>
            </a:r>
            <a:r>
              <a:rPr lang="en-US" dirty="0" smtClean="0"/>
              <a:t>r the items</a:t>
            </a:r>
          </a:p>
          <a:p>
            <a:pPr lvl="2"/>
            <a:r>
              <a:rPr lang="en-US" dirty="0" smtClean="0"/>
              <a:t>Use </a:t>
            </a:r>
            <a:r>
              <a:rPr lang="en-US" dirty="0" err="1" smtClean="0"/>
              <a:t>Paypal</a:t>
            </a:r>
            <a:r>
              <a:rPr lang="en-US" dirty="0" smtClean="0"/>
              <a:t> API</a:t>
            </a:r>
          </a:p>
          <a:p>
            <a:pPr lvl="2"/>
            <a:r>
              <a:rPr lang="en-US" dirty="0" smtClean="0"/>
              <a:t>Use testing ID for </a:t>
            </a:r>
            <a:r>
              <a:rPr lang="en-US" dirty="0" err="1" smtClean="0"/>
              <a:t>Paypal</a:t>
            </a:r>
            <a:endParaRPr lang="en-US" dirty="0" smtClean="0"/>
          </a:p>
          <a:p>
            <a:pPr lvl="2"/>
            <a:r>
              <a:rPr lang="en-US" dirty="0" smtClean="0"/>
              <a:t>Use testing ID for credit card information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79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Demo of the shopping cart.</a:t>
            </a:r>
          </a:p>
          <a:p>
            <a:pPr lvl="1"/>
            <a:r>
              <a:rPr lang="en-US" dirty="0" smtClean="0"/>
              <a:t>Make sure </a:t>
            </a:r>
            <a:r>
              <a:rPr lang="en-US" b="1" dirty="0" err="1" smtClean="0">
                <a:solidFill>
                  <a:srgbClr val="FF0000"/>
                </a:solidFill>
              </a:rPr>
              <a:t>mongod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is started</a:t>
            </a:r>
            <a:endParaRPr lang="en-US" dirty="0" smtClean="0"/>
          </a:p>
          <a:p>
            <a:pPr lvl="1"/>
            <a:r>
              <a:rPr lang="en-US" dirty="0" smtClean="0"/>
              <a:t>Go to the </a:t>
            </a:r>
            <a:r>
              <a:rPr lang="en-US" b="1" dirty="0" smtClean="0">
                <a:solidFill>
                  <a:srgbClr val="FF0000"/>
                </a:solidFill>
              </a:rPr>
              <a:t>solution</a:t>
            </a:r>
            <a:r>
              <a:rPr lang="en-US" dirty="0" smtClean="0"/>
              <a:t> folder</a:t>
            </a:r>
          </a:p>
          <a:p>
            <a:pPr lvl="1"/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install</a:t>
            </a:r>
          </a:p>
          <a:p>
            <a:pPr lvl="1"/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start</a:t>
            </a:r>
            <a:endParaRPr lang="en-US" dirty="0"/>
          </a:p>
          <a:p>
            <a:pPr lvl="1"/>
            <a:r>
              <a:rPr lang="en-US" dirty="0" smtClean="0"/>
              <a:t>Browse to </a:t>
            </a:r>
            <a:r>
              <a:rPr lang="en-US" dirty="0" smtClean="0">
                <a:hlinkClick r:id="rId2"/>
              </a:rPr>
              <a:t>http://localhost:8000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of the Shopping Cart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18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005882848"/>
              </p:ext>
            </p:extLst>
          </p:nvPr>
        </p:nvGraphicFramePr>
        <p:xfrm>
          <a:off x="503107" y="1353312"/>
          <a:ext cx="8107493" cy="4818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Application?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79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From the user perspective</a:t>
            </a:r>
          </a:p>
          <a:p>
            <a:pPr lvl="1"/>
            <a:r>
              <a:rPr lang="en-US" dirty="0" smtClean="0"/>
              <a:t>The application is a set of pages</a:t>
            </a:r>
          </a:p>
          <a:p>
            <a:pPr lvl="1"/>
            <a:r>
              <a:rPr lang="en-US" dirty="0" smtClean="0"/>
              <a:t>The application goes through those pages under user command</a:t>
            </a:r>
          </a:p>
          <a:p>
            <a:pPr lvl="2"/>
            <a:r>
              <a:rPr lang="en-US" dirty="0" smtClean="0"/>
              <a:t>Mouse gestures</a:t>
            </a:r>
          </a:p>
          <a:p>
            <a:r>
              <a:rPr lang="en-US" dirty="0" smtClean="0"/>
              <a:t>From the server perspective</a:t>
            </a:r>
          </a:p>
          <a:p>
            <a:pPr lvl="1"/>
            <a:r>
              <a:rPr lang="en-US" dirty="0" smtClean="0"/>
              <a:t>The application is a set of functions</a:t>
            </a:r>
          </a:p>
          <a:p>
            <a:pPr lvl="1"/>
            <a:r>
              <a:rPr lang="en-US" dirty="0" smtClean="0"/>
              <a:t>The user provide input data through the browser</a:t>
            </a:r>
          </a:p>
          <a:p>
            <a:pPr lvl="1"/>
            <a:r>
              <a:rPr lang="en-US" dirty="0" smtClean="0"/>
              <a:t>The server performs the business logic</a:t>
            </a:r>
          </a:p>
          <a:p>
            <a:r>
              <a:rPr lang="en-US" dirty="0" smtClean="0"/>
              <a:t>From the database perspective</a:t>
            </a:r>
          </a:p>
          <a:p>
            <a:pPr lvl="1"/>
            <a:r>
              <a:rPr lang="en-US" dirty="0" smtClean="0"/>
              <a:t>The application is a set of tables</a:t>
            </a:r>
          </a:p>
          <a:p>
            <a:pPr lvl="1"/>
            <a:r>
              <a:rPr lang="en-US" dirty="0" smtClean="0"/>
              <a:t>The data is manipulated by the server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Answer is YES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79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User Perspective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19199"/>
            <a:ext cx="3124200" cy="17936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1066800"/>
            <a:ext cx="3423970" cy="19428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3614468"/>
            <a:ext cx="3120528" cy="24434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3810000"/>
            <a:ext cx="3835400" cy="2220495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1828800" y="1905000"/>
            <a:ext cx="3200400" cy="45720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486400" y="2514600"/>
            <a:ext cx="304800" cy="281940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267200" y="3962400"/>
            <a:ext cx="1143000" cy="91440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590800" y="3657600"/>
            <a:ext cx="2743200" cy="60960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79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Pages are stored as templates</a:t>
            </a:r>
          </a:p>
          <a:p>
            <a:pPr lvl="1"/>
            <a:r>
              <a:rPr lang="en-US" dirty="0" smtClean="0"/>
              <a:t>May contain EL (Expression Language) parts to indicate where the dynamic parts go.</a:t>
            </a:r>
          </a:p>
          <a:p>
            <a:pPr lvl="1"/>
            <a:r>
              <a:rPr lang="en-US" dirty="0" smtClean="0"/>
              <a:t>Separates pages into header, footer, body, etc.</a:t>
            </a:r>
          </a:p>
          <a:p>
            <a:r>
              <a:rPr lang="en-US" dirty="0" smtClean="0"/>
              <a:t>Header (</a:t>
            </a:r>
            <a:r>
              <a:rPr lang="en-US" dirty="0" err="1" smtClean="0"/>
              <a:t>master.template</a:t>
            </a:r>
            <a:r>
              <a:rPr lang="en-US" dirty="0" smtClean="0"/>
              <a:t>) contains 5 of the links</a:t>
            </a:r>
          </a:p>
          <a:p>
            <a:pPr lvl="1"/>
            <a:r>
              <a:rPr lang="en-US" dirty="0" smtClean="0"/>
              <a:t>Shows up on all pages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Kraken and the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79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Functions:</a:t>
            </a:r>
          </a:p>
          <a:p>
            <a:pPr lvl="1"/>
            <a:r>
              <a:rPr lang="en-US" dirty="0" err="1" smtClean="0"/>
              <a:t>addToCart</a:t>
            </a:r>
            <a:r>
              <a:rPr lang="en-US" dirty="0" smtClean="0"/>
              <a:t>(</a:t>
            </a:r>
            <a:r>
              <a:rPr lang="en-US" dirty="0"/>
              <a:t> </a:t>
            </a:r>
            <a:r>
              <a:rPr lang="en-US" dirty="0" err="1" smtClean="0"/>
              <a:t>itemId</a:t>
            </a:r>
            <a:r>
              <a:rPr lang="en-US" dirty="0"/>
              <a:t> 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removeFromCart</a:t>
            </a:r>
            <a:r>
              <a:rPr lang="en-US" dirty="0" smtClean="0"/>
              <a:t>( </a:t>
            </a:r>
            <a:r>
              <a:rPr lang="en-US" dirty="0" err="1" smtClean="0"/>
              <a:t>itemId</a:t>
            </a:r>
            <a:r>
              <a:rPr lang="en-US" dirty="0" smtClean="0"/>
              <a:t> )</a:t>
            </a:r>
          </a:p>
          <a:p>
            <a:pPr lvl="1"/>
            <a:r>
              <a:rPr lang="en-US" dirty="0" err="1" smtClean="0"/>
              <a:t>createItem</a:t>
            </a:r>
            <a:r>
              <a:rPr lang="en-US" dirty="0" smtClean="0"/>
              <a:t>( name, price )</a:t>
            </a:r>
          </a:p>
          <a:p>
            <a:pPr lvl="1"/>
            <a:r>
              <a:rPr lang="en-US" dirty="0" err="1" smtClean="0"/>
              <a:t>removeItem</a:t>
            </a:r>
            <a:r>
              <a:rPr lang="en-US" dirty="0" smtClean="0"/>
              <a:t>( </a:t>
            </a:r>
            <a:r>
              <a:rPr lang="en-US" dirty="0" err="1" smtClean="0"/>
              <a:t>itemId</a:t>
            </a:r>
            <a:r>
              <a:rPr lang="en-US" dirty="0" smtClean="0"/>
              <a:t> )</a:t>
            </a:r>
          </a:p>
          <a:p>
            <a:pPr lvl="1"/>
            <a:r>
              <a:rPr lang="en-US" dirty="0" err="1" smtClean="0"/>
              <a:t>checkOut</a:t>
            </a:r>
            <a:r>
              <a:rPr lang="en-US" dirty="0" smtClean="0"/>
              <a:t>( ….. )</a:t>
            </a:r>
          </a:p>
          <a:p>
            <a:r>
              <a:rPr lang="en-US" dirty="0" smtClean="0"/>
              <a:t>Each function does (a part) of the functional requirements.</a:t>
            </a:r>
          </a:p>
          <a:p>
            <a:r>
              <a:rPr lang="en-US" dirty="0" smtClean="0"/>
              <a:t>Functional Requirements?</a:t>
            </a:r>
          </a:p>
          <a:p>
            <a:pPr lvl="1"/>
            <a:r>
              <a:rPr lang="en-US" dirty="0" smtClean="0"/>
              <a:t>What does the application do?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Server Perspective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79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The application is a FORMs based application</a:t>
            </a:r>
          </a:p>
          <a:p>
            <a:r>
              <a:rPr lang="en-US" dirty="0" smtClean="0"/>
              <a:t>The user enters data in a series of forms</a:t>
            </a:r>
          </a:p>
          <a:p>
            <a:r>
              <a:rPr lang="en-US" dirty="0" smtClean="0"/>
              <a:t>The application:</a:t>
            </a:r>
          </a:p>
          <a:p>
            <a:pPr lvl="1"/>
            <a:r>
              <a:rPr lang="en-US" dirty="0" smtClean="0"/>
              <a:t>Provides a user interface for the </a:t>
            </a:r>
            <a:r>
              <a:rPr lang="en-US" dirty="0" err="1" smtClean="0"/>
              <a:t>db</a:t>
            </a:r>
            <a:r>
              <a:rPr lang="en-US" dirty="0" smtClean="0"/>
              <a:t> CRUD operations</a:t>
            </a:r>
          </a:p>
          <a:p>
            <a:r>
              <a:rPr lang="en-US" dirty="0" smtClean="0"/>
              <a:t>Most web applications are forms based applications</a:t>
            </a:r>
          </a:p>
          <a:p>
            <a:pPr lvl="1"/>
            <a:r>
              <a:rPr lang="en-US" dirty="0" smtClean="0"/>
              <a:t>Amazon, Costco, </a:t>
            </a:r>
            <a:r>
              <a:rPr lang="en-US" dirty="0" err="1" smtClean="0"/>
              <a:t>Walmart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Very few are algorithmic</a:t>
            </a:r>
          </a:p>
          <a:p>
            <a:pPr lvl="1"/>
            <a:r>
              <a:rPr lang="en-US" dirty="0" err="1" smtClean="0"/>
              <a:t>Paypal</a:t>
            </a:r>
            <a:r>
              <a:rPr lang="en-US" dirty="0" smtClean="0"/>
              <a:t>, Google, Google Analytics</a:t>
            </a:r>
          </a:p>
          <a:p>
            <a:pPr lvl="2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Perspective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79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PPT_template_v1">
  <a:themeElements>
    <a:clrScheme name="Custom 6">
      <a:dk1>
        <a:srgbClr val="000000"/>
      </a:dk1>
      <a:lt1>
        <a:srgbClr val="FFFFFF"/>
      </a:lt1>
      <a:dk2>
        <a:srgbClr val="F8981D"/>
      </a:dk2>
      <a:lt2>
        <a:srgbClr val="B32317"/>
      </a:lt2>
      <a:accent1>
        <a:srgbClr val="00457C"/>
      </a:accent1>
      <a:accent2>
        <a:srgbClr val="0079C1"/>
      </a:accent2>
      <a:accent3>
        <a:srgbClr val="6DB33F"/>
      </a:accent3>
      <a:accent4>
        <a:srgbClr val="C2CD23"/>
      </a:accent4>
      <a:accent5>
        <a:srgbClr val="007C85"/>
      </a:accent5>
      <a:accent6>
        <a:srgbClr val="26BCD7"/>
      </a:accent6>
      <a:hlink>
        <a:srgbClr val="0079C1"/>
      </a:hlink>
      <a:folHlink>
        <a:srgbClr val="C3CE2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57150" cmpd="sng">
          <a:solidFill>
            <a:srgbClr val="FF0000"/>
          </a:solidFill>
          <a:tailEnd type="triangle"/>
        </a:ln>
      </a:spPr>
      <a:bodyPr rtlCol="0" anchor="ctr"/>
      <a:lstStyle>
        <a:defPPr algn="ctr">
          <a:defRPr>
            <a:solidFill>
              <a:srgbClr val="FF0000"/>
            </a:solidFill>
          </a:defRPr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 w="19050">
          <a:solidFill>
            <a:srgbClr val="717074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t">
        <a:spAutoFit/>
      </a:bodyPr>
      <a:lstStyle>
        <a:defPPr marR="0" algn="l" defTabSz="457200" rtl="0" eaLnBrk="1" fontAlgn="auto" latinLnBrk="0" hangingPunct="1">
          <a:lnSpc>
            <a:spcPct val="100000"/>
          </a:lnSpc>
          <a:spcBef>
            <a:spcPct val="0"/>
          </a:spcBef>
          <a:buClrTx/>
          <a:buSzTx/>
          <a:tabLst/>
          <a:defRPr kumimoji="0" sz="2200" b="0" i="0" u="none" strike="noStrike" kern="1200" spc="0" normalizeH="0" baseline="0" noProof="0" dirty="0" smtClean="0">
            <a:ln>
              <a:noFill/>
            </a:ln>
            <a:effectLst/>
            <a:uLnTx/>
            <a:uFillTx/>
            <a:latin typeface="Arial"/>
            <a:ea typeface="+mn-ea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PPT_template_v1</Template>
  <TotalTime>2190</TotalTime>
  <Words>508</Words>
  <Application>Microsoft Macintosh PowerPoint</Application>
  <PresentationFormat>On-screen Show (4:3)</PresentationFormat>
  <Paragraphs>99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PPT_template_v1</vt:lpstr>
      <vt:lpstr>Kraken Shopping Cart Example</vt:lpstr>
      <vt:lpstr>Overview</vt:lpstr>
      <vt:lpstr>Demo of the Shopping Cart</vt:lpstr>
      <vt:lpstr>What is the Application?</vt:lpstr>
      <vt:lpstr>The Answer is YES</vt:lpstr>
      <vt:lpstr>The User Perspective</vt:lpstr>
      <vt:lpstr>Kraken and the View</vt:lpstr>
      <vt:lpstr>The Server Perspective</vt:lpstr>
      <vt:lpstr>Database Perspective</vt:lpstr>
      <vt:lpstr>Database Perspective</vt:lpstr>
      <vt:lpstr>What does Node do?</vt:lpstr>
      <vt:lpstr>Summary</vt:lpstr>
    </vt:vector>
  </TitlesOfParts>
  <Company>eBay,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Boyd, Clay</cp:lastModifiedBy>
  <cp:revision>840</cp:revision>
  <cp:lastPrinted>2011-10-12T18:09:11Z</cp:lastPrinted>
  <dcterms:created xsi:type="dcterms:W3CDTF">2013-02-07T04:33:41Z</dcterms:created>
  <dcterms:modified xsi:type="dcterms:W3CDTF">2014-12-05T00:45:29Z</dcterms:modified>
</cp:coreProperties>
</file>