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98" r:id="rId2"/>
    <p:sldId id="299" r:id="rId3"/>
    <p:sldId id="300" r:id="rId4"/>
    <p:sldId id="301" r:id="rId5"/>
    <p:sldId id="315" r:id="rId6"/>
    <p:sldId id="303" r:id="rId7"/>
    <p:sldId id="304" r:id="rId8"/>
    <p:sldId id="316" r:id="rId9"/>
    <p:sldId id="305" r:id="rId10"/>
    <p:sldId id="306" r:id="rId11"/>
    <p:sldId id="307" r:id="rId12"/>
    <p:sldId id="308" r:id="rId13"/>
    <p:sldId id="318" r:id="rId14"/>
    <p:sldId id="317" r:id="rId15"/>
    <p:sldId id="310" r:id="rId16"/>
    <p:sldId id="311" r:id="rId17"/>
    <p:sldId id="312" r:id="rId18"/>
    <p:sldId id="313" r:id="rId19"/>
    <p:sldId id="314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4" autoAdjust="0"/>
    <p:restoredTop sz="78871" autoAdjust="0"/>
  </p:normalViewPr>
  <p:slideViewPr>
    <p:cSldViewPr showGuides="1">
      <p:cViewPr varScale="1">
        <p:scale>
          <a:sx n="83" d="100"/>
          <a:sy n="83" d="100"/>
        </p:scale>
        <p:origin x="720" y="184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tags" Target="tags/tag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94C41-AFE7-4A1F-AB5D-F6B560C1604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72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693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2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Async.js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9661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ular Callout 5"/>
          <p:cNvSpPr/>
          <p:nvPr/>
        </p:nvSpPr>
        <p:spPr bwMode="auto">
          <a:xfrm>
            <a:off x="5257800" y="3239869"/>
            <a:ext cx="3446813" cy="646331"/>
          </a:xfrm>
          <a:prstGeom prst="wedgeRectCallout">
            <a:avLst>
              <a:gd name="adj1" fmla="val -98804"/>
              <a:gd name="adj2" fmla="val 1971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callback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is of form</a:t>
            </a:r>
            <a:b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</a:b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(err, result[, result…])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Run given array of functions in series</a:t>
            </a:r>
          </a:p>
          <a:p>
            <a:r>
              <a:rPr lang="en-US" dirty="0" smtClean="0"/>
              <a:t>Pass results of prior to next</a:t>
            </a:r>
          </a:p>
          <a:p>
            <a:r>
              <a:rPr lang="en-US" dirty="0" smtClean="0"/>
              <a:t>First error ceases executions and calls callback with error</a:t>
            </a:r>
          </a:p>
          <a:p>
            <a:r>
              <a:rPr lang="en-US" dirty="0" smtClean="0"/>
              <a:t>On success, callback receives last result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async.waterfall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7853" y="3265503"/>
            <a:ext cx="6325808" cy="3108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firstTwo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(done)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done(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1, 2);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addOneToSum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first, second,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done)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done(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first + second + 1);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functions = [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firstTwo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addOneToSum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];</a:t>
            </a:r>
          </a:p>
          <a:p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async.waterfall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(functions,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onDone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result)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err;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assert.strictEqual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result,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4);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715000" y="5486400"/>
            <a:ext cx="2988361" cy="707886"/>
          </a:xfrm>
          <a:prstGeom prst="wedgeRectCallout">
            <a:avLst>
              <a:gd name="adj1" fmla="val -26045"/>
              <a:gd name="adj2" fmla="val -7835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result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is equal to</a:t>
            </a:r>
            <a:b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</a:b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last function's result</a:t>
            </a:r>
          </a:p>
        </p:txBody>
      </p:sp>
    </p:spTree>
    <p:extLst>
      <p:ext uri="{BB962C8B-B14F-4D97-AF65-F5344CB8AC3E}">
        <p14:creationId xmlns:p14="http://schemas.microsoft.com/office/powerpoint/2010/main" val="18201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Runs each function as early as possible, given prerequisites</a:t>
            </a:r>
          </a:p>
          <a:p>
            <a:r>
              <a:rPr lang="en-US" dirty="0" smtClean="0"/>
              <a:t>First error ceases executions and calls callback with error and results of functions completed so far</a:t>
            </a:r>
          </a:p>
          <a:p>
            <a:r>
              <a:rPr lang="en-US" dirty="0" smtClean="0"/>
              <a:t>On success, callback receives object of </a:t>
            </a:r>
            <a:r>
              <a:rPr lang="en-US" dirty="0" smtClean="0"/>
              <a:t>results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async.auto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0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ular Callout 9"/>
          <p:cNvSpPr/>
          <p:nvPr/>
        </p:nvSpPr>
        <p:spPr bwMode="auto">
          <a:xfrm>
            <a:off x="6463626" y="3896307"/>
            <a:ext cx="2240986" cy="1015663"/>
          </a:xfrm>
          <a:prstGeom prst="wedgeRectCallout">
            <a:avLst>
              <a:gd name="adj1" fmla="val -107524"/>
              <a:gd name="adj2" fmla="val -499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Call function after </a:t>
            </a: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writeFile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function has completed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async.auto</a:t>
            </a:r>
            <a:r>
              <a:rPr lang="en-US" dirty="0" smtClean="0"/>
              <a:t>: 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1725983"/>
            <a:ext cx="5474576" cy="4713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async.auto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getData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: </a:t>
            </a:r>
            <a:r>
              <a:rPr lang="en-US" sz="105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function(done) 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('get data here');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5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done(null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'data', 'converted to array');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},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makeFolder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: </a:t>
            </a:r>
            <a:r>
              <a:rPr lang="en-US" sz="105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function(done) 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('make folder here');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5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done(null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'folder');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},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writeFile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: [ '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getData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', '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makeFolder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', </a:t>
            </a:r>
            <a:r>
              <a:rPr lang="en-US" sz="105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function(done, 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results)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('write file here');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5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done(null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'filename');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 ],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emailLink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: [ '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writeFile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', </a:t>
            </a:r>
            <a:r>
              <a:rPr lang="en-US" sz="105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function(done, 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results)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('create email link here');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5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done(null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'file' :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results.writeFile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'email' : '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user@example.com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'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 ]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}, function(err, results)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('err = ', err);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('results = ', results);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457200" y="1143000"/>
            <a:ext cx="2240986" cy="400110"/>
          </a:xfrm>
          <a:prstGeom prst="wedgeRectCallout">
            <a:avLst>
              <a:gd name="adj1" fmla="val 1670"/>
              <a:gd name="adj2" fmla="val 11878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Map of instructions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3505200" y="1143000"/>
            <a:ext cx="2240986" cy="400110"/>
          </a:xfrm>
          <a:prstGeom prst="wedgeRectCallout">
            <a:avLst>
              <a:gd name="adj1" fmla="val -99574"/>
              <a:gd name="adj2" fmla="val 13943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Simply call function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562600" y="2368696"/>
            <a:ext cx="3142012" cy="1015663"/>
          </a:xfrm>
          <a:prstGeom prst="wedgeRectCallout">
            <a:avLst>
              <a:gd name="adj1" fmla="val -82946"/>
              <a:gd name="adj2" fmla="val 5778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Call function after </a:t>
            </a: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getData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&amp; </a:t>
            </a: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makeFolder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functions have completed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5562600" y="5116143"/>
            <a:ext cx="3142012" cy="1015663"/>
          </a:xfrm>
          <a:prstGeom prst="wedgeRectCallout">
            <a:avLst>
              <a:gd name="adj1" fmla="val -123352"/>
              <a:gd name="adj2" fmla="val -6689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results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is always a map of instruction key to function's return value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6463626" y="841085"/>
            <a:ext cx="2240986" cy="1323439"/>
          </a:xfrm>
          <a:prstGeom prst="wedgeRectCallout">
            <a:avLst>
              <a:gd name="adj1" fmla="val -139048"/>
              <a:gd name="adj2" fmla="val 6784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Multiple results are converted to an array when accessed later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79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As </a:t>
            </a:r>
            <a:r>
              <a:rPr lang="en-US" dirty="0" smtClean="0"/>
              <a:t>of versions </a:t>
            </a:r>
            <a:r>
              <a:rPr lang="en-US" dirty="0" smtClean="0">
                <a:solidFill>
                  <a:srgbClr val="FF0000"/>
                </a:solidFill>
              </a:rPr>
              <a:t>2.0.0-rc3</a:t>
            </a:r>
            <a:r>
              <a:rPr lang="en-US" dirty="0" smtClean="0"/>
              <a:t>, the signature of the tasks has changed.</a:t>
            </a:r>
          </a:p>
          <a:p>
            <a:pPr lvl="1"/>
            <a:r>
              <a:rPr lang="en-US" dirty="0" smtClean="0"/>
              <a:t>Signature: </a:t>
            </a:r>
            <a:r>
              <a:rPr lang="en-US" dirty="0" smtClean="0">
                <a:solidFill>
                  <a:srgbClr val="FF0000"/>
                </a:solidFill>
              </a:rPr>
              <a:t>functio</a:t>
            </a:r>
            <a:r>
              <a:rPr lang="en-US" dirty="0" smtClean="0">
                <a:solidFill>
                  <a:srgbClr val="FF0000"/>
                </a:solidFill>
              </a:rPr>
              <a:t>n task(results, callback)</a:t>
            </a:r>
          </a:p>
          <a:p>
            <a:pPr lvl="2"/>
            <a:r>
              <a:rPr lang="en-US" dirty="0" smtClean="0"/>
              <a:t>For all the tasks with dependencies</a:t>
            </a:r>
          </a:p>
          <a:p>
            <a:pPr lvl="2"/>
            <a:r>
              <a:rPr lang="en-US" dirty="0" smtClean="0"/>
              <a:t>Variable </a:t>
            </a:r>
            <a:r>
              <a:rPr lang="en-US" dirty="0" smtClean="0">
                <a:solidFill>
                  <a:srgbClr val="FF0000"/>
                </a:solidFill>
              </a:rPr>
              <a:t>results</a:t>
            </a:r>
            <a:r>
              <a:rPr lang="en-US" dirty="0" smtClean="0"/>
              <a:t> is a hash of current results</a:t>
            </a:r>
            <a:endParaRPr lang="en-US" dirty="0"/>
          </a:p>
          <a:p>
            <a:pPr lvl="1"/>
            <a:r>
              <a:rPr lang="en-US" dirty="0" smtClean="0"/>
              <a:t>Signature: </a:t>
            </a:r>
            <a:r>
              <a:rPr lang="en-US" dirty="0" smtClean="0">
                <a:solidFill>
                  <a:srgbClr val="FF0000"/>
                </a:solidFill>
              </a:rPr>
              <a:t>function task(callback)</a:t>
            </a:r>
          </a:p>
          <a:p>
            <a:pPr lvl="2"/>
            <a:r>
              <a:rPr lang="en-US" dirty="0" smtClean="0"/>
              <a:t>For tasks with NO dependencies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async.auto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6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Collection </a:t>
            </a:r>
            <a:r>
              <a:rPr lang="en-US" dirty="0"/>
              <a:t>processing features asynchronous </a:t>
            </a:r>
            <a:r>
              <a:rPr lang="en-US" dirty="0" smtClean="0"/>
              <a:t>functions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: Collections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2466"/>
              </p:ext>
            </p:extLst>
          </p:nvPr>
        </p:nvGraphicFramePr>
        <p:xfrm>
          <a:off x="1676400" y="2590800"/>
          <a:ext cx="5715001" cy="240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7563"/>
                <a:gridCol w="23574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each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detect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map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Monaco"/>
                          <a:cs typeface="Monaco"/>
                        </a:rPr>
                        <a:t>sortBy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filter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some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reject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every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reduce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Monaco"/>
                          <a:cs typeface="Monaco"/>
                        </a:rPr>
                        <a:t>concat</a:t>
                      </a:r>
                      <a:endParaRPr lang="en-US" sz="2000" dirty="0"/>
                    </a:p>
                  </a:txBody>
                  <a:tcPr/>
                </a:tc>
              </a:tr>
              <a:tr h="365759">
                <a:tc gridSpan="2">
                  <a:txBody>
                    <a:bodyPr/>
                    <a:lstStyle/>
                    <a:p>
                      <a:r>
                        <a:rPr lang="en-US" sz="2200" dirty="0" smtClean="0"/>
                        <a:t>(And</a:t>
                      </a:r>
                      <a:r>
                        <a:rPr lang="en-US" sz="2200" baseline="0" dirty="0" smtClean="0"/>
                        <a:t> more)</a:t>
                      </a:r>
                      <a:endParaRPr lang="en-US" sz="2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Applies</a:t>
            </a:r>
            <a:r>
              <a:rPr lang="en-US" dirty="0" smtClean="0"/>
              <a:t> a function to each element in an array, </a:t>
            </a:r>
            <a:r>
              <a:rPr lang="en-US" dirty="0" smtClean="0">
                <a:solidFill>
                  <a:srgbClr val="FF0000"/>
                </a:solidFill>
              </a:rPr>
              <a:t>in parallel</a:t>
            </a:r>
          </a:p>
          <a:p>
            <a:r>
              <a:rPr lang="en-US" dirty="0" smtClean="0"/>
              <a:t>Form: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async.each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arr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 err="1" smtClean="0">
                <a:latin typeface="Monaco"/>
                <a:cs typeface="Monaco"/>
              </a:rPr>
              <a:t>userFn</a:t>
            </a:r>
            <a:r>
              <a:rPr lang="en-US" sz="2000" dirty="0" smtClean="0">
                <a:latin typeface="Monaco"/>
                <a:cs typeface="Monaco"/>
              </a:rPr>
              <a:t>, callback)</a:t>
            </a:r>
          </a:p>
          <a:p>
            <a:pPr lvl="1"/>
            <a:r>
              <a:rPr lang="en-US" sz="1600" dirty="0" err="1">
                <a:latin typeface="Monaco"/>
                <a:cs typeface="Monaco"/>
              </a:rPr>
              <a:t>arr</a:t>
            </a:r>
            <a:r>
              <a:rPr lang="en-US" dirty="0" smtClean="0"/>
              <a:t>: the array of elements</a:t>
            </a:r>
          </a:p>
          <a:p>
            <a:pPr lvl="1"/>
            <a:r>
              <a:rPr lang="en-US" sz="1600" dirty="0" err="1" smtClean="0">
                <a:latin typeface="Monaco"/>
                <a:cs typeface="Monaco"/>
              </a:rPr>
              <a:t>userFn</a:t>
            </a:r>
            <a:r>
              <a:rPr lang="en-US" sz="1600" dirty="0" smtClean="0">
                <a:latin typeface="Monaco"/>
                <a:cs typeface="Monaco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element, callback</a:t>
            </a:r>
            <a:r>
              <a:rPr lang="en-US" sz="1600" dirty="0" smtClean="0">
                <a:latin typeface="Monaco"/>
                <a:cs typeface="Monaco"/>
              </a:rPr>
              <a:t>)</a:t>
            </a:r>
            <a:r>
              <a:rPr lang="en-US" dirty="0" smtClean="0"/>
              <a:t>: the function to apply to each element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callback</a:t>
            </a:r>
            <a:r>
              <a:rPr lang="en-US" dirty="0" smtClean="0"/>
              <a:t>: function of form </a:t>
            </a:r>
            <a:r>
              <a:rPr lang="en-US" sz="1600" dirty="0">
                <a:latin typeface="Monaco"/>
                <a:cs typeface="Monaco"/>
              </a:rPr>
              <a:t>callback(</a:t>
            </a:r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err</a:t>
            </a:r>
            <a:r>
              <a:rPr lang="en-US" sz="1600" dirty="0">
                <a:latin typeface="Monaco"/>
                <a:cs typeface="Monaco"/>
              </a:rPr>
              <a:t>)</a:t>
            </a:r>
          </a:p>
          <a:p>
            <a:r>
              <a:rPr lang="en-US" dirty="0"/>
              <a:t>The callback </a:t>
            </a:r>
            <a:r>
              <a:rPr lang="en-US" dirty="0" smtClean="0"/>
              <a:t>passed to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userFn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takes one parameter: an error if there was one or null</a:t>
            </a:r>
          </a:p>
          <a:p>
            <a:r>
              <a:rPr lang="en-US" dirty="0"/>
              <a:t>This callback must be invoked at the end of your </a:t>
            </a:r>
            <a:r>
              <a:rPr lang="en-US" dirty="0" smtClean="0"/>
              <a:t>function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async.eachSeries</a:t>
            </a:r>
            <a:r>
              <a:rPr lang="en-US" sz="2000" dirty="0">
                <a:latin typeface="Monaco"/>
                <a:cs typeface="Monaco"/>
              </a:rPr>
              <a:t>()</a:t>
            </a:r>
            <a:r>
              <a:rPr lang="en-US" dirty="0" smtClean="0"/>
              <a:t> to process the array in order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4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async.each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1905000"/>
            <a:ext cx="568706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files = [ </a:t>
            </a:r>
            <a:r>
              <a:rPr lang="en-US" sz="1100" b="1" dirty="0">
                <a:solidFill>
                  <a:srgbClr val="2A00FF"/>
                </a:solidFill>
                <a:latin typeface="Monaco"/>
              </a:rPr>
              <a:t>'test/</a:t>
            </a:r>
            <a:r>
              <a:rPr lang="en-US" sz="1100" b="1" dirty="0" err="1">
                <a:solidFill>
                  <a:srgbClr val="2A00FF"/>
                </a:solidFill>
                <a:latin typeface="Monaco"/>
              </a:rPr>
              <a:t>foo.txt</a:t>
            </a:r>
            <a:r>
              <a:rPr lang="en-US" sz="11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100" b="1" dirty="0">
                <a:solidFill>
                  <a:srgbClr val="2A00FF"/>
                </a:solidFill>
                <a:latin typeface="Monaco"/>
              </a:rPr>
              <a:t>'test/</a:t>
            </a:r>
            <a:r>
              <a:rPr lang="en-US" sz="1100" b="1" dirty="0" err="1">
                <a:solidFill>
                  <a:srgbClr val="2A00FF"/>
                </a:solidFill>
                <a:latin typeface="Monaco"/>
              </a:rPr>
              <a:t>bar.txt</a:t>
            </a:r>
            <a:r>
              <a:rPr lang="en-US" sz="11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100" b="1" dirty="0">
                <a:solidFill>
                  <a:srgbClr val="2A00FF"/>
                </a:solidFill>
                <a:latin typeface="Monaco"/>
              </a:rPr>
              <a:t>'test/</a:t>
            </a:r>
            <a:r>
              <a:rPr lang="en-US" sz="1100" b="1" dirty="0" err="1">
                <a:solidFill>
                  <a:srgbClr val="2A00FF"/>
                </a:solidFill>
                <a:latin typeface="Monaco"/>
              </a:rPr>
              <a:t>snafu.txt</a:t>
            </a:r>
            <a:r>
              <a:rPr lang="en-US" sz="11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];</a:t>
            </a:r>
          </a:p>
          <a:p>
            <a:r>
              <a:rPr lang="en-US" sz="11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contents = {};</a:t>
            </a:r>
          </a:p>
          <a:p>
            <a:endParaRPr lang="en-US" sz="1100" dirty="0">
              <a:latin typeface="Monaco"/>
            </a:endParaRPr>
          </a:p>
          <a:p>
            <a:r>
              <a:rPr lang="en-US" sz="11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read(file, </a:t>
            </a:r>
            <a:r>
              <a:rPr lang="en-US" sz="1100" b="1" dirty="0" smtClean="0">
                <a:solidFill>
                  <a:srgbClr val="000000"/>
                </a:solidFill>
                <a:latin typeface="Monaco"/>
              </a:rPr>
              <a:t>done) 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Monaco"/>
              </a:rPr>
              <a:t>fs.readFile</a:t>
            </a:r>
            <a:r>
              <a:rPr lang="en-US" sz="1100" dirty="0">
                <a:solidFill>
                  <a:srgbClr val="000000"/>
                </a:solidFill>
                <a:latin typeface="Monaco"/>
              </a:rPr>
              <a:t>(file,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/>
              </a:rPr>
              <a:t>onRead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(err, data)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(err)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100" smtClean="0">
                <a:solidFill>
                  <a:srgbClr val="000000"/>
                </a:solidFill>
                <a:latin typeface="Monaco"/>
              </a:rPr>
              <a:t>return done(err</a:t>
            </a:r>
            <a:r>
              <a:rPr lang="en-US" sz="1100" dirty="0" smtClean="0">
                <a:solidFill>
                  <a:srgbClr val="000000"/>
                </a:solidFill>
                <a:latin typeface="Monaco"/>
              </a:rPr>
              <a:t>);</a:t>
            </a:r>
            <a:endParaRPr lang="en-US" sz="1100" dirty="0">
              <a:solidFill>
                <a:srgbClr val="000000"/>
              </a:solidFill>
              <a:latin typeface="Monaco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contents[file] = </a:t>
            </a:r>
            <a:r>
              <a:rPr lang="en-US" sz="1100" dirty="0" err="1">
                <a:solidFill>
                  <a:srgbClr val="000000"/>
                </a:solidFill>
                <a:latin typeface="Monaco"/>
              </a:rPr>
              <a:t>data.toString</a:t>
            </a:r>
            <a:r>
              <a:rPr lang="en-US" sz="1100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100" dirty="0" smtClean="0">
                <a:solidFill>
                  <a:srgbClr val="000000"/>
                </a:solidFill>
                <a:latin typeface="Monaco"/>
              </a:rPr>
              <a:t>done();</a:t>
            </a:r>
            <a:endParaRPr lang="en-US" sz="1100" dirty="0">
              <a:solidFill>
                <a:srgbClr val="000000"/>
              </a:solidFill>
              <a:latin typeface="Monaco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});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Monaco"/>
              </a:rPr>
              <a:t>}</a:t>
            </a:r>
            <a:br>
              <a:rPr lang="en-US" sz="1100" dirty="0" smtClean="0">
                <a:solidFill>
                  <a:srgbClr val="000000"/>
                </a:solidFill>
                <a:latin typeface="Monaco"/>
              </a:rPr>
            </a:br>
            <a:endParaRPr lang="en-US" sz="1100" dirty="0">
              <a:solidFill>
                <a:srgbClr val="000000"/>
              </a:solidFill>
              <a:latin typeface="Monaco"/>
            </a:endParaRPr>
          </a:p>
          <a:p>
            <a:endParaRPr lang="en-US" sz="1100" dirty="0">
              <a:latin typeface="Monaco"/>
            </a:endParaRPr>
          </a:p>
          <a:p>
            <a:r>
              <a:rPr lang="en-US" sz="1100" dirty="0" err="1">
                <a:solidFill>
                  <a:srgbClr val="000000"/>
                </a:solidFill>
                <a:latin typeface="Monaco"/>
              </a:rPr>
              <a:t>async.each</a:t>
            </a:r>
            <a:r>
              <a:rPr lang="en-US" sz="1100" dirty="0">
                <a:solidFill>
                  <a:srgbClr val="000000"/>
                </a:solidFill>
                <a:latin typeface="Monaco"/>
              </a:rPr>
              <a:t>(files, read,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/>
              </a:rPr>
              <a:t>onDone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(err)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(err)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100" b="1" dirty="0">
                <a:solidFill>
                  <a:srgbClr val="2A00FF"/>
                </a:solidFill>
                <a:latin typeface="Monaco"/>
              </a:rPr>
              <a:t>'error: '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+ err));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1100" dirty="0">
                <a:solidFill>
                  <a:srgbClr val="000000"/>
                </a:solidFill>
                <a:latin typeface="Monaco"/>
              </a:rPr>
              <a:t>(contents);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});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5887192" y="3013687"/>
            <a:ext cx="2817420" cy="707886"/>
          </a:xfrm>
          <a:prstGeom prst="wedgeRectCallout">
            <a:avLst>
              <a:gd name="adj1" fmla="val -176410"/>
              <a:gd name="adj2" fmla="val -4214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Call </a:t>
            </a: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done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with non-</a:t>
            </a: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null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for error condition…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2287980" y="3647939"/>
            <a:ext cx="2817420" cy="400110"/>
          </a:xfrm>
          <a:prstGeom prst="wedgeRectCallout">
            <a:avLst>
              <a:gd name="adj1" fmla="val -60017"/>
              <a:gd name="adj2" fmla="val -7854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…and </a:t>
            </a: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null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for success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4912578" y="2200960"/>
            <a:ext cx="3806761" cy="646331"/>
          </a:xfrm>
          <a:prstGeom prst="wedgeRectCallout">
            <a:avLst>
              <a:gd name="adj1" fmla="val -92856"/>
              <a:gd name="adj2" fmla="val -320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Iterator function is of form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function(element, done)</a:t>
            </a:r>
            <a:endParaRPr kumimoji="0" lang="en-US" sz="16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3529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Applies a function to each element in an array, </a:t>
            </a:r>
            <a:r>
              <a:rPr lang="en-US" dirty="0">
                <a:solidFill>
                  <a:srgbClr val="FF0000"/>
                </a:solidFill>
              </a:rPr>
              <a:t>in parallel</a:t>
            </a:r>
          </a:p>
          <a:p>
            <a:r>
              <a:rPr lang="en-US" dirty="0"/>
              <a:t>Form: </a:t>
            </a:r>
            <a:r>
              <a:rPr lang="en-US" sz="2000" dirty="0" err="1" smtClean="0">
                <a:latin typeface="Monaco"/>
                <a:cs typeface="Monaco"/>
              </a:rPr>
              <a:t>async.map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arr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userFn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, callback</a:t>
            </a:r>
            <a:r>
              <a:rPr lang="en-US" sz="2000" dirty="0">
                <a:latin typeface="Monaco"/>
                <a:cs typeface="Monaco"/>
              </a:rPr>
              <a:t>)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arr</a:t>
            </a:r>
            <a:r>
              <a:rPr lang="en-US" dirty="0"/>
              <a:t>: the array of elements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userFn</a:t>
            </a:r>
            <a:r>
              <a:rPr lang="en-US" dirty="0"/>
              <a:t>: the function to apply to each </a:t>
            </a:r>
            <a:r>
              <a:rPr lang="en-US" dirty="0" smtClean="0"/>
              <a:t>element, </a:t>
            </a:r>
          </a:p>
          <a:p>
            <a:pPr lvl="2"/>
            <a:r>
              <a:rPr lang="en-US" dirty="0" smtClean="0"/>
              <a:t>Signature is </a:t>
            </a:r>
            <a:r>
              <a:rPr lang="en-US" dirty="0" smtClean="0">
                <a:solidFill>
                  <a:srgbClr val="FF0000"/>
                </a:solidFill>
              </a:rPr>
              <a:t>function(element, callback)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callback</a:t>
            </a:r>
            <a:r>
              <a:rPr lang="en-US" dirty="0"/>
              <a:t>: function of form </a:t>
            </a:r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callback(</a:t>
            </a:r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err, results)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  <a:p>
            <a:pPr>
              <a:buSzPts val="2200"/>
              <a:buFont typeface="Arial"/>
              <a:buChar char="•"/>
            </a:pPr>
            <a:r>
              <a:rPr lang="en-US" dirty="0"/>
              <a:t>The callback passed to 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userFn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takes </a:t>
            </a:r>
            <a:r>
              <a:rPr lang="en-US" dirty="0" smtClean="0"/>
              <a:t>two parameters: </a:t>
            </a:r>
            <a:r>
              <a:rPr lang="en-US" dirty="0"/>
              <a:t>an error if there was one and the </a:t>
            </a:r>
            <a:r>
              <a:rPr lang="en-US" dirty="0" smtClean="0"/>
              <a:t>results</a:t>
            </a:r>
          </a:p>
          <a:p>
            <a:r>
              <a:rPr lang="en-US" dirty="0" smtClean="0"/>
              <a:t>This </a:t>
            </a:r>
            <a:r>
              <a:rPr lang="en-US" dirty="0"/>
              <a:t>callback must be invoked at the end of your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The results array will be in the same order as the source array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async.mapSeries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()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process the array in order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3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ular Callout 12"/>
          <p:cNvSpPr/>
          <p:nvPr/>
        </p:nvSpPr>
        <p:spPr bwMode="auto">
          <a:xfrm>
            <a:off x="5715000" y="4476690"/>
            <a:ext cx="2989745" cy="400110"/>
          </a:xfrm>
          <a:prstGeom prst="wedgeRectCallout">
            <a:avLst>
              <a:gd name="adj1" fmla="val -169690"/>
              <a:gd name="adj2" fmla="val -10813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Called when complete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async.map</a:t>
            </a:r>
            <a:r>
              <a:rPr lang="en-US" dirty="0" smtClean="0"/>
              <a:t> 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2228434"/>
            <a:ext cx="502733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/>
            </a:r>
            <a:br>
              <a:rPr lang="en-US" sz="11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</a:br>
            <a:r>
              <a:rPr lang="en-US" sz="11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numbers = [ 1, 2, 3, 4, 5 ];</a:t>
            </a:r>
          </a:p>
          <a:p>
            <a:r>
              <a:rPr lang="en-US" sz="1100" dirty="0">
                <a:solidFill>
                  <a:srgbClr val="3F7F5F"/>
                </a:solidFill>
                <a:latin typeface="Monaco"/>
              </a:rPr>
              <a:t>// goal: calculate the sum of the squares of each element</a:t>
            </a:r>
          </a:p>
          <a:p>
            <a:endParaRPr lang="en-US" sz="1100" dirty="0">
              <a:latin typeface="Monaco"/>
            </a:endParaRPr>
          </a:p>
          <a:p>
            <a:r>
              <a:rPr lang="en-US" sz="1100" dirty="0" err="1">
                <a:solidFill>
                  <a:srgbClr val="000000"/>
                </a:solidFill>
                <a:latin typeface="Monaco"/>
              </a:rPr>
              <a:t>async.map</a:t>
            </a:r>
            <a:r>
              <a:rPr lang="en-US" sz="1100" dirty="0">
                <a:solidFill>
                  <a:srgbClr val="000000"/>
                </a:solidFill>
                <a:latin typeface="Monaco"/>
              </a:rPr>
              <a:t>(numbers,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square(it, </a:t>
            </a:r>
            <a:r>
              <a:rPr lang="en-US" sz="1100" b="1" dirty="0" smtClean="0">
                <a:solidFill>
                  <a:srgbClr val="000000"/>
                </a:solidFill>
                <a:latin typeface="Monaco"/>
              </a:rPr>
              <a:t>done)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Monaco"/>
              </a:rPr>
              <a:t>  if (it &gt;= 0)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Monaco"/>
              </a:rPr>
              <a:t>     done(</a:t>
            </a:r>
            <a:r>
              <a:rPr lang="en-US" sz="1100" b="1" dirty="0" smtClean="0">
                <a:solidFill>
                  <a:srgbClr val="7F0055"/>
                </a:solidFill>
                <a:latin typeface="Monaco"/>
              </a:rPr>
              <a:t>null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, it * it</a:t>
            </a:r>
            <a:r>
              <a:rPr lang="en-US" sz="1100" b="1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Monaco"/>
              </a:rPr>
              <a:t>  } else {</a:t>
            </a:r>
            <a:endParaRPr lang="en-US" sz="1100" b="1" dirty="0">
              <a:solidFill>
                <a:srgbClr val="000000"/>
              </a:solidFill>
              <a:latin typeface="Monaco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Monaco"/>
              </a:rPr>
              <a:t>     done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(‘the number is less than zero</a:t>
            </a:r>
            <a:r>
              <a:rPr lang="en-US" sz="1100" b="1" dirty="0" smtClean="0">
                <a:solidFill>
                  <a:srgbClr val="000000"/>
                </a:solidFill>
                <a:latin typeface="Monaco"/>
              </a:rPr>
              <a:t>’);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Monaco"/>
              </a:rPr>
              <a:t>   }</a:t>
            </a:r>
            <a:endParaRPr lang="en-US" sz="1100" b="1" dirty="0">
              <a:solidFill>
                <a:srgbClr val="000000"/>
              </a:solidFill>
              <a:latin typeface="Monaco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Monaco"/>
              </a:rPr>
              <a:t>},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/>
              </a:rPr>
              <a:t>onMapped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(err, mapped)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(err)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throw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err;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100" b="1" dirty="0" smtClean="0">
                <a:solidFill>
                  <a:srgbClr val="7F0055"/>
                </a:solidFill>
                <a:latin typeface="Monaco"/>
              </a:rPr>
              <a:t>// Process results</a:t>
            </a:r>
            <a:endParaRPr lang="en-US" sz="1100" dirty="0">
              <a:solidFill>
                <a:srgbClr val="000000"/>
              </a:solidFill>
              <a:latin typeface="Monaco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});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5701024" y="2975155"/>
            <a:ext cx="2989745" cy="707886"/>
          </a:xfrm>
          <a:prstGeom prst="wedgeRectCallout">
            <a:avLst>
              <a:gd name="adj1" fmla="val -140190"/>
              <a:gd name="adj2" fmla="val 479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O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n success, error parameter is null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5791200" y="3886200"/>
            <a:ext cx="2989745" cy="400110"/>
          </a:xfrm>
          <a:prstGeom prst="wedgeRectCallout">
            <a:avLst>
              <a:gd name="adj1" fmla="val -176806"/>
              <a:gd name="adj2" fmla="val -9126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E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rror on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failure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4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sz="2000" dirty="0" smtClean="0"/>
              <a:t>Boomerang Effect:  clean code vs. over-indented code</a:t>
            </a:r>
          </a:p>
          <a:p>
            <a:pPr lvl="0"/>
            <a:r>
              <a:rPr lang="en-US" sz="2000" dirty="0" err="1" smtClean="0"/>
              <a:t>Async</a:t>
            </a:r>
            <a:r>
              <a:rPr lang="en-US" sz="2000" dirty="0" smtClean="0"/>
              <a:t>:  Control Flow</a:t>
            </a:r>
          </a:p>
          <a:p>
            <a:pPr lvl="1"/>
            <a:r>
              <a:rPr lang="en-US" sz="1800" dirty="0" err="1" smtClean="0">
                <a:solidFill>
                  <a:srgbClr val="FF0000"/>
                </a:solidFill>
                <a:latin typeface="Monaco"/>
                <a:cs typeface="Monaco"/>
              </a:rPr>
              <a:t>async.series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async.parallel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async.waterfall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async.auto</a:t>
            </a:r>
            <a:endParaRPr lang="en-US" dirty="0" smtClean="0">
              <a:solidFill>
                <a:srgbClr val="FF0000"/>
              </a:solidFill>
              <a:latin typeface="Monaco"/>
              <a:cs typeface="Monaco"/>
            </a:endParaRPr>
          </a:p>
          <a:p>
            <a:pPr lvl="0"/>
            <a:r>
              <a:rPr lang="en-US" sz="2000" dirty="0" err="1" smtClean="0"/>
              <a:t>Async</a:t>
            </a:r>
            <a:r>
              <a:rPr lang="en-US" sz="2000" dirty="0" smtClean="0"/>
              <a:t>:  Collections</a:t>
            </a:r>
          </a:p>
          <a:p>
            <a:pPr lvl="1"/>
            <a:r>
              <a:rPr lang="en-US" sz="1800" dirty="0" err="1" smtClean="0">
                <a:solidFill>
                  <a:srgbClr val="FF0000"/>
                </a:solidFill>
                <a:latin typeface="Monaco"/>
                <a:cs typeface="Monaco"/>
              </a:rPr>
              <a:t>async.each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1800" dirty="0" err="1" smtClean="0">
                <a:solidFill>
                  <a:srgbClr val="FF0000"/>
                </a:solidFill>
                <a:latin typeface="Monaco"/>
                <a:cs typeface="Monaco"/>
              </a:rPr>
              <a:t>async.map</a:t>
            </a:r>
            <a:endParaRPr lang="en-US" sz="1800" dirty="0" smtClean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8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 smtClean="0"/>
              <a:t>The Boomerang </a:t>
            </a:r>
            <a:r>
              <a:rPr lang="en-US" dirty="0"/>
              <a:t>E</a:t>
            </a:r>
            <a:r>
              <a:rPr lang="en-US" dirty="0" smtClean="0"/>
              <a:t>ffect</a:t>
            </a:r>
          </a:p>
          <a:p>
            <a:pPr lvl="0"/>
            <a:r>
              <a:rPr lang="en-US" dirty="0" err="1" smtClean="0"/>
              <a:t>Async</a:t>
            </a:r>
            <a:r>
              <a:rPr lang="en-US" dirty="0" smtClean="0"/>
              <a:t>: Control Flow</a:t>
            </a:r>
          </a:p>
          <a:p>
            <a:pPr lvl="1"/>
            <a:r>
              <a:rPr lang="en-US" dirty="0" err="1" smtClean="0"/>
              <a:t>async.series</a:t>
            </a:r>
            <a:endParaRPr lang="en-US" dirty="0" smtClean="0"/>
          </a:p>
          <a:p>
            <a:pPr lvl="1"/>
            <a:r>
              <a:rPr lang="en-US" dirty="0" err="1" smtClean="0"/>
              <a:t>async.parallel</a:t>
            </a:r>
            <a:endParaRPr lang="en-US" dirty="0" smtClean="0"/>
          </a:p>
          <a:p>
            <a:pPr lvl="1"/>
            <a:r>
              <a:rPr lang="en-US" dirty="0" err="1"/>
              <a:t>async.waterfall</a:t>
            </a:r>
            <a:endParaRPr lang="en-US" dirty="0"/>
          </a:p>
          <a:p>
            <a:pPr lvl="1"/>
            <a:r>
              <a:rPr lang="en-US" dirty="0" err="1" smtClean="0"/>
              <a:t>async.auto</a:t>
            </a:r>
            <a:endParaRPr lang="en-US" dirty="0" smtClean="0"/>
          </a:p>
          <a:p>
            <a:pPr lvl="0"/>
            <a:r>
              <a:rPr lang="en-US" dirty="0" err="1" smtClean="0"/>
              <a:t>Async</a:t>
            </a:r>
            <a:r>
              <a:rPr lang="en-US" dirty="0" smtClean="0"/>
              <a:t>: Collections</a:t>
            </a:r>
          </a:p>
          <a:p>
            <a:pPr lvl="1"/>
            <a:r>
              <a:rPr lang="en-US" dirty="0" err="1" smtClean="0"/>
              <a:t>async.each</a:t>
            </a:r>
            <a:endParaRPr lang="en-US" dirty="0" smtClean="0"/>
          </a:p>
          <a:p>
            <a:pPr lvl="1"/>
            <a:r>
              <a:rPr lang="en-US" dirty="0" err="1" smtClean="0"/>
              <a:t>async.map</a:t>
            </a:r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2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00000">
            <a:off x="697277" y="2329807"/>
            <a:ext cx="3838502" cy="38385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Repeatedly nesting callback results in heavily indented code</a:t>
            </a:r>
          </a:p>
          <a:p>
            <a:r>
              <a:rPr lang="en-US" dirty="0" smtClean="0"/>
              <a:t>Looks like a boomerang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Boomerang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61636" y="2317125"/>
            <a:ext cx="3839513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require(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6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fs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endParaRPr lang="en-US" sz="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append(callback)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fs.open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(__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dirname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'/</a:t>
            </a:r>
            <a:r>
              <a:rPr lang="en-US" sz="6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from.txt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'r'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from)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callback(err);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6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buffer =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Buffer(10);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fs.read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(from, buffer, 0,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buffer.length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0,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callback(err);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}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fs.close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(from,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callback(err);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}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fs.open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(__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dirname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'/</a:t>
            </a:r>
            <a:r>
              <a:rPr lang="en-US" sz="6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to.txt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'a'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to)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callback(err);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}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fs.fstat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(to,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s</a:t>
            </a:r>
            <a:r>
              <a:rPr lang="en-US" sz="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tats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callback(err);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}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fs.write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(to, buffer, 0,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buffer.length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</a:t>
            </a:r>
            <a:r>
              <a:rPr lang="en-US" sz="6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tats.size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callback(err);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  }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 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fs.close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(to, callback);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});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});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});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});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4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44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Async.js</a:t>
            </a:r>
            <a:r>
              <a:rPr lang="en-US" dirty="0" smtClean="0"/>
              <a:t> is a library to assist in asynchronous functions for</a:t>
            </a:r>
          </a:p>
          <a:p>
            <a:pPr lvl="1"/>
            <a:r>
              <a:rPr lang="en-US" dirty="0" smtClean="0"/>
              <a:t>control flow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ollection processing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</a:t>
            </a:r>
            <a:r>
              <a:rPr lang="en-US" dirty="0" err="1" smtClean="0"/>
              <a:t>Async.js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6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Control flow features include asynchronous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: Control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159666"/>
              </p:ext>
            </p:extLst>
          </p:nvPr>
        </p:nvGraphicFramePr>
        <p:xfrm>
          <a:off x="1600200" y="2438400"/>
          <a:ext cx="6096000" cy="2804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series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Monaco"/>
                          <a:cs typeface="Monaco"/>
                        </a:rPr>
                        <a:t>seq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parallel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queue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whilst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retry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until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iterator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forever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apply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waterfall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times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200" dirty="0" smtClean="0"/>
                        <a:t>(And more)</a:t>
                      </a:r>
                      <a:endParaRPr lang="en-US" sz="2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17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Run given array of functions in series</a:t>
            </a:r>
          </a:p>
          <a:p>
            <a:r>
              <a:rPr lang="en-US" dirty="0" smtClean="0"/>
              <a:t>First error ceases series and calls callback with error</a:t>
            </a:r>
          </a:p>
          <a:p>
            <a:r>
              <a:rPr lang="en-US" dirty="0" smtClean="0"/>
              <a:t>On success, callback receives array of results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async.series</a:t>
            </a:r>
            <a:r>
              <a:rPr lang="en-US" dirty="0" smtClean="0"/>
              <a:t>: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6271" y="3405188"/>
            <a:ext cx="4840544" cy="2462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function </a:t>
            </a:r>
            <a:r>
              <a:rPr lang="en-US" sz="1100" dirty="0">
                <a:solidFill>
                  <a:srgbClr val="FF0000"/>
                </a:solidFill>
                <a:latin typeface="Monaco"/>
                <a:ea typeface="Monaco"/>
                <a:cs typeface="Monaco"/>
              </a:rPr>
              <a:t>one</a:t>
            </a:r>
            <a:r>
              <a:rPr lang="en-US" sz="11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(done) 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 smtClean="0">
                <a:solidFill>
                  <a:srgbClr val="FF0000"/>
                </a:solidFill>
                <a:latin typeface="Monaco"/>
                <a:ea typeface="Monaco"/>
                <a:cs typeface="Monaco"/>
              </a:rPr>
              <a:t>done</a:t>
            </a:r>
            <a:r>
              <a:rPr lang="en-US" sz="11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null, 1);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function </a:t>
            </a:r>
            <a:r>
              <a:rPr lang="en-US" sz="1100" dirty="0">
                <a:solidFill>
                  <a:srgbClr val="FF0000"/>
                </a:solidFill>
                <a:latin typeface="Monaco"/>
                <a:ea typeface="Monaco"/>
                <a:cs typeface="Monaco"/>
              </a:rPr>
              <a:t>two</a:t>
            </a:r>
            <a:r>
              <a:rPr lang="en-US" sz="11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(done) 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 smtClean="0">
                <a:solidFill>
                  <a:srgbClr val="FF0000"/>
                </a:solidFill>
                <a:latin typeface="Monaco"/>
                <a:ea typeface="Monaco"/>
                <a:cs typeface="Monaco"/>
              </a:rPr>
              <a:t>done</a:t>
            </a:r>
            <a:r>
              <a:rPr lang="en-US" sz="11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null, 2);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functions = [ one, two ];</a:t>
            </a:r>
          </a:p>
          <a:p>
            <a:endParaRPr lang="en-US" sz="11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async.series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(functions, function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onDone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results)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if (err)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throw err;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assert.deepEqual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(results, [ 1, 2 ]);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6019800" y="2895600"/>
            <a:ext cx="2210113" cy="646331"/>
          </a:xfrm>
          <a:prstGeom prst="wedgeRectCallout">
            <a:avLst>
              <a:gd name="adj1" fmla="val -194160"/>
              <a:gd name="adj2" fmla="val 7699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callback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is of form </a:t>
            </a: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(err, result)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6019800" y="3686834"/>
            <a:ext cx="2210113" cy="1015663"/>
          </a:xfrm>
          <a:prstGeom prst="wedgeRectCallout">
            <a:avLst>
              <a:gd name="adj1" fmla="val -132634"/>
              <a:gd name="adj2" fmla="val 538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Called when all functions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called or error encountered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6019800" y="5329921"/>
            <a:ext cx="2210113" cy="707886"/>
          </a:xfrm>
          <a:prstGeom prst="wedgeRectCallout">
            <a:avLst>
              <a:gd name="adj1" fmla="val -91856"/>
              <a:gd name="adj2" fmla="val -9205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results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contains array of results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52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Run given </a:t>
            </a:r>
            <a:r>
              <a:rPr lang="en-US" i="1" dirty="0" smtClean="0"/>
              <a:t>object </a:t>
            </a:r>
            <a:r>
              <a:rPr lang="en-US" dirty="0" smtClean="0"/>
              <a:t>of functions in series</a:t>
            </a:r>
          </a:p>
          <a:p>
            <a:r>
              <a:rPr lang="en-US" dirty="0" smtClean="0"/>
              <a:t>First error ceases series and calls callback with error</a:t>
            </a:r>
          </a:p>
          <a:p>
            <a:r>
              <a:rPr lang="en-US" dirty="0" smtClean="0"/>
              <a:t>On success, callback receives </a:t>
            </a:r>
            <a:r>
              <a:rPr lang="en-US" i="1" dirty="0" smtClean="0"/>
              <a:t>object</a:t>
            </a:r>
            <a:r>
              <a:rPr lang="en-US" dirty="0" smtClean="0"/>
              <a:t> of results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async.series</a:t>
            </a:r>
            <a:r>
              <a:rPr lang="en-US" dirty="0" smtClean="0"/>
              <a:t>: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0656" y="2971800"/>
            <a:ext cx="484054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one</a:t>
            </a:r>
            <a:r>
              <a:rPr lang="en-US" sz="11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(done) 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done(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1);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two</a:t>
            </a:r>
            <a:r>
              <a:rPr lang="en-US" sz="11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(done) 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done(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2);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1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functions =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one : one,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two : two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};</a:t>
            </a:r>
          </a:p>
          <a:p>
            <a:endParaRPr lang="en-US" sz="11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async.series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(functions,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onDone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results)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err;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assert.deepEqual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(results,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one : 1,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two : 2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  <a:endParaRPr lang="en-US" sz="11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6019800" y="2819400"/>
            <a:ext cx="2210113" cy="646331"/>
          </a:xfrm>
          <a:prstGeom prst="wedgeRectCallout">
            <a:avLst>
              <a:gd name="adj1" fmla="val -194052"/>
              <a:gd name="adj2" fmla="val 2149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callback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is of form </a:t>
            </a: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(err, result)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6030302" y="3737824"/>
            <a:ext cx="2210113" cy="1015663"/>
          </a:xfrm>
          <a:prstGeom prst="wedgeRectCallout">
            <a:avLst>
              <a:gd name="adj1" fmla="val -127915"/>
              <a:gd name="adj2" fmla="val 5752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Called when all functions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called or error encountered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6019800" y="5410200"/>
            <a:ext cx="2210113" cy="707886"/>
          </a:xfrm>
          <a:prstGeom prst="wedgeRectCallout">
            <a:avLst>
              <a:gd name="adj1" fmla="val -96725"/>
              <a:gd name="adj2" fmla="val -9565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results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contains object of results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6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1466088"/>
          </a:xfrm>
        </p:spPr>
        <p:txBody>
          <a:bodyPr/>
          <a:lstStyle/>
          <a:p>
            <a:r>
              <a:rPr lang="en-US" dirty="0"/>
              <a:t>Note that while many implementations preserve the order of object properties, the </a:t>
            </a:r>
            <a:r>
              <a:rPr lang="en-US" dirty="0" err="1"/>
              <a:t>ECMAScript</a:t>
            </a:r>
            <a:r>
              <a:rPr lang="en-US" dirty="0"/>
              <a:t> Language </a:t>
            </a:r>
            <a:r>
              <a:rPr lang="en-US" dirty="0" smtClean="0"/>
              <a:t>Specification </a:t>
            </a:r>
            <a:r>
              <a:rPr lang="en-US" dirty="0"/>
              <a:t>explicitly </a:t>
            </a:r>
            <a:r>
              <a:rPr lang="en-US" dirty="0" smtClean="0"/>
              <a:t>states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and Object: Caution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47800" y="3124200"/>
            <a:ext cx="6158359" cy="153233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The mechanics and order of enumerating the properties [of an object] is not specified.</a:t>
            </a:r>
          </a:p>
        </p:txBody>
      </p:sp>
    </p:spTree>
    <p:extLst>
      <p:ext uri="{BB962C8B-B14F-4D97-AF65-F5344CB8AC3E}">
        <p14:creationId xmlns:p14="http://schemas.microsoft.com/office/powerpoint/2010/main" val="313021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Run given array (or object) of functions in parallel</a:t>
            </a:r>
          </a:p>
          <a:p>
            <a:r>
              <a:rPr lang="en-US" dirty="0" smtClean="0"/>
              <a:t>First error ceases executions and calls callback with error</a:t>
            </a:r>
          </a:p>
          <a:p>
            <a:r>
              <a:rPr lang="en-US" dirty="0" smtClean="0"/>
              <a:t>On success, callback receives array (or object) of results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async.parallel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385" y="2737616"/>
            <a:ext cx="5448502" cy="3416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one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(done) 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setTimeout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afterTwoSecs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done(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1);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},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2000)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two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(done) 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setTimeout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afterOneSec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done(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2);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},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1000)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functions = [ one, two ];</a:t>
            </a:r>
          </a:p>
          <a:p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async.parallel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(functions, 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onDone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results) 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err;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assert.deepEqual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(results, [ 1, 2 ]);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6400487" y="2706469"/>
            <a:ext cx="2210113" cy="646331"/>
          </a:xfrm>
          <a:prstGeom prst="wedgeRectCallout">
            <a:avLst>
              <a:gd name="adj1" fmla="val -205226"/>
              <a:gd name="adj2" fmla="val 3471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callback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is of form </a:t>
            </a: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(err, result)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6400487" y="3549622"/>
            <a:ext cx="2210113" cy="1015663"/>
          </a:xfrm>
          <a:prstGeom prst="wedgeRectCallout">
            <a:avLst>
              <a:gd name="adj1" fmla="val -140713"/>
              <a:gd name="adj2" fmla="val 8358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Called when all functions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called or error encountered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6389985" y="5181600"/>
            <a:ext cx="2210113" cy="1015663"/>
          </a:xfrm>
          <a:prstGeom prst="wedgeRectCallout">
            <a:avLst>
              <a:gd name="adj1" fmla="val -91719"/>
              <a:gd name="adj2" fmla="val -4741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results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contains array (or object) of results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3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7072</TotalTime>
  <Words>1363</Words>
  <Application>Microsoft Macintosh PowerPoint</Application>
  <PresentationFormat>On-screen Show (4:3)</PresentationFormat>
  <Paragraphs>313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Lucida Grande</vt:lpstr>
      <vt:lpstr>Monaco</vt:lpstr>
      <vt:lpstr>Myriad Pro</vt:lpstr>
      <vt:lpstr>Wingdings</vt:lpstr>
      <vt:lpstr>Arial</vt:lpstr>
      <vt:lpstr>PPT_template_v1</vt:lpstr>
      <vt:lpstr>Async.js</vt:lpstr>
      <vt:lpstr>Overview</vt:lpstr>
      <vt:lpstr>The Boomerang Effect</vt:lpstr>
      <vt:lpstr>Enter Async.js</vt:lpstr>
      <vt:lpstr>Async: Control Flow</vt:lpstr>
      <vt:lpstr>async.series: array</vt:lpstr>
      <vt:lpstr>async.series: object</vt:lpstr>
      <vt:lpstr>Series and Object: Caution</vt:lpstr>
      <vt:lpstr>async.parallel</vt:lpstr>
      <vt:lpstr>async.waterfall</vt:lpstr>
      <vt:lpstr>async.auto</vt:lpstr>
      <vt:lpstr>async.auto:  Example</vt:lpstr>
      <vt:lpstr>async.auto</vt:lpstr>
      <vt:lpstr>Async: Collections</vt:lpstr>
      <vt:lpstr>async.each</vt:lpstr>
      <vt:lpstr>async.each Example</vt:lpstr>
      <vt:lpstr>async.map</vt:lpstr>
      <vt:lpstr>async.map  Example</vt:lpstr>
      <vt:lpstr>Summary</vt:lpstr>
    </vt:vector>
  </TitlesOfParts>
  <Company>eBay,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Microsoft Office User</cp:lastModifiedBy>
  <cp:revision>856</cp:revision>
  <cp:lastPrinted>2011-10-12T18:09:11Z</cp:lastPrinted>
  <dcterms:created xsi:type="dcterms:W3CDTF">2013-02-07T04:33:41Z</dcterms:created>
  <dcterms:modified xsi:type="dcterms:W3CDTF">2016-04-28T21:32:58Z</dcterms:modified>
</cp:coreProperties>
</file>