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99" r:id="rId3"/>
    <p:sldId id="323" r:id="rId4"/>
    <p:sldId id="304" r:id="rId5"/>
    <p:sldId id="306" r:id="rId6"/>
    <p:sldId id="325" r:id="rId7"/>
    <p:sldId id="307" r:id="rId8"/>
    <p:sldId id="309" r:id="rId9"/>
    <p:sldId id="311" r:id="rId10"/>
    <p:sldId id="326" r:id="rId11"/>
    <p:sldId id="312" r:id="rId12"/>
    <p:sldId id="313" r:id="rId13"/>
    <p:sldId id="327" r:id="rId14"/>
    <p:sldId id="316" r:id="rId15"/>
    <p:sldId id="317" r:id="rId16"/>
    <p:sldId id="320" r:id="rId17"/>
    <p:sldId id="310" r:id="rId18"/>
    <p:sldId id="319" r:id="rId19"/>
    <p:sldId id="321" r:id="rId20"/>
    <p:sldId id="322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9150" autoAdjust="0"/>
  </p:normalViewPr>
  <p:slideViewPr>
    <p:cSldViewPr showGuides="1">
      <p:cViewPr varScale="1">
        <p:scale>
          <a:sx n="65" d="100"/>
          <a:sy n="65" d="100"/>
        </p:scale>
        <p:origin x="1072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Express/Connect Middleware</a:t>
            </a:r>
          </a:p>
        </p:txBody>
      </p:sp>
    </p:spTree>
    <p:extLst>
      <p:ext uri="{BB962C8B-B14F-4D97-AF65-F5344CB8AC3E}">
        <p14:creationId xmlns:p14="http://schemas.microsoft.com/office/powerpoint/2010/main" val="18815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6341199" cy="40318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'method-override'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 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POST having ?_method=DELETE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'_method'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the X-HTTP-Method-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</a:t>
            </a:r>
            <a:br>
              <a:rPr lang="en-US" sz="1600" dirty="0" smtClean="0">
                <a:solidFill>
                  <a:srgbClr val="3F7F5F"/>
                </a:solidFill>
                <a:latin typeface="Monaco"/>
              </a:rPr>
            </a:b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 header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in the request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'X-HTTP-Method-Override'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Your logic to determine the method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Return the method as a string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method;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Routes requests based on the </a:t>
            </a:r>
            <a:r>
              <a:rPr lang="en-US" sz="2000" dirty="0" smtClean="0">
                <a:latin typeface="Monaco"/>
                <a:cs typeface="Monaco"/>
              </a:rPr>
              <a:t>Host</a:t>
            </a:r>
            <a:r>
              <a:rPr lang="en-US" dirty="0" smtClean="0"/>
              <a:t> request header</a:t>
            </a:r>
          </a:p>
          <a:p>
            <a:r>
              <a:rPr lang="en-US" dirty="0" smtClean="0"/>
              <a:t>One way to get around maximum host connections on browser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51012"/>
            <a:ext cx="6781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 err="1">
                <a:solidFill>
                  <a:srgbClr val="2A00FF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catalog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help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catalog.shop.com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catalog));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help.shop.com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help));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3657600"/>
            <a:ext cx="3743849" cy="400110"/>
          </a:xfrm>
          <a:prstGeom prst="wedgeRectCallout">
            <a:avLst>
              <a:gd name="adj1" fmla="val -53895"/>
              <a:gd name="adj2" fmla="val 219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also take a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RegExp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object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9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session management and support for several stores (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) in addition to the default memory store</a:t>
            </a:r>
          </a:p>
          <a:p>
            <a:r>
              <a:rPr lang="en-US" dirty="0" smtClean="0"/>
              <a:t>Session data is not saved in cookies but</a:t>
            </a:r>
            <a:r>
              <a:rPr lang="en-US" dirty="0"/>
              <a:t> session ID is</a:t>
            </a:r>
          </a:p>
          <a:p>
            <a:r>
              <a:rPr lang="en-US" dirty="0"/>
              <a:t>API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err="1" smtClean="0">
                <a:latin typeface="Monaco"/>
              </a:rPr>
              <a:t>req.session.regenerate</a:t>
            </a:r>
            <a:r>
              <a:rPr lang="en-US" dirty="0" smtClean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req.session.destroy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req.session.reload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req.session.save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req.session.touch</a:t>
            </a:r>
            <a:r>
              <a:rPr lang="en-US" dirty="0">
                <a:latin typeface="Monaco"/>
              </a:rPr>
              <a:t>()</a:t>
            </a:r>
          </a:p>
          <a:p>
            <a:r>
              <a:rPr lang="en-US" dirty="0" smtClean="0"/>
              <a:t>See also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cookie-session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Session using Mongo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870" y="1676400"/>
            <a:ext cx="6464330" cy="3293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'express-session'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'connect-mongo'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)(session);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(session({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secret: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'sign with this'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saveUninitialized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resave: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store: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db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: 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>
                <a:solidFill>
                  <a:srgbClr val="2A00FF"/>
                </a:solidFill>
                <a:latin typeface="Monaco"/>
              </a:rPr>
              <a:t>dbname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724400" y="4893409"/>
            <a:ext cx="3743849" cy="707886"/>
          </a:xfrm>
          <a:prstGeom prst="wedgeRectCallout">
            <a:avLst>
              <a:gd name="adj1" fmla="val -74097"/>
              <a:gd name="adj2" fmla="val -134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Several other stores available or create your own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988409"/>
            <a:ext cx="3428999" cy="707886"/>
          </a:xfrm>
          <a:prstGeom prst="wedgeRectCallout">
            <a:avLst>
              <a:gd name="adj1" fmla="val -66864"/>
              <a:gd name="adj2" fmla="val 400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saveUninitialized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 and resave required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Validated against visitor's session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Requires</a:t>
            </a:r>
            <a:r>
              <a:rPr lang="en-US" dirty="0" smtClean="0"/>
              <a:t> session support so it should be added </a:t>
            </a:r>
            <a:r>
              <a:rPr lang="en-US" i="1" dirty="0" smtClean="0"/>
              <a:t>below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session()</a:t>
            </a:r>
          </a:p>
          <a:p>
            <a:r>
              <a:rPr lang="en-US" sz="2000" dirty="0"/>
              <a:t>Adds a </a:t>
            </a:r>
            <a:r>
              <a:rPr lang="en-US" sz="1800" dirty="0" err="1">
                <a:solidFill>
                  <a:srgbClr val="FF0000"/>
                </a:solidFill>
                <a:latin typeface="Monaco"/>
                <a:cs typeface="Monaco"/>
              </a:rPr>
              <a:t>req.csrfToken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to </a:t>
            </a:r>
            <a:r>
              <a:rPr lang="en-US" sz="2000" dirty="0" smtClean="0"/>
              <a:t>retrieve the token, if needed</a:t>
            </a:r>
          </a:p>
          <a:p>
            <a:r>
              <a:rPr lang="en-US" sz="2000" dirty="0" smtClean="0"/>
              <a:t>A simple example:</a:t>
            </a:r>
            <a:endParaRPr lang="en-US" sz="2000" dirty="0"/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733800"/>
            <a:ext cx="4247978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csurf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8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verbose HTML, JSON, and plain-text error responses based on the </a:t>
            </a:r>
            <a:r>
              <a:rPr lang="en-US" sz="2000" dirty="0" smtClean="0">
                <a:latin typeface="Monaco"/>
                <a:cs typeface="Monaco"/>
              </a:rPr>
              <a:t>Accept</a:t>
            </a:r>
            <a:r>
              <a:rPr lang="en-US" dirty="0" smtClean="0"/>
              <a:t> header field</a:t>
            </a:r>
          </a:p>
          <a:p>
            <a:r>
              <a:rPr lang="en-US" dirty="0" smtClean="0"/>
              <a:t>Not for use in production!</a:t>
            </a:r>
          </a:p>
          <a:p>
            <a:r>
              <a:rPr lang="en-US" dirty="0" smtClean="0"/>
              <a:t>Should be declared last in chain of middleware components so it can catch </a:t>
            </a:r>
            <a:r>
              <a:rPr lang="en-US" smtClean="0"/>
              <a:t>all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654" y="3881497"/>
            <a:ext cx="5725546" cy="206210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===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compression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should be high in the middleware stack because it wraps </a:t>
            </a:r>
            <a:r>
              <a:rPr lang="en-US" sz="2000" dirty="0" err="1" smtClean="0">
                <a:latin typeface="Monaco"/>
                <a:cs typeface="Monaco"/>
              </a:rPr>
              <a:t>res.write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res.end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Auto-detects accepted encodings via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Accept-Encoding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If the field contains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gzip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deflate</a:t>
            </a:r>
            <a:r>
              <a:rPr lang="en-US" dirty="0" smtClean="0"/>
              <a:t>, or both, the response will be compressed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038600"/>
            <a:ext cx="523302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compression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'compression'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(compression({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threshold: 512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29134" y="4953000"/>
            <a:ext cx="2871866" cy="707886"/>
          </a:xfrm>
          <a:prstGeom prst="wedgeRectCallout">
            <a:avLst>
              <a:gd name="adj1" fmla="val -97685"/>
              <a:gd name="adj2" fmla="val 158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Compress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only if file size exceeds this size in bytes.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Handles requests for the favicon</a:t>
            </a:r>
          </a:p>
          <a:p>
            <a:r>
              <a:rPr lang="en-US" dirty="0" smtClean="0"/>
              <a:t>Typically declared first in a stack of middleware</a:t>
            </a:r>
          </a:p>
          <a:p>
            <a:pPr lvl="1"/>
            <a:r>
              <a:rPr lang="en-US" dirty="0" smtClean="0"/>
              <a:t>URL is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favicon.ico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Allows </a:t>
            </a:r>
            <a:r>
              <a:rPr lang="en-US" dirty="0"/>
              <a:t>the icon to be </a:t>
            </a:r>
            <a:r>
              <a:rPr lang="en-US" dirty="0" smtClean="0"/>
              <a:t>anywhere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Serve-favicon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6676"/>
            <a:ext cx="75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favicon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'serve-favicon'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(favicon(__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'/public/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favicon.ico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38800" y="2743200"/>
            <a:ext cx="2871866" cy="707886"/>
          </a:xfrm>
          <a:prstGeom prst="wedgeRectCallout">
            <a:avLst>
              <a:gd name="adj1" fmla="val -29079"/>
              <a:gd name="adj2" fmla="val 1873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location of custom favicon icon</a:t>
            </a:r>
          </a:p>
        </p:txBody>
      </p:sp>
    </p:spTree>
    <p:extLst>
      <p:ext uri="{BB962C8B-B14F-4D97-AF65-F5344CB8AC3E}">
        <p14:creationId xmlns:p14="http://schemas.microsoft.com/office/powerpoint/2010/main" val="15894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 performance static file server which supports browser caching</a:t>
            </a:r>
          </a:p>
          <a:p>
            <a:r>
              <a:rPr lang="en-US" dirty="0" smtClean="0"/>
              <a:t>Options object controls some </a:t>
            </a:r>
            <a:r>
              <a:rPr lang="en-US" dirty="0" smtClean="0"/>
              <a:t>behaviors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icons: true       // adds folder, file icons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view: ‘details’  // displays in a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169" y="3762756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serveStatic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'serve-static'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app = express();</a:t>
            </a:r>
          </a:p>
          <a:p>
            <a:endParaRPr lang="en-US" sz="1400" dirty="0" smtClean="0">
              <a:latin typeface="Monaco"/>
            </a:endParaRP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86400000;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(‘/ftp’,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serveStatic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'/public'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930256" y="3200400"/>
            <a:ext cx="3680344" cy="707886"/>
          </a:xfrm>
          <a:prstGeom prst="wedgeRectCallout">
            <a:avLst>
              <a:gd name="adj1" fmla="val 7249"/>
              <a:gd name="adj2" fmla="val 1969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Browser cache in milliseconds. Defaults to 0 if not specified</a:t>
            </a:r>
          </a:p>
        </p:txBody>
      </p:sp>
    </p:spTree>
    <p:extLst>
      <p:ext uri="{BB962C8B-B14F-4D97-AF65-F5344CB8AC3E}">
        <p14:creationId xmlns:p14="http://schemas.microsoft.com/office/powerpoint/2010/main" val="22835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Serves directory listing allowing users to browse remote files</a:t>
            </a:r>
          </a:p>
          <a:p>
            <a:r>
              <a:rPr lang="en-US" dirty="0" smtClean="0"/>
              <a:t>Includes search input field, file icons, and clickable breadcrumbs</a:t>
            </a:r>
          </a:p>
          <a:p>
            <a:r>
              <a:rPr lang="en-US" dirty="0" smtClean="0"/>
              <a:t>Can specify an HTML template with replacement tokens and a CSS </a:t>
            </a:r>
            <a:r>
              <a:rPr lang="en-US" dirty="0" err="1" smtClean="0"/>
              <a:t>stylesheet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670" y="4221540"/>
            <a:ext cx="646433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'serve-index'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'public/ftp'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{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'icons'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800600" y="3330714"/>
            <a:ext cx="3680344" cy="707886"/>
          </a:xfrm>
          <a:prstGeom prst="wedgeRectCallout">
            <a:avLst>
              <a:gd name="adj1" fmla="val 3444"/>
              <a:gd name="adj2" fmla="val 2140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Options object to control layout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an appearance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Relationship between Connect 3.x and Express 4.x</a:t>
            </a:r>
            <a:endParaRPr lang="en-US" dirty="0"/>
          </a:p>
          <a:p>
            <a:pPr lvl="0"/>
            <a:r>
              <a:rPr lang="en-US" dirty="0" smtClean="0"/>
              <a:t>Cookies</a:t>
            </a:r>
          </a:p>
          <a:p>
            <a:pPr lvl="0"/>
            <a:r>
              <a:rPr lang="en-US" dirty="0" smtClean="0"/>
              <a:t>Body parsing</a:t>
            </a:r>
          </a:p>
          <a:p>
            <a:pPr lvl="0"/>
            <a:r>
              <a:rPr lang="en-US" dirty="0" smtClean="0"/>
              <a:t>Logging</a:t>
            </a:r>
          </a:p>
          <a:p>
            <a:pPr lvl="0"/>
            <a:r>
              <a:rPr lang="en-US" dirty="0" smtClean="0"/>
              <a:t>Sessions</a:t>
            </a:r>
          </a:p>
          <a:p>
            <a:pPr lvl="0"/>
            <a:r>
              <a:rPr lang="en-US" dirty="0" smtClean="0"/>
              <a:t>Basic webserver functionality</a:t>
            </a:r>
          </a:p>
          <a:p>
            <a:pPr lvl="0"/>
            <a:r>
              <a:rPr lang="en-US" dirty="0" smtClean="0"/>
              <a:t>And several more</a:t>
            </a:r>
          </a:p>
          <a:p>
            <a:pPr lvl="0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The Connect/Express modules provide support for the bulk of common webserver functionality, including:</a:t>
            </a:r>
          </a:p>
          <a:p>
            <a:pPr lvl="0"/>
            <a:r>
              <a:rPr lang="en-US" sz="2000" dirty="0" smtClean="0"/>
              <a:t>Cookie management</a:t>
            </a:r>
          </a:p>
          <a:p>
            <a:pPr lvl="0"/>
            <a:r>
              <a:rPr lang="en-US" sz="2000" dirty="0" smtClean="0"/>
              <a:t>Request parsing</a:t>
            </a:r>
          </a:p>
          <a:p>
            <a:pPr lvl="0"/>
            <a:r>
              <a:rPr lang="en-US" sz="2000" dirty="0" smtClean="0"/>
              <a:t>Session management</a:t>
            </a:r>
          </a:p>
          <a:p>
            <a:pPr lvl="0"/>
            <a:r>
              <a:rPr lang="en-US" sz="2000" dirty="0" smtClean="0"/>
              <a:t>File serving</a:t>
            </a:r>
          </a:p>
          <a:p>
            <a:pPr lvl="0"/>
            <a:r>
              <a:rPr lang="en-US" sz="2000" dirty="0" smtClean="0"/>
              <a:t>CSRF protection</a:t>
            </a:r>
          </a:p>
          <a:p>
            <a:pPr lvl="0"/>
            <a:r>
              <a:rPr lang="en-US" sz="2000" dirty="0" smtClean="0"/>
              <a:t>Logging</a:t>
            </a:r>
          </a:p>
          <a:p>
            <a:pPr lvl="0"/>
            <a:r>
              <a:rPr lang="en-US" sz="2000" dirty="0" smtClean="0"/>
              <a:t>Error handling</a:t>
            </a:r>
          </a:p>
          <a:p>
            <a:pPr lvl="0"/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Connect provided support for many basic web application operations</a:t>
            </a:r>
          </a:p>
          <a:p>
            <a:r>
              <a:rPr lang="en-US" dirty="0" smtClean="0"/>
              <a:t>Connect 3.0 broke out functionality into individual modules</a:t>
            </a:r>
          </a:p>
          <a:p>
            <a:r>
              <a:rPr lang="en-US" dirty="0" smtClean="0"/>
              <a:t>Connect 3.x and Express 4.x share these 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Connect/Express Web Application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Parse the </a:t>
            </a:r>
            <a:r>
              <a:rPr lang="en-US" sz="2000" dirty="0">
                <a:latin typeface="Monaco"/>
              </a:rPr>
              <a:t>Cookie</a:t>
            </a:r>
            <a:r>
              <a:rPr lang="en-US" dirty="0"/>
              <a:t> header and populate 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req.cookies</a:t>
            </a:r>
            <a:r>
              <a:rPr lang="en-US" dirty="0"/>
              <a:t> with an object keyed by the cookie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signed cookies with an option </a:t>
            </a:r>
            <a:r>
              <a:rPr lang="en-US" i="1" dirty="0" smtClean="0"/>
              <a:t>secret</a:t>
            </a:r>
            <a:r>
              <a:rPr lang="en-US" dirty="0" smtClean="0"/>
              <a:t> string argument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5796361" y="3836074"/>
            <a:ext cx="2661839" cy="1015663"/>
          </a:xfrm>
          <a:prstGeom prst="wedgeRectCallout">
            <a:avLst>
              <a:gd name="adj1" fmla="val -84015"/>
              <a:gd name="adj2" fmla="val -237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password used to sign outbound and verify inbound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960" y="3056582"/>
            <a:ext cx="5638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'cookie-parser'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'node is cool'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req.cookies.foo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Monaco"/>
              </a:rPr>
              <a:t>'hello\n'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listen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976961" y="5385137"/>
            <a:ext cx="4186327" cy="1015663"/>
          </a:xfrm>
          <a:prstGeom prst="wedgeRectCallout">
            <a:avLst>
              <a:gd name="adj1" fmla="val -33380"/>
              <a:gd name="adj2" fmla="val -1198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a request includes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 with the key 'foo', its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value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will be displayed. Otherwise, the value is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Parses request bodies</a:t>
            </a:r>
          </a:p>
          <a:p>
            <a:r>
              <a:rPr lang="en-US" dirty="0"/>
              <a:t>Does not support multipart </a:t>
            </a:r>
            <a:r>
              <a:rPr lang="en-US" dirty="0" smtClean="0"/>
              <a:t>bodies. Use one of the following instead:</a:t>
            </a:r>
            <a:endParaRPr lang="en-US" dirty="0"/>
          </a:p>
          <a:p>
            <a:pPr lvl="1"/>
            <a:r>
              <a:rPr lang="en-US" dirty="0" smtClean="0"/>
              <a:t>busboy</a:t>
            </a:r>
            <a:endParaRPr lang="en-US" dirty="0"/>
          </a:p>
          <a:p>
            <a:pPr lvl="1"/>
            <a:r>
              <a:rPr lang="en-US" dirty="0" smtClean="0"/>
              <a:t>formidable</a:t>
            </a:r>
          </a:p>
          <a:p>
            <a:pPr lvl="1"/>
            <a:r>
              <a:rPr lang="en-US" dirty="0" smtClean="0"/>
              <a:t>multiparty</a:t>
            </a:r>
          </a:p>
          <a:p>
            <a:r>
              <a:rPr lang="en-US" dirty="0" smtClean="0"/>
              <a:t>Populates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req.body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Automatically inflates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gzip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deflate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encodings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bodyParser.json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any Unicode encoding of the body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bodyParser.raw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</a:t>
            </a:r>
            <a:r>
              <a:rPr lang="en-US" sz="1600" dirty="0">
                <a:latin typeface="Monaco"/>
              </a:rPr>
              <a:t>Buffer</a:t>
            </a:r>
            <a:endParaRPr lang="en-US" sz="1600" dirty="0" smtClean="0">
              <a:latin typeface="Monaco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bodyParser.text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string.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bodyParser.urlencoded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sz="1600" dirty="0" err="1">
                <a:latin typeface="Monaco"/>
              </a:rPr>
              <a:t>urlencoded</a:t>
            </a:r>
            <a:r>
              <a:rPr lang="en-US" dirty="0"/>
              <a:t> </a:t>
            </a:r>
            <a:r>
              <a:rPr lang="en-US" dirty="0" smtClean="0"/>
              <a:t>bodies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only </a:t>
            </a:r>
            <a:r>
              <a:rPr lang="en-US" sz="1600" dirty="0">
                <a:latin typeface="Monaco"/>
              </a:rPr>
              <a:t>UTF-8</a:t>
            </a:r>
            <a:r>
              <a:rPr lang="en-US" dirty="0"/>
              <a:t> encoding of the body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38400"/>
            <a:ext cx="7239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bodyParser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'body-parser'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endParaRPr lang="en-US" dirty="0"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bodyParser.json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, res, next)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'showing user 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req.body.name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(3000);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733800" y="1371600"/>
            <a:ext cx="4724400" cy="707886"/>
          </a:xfrm>
          <a:prstGeom prst="wedgeRectCallout">
            <a:avLst>
              <a:gd name="adj1" fmla="val 4602"/>
              <a:gd name="adj2" fmla="val 4109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HTTP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POSTing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{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"name":"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"}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causes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req.body.name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to return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372936" y="5695890"/>
            <a:ext cx="3942264" cy="400110"/>
          </a:xfrm>
          <a:prstGeom prst="wedgeRectCallout">
            <a:avLst>
              <a:gd name="adj1" fmla="val -30647"/>
              <a:gd name="adj2" fmla="val -2002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Returns 'showing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user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barrett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customizable log formats for requests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208" y="3013777"/>
            <a:ext cx="789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':method :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743200"/>
            <a:ext cx="3124372" cy="707886"/>
          </a:xfrm>
          <a:prstGeom prst="wedgeRectCallout">
            <a:avLst>
              <a:gd name="adj1" fmla="val -63012"/>
              <a:gd name="adj2" fmla="val 141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Several tokens available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273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sz="2000" dirty="0" smtClean="0">
                <a:latin typeface="Monaco"/>
                <a:cs typeface="Monaco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form</a:t>
            </a:r>
            <a:r>
              <a:rPr lang="en-US" sz="2000" dirty="0" smtClean="0">
                <a:latin typeface="Monaco"/>
                <a:cs typeface="Monaco"/>
              </a:rPr>
              <a:t>&gt;</a:t>
            </a:r>
            <a:r>
              <a:rPr lang="en-US" dirty="0" smtClean="0"/>
              <a:t> methods can normally only be </a:t>
            </a:r>
            <a:r>
              <a:rPr lang="en-US" sz="2000" dirty="0" smtClean="0">
                <a:latin typeface="Monaco"/>
                <a:cs typeface="Monaco"/>
              </a:rPr>
              <a:t>GET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POST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method-override</a:t>
            </a:r>
            <a:r>
              <a:rPr lang="en-US" dirty="0" smtClean="0"/>
              <a:t> allows you to utilize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in the </a:t>
            </a:r>
            <a:r>
              <a:rPr lang="en-US" sz="2000" dirty="0" smtClean="0">
                <a:latin typeface="Monaco"/>
                <a:cs typeface="Monaco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form</a:t>
            </a:r>
            <a:r>
              <a:rPr lang="en-US" sz="2000" dirty="0" smtClean="0">
                <a:latin typeface="Monaco"/>
                <a:cs typeface="Monaco"/>
              </a:rPr>
              <a:t>&gt;</a:t>
            </a:r>
            <a:r>
              <a:rPr lang="en-US" dirty="0" smtClean="0"/>
              <a:t> making your application more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method-override</a:t>
            </a:r>
            <a:r>
              <a:rPr lang="en-US" dirty="0" smtClean="0"/>
              <a:t> alters the original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req.method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Original method is still available if needed in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req.originalMethod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10235</TotalTime>
  <Words>1112</Words>
  <Application>Microsoft Macintosh PowerPoint</Application>
  <PresentationFormat>On-screen Show (4:3)</PresentationFormat>
  <Paragraphs>233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Express/Connect Middleware</vt:lpstr>
      <vt:lpstr>Overview</vt:lpstr>
      <vt:lpstr>Connect/Express Web Application Modules</vt:lpstr>
      <vt:lpstr>cookie-Parser</vt:lpstr>
      <vt:lpstr>body-Parser</vt:lpstr>
      <vt:lpstr>Body-Parser API</vt:lpstr>
      <vt:lpstr>body-Parser Example</vt:lpstr>
      <vt:lpstr>Morgan</vt:lpstr>
      <vt:lpstr>method-Override</vt:lpstr>
      <vt:lpstr>Method-Override Examples</vt:lpstr>
      <vt:lpstr>vhost</vt:lpstr>
      <vt:lpstr>Express-session</vt:lpstr>
      <vt:lpstr>Express Session using Mongo</vt:lpstr>
      <vt:lpstr>csrf</vt:lpstr>
      <vt:lpstr>errorHandler</vt:lpstr>
      <vt:lpstr>compression</vt:lpstr>
      <vt:lpstr>Serve-favicon</vt:lpstr>
      <vt:lpstr>Serve-static</vt:lpstr>
      <vt:lpstr>Serve-Index</vt:lpstr>
      <vt:lpstr>Summary</vt:lpstr>
    </vt:vector>
  </TitlesOfParts>
  <Company>eBay, Inc.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879</cp:revision>
  <cp:lastPrinted>2011-10-12T18:09:11Z</cp:lastPrinted>
  <dcterms:created xsi:type="dcterms:W3CDTF">2013-02-07T04:33:41Z</dcterms:created>
  <dcterms:modified xsi:type="dcterms:W3CDTF">2016-05-16T19:48:52Z</dcterms:modified>
</cp:coreProperties>
</file>