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87" d="100"/>
          <a:sy n="87" d="100"/>
        </p:scale>
        <p:origin x="-1656" y="-2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variable is defined outside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549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Asynchronous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539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 &amp; Listeners:  Asynchrony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2888326"/>
            <a:ext cx="7634571" cy="358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net.createServer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onConnect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connected'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'end'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onDisconnect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disconnected'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c.write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'hello\r\n'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c.pipe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(c);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echo indefinitely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server.listen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(8124,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onPortBound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bound'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8247411" y="1911916"/>
            <a:ext cx="457200" cy="457200"/>
          </a:xfrm>
          <a:prstGeom prst="wedgeRectCallout">
            <a:avLst>
              <a:gd name="adj1" fmla="val -602299"/>
              <a:gd name="adj2" fmla="val 1817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8247411" y="3469710"/>
            <a:ext cx="457200" cy="457200"/>
          </a:xfrm>
          <a:prstGeom prst="wedgeRectCallout">
            <a:avLst>
              <a:gd name="adj1" fmla="val -683054"/>
              <a:gd name="adj2" fmla="val -317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5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199" y="1942353"/>
            <a:ext cx="457200" cy="457200"/>
          </a:xfrm>
          <a:prstGeom prst="wedgeRectCallout">
            <a:avLst>
              <a:gd name="adj1" fmla="val 434348"/>
              <a:gd name="adj2" fmla="val 18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8247412" y="5489916"/>
            <a:ext cx="457200" cy="457200"/>
          </a:xfrm>
          <a:prstGeom prst="wedgeRectCallout">
            <a:avLst>
              <a:gd name="adj1" fmla="val -558151"/>
              <a:gd name="adj2" fmla="val -1023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3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7198" y="1182177"/>
            <a:ext cx="8247413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Note the order of code listing is not the order of code execution!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8247411" y="4501678"/>
            <a:ext cx="457200" cy="457200"/>
          </a:xfrm>
          <a:prstGeom prst="wedgeRectCallout">
            <a:avLst>
              <a:gd name="adj1" fmla="val -1372743"/>
              <a:gd name="adj2" fmla="val 967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2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 bwMode="auto">
          <a:xfrm>
            <a:off x="6139453" y="4349133"/>
            <a:ext cx="2565159" cy="1015663"/>
          </a:xfrm>
          <a:prstGeom prst="wedgeRectCallout">
            <a:avLst>
              <a:gd name="adj1" fmla="val -263146"/>
              <a:gd name="adj2" fmla="val -299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Exit try block ok because successful callback registration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39453" y="5491134"/>
            <a:ext cx="2565159" cy="707886"/>
          </a:xfrm>
          <a:prstGeom prst="wedgeRectCallout">
            <a:avLst>
              <a:gd name="adj1" fmla="val -238482"/>
              <a:gd name="adj2" fmla="val -1661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Skip catch since no exception yet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Native JavaScript </a:t>
            </a:r>
            <a:r>
              <a:rPr lang="en-US" sz="2000" dirty="0">
                <a:latin typeface="Monaco"/>
                <a:cs typeface="Monaco"/>
              </a:rPr>
              <a:t>Error</a:t>
            </a:r>
            <a:r>
              <a:rPr lang="en-US" dirty="0"/>
              <a:t> object</a:t>
            </a:r>
          </a:p>
          <a:p>
            <a:r>
              <a:rPr lang="en-US" dirty="0" smtClean="0"/>
              <a:t>Uncaught exceptions crash process</a:t>
            </a:r>
          </a:p>
          <a:p>
            <a:r>
              <a:rPr lang="en-US" dirty="0" smtClean="0"/>
              <a:t>Try</a:t>
            </a:r>
            <a:r>
              <a:rPr lang="en-US" dirty="0"/>
              <a:t>-</a:t>
            </a:r>
            <a:r>
              <a:rPr lang="en-US" dirty="0" smtClean="0"/>
              <a:t>catch doesn't make sense in asynchronous programming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&amp; Error Handling: 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3196125"/>
            <a:ext cx="4863631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onTimeout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Error(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'Uh oh!'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'Caught: 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e.message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139453" y="2680686"/>
            <a:ext cx="2565159" cy="400110"/>
          </a:xfrm>
          <a:prstGeom prst="wedgeRectCallout">
            <a:avLst>
              <a:gd name="adj1" fmla="val -242796"/>
              <a:gd name="adj2" fmla="val 1282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Enter try block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39453" y="3207133"/>
            <a:ext cx="2565159" cy="1015663"/>
          </a:xfrm>
          <a:prstGeom prst="wedgeRectCallout">
            <a:avLst>
              <a:gd name="adj1" fmla="val -101521"/>
              <a:gd name="adj2" fmla="val -50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setTimeout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, registering callback for later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57200" y="5798910"/>
            <a:ext cx="2565159" cy="400110"/>
          </a:xfrm>
          <a:prstGeom prst="wedgeRectCallout">
            <a:avLst>
              <a:gd name="adj1" fmla="val 37493"/>
              <a:gd name="adj2" fmla="val -480878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~1 sec later, BOOM!</a:t>
            </a:r>
          </a:p>
        </p:txBody>
      </p:sp>
    </p:spTree>
    <p:extLst>
      <p:ext uri="{BB962C8B-B14F-4D97-AF65-F5344CB8AC3E}">
        <p14:creationId xmlns:p14="http://schemas.microsoft.com/office/powerpoint/2010/main" val="22024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Don't throw</a:t>
            </a:r>
            <a:r>
              <a:rPr lang="en-US" dirty="0"/>
              <a:t>,</a:t>
            </a:r>
            <a:r>
              <a:rPr lang="en-US" dirty="0" smtClean="0"/>
              <a:t> pass!</a:t>
            </a:r>
          </a:p>
          <a:p>
            <a:r>
              <a:rPr lang="en-US" dirty="0" smtClean="0"/>
              <a:t>Callback's first argument is </a:t>
            </a:r>
            <a:r>
              <a:rPr lang="en-US" sz="2000" dirty="0" smtClean="0">
                <a:latin typeface="Monaco"/>
                <a:cs typeface="Monaco"/>
              </a:rPr>
              <a:t>err</a:t>
            </a:r>
            <a:r>
              <a:rPr lang="en-US" dirty="0" smtClean="0"/>
              <a:t> (of type </a:t>
            </a:r>
            <a:r>
              <a:rPr lang="en-US" sz="2000" dirty="0" smtClean="0">
                <a:latin typeface="Monaco"/>
                <a:cs typeface="Monaco"/>
              </a:rPr>
              <a:t>Error</a:t>
            </a:r>
            <a:r>
              <a:rPr lang="en-US" dirty="0" smtClean="0"/>
              <a:t>) by convention</a:t>
            </a:r>
          </a:p>
          <a:p>
            <a:pPr lvl="1"/>
            <a:r>
              <a:rPr lang="en-US" dirty="0" smtClean="0"/>
              <a:t>Almost always, but not 100% (e.g., </a:t>
            </a:r>
            <a:r>
              <a:rPr lang="en-US" sz="1600" dirty="0" err="1">
                <a:latin typeface="Monaco"/>
                <a:cs typeface="Monaco"/>
              </a:rPr>
              <a:t>fs.exists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still throw if you want or need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&amp; Error Handling: 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388" y="3895848"/>
            <a:ext cx="5864068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info.txt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err, handle)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8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else </a:t>
            </a:r>
            <a:r>
              <a:rPr lang="en-US" sz="18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:) use handle ok</a:t>
            </a:r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248400" y="3200400"/>
            <a:ext cx="2082270" cy="1015663"/>
          </a:xfrm>
          <a:prstGeom prst="wedgeRectCallout">
            <a:avLst>
              <a:gd name="adj1" fmla="val -151962"/>
              <a:gd name="adj2" fmla="val 8021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fs.open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will pass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16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if ok, </a:t>
            </a:r>
            <a:r>
              <a:rPr kumimoji="0" lang="en-US" sz="16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otherwise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Operational:  anticipatable, recoverable errors</a:t>
            </a:r>
          </a:p>
          <a:p>
            <a:pPr lvl="1"/>
            <a:r>
              <a:rPr lang="en-US" dirty="0" smtClean="0"/>
              <a:t>Example:  failed to connect to server</a:t>
            </a:r>
          </a:p>
          <a:p>
            <a:pPr lvl="1"/>
            <a:r>
              <a:rPr lang="en-US" dirty="0" smtClean="0"/>
              <a:t>Communicate error most of the time by returning error object or emitting an 'error' event</a:t>
            </a:r>
          </a:p>
          <a:p>
            <a:r>
              <a:rPr lang="en-US" dirty="0" smtClean="0"/>
              <a:t>Programmatic:  bugs, out of memory, etc.</a:t>
            </a:r>
          </a:p>
          <a:p>
            <a:pPr lvl="1"/>
            <a:r>
              <a:rPr lang="en-US" dirty="0" smtClean="0"/>
              <a:t>Example:  attempting to read a property from </a:t>
            </a:r>
            <a:r>
              <a:rPr lang="en-US" sz="1600" dirty="0">
                <a:latin typeface="Monaco"/>
                <a:cs typeface="Monaco"/>
              </a:rPr>
              <a:t>undefined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throw</a:t>
            </a:r>
            <a:r>
              <a:rPr lang="en-US" dirty="0" smtClean="0">
                <a:latin typeface="Myriad Pro"/>
                <a:cs typeface="Myriad Pro"/>
              </a:rPr>
              <a:t> when you encounter/detect most of the time</a:t>
            </a:r>
          </a:p>
          <a:p>
            <a:pPr lvl="1"/>
            <a:r>
              <a:rPr lang="en-US" dirty="0" smtClean="0"/>
              <a:t>If catching, then </a:t>
            </a:r>
            <a:r>
              <a:rPr lang="en-US" sz="1600" dirty="0">
                <a:latin typeface="Monaco"/>
                <a:cs typeface="Monaco"/>
              </a:rPr>
              <a:t>catch</a:t>
            </a:r>
            <a:r>
              <a:rPr lang="en-US" dirty="0" smtClean="0"/>
              <a:t>, wrap in new </a:t>
            </a:r>
            <a:r>
              <a:rPr lang="en-US" sz="1600" dirty="0">
                <a:latin typeface="Monaco"/>
                <a:cs typeface="Monaco"/>
              </a:rPr>
              <a:t>Error</a:t>
            </a:r>
            <a:r>
              <a:rPr lang="en-US" dirty="0" smtClean="0"/>
              <a:t>, then </a:t>
            </a:r>
            <a:r>
              <a:rPr lang="en-US" sz="1600" dirty="0">
                <a:latin typeface="Monaco"/>
                <a:cs typeface="Monaco"/>
              </a:rPr>
              <a:t>throw</a:t>
            </a:r>
          </a:p>
          <a:p>
            <a:r>
              <a:rPr lang="en-US" dirty="0" smtClean="0"/>
              <a:t>Use Error object properties</a:t>
            </a:r>
          </a:p>
          <a:p>
            <a:pPr lvl="1"/>
            <a:r>
              <a:rPr lang="en-US" dirty="0"/>
              <a:t>Use name (programmatic)</a:t>
            </a:r>
          </a:p>
          <a:p>
            <a:pPr lvl="1"/>
            <a:r>
              <a:rPr lang="en-US" dirty="0" smtClean="0"/>
              <a:t>Use message (human readable)</a:t>
            </a:r>
          </a:p>
          <a:p>
            <a:pPr lvl="1"/>
            <a:r>
              <a:rPr lang="en-US" dirty="0" smtClean="0"/>
              <a:t>Avoid using stack (performance penalty)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&amp; Error Handling: 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791200" y="3886200"/>
            <a:ext cx="2514600" cy="1077218"/>
          </a:xfrm>
          <a:prstGeom prst="wedgeRectCallout">
            <a:avLst>
              <a:gd name="adj1" fmla="val -64878"/>
              <a:gd name="adj2" fmla="val -984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"this"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 is lost when the node event loop runs the callback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yriad Pro"/>
              <a:cs typeface="Myriad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990600"/>
            <a:ext cx="7345493" cy="4818888"/>
          </a:xfrm>
        </p:spPr>
        <p:txBody>
          <a:bodyPr/>
          <a:lstStyle/>
          <a:p>
            <a:r>
              <a:rPr lang="en-US" dirty="0" smtClean="0"/>
              <a:t>You can seemingly lose </a:t>
            </a:r>
            <a:r>
              <a:rPr lang="en-US" sz="2000" dirty="0" smtClean="0">
                <a:latin typeface="Monaco"/>
                <a:cs typeface="Monaco"/>
              </a:rPr>
              <a:t>this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Identity in Callbacks: 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0974" y="1371600"/>
            <a:ext cx="664902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FileThing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.exists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'Opening: 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'Failed: 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FileThing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thisFileDoesNotExist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f.exists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'file exists'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75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 bwMode="auto">
          <a:xfrm>
            <a:off x="6781800" y="1600200"/>
            <a:ext cx="1729584" cy="1015663"/>
          </a:xfrm>
          <a:prstGeom prst="wedgeRectCallout">
            <a:avLst>
              <a:gd name="adj1" fmla="val -275324"/>
              <a:gd name="adj2" fmla="val 329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Assign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Myriad Pro"/>
                <a:cs typeface="Myriad Pro"/>
              </a:rPr>
              <a:t>a variable (like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self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) to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066800"/>
            <a:ext cx="8107493" cy="4818888"/>
          </a:xfrm>
        </p:spPr>
        <p:txBody>
          <a:bodyPr/>
          <a:lstStyle/>
          <a:p>
            <a:r>
              <a:rPr lang="en-US" dirty="0" smtClean="0"/>
              <a:t>Hold on to your </a:t>
            </a:r>
            <a:r>
              <a:rPr lang="en-US" sz="2000" dirty="0" smtClean="0">
                <a:latin typeface="Monaco"/>
                <a:cs typeface="Monaco"/>
              </a:rPr>
              <a:t>self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Identity in Callbacks: 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649026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FileThing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.exists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self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'Opening: 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self.name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self.name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'Failed: 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self.name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FileThing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f.name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thisFileDoesNotExist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f.exists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'file exists'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3218" y="3912195"/>
            <a:ext cx="1729584" cy="1631216"/>
          </a:xfrm>
          <a:prstGeom prst="wedgeRectCallout">
            <a:avLst>
              <a:gd name="adj1" fmla="val -174282"/>
              <a:gd name="adj2" fmla="val -737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Use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self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 instead of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this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 in subsequent callbacks</a:t>
            </a:r>
          </a:p>
        </p:txBody>
      </p:sp>
    </p:spTree>
    <p:extLst>
      <p:ext uri="{BB962C8B-B14F-4D97-AF65-F5344CB8AC3E}">
        <p14:creationId xmlns:p14="http://schemas.microsoft.com/office/powerpoint/2010/main" val="10552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 bwMode="auto">
          <a:xfrm>
            <a:off x="6865005" y="3721693"/>
            <a:ext cx="1729584" cy="707886"/>
          </a:xfrm>
          <a:prstGeom prst="wedgeRectCallout">
            <a:avLst>
              <a:gd name="adj1" fmla="val -298963"/>
              <a:gd name="adj2" fmla="val -476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Termination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Synchronous code tends to use for, while &amp; do</a:t>
            </a:r>
          </a:p>
          <a:p>
            <a:r>
              <a:rPr lang="en-US" dirty="0" smtClean="0"/>
              <a:t>Asynchronous code tends to use callbacks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Asynchronous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816" y="2473571"/>
            <a:ext cx="7726419" cy="392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size,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size = size ? size :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1024;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?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Buffer(size);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size,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onBytes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read, bytes)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(!read)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onClose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(contents);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contents +=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buf.toString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read);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size,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881016" y="2150196"/>
            <a:ext cx="1729584" cy="707886"/>
          </a:xfrm>
          <a:prstGeom prst="wedgeRectCallout">
            <a:avLst>
              <a:gd name="adj1" fmla="val -166931"/>
              <a:gd name="adj2" fmla="val 171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Top-leve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Myriad Pro"/>
                <a:cs typeface="Myriad Pro"/>
              </a:rPr>
              <a:t>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yriad Pro"/>
              <a:cs typeface="Myriad Pr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895600" y="5791200"/>
            <a:ext cx="2438400" cy="400110"/>
          </a:xfrm>
          <a:prstGeom prst="wedgeRectCallout">
            <a:avLst>
              <a:gd name="adj1" fmla="val -94701"/>
              <a:gd name="adj2" fmla="val -1511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yriad Pro"/>
                <a:cs typeface="Myriad Pro"/>
              </a:rPr>
              <a:t>Repeat until done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061616" y="4283796"/>
            <a:ext cx="2209800" cy="442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 loops!</a:t>
            </a:r>
          </a:p>
        </p:txBody>
      </p:sp>
    </p:spTree>
    <p:extLst>
      <p:ext uri="{BB962C8B-B14F-4D97-AF65-F5344CB8AC3E}">
        <p14:creationId xmlns:p14="http://schemas.microsoft.com/office/powerpoint/2010/main" val="29254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sz="2000" dirty="0" err="1" smtClean="0">
                <a:latin typeface="Monaco"/>
                <a:cs typeface="Monaco"/>
              </a:rPr>
              <a:t>setTimeout</a:t>
            </a:r>
            <a:r>
              <a:rPr lang="en-US" sz="2000" dirty="0" smtClean="0">
                <a:latin typeface="Monaco"/>
                <a:cs typeface="Monaco"/>
              </a:rPr>
              <a:t>(callback, </a:t>
            </a:r>
            <a:r>
              <a:rPr lang="en-US" sz="2000" dirty="0" err="1" smtClean="0">
                <a:latin typeface="Monaco"/>
                <a:cs typeface="Monaco"/>
              </a:rPr>
              <a:t>millis</a:t>
            </a:r>
            <a:r>
              <a:rPr lang="en-US" sz="2000" dirty="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Deferring Function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1" y="28956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eachSec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(callback)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eachSec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1000, callback);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eachSec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onSec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Date());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104502" y="1219201"/>
            <a:ext cx="1581120" cy="707886"/>
          </a:xfrm>
          <a:prstGeom prst="wedgeRectCallout">
            <a:avLst>
              <a:gd name="adj1" fmla="val -300765"/>
              <a:gd name="adj2" fmla="val 1960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Named function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04502" y="2630269"/>
            <a:ext cx="1581120" cy="646331"/>
          </a:xfrm>
          <a:prstGeom prst="wedgeRectCallout">
            <a:avLst>
              <a:gd name="adj1" fmla="val -298281"/>
              <a:gd name="adj2" fmla="val 706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Invoke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callback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50631" y="3873740"/>
            <a:ext cx="2253982" cy="646331"/>
          </a:xfrm>
          <a:prstGeom prst="wedgeRectCallout">
            <a:avLst>
              <a:gd name="adj1" fmla="val -171654"/>
              <a:gd name="adj2" fmla="val -64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After 1 sec, invoke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eachSec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(callback)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77000" y="4851737"/>
            <a:ext cx="2222080" cy="707886"/>
          </a:xfrm>
          <a:prstGeom prst="wedgeRectCallout">
            <a:avLst>
              <a:gd name="adj1" fmla="val -122126"/>
              <a:gd name="adj2" fmla="val -5300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Invoke with simple date printer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 polite</a:t>
            </a:r>
          </a:p>
          <a:p>
            <a:pPr lvl="1"/>
            <a:r>
              <a:rPr lang="en-US" dirty="0" smtClean="0"/>
              <a:t>Yield in long-running, compute-intensive processes</a:t>
            </a:r>
          </a:p>
          <a:p>
            <a:pPr lvl="1"/>
            <a:r>
              <a:rPr lang="en-US" dirty="0" smtClean="0"/>
              <a:t>Prevent node process/thread from blocking</a:t>
            </a:r>
          </a:p>
          <a:p>
            <a:r>
              <a:rPr lang="en-US" dirty="0" smtClean="0"/>
              <a:t>Two APIs: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setImmediate</a:t>
            </a:r>
            <a:r>
              <a:rPr lang="en-US" sz="2000" dirty="0" smtClean="0">
                <a:latin typeface="Monaco"/>
                <a:cs typeface="Monaco"/>
              </a:rPr>
              <a:t>(callback[, arg1[, arg2 [, …]]])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process.nextTick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callback[, arg1[, arg2 [, …]]]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setImmediate</a:t>
            </a:r>
            <a:r>
              <a:rPr lang="en-US" dirty="0" smtClean="0"/>
              <a:t>:   queues the function behind whatever I/O event callbacks that are already in the event queue; ensures I/O is not being starved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process.nextTick</a:t>
            </a:r>
            <a:r>
              <a:rPr lang="en-US" dirty="0" smtClean="0"/>
              <a:t>:  queues the function at the head of the event queue so that it executes immediately after the current function completes; may starve I/O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Node Event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2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Synchronous v. asynchronous </a:t>
            </a:r>
            <a:r>
              <a:rPr lang="en-US" sz="2000" dirty="0"/>
              <a:t>c</a:t>
            </a:r>
            <a:r>
              <a:rPr lang="en-US" sz="2000" dirty="0" smtClean="0"/>
              <a:t>oding: take advantage of I/O idle time</a:t>
            </a:r>
            <a:endParaRPr lang="en-US" sz="2000" dirty="0"/>
          </a:p>
          <a:p>
            <a:pPr lvl="0"/>
            <a:r>
              <a:rPr lang="en-US" sz="2000" dirty="0" smtClean="0"/>
              <a:t>JavaScript closures: enable callbacks</a:t>
            </a:r>
            <a:endParaRPr lang="en-US" sz="2000" dirty="0"/>
          </a:p>
          <a:p>
            <a:pPr lvl="0"/>
            <a:r>
              <a:rPr lang="en-US" sz="2000" dirty="0"/>
              <a:t>Callback p</a:t>
            </a:r>
            <a:r>
              <a:rPr lang="en-US" sz="2000" dirty="0" smtClean="0"/>
              <a:t>attern: u</a:t>
            </a:r>
            <a:r>
              <a:rPr lang="en-US" sz="1800" dirty="0" smtClean="0"/>
              <a:t>sed throughout Node</a:t>
            </a:r>
            <a:endParaRPr lang="en-US" sz="1800" dirty="0"/>
          </a:p>
          <a:p>
            <a:pPr lvl="0"/>
            <a:r>
              <a:rPr lang="en-US" sz="2000" dirty="0"/>
              <a:t>Event e</a:t>
            </a:r>
            <a:r>
              <a:rPr lang="en-US" sz="2000" dirty="0" smtClean="0"/>
              <a:t>mitters &amp; listeners: convenient reusable functionality</a:t>
            </a:r>
            <a:endParaRPr lang="en-US" sz="2000" dirty="0"/>
          </a:p>
          <a:p>
            <a:pPr lvl="0"/>
            <a:r>
              <a:rPr lang="en-US" sz="2000" dirty="0" smtClean="0"/>
              <a:t>Exception &amp; error </a:t>
            </a:r>
            <a:r>
              <a:rPr lang="en-US" sz="2000" dirty="0"/>
              <a:t>h</a:t>
            </a:r>
            <a:r>
              <a:rPr lang="en-US" sz="2000" dirty="0" smtClean="0"/>
              <a:t>andling: no try/catch, only error checking</a:t>
            </a:r>
            <a:endParaRPr lang="en-US" sz="2000" dirty="0"/>
          </a:p>
          <a:p>
            <a:pPr lvl="0"/>
            <a:r>
              <a:rPr lang="en-US" sz="2000" dirty="0" smtClean="0"/>
              <a:t>Maintaining </a:t>
            </a:r>
            <a:r>
              <a:rPr lang="en-US" sz="2000" dirty="0"/>
              <a:t>i</a:t>
            </a:r>
            <a:r>
              <a:rPr lang="en-US" sz="2000" dirty="0" smtClean="0"/>
              <a:t>dentity </a:t>
            </a:r>
            <a:r>
              <a:rPr lang="en-US" sz="2000" dirty="0"/>
              <a:t>in c</a:t>
            </a:r>
            <a:r>
              <a:rPr lang="en-US" sz="2000" dirty="0" smtClean="0"/>
              <a:t>allbacks: use </a:t>
            </a:r>
            <a:r>
              <a:rPr lang="en-US" sz="1800" dirty="0" smtClean="0">
                <a:latin typeface="Monaco"/>
                <a:cs typeface="Monaco"/>
              </a:rPr>
              <a:t>self = this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/>
              <a:t>Flow c</a:t>
            </a:r>
            <a:r>
              <a:rPr lang="en-US" sz="2000" dirty="0" smtClean="0"/>
              <a:t>ontrol </a:t>
            </a:r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a</a:t>
            </a:r>
            <a:r>
              <a:rPr lang="en-US" sz="2000" dirty="0" smtClean="0"/>
              <a:t>synchronous </a:t>
            </a:r>
            <a:r>
              <a:rPr lang="en-US" sz="2000" dirty="0"/>
              <a:t>c</a:t>
            </a:r>
            <a:r>
              <a:rPr lang="en-US" sz="2000" dirty="0" smtClean="0"/>
              <a:t>ode: fewer </a:t>
            </a:r>
            <a:r>
              <a:rPr lang="en-US" sz="1800" dirty="0" smtClean="0">
                <a:latin typeface="Monaco"/>
                <a:cs typeface="Monaco"/>
              </a:rPr>
              <a:t>for</a:t>
            </a:r>
            <a:r>
              <a:rPr lang="en-US" sz="2000" dirty="0" smtClean="0"/>
              <a:t>/</a:t>
            </a:r>
            <a:r>
              <a:rPr lang="en-US" sz="1800" dirty="0" smtClean="0">
                <a:latin typeface="Monaco"/>
                <a:cs typeface="Monaco"/>
              </a:rPr>
              <a:t>while</a:t>
            </a:r>
            <a:r>
              <a:rPr lang="en-US" sz="2000" dirty="0" smtClean="0"/>
              <a:t>/</a:t>
            </a:r>
            <a:r>
              <a:rPr lang="en-US" sz="1800" dirty="0" smtClean="0">
                <a:latin typeface="Monaco"/>
                <a:cs typeface="Monaco"/>
              </a:rPr>
              <a:t>do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/>
              <a:t>Deferring f</a:t>
            </a:r>
            <a:r>
              <a:rPr lang="en-US" sz="2000" dirty="0" smtClean="0"/>
              <a:t>unction </a:t>
            </a:r>
            <a:r>
              <a:rPr lang="en-US" sz="2000" dirty="0"/>
              <a:t>e</a:t>
            </a:r>
            <a:r>
              <a:rPr lang="en-US" sz="2000" dirty="0" smtClean="0"/>
              <a:t>xecution: </a:t>
            </a:r>
            <a:r>
              <a:rPr lang="en-US" sz="1800" dirty="0" err="1" smtClean="0">
                <a:latin typeface="Monaco"/>
                <a:cs typeface="Monaco"/>
              </a:rPr>
              <a:t>setTimeout</a:t>
            </a:r>
            <a:r>
              <a:rPr lang="en-US" sz="1800" dirty="0" smtClean="0">
                <a:latin typeface="Monaco"/>
                <a:cs typeface="Monaco"/>
              </a:rPr>
              <a:t>(callback, delay)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 smtClean="0"/>
              <a:t>Controlling </a:t>
            </a:r>
            <a:r>
              <a:rPr lang="en-US" sz="2000" dirty="0"/>
              <a:t>the </a:t>
            </a:r>
            <a:r>
              <a:rPr lang="en-US" sz="2000" dirty="0" smtClean="0"/>
              <a:t>node </a:t>
            </a:r>
            <a:r>
              <a:rPr lang="en-US" sz="2000" dirty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l</a:t>
            </a:r>
            <a:r>
              <a:rPr lang="en-US" sz="2000" dirty="0" smtClean="0"/>
              <a:t>oop: yield to maximize overall throughput</a:t>
            </a:r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Synchronous v. Asynchronous Coding</a:t>
            </a:r>
            <a:endParaRPr lang="en-US" dirty="0"/>
          </a:p>
          <a:p>
            <a:pPr lvl="0"/>
            <a:r>
              <a:rPr lang="en-US" dirty="0" smtClean="0"/>
              <a:t>JavaScript Closures</a:t>
            </a:r>
            <a:endParaRPr lang="en-US" dirty="0"/>
          </a:p>
          <a:p>
            <a:pPr lvl="0"/>
            <a:r>
              <a:rPr lang="en-US" dirty="0"/>
              <a:t>Callback </a:t>
            </a:r>
            <a:r>
              <a:rPr lang="en-US" dirty="0" smtClean="0"/>
              <a:t>Pattern</a:t>
            </a:r>
            <a:endParaRPr lang="en-US" dirty="0"/>
          </a:p>
          <a:p>
            <a:pPr lvl="0"/>
            <a:r>
              <a:rPr lang="en-US" dirty="0"/>
              <a:t>Event </a:t>
            </a:r>
            <a:r>
              <a:rPr lang="en-US" dirty="0" smtClean="0"/>
              <a:t>Emitters &amp; Listeners</a:t>
            </a:r>
            <a:endParaRPr lang="en-US" dirty="0"/>
          </a:p>
          <a:p>
            <a:pPr lvl="0"/>
            <a:r>
              <a:rPr lang="en-US" dirty="0" smtClean="0"/>
              <a:t>Exception &amp; Error Handling</a:t>
            </a:r>
            <a:endParaRPr lang="en-US" dirty="0"/>
          </a:p>
          <a:p>
            <a:pPr lvl="0"/>
            <a:r>
              <a:rPr lang="en-US" dirty="0" smtClean="0"/>
              <a:t>Maintaining </a:t>
            </a:r>
            <a:r>
              <a:rPr lang="en-US" dirty="0"/>
              <a:t>I</a:t>
            </a:r>
            <a:r>
              <a:rPr lang="en-US" dirty="0" smtClean="0"/>
              <a:t>dentity </a:t>
            </a:r>
            <a:r>
              <a:rPr lang="en-US" dirty="0"/>
              <a:t>in C</a:t>
            </a:r>
            <a:r>
              <a:rPr lang="en-US" dirty="0" smtClean="0"/>
              <a:t>allbacks</a:t>
            </a:r>
            <a:endParaRPr lang="en-US" dirty="0"/>
          </a:p>
          <a:p>
            <a:pPr lvl="0"/>
            <a:r>
              <a:rPr lang="en-US" dirty="0"/>
              <a:t>Flow </a:t>
            </a:r>
            <a:r>
              <a:rPr lang="en-US" dirty="0" smtClean="0"/>
              <a:t>Control In Asynchronous Code</a:t>
            </a:r>
            <a:endParaRPr lang="en-US" dirty="0"/>
          </a:p>
          <a:p>
            <a:pPr lvl="0"/>
            <a:r>
              <a:rPr lang="en-US" dirty="0"/>
              <a:t>Deferring </a:t>
            </a:r>
            <a:r>
              <a:rPr lang="en-US" dirty="0" smtClean="0"/>
              <a:t>Function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endParaRPr lang="en-US" dirty="0"/>
          </a:p>
          <a:p>
            <a:r>
              <a:rPr lang="en-US" dirty="0" smtClean="0"/>
              <a:t>Controlling </a:t>
            </a:r>
            <a:r>
              <a:rPr lang="en-US" dirty="0"/>
              <a:t>the Node </a:t>
            </a:r>
            <a:r>
              <a:rPr lang="en-US" dirty="0" smtClean="0"/>
              <a:t>Event </a:t>
            </a:r>
            <a:r>
              <a:rPr lang="en-US" dirty="0"/>
              <a:t>L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Synchronous code:</a:t>
            </a:r>
          </a:p>
          <a:p>
            <a:pPr lvl="1"/>
            <a:r>
              <a:rPr lang="en-US" dirty="0" smtClean="0"/>
              <a:t>Blocks execution while waiting for resources</a:t>
            </a:r>
          </a:p>
          <a:p>
            <a:pPr lvl="1"/>
            <a:r>
              <a:rPr lang="en-US" dirty="0" smtClean="0"/>
              <a:t>Heavy use of control flow (if, for, while, do)</a:t>
            </a:r>
          </a:p>
          <a:p>
            <a:pPr lvl="1"/>
            <a:r>
              <a:rPr lang="en-US" dirty="0" smtClean="0"/>
              <a:t>Deterministic order of execution</a:t>
            </a:r>
          </a:p>
          <a:p>
            <a:pPr lvl="1"/>
            <a:r>
              <a:rPr lang="en-US" dirty="0" smtClean="0"/>
              <a:t>Typically throws exceptions in error situations</a:t>
            </a:r>
          </a:p>
          <a:p>
            <a:pPr lvl="1"/>
            <a:r>
              <a:rPr lang="en-US" dirty="0" smtClean="0"/>
              <a:t>Fairly easy to understand</a:t>
            </a:r>
          </a:p>
          <a:p>
            <a:r>
              <a:rPr lang="en-US" dirty="0" smtClean="0"/>
              <a:t>Asynchronous code</a:t>
            </a:r>
          </a:p>
          <a:p>
            <a:pPr lvl="1"/>
            <a:r>
              <a:rPr lang="en-US" dirty="0" smtClean="0"/>
              <a:t>Yields while waiting for resources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/>
              <a:t>callbacks </a:t>
            </a:r>
            <a:r>
              <a:rPr lang="en-US" dirty="0" smtClean="0"/>
              <a:t>and events</a:t>
            </a:r>
            <a:endParaRPr lang="en-US" dirty="0"/>
          </a:p>
          <a:p>
            <a:pPr lvl="1"/>
            <a:r>
              <a:rPr lang="en-US" dirty="0" smtClean="0"/>
              <a:t>Less deterministic order of execution</a:t>
            </a:r>
          </a:p>
          <a:p>
            <a:pPr lvl="1"/>
            <a:r>
              <a:rPr lang="en-US" dirty="0" smtClean="0"/>
              <a:t>Typically returns error objects in error situations</a:t>
            </a:r>
          </a:p>
          <a:p>
            <a:pPr lvl="1"/>
            <a:r>
              <a:rPr lang="en-US" dirty="0" smtClean="0"/>
              <a:t>More difficult to understand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</a:t>
            </a:r>
            <a:r>
              <a:rPr lang="en-US" dirty="0" smtClean="0"/>
              <a:t>vs. Asynchronous </a:t>
            </a:r>
            <a:r>
              <a:rPr lang="en-US" dirty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0705" y="2961113"/>
            <a:ext cx="60025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fs.readFileSync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foo.txt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buffer.toString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690452" y="1418971"/>
            <a:ext cx="1763096" cy="1015663"/>
          </a:xfrm>
          <a:prstGeom prst="wedgeRectCallout">
            <a:avLst>
              <a:gd name="adj1" fmla="val -9171"/>
              <a:gd name="adj2" fmla="val 1436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Blocks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thread 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until file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I/O is done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943600" y="4876800"/>
            <a:ext cx="1763096" cy="707886"/>
          </a:xfrm>
          <a:prstGeom prst="wedgeRectCallout">
            <a:avLst>
              <a:gd name="adj1" fmla="val -186033"/>
              <a:gd name="adj2" fmla="val -1793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Throws 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 problem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808834" y="1582531"/>
            <a:ext cx="1763096" cy="1015663"/>
          </a:xfrm>
          <a:prstGeom prst="wedgeRectCallout">
            <a:avLst>
              <a:gd name="adj1" fmla="val 2026"/>
              <a:gd name="adj2" fmla="val 1450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Yields thread control while waiting for I/O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690452" y="1582531"/>
            <a:ext cx="1763096" cy="1323439"/>
          </a:xfrm>
          <a:prstGeom prst="wedgeRectCallout">
            <a:avLst>
              <a:gd name="adj1" fmla="val 46387"/>
              <a:gd name="adj2" fmla="val 971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Callback function invoked when I/O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572070" y="1582531"/>
            <a:ext cx="1763096" cy="707886"/>
          </a:xfrm>
          <a:prstGeom prst="wedgeRectCallout">
            <a:avLst>
              <a:gd name="adj1" fmla="val -34705"/>
              <a:gd name="adj2" fmla="val 223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Error &amp; data passed in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834" y="3485569"/>
            <a:ext cx="752633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foo.txt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onRead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buffer)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buffer.toString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572070" y="4854714"/>
            <a:ext cx="1763096" cy="707886"/>
          </a:xfrm>
          <a:prstGeom prst="wedgeRectCallout">
            <a:avLst>
              <a:gd name="adj1" fmla="val -100533"/>
              <a:gd name="adj2" fmla="val -1637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Must check for &amp; handle error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 are first-class types in JavaScript</a:t>
            </a:r>
          </a:p>
          <a:p>
            <a:r>
              <a:rPr lang="en-US" dirty="0" smtClean="0"/>
              <a:t>Closures are expressed as functions</a:t>
            </a:r>
          </a:p>
          <a:p>
            <a:r>
              <a:rPr lang="en-US" dirty="0" smtClean="0"/>
              <a:t>Closures effectively capture variables in scope at execution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/>
        </p:nvSpPr>
        <p:spPr bwMode="auto">
          <a:xfrm>
            <a:off x="2018450" y="5403247"/>
            <a:ext cx="1849745" cy="707886"/>
          </a:xfrm>
          <a:prstGeom prst="wedgeRectCallout">
            <a:avLst>
              <a:gd name="adj1" fmla="val -60905"/>
              <a:gd name="adj2" fmla="val -33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Calls function after 1 sec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961932" y="3113693"/>
            <a:ext cx="1742680" cy="1015663"/>
          </a:xfrm>
          <a:prstGeom prst="wedgeRectCallout">
            <a:avLst>
              <a:gd name="adj1" fmla="val -55430"/>
              <a:gd name="adj2" fmla="val 1753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Registers itself for callback every second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callback is a function reference</a:t>
            </a:r>
          </a:p>
          <a:p>
            <a:r>
              <a:rPr lang="en-US" dirty="0" smtClean="0"/>
              <a:t>Often defined in-line where it's required</a:t>
            </a:r>
          </a:p>
          <a:p>
            <a:r>
              <a:rPr lang="en-US" dirty="0" smtClean="0"/>
              <a:t>Typically used for "one-off" asynchronous invocations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7817" y="4646675"/>
            <a:ext cx="406328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eachSec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Date())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eachSec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374" y="4646675"/>
            <a:ext cx="3647716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Date())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1000);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9374" y="3106158"/>
            <a:ext cx="1295713" cy="707886"/>
          </a:xfrm>
          <a:prstGeom prst="wedgeRectCallout">
            <a:avLst>
              <a:gd name="adj1" fmla="val 106319"/>
              <a:gd name="adj2" fmla="val 1752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Inline callback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363801" y="3113693"/>
            <a:ext cx="1504394" cy="400110"/>
          </a:xfrm>
          <a:prstGeom prst="wedgeRectCallout">
            <a:avLst>
              <a:gd name="adj1" fmla="val -4432"/>
              <a:gd name="adj2" fmla="val 3437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Anonymous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737816" y="3106158"/>
            <a:ext cx="1742680" cy="1015663"/>
          </a:xfrm>
          <a:prstGeom prst="wedgeRectCallout">
            <a:avLst>
              <a:gd name="adj1" fmla="val 57763"/>
              <a:gd name="adj2" fmla="val 1082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Independent named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419600" y="5943600"/>
            <a:ext cx="2586445" cy="707886"/>
          </a:xfrm>
          <a:prstGeom prst="wedgeRectCallout">
            <a:avLst>
              <a:gd name="adj1" fmla="val -11413"/>
              <a:gd name="adj2" fmla="val -686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Invokes returned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817" y="4642148"/>
            <a:ext cx="3966795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)();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660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6" grpId="0"/>
      <p:bldP spid="8" grpId="0" animBg="1"/>
      <p:bldP spid="9" grpId="0" animBg="1"/>
      <p:bldP spid="10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</a:p>
          <a:p>
            <a:pPr lvl="1"/>
            <a:r>
              <a:rPr lang="en-US" dirty="0" smtClean="0"/>
              <a:t>Produce events</a:t>
            </a:r>
          </a:p>
          <a:p>
            <a:pPr lvl="1"/>
            <a:r>
              <a:rPr lang="en-US" dirty="0" smtClean="0"/>
              <a:t>Act as listener registry</a:t>
            </a:r>
          </a:p>
          <a:p>
            <a:pPr lvl="1"/>
            <a:r>
              <a:rPr lang="en-US" dirty="0" smtClean="0"/>
              <a:t>Provided as base class </a:t>
            </a:r>
            <a:r>
              <a:rPr lang="en-US" sz="1600" dirty="0" err="1" smtClean="0">
                <a:latin typeface="Monaco"/>
                <a:cs typeface="Monaco"/>
              </a:rPr>
              <a:t>events.EventEmitter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Consume events</a:t>
            </a:r>
          </a:p>
          <a:p>
            <a:pPr lvl="1"/>
            <a:r>
              <a:rPr lang="en-US" dirty="0"/>
              <a:t>Receive event </a:t>
            </a:r>
            <a:r>
              <a:rPr lang="en-US" dirty="0" smtClean="0"/>
              <a:t>callbacks invoked by event emitter</a:t>
            </a:r>
          </a:p>
          <a:p>
            <a:pPr lvl="1"/>
            <a:r>
              <a:rPr lang="en-US" dirty="0" smtClean="0"/>
              <a:t>In callbacks, </a:t>
            </a:r>
            <a:r>
              <a:rPr lang="en-US" sz="1600" dirty="0">
                <a:latin typeface="Monaco"/>
                <a:cs typeface="Monaco"/>
              </a:rPr>
              <a:t>this</a:t>
            </a:r>
            <a:r>
              <a:rPr lang="en-US" dirty="0" smtClean="0"/>
              <a:t> reference is set to the emitter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 &amp; Listeners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6400800" y="2895600"/>
            <a:ext cx="2382601" cy="707886"/>
          </a:xfrm>
          <a:prstGeom prst="wedgeRectCallout">
            <a:avLst>
              <a:gd name="adj1" fmla="val -93084"/>
              <a:gd name="adj2" fmla="val -239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Disc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onnection event listener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 &amp; Listeners:  Echo Server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2411154"/>
            <a:ext cx="7634571" cy="358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server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net.createServer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onConnect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connected'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'end'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onDisconnect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disconnected'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c.write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'hello\r\n'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c.pipe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(c);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echo indefinitely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server.listen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(8124,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onPortBound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'server bound'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038600" y="1524000"/>
            <a:ext cx="2895600" cy="400110"/>
          </a:xfrm>
          <a:prstGeom prst="wedgeRectCallout">
            <a:avLst>
              <a:gd name="adj1" fmla="val 5453"/>
              <a:gd name="adj2" fmla="val 1754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Connection event listener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18498" y="3770133"/>
            <a:ext cx="2382600" cy="1077218"/>
          </a:xfrm>
          <a:prstGeom prst="wedgeRectCallout">
            <a:avLst>
              <a:gd name="adj1" fmla="val -126370"/>
              <a:gd name="adj2" fmla="val 28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Pipe readable data to writable stream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as it comes in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200" y="1524000"/>
            <a:ext cx="2382602" cy="400110"/>
          </a:xfrm>
          <a:prstGeom prst="wedgeRectCallout">
            <a:avLst>
              <a:gd name="adj1" fmla="val -11223"/>
              <a:gd name="adj2" fmla="val 1886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Event emitter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114800" y="5486400"/>
            <a:ext cx="2382600" cy="707886"/>
          </a:xfrm>
          <a:prstGeom prst="wedgeRectCallout">
            <a:avLst>
              <a:gd name="adj1" fmla="val -17384"/>
              <a:gd name="adj2" fmla="val -1184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Server bound event listener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3886</TotalTime>
  <Words>1722</Words>
  <Application>Microsoft Macintosh PowerPoint</Application>
  <PresentationFormat>On-screen Show (4:3)</PresentationFormat>
  <Paragraphs>284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PPT_template_v1</vt:lpstr>
      <vt:lpstr>Asynchronous Programming Techniques</vt:lpstr>
      <vt:lpstr>Overview</vt:lpstr>
      <vt:lpstr>Synchronous vs. Asynchronous Coding</vt:lpstr>
      <vt:lpstr>Synchronous Code Example</vt:lpstr>
      <vt:lpstr>Asynchronous Code Example</vt:lpstr>
      <vt:lpstr>JavaScript Closures</vt:lpstr>
      <vt:lpstr>Callback Pattern</vt:lpstr>
      <vt:lpstr>Event Emitters &amp; Listeners</vt:lpstr>
      <vt:lpstr>Event Emitters &amp; Listeners:  Echo Server Example</vt:lpstr>
      <vt:lpstr>Event Emitters &amp; Listeners:  Asynchrony</vt:lpstr>
      <vt:lpstr>Exception &amp; Error Handling:  Problem</vt:lpstr>
      <vt:lpstr>Exception &amp; Error Handling:  Solution</vt:lpstr>
      <vt:lpstr>Exception &amp; Error Handling:  Best Practices</vt:lpstr>
      <vt:lpstr>Maintaining Identity in Callbacks:  Problem</vt:lpstr>
      <vt:lpstr>Maintaining Identity in Callbacks:  Solution</vt:lpstr>
      <vt:lpstr>Flow Control &amp; Asynchronous Style</vt:lpstr>
      <vt:lpstr>Deferring Function Execution</vt:lpstr>
      <vt:lpstr>Controlling the Node Event Loop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845</cp:revision>
  <cp:lastPrinted>2011-10-12T18:09:11Z</cp:lastPrinted>
  <dcterms:created xsi:type="dcterms:W3CDTF">2013-02-07T04:33:41Z</dcterms:created>
  <dcterms:modified xsi:type="dcterms:W3CDTF">2014-07-14T18:06:12Z</dcterms:modified>
</cp:coreProperties>
</file>