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3" r:id="rId11"/>
    <p:sldId id="307" r:id="rId12"/>
    <p:sldId id="308" r:id="rId13"/>
    <p:sldId id="309" r:id="rId14"/>
    <p:sldId id="310" r:id="rId15"/>
    <p:sldId id="311" r:id="rId16"/>
    <p:sldId id="312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85" d="100"/>
          <a:sy n="85" d="100"/>
        </p:scale>
        <p:origin x="-2440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when</a:t>
            </a:r>
            <a:r>
              <a:rPr lang="en-US" baseline="0" dirty="0" smtClean="0"/>
              <a:t> in 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nice intro</a:t>
            </a:r>
            <a:r>
              <a:rPr lang="en-US" baseline="0" dirty="0" smtClean="0"/>
              <a:t> into the node-inspector: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FMPk-KAPkEU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points to show: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breakpoints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running to a location (right click on the breakpoint and 'Continue to here')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set a watch on a variable (just type the variable</a:t>
            </a:r>
            <a:r>
              <a:rPr lang="en-US" baseline="0" dirty="0" smtClean="0"/>
              <a:t> name in the 'Watch Expressions')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set</a:t>
            </a:r>
            <a:r>
              <a:rPr lang="en-US" baseline="0" dirty="0" smtClean="0"/>
              <a:t> a condition on a breakpoint (right click on the breakpoint)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90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6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s.google.com/chrome-developer-tools/docs/javascript-debugg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Debugging node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144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Debugger Cheat Sheet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59754"/>
              </p:ext>
            </p:extLst>
          </p:nvPr>
        </p:nvGraphicFramePr>
        <p:xfrm>
          <a:off x="533400" y="1295400"/>
          <a:ext cx="8153400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00"/>
                <a:gridCol w="4076700"/>
              </a:tblGrid>
              <a:tr h="4800600">
                <a:tc>
                  <a:txBody>
                    <a:bodyPr/>
                    <a:lstStyle/>
                    <a:p>
                      <a:r>
                        <a:rPr lang="en-US" dirty="0" smtClean="0"/>
                        <a:t>Stepping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cont</a:t>
                      </a:r>
                      <a:r>
                        <a:rPr lang="en-US" dirty="0" smtClean="0"/>
                        <a:t>, c – Continue execution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next, n – Step next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step, s – Step in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out, o – Step out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pause – Pause running code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Breakpoints—</a:t>
                      </a:r>
                    </a:p>
                    <a:p>
                      <a:pPr marL="457200" lvl="1" indent="0">
                        <a:buFont typeface="Arial"/>
                        <a:buNone/>
                      </a:pPr>
                      <a:r>
                        <a:rPr lang="en-US" dirty="0" err="1" smtClean="0"/>
                        <a:t>setBreakpoint</a:t>
                      </a:r>
                      <a:r>
                        <a:rPr lang="en-US" dirty="0" smtClean="0"/>
                        <a:t>([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]), </a:t>
                      </a:r>
                      <a:r>
                        <a:rPr lang="en-US" dirty="0" err="1" smtClean="0"/>
                        <a:t>sb</a:t>
                      </a:r>
                      <a:r>
                        <a:rPr lang="en-US" dirty="0" smtClean="0"/>
                        <a:t>([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])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dirty="0" smtClean="0"/>
                        <a:t> – Current line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line # – Specific line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fn</a:t>
                      </a:r>
                      <a:r>
                        <a:rPr lang="en-US" dirty="0" smtClean="0"/>
                        <a:t>()' – First statement in function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script.js</a:t>
                      </a:r>
                      <a:r>
                        <a:rPr lang="en-US" dirty="0" smtClean="0"/>
                        <a:t>', 1 – First line of </a:t>
                      </a:r>
                      <a:r>
                        <a:rPr lang="en-US" dirty="0" err="1" smtClean="0"/>
                        <a:t>script.js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clearBreakpoint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cb</a:t>
                      </a:r>
                      <a:r>
                        <a:rPr lang="en-US" dirty="0" smtClean="0"/>
                        <a:t>(...) – Clear breakpoint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backtrace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bt</a:t>
                      </a:r>
                      <a:r>
                        <a:rPr lang="en-US" dirty="0" smtClean="0"/>
                        <a:t> – Print </a:t>
                      </a:r>
                      <a:r>
                        <a:rPr lang="en-US" dirty="0" err="1" smtClean="0"/>
                        <a:t>backtrace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list(n) – List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with n-line context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watch(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) – Add </a:t>
                      </a:r>
                      <a:r>
                        <a:rPr lang="en-US" dirty="0" err="1" smtClean="0"/>
                        <a:t>watchpoint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unwatch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) – Remove </a:t>
                      </a:r>
                      <a:r>
                        <a:rPr lang="en-US" dirty="0" err="1" smtClean="0"/>
                        <a:t>watchpoint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watchers – List all watchers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repl</a:t>
                      </a:r>
                      <a:r>
                        <a:rPr lang="en-US" dirty="0" smtClean="0"/>
                        <a:t> – Open debugger's </a:t>
                      </a:r>
                      <a:r>
                        <a:rPr lang="en-US" dirty="0" err="1" smtClean="0"/>
                        <a:t>repl</a:t>
                      </a:r>
                      <a:endParaRPr lang="en-US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Control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run – Run script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restart – Restart script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kill – Kill script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Info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scripts – List all loaded scripts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version – Display v8's version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55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r>
              <a:rPr lang="en-US" dirty="0"/>
              <a:t>, </a:t>
            </a:r>
            <a:r>
              <a:rPr lang="en-US" dirty="0" err="1"/>
              <a:t>WebStorm</a:t>
            </a:r>
            <a:endParaRPr lang="en-US" dirty="0"/>
          </a:p>
          <a:p>
            <a:r>
              <a:rPr lang="en-US" dirty="0"/>
              <a:t>Similar to other language </a:t>
            </a:r>
            <a:r>
              <a:rPr lang="en-US" dirty="0" smtClean="0"/>
              <a:t>debuggers</a:t>
            </a:r>
          </a:p>
          <a:p>
            <a:r>
              <a:rPr lang="en-US" dirty="0" smtClean="0"/>
              <a:t>Solid support for debugging node.js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7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IDE (</a:t>
            </a:r>
            <a:r>
              <a:rPr lang="en-US" dirty="0" err="1" smtClean="0"/>
              <a:t>WebStorm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03549"/>
            <a:ext cx="7848600" cy="51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Browser-based debugger for </a:t>
            </a:r>
            <a:r>
              <a:rPr lang="en-US" sz="2000" dirty="0" err="1" smtClean="0"/>
              <a:t>node.js</a:t>
            </a:r>
            <a:r>
              <a:rPr lang="en-US" sz="2000" dirty="0" smtClean="0"/>
              <a:t> applications (currently Chrome only)</a:t>
            </a:r>
          </a:p>
          <a:p>
            <a:pPr lvl="1"/>
            <a:r>
              <a:rPr lang="en-US" sz="1600" dirty="0" smtClean="0"/>
              <a:t>Installed into node.js with </a:t>
            </a:r>
            <a:r>
              <a:rPr lang="en-US" sz="1600" dirty="0" err="1" smtClean="0"/>
              <a:t>npm</a:t>
            </a:r>
            <a:r>
              <a:rPr lang="en-US" sz="1600" dirty="0" smtClean="0"/>
              <a:t>: </a:t>
            </a:r>
            <a:r>
              <a:rPr lang="en-US" sz="1600" dirty="0" err="1" smtClean="0"/>
              <a:t>npm</a:t>
            </a:r>
            <a:r>
              <a:rPr lang="en-US" sz="1600" dirty="0" smtClean="0"/>
              <a:t> install -g node-inspector</a:t>
            </a:r>
            <a:endParaRPr lang="en-US" sz="1600" dirty="0"/>
          </a:p>
          <a:p>
            <a:pPr lvl="1"/>
            <a:r>
              <a:rPr lang="en-US" sz="1600" dirty="0" smtClean="0"/>
              <a:t>Allows you to debug a remote instance of node.js</a:t>
            </a:r>
            <a:endParaRPr lang="en-US" sz="1600" dirty="0"/>
          </a:p>
          <a:p>
            <a:r>
              <a:rPr lang="en-US" sz="2000" dirty="0" smtClean="0"/>
              <a:t>Start it with: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node</a:t>
            </a:r>
            <a:r>
              <a:rPr lang="en-US" sz="1600" dirty="0" smtClean="0">
                <a:latin typeface="Monaco"/>
                <a:cs typeface="Monaco"/>
              </a:rPr>
              <a:t>-debug </a:t>
            </a:r>
            <a:r>
              <a:rPr lang="en-US" sz="1600" dirty="0" err="1" smtClean="0">
                <a:latin typeface="Monaco"/>
                <a:cs typeface="Monaco"/>
              </a:rPr>
              <a:t>app.js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/>
              <a:t>If that does not work:</a:t>
            </a:r>
          </a:p>
          <a:p>
            <a:pPr lvl="2"/>
            <a:r>
              <a:rPr lang="en-US" sz="1600" dirty="0" smtClean="0"/>
              <a:t>Start you app as: </a:t>
            </a:r>
            <a:r>
              <a:rPr lang="en-US" sz="1600" dirty="0">
                <a:latin typeface="Monaco"/>
                <a:cs typeface="Monaco"/>
              </a:rPr>
              <a:t>node </a:t>
            </a:r>
            <a:r>
              <a:rPr lang="en-US" sz="1600" dirty="0" smtClean="0">
                <a:latin typeface="Monaco"/>
                <a:cs typeface="Monaco"/>
              </a:rPr>
              <a:t>--debug</a:t>
            </a:r>
            <a:r>
              <a:rPr lang="en-US" sz="1600" dirty="0">
                <a:latin typeface="Monaco"/>
                <a:cs typeface="Monaco"/>
              </a:rPr>
              <a:t>-</a:t>
            </a:r>
            <a:r>
              <a:rPr lang="en-US" sz="1600" dirty="0" err="1">
                <a:latin typeface="Monaco"/>
                <a:cs typeface="Monaco"/>
              </a:rPr>
              <a:t>brk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app.js</a:t>
            </a:r>
            <a:endParaRPr lang="en-US" sz="1600" dirty="0">
              <a:latin typeface="Monaco"/>
              <a:cs typeface="Monaco"/>
            </a:endParaRPr>
          </a:p>
          <a:p>
            <a:pPr lvl="2"/>
            <a:r>
              <a:rPr lang="en-US" sz="1600" dirty="0" smtClean="0"/>
              <a:t>In another terminal: </a:t>
            </a:r>
            <a:r>
              <a:rPr lang="en-US" sz="1600" dirty="0">
                <a:latin typeface="Monaco"/>
                <a:cs typeface="Monaco"/>
              </a:rPr>
              <a:t>node-inspector</a:t>
            </a:r>
          </a:p>
          <a:p>
            <a:pPr lvl="1"/>
            <a:r>
              <a:rPr lang="en-US" sz="1600" dirty="0" smtClean="0"/>
              <a:t>In Chrome, open: </a:t>
            </a:r>
            <a:r>
              <a:rPr lang="tr-TR" sz="1600" dirty="0">
                <a:latin typeface="Monaco"/>
                <a:cs typeface="Monaco"/>
              </a:rPr>
              <a:t>http://127.0.0.1:8080/</a:t>
            </a:r>
            <a:r>
              <a:rPr lang="tr-TR" sz="1600" dirty="0" err="1">
                <a:latin typeface="Monaco"/>
                <a:cs typeface="Monaco"/>
              </a:rPr>
              <a:t>debug?port</a:t>
            </a:r>
            <a:r>
              <a:rPr lang="tr-TR" sz="1600" dirty="0">
                <a:latin typeface="Monaco"/>
                <a:cs typeface="Monaco"/>
              </a:rPr>
              <a:t>=</a:t>
            </a:r>
            <a:r>
              <a:rPr lang="tr-TR" sz="1600" dirty="0" smtClean="0">
                <a:latin typeface="Monaco"/>
                <a:cs typeface="Monaco"/>
              </a:rPr>
              <a:t>5858</a:t>
            </a:r>
          </a:p>
          <a:p>
            <a:r>
              <a:rPr lang="tr-TR" sz="2000" dirty="0"/>
              <a:t>Debugging </a:t>
            </a:r>
            <a:r>
              <a:rPr lang="tr-TR" sz="2000" dirty="0" err="1"/>
              <a:t>guide</a:t>
            </a:r>
            <a:r>
              <a:rPr lang="tr-TR" sz="2000" dirty="0"/>
              <a:t>: </a:t>
            </a:r>
            <a:r>
              <a:rPr lang="tr-TR" sz="2000" dirty="0" err="1">
                <a:hlinkClick r:id="rId3"/>
              </a:rPr>
              <a:t>https</a:t>
            </a:r>
            <a:r>
              <a:rPr lang="tr-TR" sz="2000" dirty="0">
                <a:hlinkClick r:id="rId3"/>
              </a:rPr>
              <a:t>://</a:t>
            </a:r>
            <a:r>
              <a:rPr lang="tr-TR" sz="2000" dirty="0" err="1">
                <a:hlinkClick r:id="rId3"/>
              </a:rPr>
              <a:t>developers.google.com</a:t>
            </a:r>
            <a:r>
              <a:rPr lang="tr-TR" sz="2000" dirty="0">
                <a:hlinkClick r:id="rId3"/>
              </a:rPr>
              <a:t>/</a:t>
            </a:r>
            <a:r>
              <a:rPr lang="tr-TR" sz="2000" dirty="0" err="1">
                <a:hlinkClick r:id="rId3"/>
              </a:rPr>
              <a:t>chrome-developer-tools</a:t>
            </a:r>
            <a:r>
              <a:rPr lang="tr-TR" sz="2000" dirty="0">
                <a:hlinkClick r:id="rId3"/>
              </a:rPr>
              <a:t>/</a:t>
            </a:r>
            <a:r>
              <a:rPr lang="tr-TR" sz="2000" dirty="0" err="1">
                <a:hlinkClick r:id="rId3"/>
              </a:rPr>
              <a:t>docs</a:t>
            </a:r>
            <a:r>
              <a:rPr lang="tr-TR" sz="2000" dirty="0">
                <a:hlinkClick r:id="rId3"/>
              </a:rPr>
              <a:t>/</a:t>
            </a:r>
            <a:r>
              <a:rPr lang="tr-TR" sz="2000" dirty="0" err="1">
                <a:hlinkClick r:id="rId3"/>
              </a:rPr>
              <a:t>javascript-debugging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Inspector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031" y="609600"/>
            <a:ext cx="5537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https://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github.com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/node-inspector/node-inspector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Inspector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8" descr="node-inspector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36" r="-3936"/>
          <a:stretch>
            <a:fillRect/>
          </a:stretch>
        </p:blipFill>
        <p:spPr>
          <a:xfrm>
            <a:off x="533400" y="1219200"/>
            <a:ext cx="8247062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Breakpoints can be added directly to your code by adding the </a:t>
            </a:r>
            <a:r>
              <a:rPr lang="en-US" sz="2000" dirty="0" smtClean="0">
                <a:latin typeface="Monaco"/>
              </a:rPr>
              <a:t>debugger</a:t>
            </a:r>
            <a:r>
              <a:rPr lang="en-US" dirty="0" smtClean="0"/>
              <a:t> statement.</a:t>
            </a:r>
          </a:p>
          <a:p>
            <a:pPr marL="228600" lvl="1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response.on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Monaco"/>
              </a:rPr>
              <a:t>'data'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Monaco"/>
              </a:rPr>
              <a:t>onData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(part)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Monaco"/>
              </a:rPr>
              <a:t>debugger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s += part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en-US" dirty="0"/>
          </a:p>
          <a:p>
            <a:r>
              <a:rPr lang="en-US" dirty="0" smtClean="0"/>
              <a:t>A running </a:t>
            </a:r>
            <a:r>
              <a:rPr lang="en-US" dirty="0" err="1" smtClean="0"/>
              <a:t>node.js</a:t>
            </a:r>
            <a:r>
              <a:rPr lang="en-US" dirty="0" smtClean="0"/>
              <a:t> instance can be switched into debug mode:</a:t>
            </a:r>
          </a:p>
          <a:p>
            <a:pPr marL="685800" lvl="3" indent="0">
              <a:buNone/>
            </a:pPr>
            <a:r>
              <a:rPr lang="sv-SE" sz="1800" dirty="0" err="1">
                <a:latin typeface="Monaco"/>
              </a:rPr>
              <a:t>kill</a:t>
            </a:r>
            <a:r>
              <a:rPr lang="sv-SE" sz="1800" dirty="0">
                <a:latin typeface="Monaco"/>
              </a:rPr>
              <a:t> -s USR1 </a:t>
            </a:r>
            <a:r>
              <a:rPr lang="sv-SE" sz="1800" dirty="0" smtClean="0">
                <a:latin typeface="Monaco"/>
              </a:rPr>
              <a:t>&lt;process id&gt;</a:t>
            </a:r>
            <a:endParaRPr lang="en-US" sz="1800" dirty="0"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6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provides many built-in utilities for reporting to the console.</a:t>
            </a:r>
          </a:p>
          <a:p>
            <a:r>
              <a:rPr lang="en-US" dirty="0" smtClean="0"/>
              <a:t>There are a number of excellent choices for debugging a node.js application</a:t>
            </a:r>
          </a:p>
          <a:p>
            <a:pPr lvl="1"/>
            <a:r>
              <a:rPr lang="en-US" dirty="0" smtClean="0"/>
              <a:t>node-inspector</a:t>
            </a:r>
          </a:p>
          <a:p>
            <a:pPr lvl="1"/>
            <a:r>
              <a:rPr lang="en-US" dirty="0" smtClean="0"/>
              <a:t>IDEs</a:t>
            </a:r>
          </a:p>
          <a:p>
            <a:r>
              <a:rPr lang="en-US" dirty="0" smtClean="0"/>
              <a:t>Stepping through code only works in a limited context—breakpoints are essential</a:t>
            </a:r>
          </a:p>
          <a:p>
            <a:r>
              <a:rPr lang="en-US" dirty="0" smtClean="0"/>
              <a:t>Remember that debugging is manual activity</a:t>
            </a:r>
            <a:r>
              <a:rPr lang="en-US" smtClean="0"/>
              <a:t>: automate </a:t>
            </a:r>
            <a:r>
              <a:rPr lang="en-US" dirty="0" smtClean="0"/>
              <a:t>validation through tests (coming next!)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0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Embedded debugging code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' debugging client</a:t>
            </a:r>
          </a:p>
          <a:p>
            <a:r>
              <a:rPr lang="en-US" dirty="0" smtClean="0"/>
              <a:t>Debugging with IDEs</a:t>
            </a:r>
          </a:p>
          <a:p>
            <a:r>
              <a:rPr lang="en-US" dirty="0" smtClean="0"/>
              <a:t>Node Inspector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Synchronous output to </a:t>
            </a:r>
            <a:r>
              <a:rPr lang="en-US" dirty="0" err="1" smtClean="0"/>
              <a:t>stdout</a:t>
            </a:r>
            <a:r>
              <a:rPr lang="en-US" dirty="0" smtClean="0"/>
              <a:t> and </a:t>
            </a:r>
            <a:r>
              <a:rPr lang="en-US" dirty="0" err="1" smtClean="0"/>
              <a:t>stderr</a:t>
            </a:r>
            <a:endParaRPr lang="en-US" dirty="0" smtClean="0"/>
          </a:p>
          <a:p>
            <a:r>
              <a:rPr lang="en-US" sz="1800" dirty="0" err="1">
                <a:latin typeface="Monaco"/>
              </a:rPr>
              <a:t>util.log</a:t>
            </a:r>
            <a:r>
              <a:rPr lang="en-US" sz="1800" dirty="0">
                <a:latin typeface="Monaco"/>
              </a:rPr>
              <a:t>(string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Prints </a:t>
            </a:r>
            <a:r>
              <a:rPr lang="en-US" i="1" dirty="0" smtClean="0"/>
              <a:t>string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Prefixed with timestamp</a:t>
            </a:r>
            <a:endParaRPr lang="en-US" dirty="0"/>
          </a:p>
          <a:p>
            <a:r>
              <a:rPr lang="en-US" sz="1800" dirty="0" err="1" smtClean="0">
                <a:latin typeface="Monaco"/>
              </a:rPr>
              <a:t>util.debug</a:t>
            </a:r>
            <a:r>
              <a:rPr lang="en-US" sz="1800" dirty="0">
                <a:latin typeface="Monaco"/>
              </a:rPr>
              <a:t>(string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Prints </a:t>
            </a:r>
            <a:r>
              <a:rPr lang="en-US" i="1" dirty="0" smtClean="0"/>
              <a:t>string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endParaRPr lang="en-US" dirty="0"/>
          </a:p>
          <a:p>
            <a:pPr lvl="1"/>
            <a:r>
              <a:rPr lang="en-US" dirty="0" smtClean="0"/>
              <a:t>Prefixed with “DEBUG”</a:t>
            </a:r>
            <a:endParaRPr lang="en-US" dirty="0"/>
          </a:p>
          <a:p>
            <a:r>
              <a:rPr lang="en-US" sz="1800" dirty="0" err="1">
                <a:latin typeface="Monaco"/>
              </a:rPr>
              <a:t>util.error</a:t>
            </a:r>
            <a:r>
              <a:rPr lang="en-US" sz="1800" dirty="0">
                <a:latin typeface="Monaco"/>
              </a:rPr>
              <a:t>([...]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Prints arguments to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Arguments printed on separate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With </a:t>
            </a:r>
            <a:r>
              <a:rPr lang="en-US" dirty="0" err="1" smtClean="0"/>
              <a:t>util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8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err="1">
                <a:latin typeface="Monaco"/>
              </a:rPr>
              <a:t>util.format</a:t>
            </a:r>
            <a:r>
              <a:rPr lang="en-US" sz="1800" dirty="0">
                <a:latin typeface="Monaco"/>
              </a:rPr>
              <a:t>(format, […]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Returns a formatted string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/>
              <a:t>printf</a:t>
            </a:r>
            <a:r>
              <a:rPr lang="en-US" dirty="0"/>
              <a:t>()-like syntax</a:t>
            </a:r>
          </a:p>
          <a:p>
            <a:pPr lvl="2"/>
            <a:r>
              <a:rPr lang="en-US" dirty="0"/>
              <a:t>%s </a:t>
            </a:r>
            <a:r>
              <a:rPr lang="en-US" dirty="0" smtClean="0"/>
              <a:t>-- string</a:t>
            </a:r>
            <a:endParaRPr lang="en-US" dirty="0"/>
          </a:p>
          <a:p>
            <a:pPr lvl="2"/>
            <a:r>
              <a:rPr lang="en-US" dirty="0"/>
              <a:t>%d </a:t>
            </a:r>
            <a:r>
              <a:rPr lang="en-US" dirty="0" smtClean="0"/>
              <a:t>-- number</a:t>
            </a:r>
            <a:endParaRPr lang="en-US" dirty="0"/>
          </a:p>
          <a:p>
            <a:pPr lvl="2"/>
            <a:r>
              <a:rPr lang="en-US" dirty="0"/>
              <a:t>%j </a:t>
            </a:r>
            <a:r>
              <a:rPr lang="en-US" dirty="0" smtClean="0"/>
              <a:t>-- JSON</a:t>
            </a:r>
            <a:endParaRPr lang="en-US" dirty="0"/>
          </a:p>
          <a:p>
            <a:pPr lvl="2"/>
            <a:r>
              <a:rPr lang="en-US" dirty="0"/>
              <a:t>% </a:t>
            </a:r>
            <a:r>
              <a:rPr lang="en-US" dirty="0" smtClean="0"/>
              <a:t>-- %, no need to escape</a:t>
            </a:r>
            <a:endParaRPr lang="en-US" dirty="0"/>
          </a:p>
          <a:p>
            <a:pPr lvl="1"/>
            <a:r>
              <a:rPr lang="en-US" dirty="0"/>
              <a:t>Extra arguments </a:t>
            </a:r>
            <a:r>
              <a:rPr lang="en-US" dirty="0" smtClean="0"/>
              <a:t>are printed using </a:t>
            </a:r>
            <a:r>
              <a:rPr lang="en-US" sz="1800" dirty="0" err="1" smtClean="0">
                <a:latin typeface="Monaco"/>
              </a:rPr>
              <a:t>util.inspect</a:t>
            </a:r>
            <a:r>
              <a:rPr lang="en-US" sz="1800" dirty="0" smtClean="0">
                <a:latin typeface="Monaco"/>
              </a:rPr>
              <a:t>()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xtra </a:t>
            </a:r>
            <a:r>
              <a:rPr lang="en-US" dirty="0"/>
              <a:t>placeholders </a:t>
            </a:r>
            <a:r>
              <a:rPr lang="en-US" dirty="0" smtClean="0"/>
              <a:t>are ignored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err="1" smtClean="0">
                <a:latin typeface="Monaco"/>
              </a:rPr>
              <a:t>util.inspect</a:t>
            </a:r>
            <a:r>
              <a:rPr lang="en-US" sz="1800" dirty="0" smtClean="0">
                <a:latin typeface="Monaco"/>
              </a:rPr>
              <a:t>(object, [options])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Decomposes </a:t>
            </a:r>
            <a:r>
              <a:rPr lang="en-US" i="1" dirty="0" smtClean="0"/>
              <a:t>object</a:t>
            </a:r>
            <a:r>
              <a:rPr lang="en-US" dirty="0" smtClean="0"/>
              <a:t> into a formatted string</a:t>
            </a:r>
          </a:p>
          <a:p>
            <a:r>
              <a:rPr lang="en-US" dirty="0" smtClean="0"/>
              <a:t>Options object controls formatting</a:t>
            </a:r>
          </a:p>
          <a:p>
            <a:pPr lvl="1"/>
            <a:r>
              <a:rPr lang="en-US" dirty="0" err="1" smtClean="0"/>
              <a:t>showHidden</a:t>
            </a:r>
            <a:r>
              <a:rPr lang="en-US" dirty="0" smtClean="0"/>
              <a:t> – lists object’s non-enumerable properties</a:t>
            </a:r>
          </a:p>
          <a:p>
            <a:pPr lvl="1"/>
            <a:r>
              <a:rPr lang="en-US" dirty="0" smtClean="0"/>
              <a:t>depth – recursion depth</a:t>
            </a:r>
          </a:p>
          <a:p>
            <a:pPr lvl="1"/>
            <a:r>
              <a:rPr lang="en-US" dirty="0" smtClean="0"/>
              <a:t>colors – use ANSI color codes</a:t>
            </a:r>
          </a:p>
          <a:p>
            <a:pPr lvl="1"/>
            <a:r>
              <a:rPr lang="en-US" dirty="0" err="1" smtClean="0"/>
              <a:t>customInspect</a:t>
            </a:r>
            <a:r>
              <a:rPr lang="en-US" dirty="0" smtClean="0"/>
              <a:t> – use custom inspect() functions</a:t>
            </a:r>
          </a:p>
          <a:p>
            <a:r>
              <a:rPr lang="en-US" dirty="0" smtClean="0"/>
              <a:t>For example:</a:t>
            </a:r>
          </a:p>
          <a:p>
            <a:pPr marL="342900" lvl="1" indent="0">
              <a:buNone/>
            </a:pPr>
            <a:r>
              <a:rPr lang="en-US" sz="1600" dirty="0" err="1" smtClean="0">
                <a:latin typeface="Monaco"/>
              </a:rPr>
              <a:t>util.inspect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util</a:t>
            </a:r>
            <a:r>
              <a:rPr lang="en-US" sz="1600" dirty="0" smtClean="0">
                <a:latin typeface="Monaco"/>
              </a:rPr>
              <a:t>, { </a:t>
            </a:r>
            <a:r>
              <a:rPr lang="en-US" sz="1600" dirty="0" err="1" smtClean="0">
                <a:latin typeface="Monaco"/>
              </a:rPr>
              <a:t>showHidden</a:t>
            </a:r>
            <a:r>
              <a:rPr lang="en-US" sz="1600" dirty="0" smtClean="0">
                <a:latin typeface="Monaco"/>
              </a:rPr>
              <a:t>: true, colors: true });</a:t>
            </a:r>
            <a:endParaRPr lang="en-US" sz="1600" dirty="0"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lvl="1" indent="-342900">
              <a:spcBef>
                <a:spcPct val="2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200" dirty="0"/>
              <a:t>Corollary to console object in browsers</a:t>
            </a:r>
          </a:p>
          <a:p>
            <a:pPr marL="342900" lvl="1" indent="-342900">
              <a:spcBef>
                <a:spcPct val="2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200" dirty="0"/>
              <a:t>Same formatting syntax as</a:t>
            </a:r>
            <a:r>
              <a:rPr lang="en-US" dirty="0" smtClean="0"/>
              <a:t> </a:t>
            </a:r>
            <a:r>
              <a:rPr lang="en-US" sz="1800" dirty="0" err="1" smtClean="0">
                <a:latin typeface="Monaco"/>
              </a:rPr>
              <a:t>util.format</a:t>
            </a:r>
            <a:r>
              <a:rPr lang="en-US" sz="1800" dirty="0" smtClean="0">
                <a:latin typeface="Monaco"/>
              </a:rPr>
              <a:t>()</a:t>
            </a:r>
            <a:r>
              <a:rPr lang="en-US" dirty="0" smtClean="0"/>
              <a:t> </a:t>
            </a:r>
          </a:p>
          <a:p>
            <a:pPr marL="342900" lvl="1" indent="-342900">
              <a:spcBef>
                <a:spcPct val="2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200" dirty="0"/>
              <a:t>Print arguments to </a:t>
            </a:r>
            <a:r>
              <a:rPr lang="en-US" sz="2200" dirty="0" err="1"/>
              <a:t>stdout</a:t>
            </a:r>
            <a:endParaRPr lang="en-US" sz="2200" dirty="0"/>
          </a:p>
          <a:p>
            <a:pPr lvl="1"/>
            <a:r>
              <a:rPr lang="en-US" sz="1400" dirty="0" err="1" smtClean="0">
                <a:latin typeface="Monaco"/>
              </a:rPr>
              <a:t>console.log</a:t>
            </a:r>
            <a:r>
              <a:rPr lang="en-US" sz="1400" dirty="0" smtClean="0">
                <a:latin typeface="Monaco"/>
              </a:rPr>
              <a:t>([data], [...])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err="1" smtClean="0">
                <a:latin typeface="Monaco"/>
              </a:rPr>
              <a:t>console.info</a:t>
            </a:r>
            <a:r>
              <a:rPr lang="en-US" sz="1400" dirty="0" smtClean="0">
                <a:latin typeface="Monaco"/>
              </a:rPr>
              <a:t>([data], [...])</a:t>
            </a:r>
          </a:p>
          <a:p>
            <a:r>
              <a:rPr lang="en-US" dirty="0"/>
              <a:t>Print arguments to </a:t>
            </a:r>
            <a:r>
              <a:rPr lang="en-US" dirty="0" err="1"/>
              <a:t>stderr</a:t>
            </a:r>
            <a:endParaRPr lang="en-US" dirty="0"/>
          </a:p>
          <a:p>
            <a:pPr lvl="1"/>
            <a:r>
              <a:rPr lang="en-US" sz="1400" dirty="0" err="1" smtClean="0">
                <a:latin typeface="Monaco"/>
              </a:rPr>
              <a:t>console.error</a:t>
            </a:r>
            <a:r>
              <a:rPr lang="en-US" sz="1400" dirty="0">
                <a:latin typeface="Monaco"/>
              </a:rPr>
              <a:t>([data], [...]</a:t>
            </a:r>
            <a:r>
              <a:rPr lang="en-US" sz="1400" dirty="0" smtClean="0">
                <a:latin typeface="Monaco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 smtClean="0">
                <a:latin typeface="Monaco"/>
              </a:rPr>
              <a:t>console.warn</a:t>
            </a:r>
            <a:r>
              <a:rPr lang="en-US" sz="1400" dirty="0">
                <a:latin typeface="Monaco"/>
              </a:rPr>
              <a:t>([data], [...]</a:t>
            </a:r>
            <a:r>
              <a:rPr lang="en-US" sz="1400" dirty="0" smtClean="0">
                <a:latin typeface="Monaco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With </a:t>
            </a:r>
            <a:r>
              <a:rPr lang="en-US" dirty="0"/>
              <a:t>C</a:t>
            </a:r>
            <a:r>
              <a:rPr lang="en-US" dirty="0" smtClean="0"/>
              <a:t>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err="1">
                <a:latin typeface="Monaco"/>
              </a:rPr>
              <a:t>console.dir</a:t>
            </a:r>
            <a:r>
              <a:rPr lang="en-US" sz="1800" dirty="0">
                <a:latin typeface="Monaco"/>
              </a:rPr>
              <a:t>(</a:t>
            </a:r>
            <a:r>
              <a:rPr lang="en-US" sz="1800" dirty="0" err="1">
                <a:latin typeface="Monaco"/>
              </a:rPr>
              <a:t>obj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Calls </a:t>
            </a:r>
            <a:r>
              <a:rPr lang="en-US" dirty="0" err="1"/>
              <a:t>util.inspect</a:t>
            </a:r>
            <a:r>
              <a:rPr lang="en-US" dirty="0"/>
              <a:t>() on </a:t>
            </a:r>
            <a:r>
              <a:rPr lang="en-US" i="1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and prints the result to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sz="1800" dirty="0" err="1" smtClean="0">
                <a:latin typeface="Monaco"/>
              </a:rPr>
              <a:t>console.time</a:t>
            </a:r>
            <a:r>
              <a:rPr lang="en-US" sz="1800" dirty="0">
                <a:latin typeface="Monaco"/>
              </a:rPr>
              <a:t>(label)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sz="1800" dirty="0" err="1" smtClean="0">
                <a:latin typeface="Monaco"/>
              </a:rPr>
              <a:t>console.timeEnd</a:t>
            </a:r>
            <a:r>
              <a:rPr lang="en-US" sz="1800" dirty="0">
                <a:latin typeface="Monaco"/>
              </a:rPr>
              <a:t>(label</a:t>
            </a:r>
            <a:r>
              <a:rPr lang="en-US" sz="1800" dirty="0" smtClean="0">
                <a:latin typeface="Monaco"/>
              </a:rPr>
              <a:t>)</a:t>
            </a:r>
          </a:p>
          <a:p>
            <a:pPr lvl="1"/>
            <a:r>
              <a:rPr lang="en-US" dirty="0" smtClean="0"/>
              <a:t>Prints elapsed time for </a:t>
            </a:r>
            <a:r>
              <a:rPr lang="en-US" i="1" dirty="0" smtClean="0"/>
              <a:t>label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sz="1800" dirty="0" err="1" smtClean="0">
                <a:latin typeface="Monaco"/>
              </a:rPr>
              <a:t>console.trace</a:t>
            </a:r>
            <a:r>
              <a:rPr lang="en-US" sz="1800" dirty="0">
                <a:latin typeface="Monaco"/>
              </a:rPr>
              <a:t>(label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Prints a </a:t>
            </a:r>
            <a:r>
              <a:rPr lang="en-US" dirty="0" err="1" smtClean="0"/>
              <a:t>stacktrace</a:t>
            </a:r>
            <a:r>
              <a:rPr lang="en-US" dirty="0" smtClean="0"/>
              <a:t> to </a:t>
            </a:r>
            <a:r>
              <a:rPr lang="en-US" dirty="0" err="1" smtClean="0"/>
              <a:t>stderr</a:t>
            </a:r>
            <a:endParaRPr lang="en-US" dirty="0"/>
          </a:p>
          <a:p>
            <a:r>
              <a:rPr lang="en-US" sz="1800" dirty="0" err="1">
                <a:latin typeface="Monaco"/>
              </a:rPr>
              <a:t>console.assert</a:t>
            </a:r>
            <a:r>
              <a:rPr lang="en-US" sz="1800" dirty="0">
                <a:latin typeface="Monaco"/>
              </a:rPr>
              <a:t>(expression, [message]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Throws an </a:t>
            </a:r>
            <a:r>
              <a:rPr lang="en-US" dirty="0" err="1" smtClean="0"/>
              <a:t>AssertionError</a:t>
            </a:r>
            <a:r>
              <a:rPr lang="en-US" dirty="0" smtClean="0"/>
              <a:t> with </a:t>
            </a:r>
            <a:r>
              <a:rPr lang="en-US" i="1" dirty="0" smtClean="0"/>
              <a:t>message</a:t>
            </a:r>
            <a:r>
              <a:rPr lang="en-US" dirty="0" smtClean="0"/>
              <a:t> if </a:t>
            </a:r>
            <a:r>
              <a:rPr lang="en-US" i="1" dirty="0" smtClean="0"/>
              <a:t>expression</a:t>
            </a:r>
            <a:r>
              <a:rPr lang="en-US" dirty="0" smtClean="0"/>
              <a:t> is false.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</a:t>
            </a:r>
            <a:r>
              <a:rPr lang="en-US" dirty="0"/>
              <a:t>C</a:t>
            </a:r>
            <a:r>
              <a:rPr lang="en-US" dirty="0" smtClean="0"/>
              <a:t>onsole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r>
              <a:rPr lang="en-US" dirty="0"/>
              <a:t>-</a:t>
            </a:r>
            <a:r>
              <a:rPr lang="en-US" dirty="0" smtClean="0"/>
              <a:t>based debugger</a:t>
            </a:r>
            <a:endParaRPr lang="en-US" dirty="0"/>
          </a:p>
          <a:p>
            <a:r>
              <a:rPr lang="en-US" dirty="0"/>
              <a:t>Similar to </a:t>
            </a:r>
            <a:r>
              <a:rPr lang="en-US" dirty="0" err="1" smtClean="0"/>
              <a:t>gdb</a:t>
            </a:r>
            <a:endParaRPr lang="en-US" dirty="0" smtClean="0"/>
          </a:p>
          <a:p>
            <a:r>
              <a:rPr lang="en-US" dirty="0" smtClean="0"/>
              <a:t>Supports </a:t>
            </a:r>
          </a:p>
          <a:p>
            <a:pPr lvl="1"/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watched variables</a:t>
            </a:r>
          </a:p>
          <a:p>
            <a:pPr lvl="1"/>
            <a:r>
              <a:rPr lang="en-US" dirty="0" smtClean="0"/>
              <a:t>remote evaluation</a:t>
            </a:r>
            <a:endParaRPr lang="en-US" dirty="0"/>
          </a:p>
          <a:p>
            <a:r>
              <a:rPr lang="en-US" dirty="0" smtClean="0"/>
              <a:t>Can be useful to know how to navigate with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' Debugging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Node.js' Debugging Client Screenshot</a:t>
            </a:r>
            <a:endParaRPr lang="en-US" dirty="0"/>
          </a:p>
        </p:txBody>
      </p:sp>
      <p:pic>
        <p:nvPicPr>
          <p:cNvPr id="5" name="Content Placeholder 4" descr="native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02" r="-7002"/>
          <a:stretch>
            <a:fillRect/>
          </a:stretch>
        </p:blipFill>
        <p:spPr>
          <a:xfrm>
            <a:off x="304800" y="1219200"/>
            <a:ext cx="8247062" cy="49244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3347</TotalTime>
  <Words>794</Words>
  <Application>Microsoft Macintosh PowerPoint</Application>
  <PresentationFormat>On-screen Show (4:3)</PresentationFormat>
  <Paragraphs>150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PPT_template_v1</vt:lpstr>
      <vt:lpstr>Debugging node Applications</vt:lpstr>
      <vt:lpstr>Overview</vt:lpstr>
      <vt:lpstr>Printing With util</vt:lpstr>
      <vt:lpstr>Formatting Strings</vt:lpstr>
      <vt:lpstr>Printing Objects</vt:lpstr>
      <vt:lpstr>Printing With Console</vt:lpstr>
      <vt:lpstr>Other Useful Console Functions</vt:lpstr>
      <vt:lpstr>Node.js' Debugging Client</vt:lpstr>
      <vt:lpstr>Node.js' Debugging Client Screenshot</vt:lpstr>
      <vt:lpstr>Node Debugger Cheat Sheet</vt:lpstr>
      <vt:lpstr>Debugging with IDEs</vt:lpstr>
      <vt:lpstr>Debugging in IDE (WebStorm)</vt:lpstr>
      <vt:lpstr>Node Inspector</vt:lpstr>
      <vt:lpstr>Node Inspector Screenshot</vt:lpstr>
      <vt:lpstr>Good to know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848</cp:revision>
  <cp:lastPrinted>2011-10-12T18:09:11Z</cp:lastPrinted>
  <dcterms:created xsi:type="dcterms:W3CDTF">2013-02-07T04:33:41Z</dcterms:created>
  <dcterms:modified xsi:type="dcterms:W3CDTF">2014-07-29T23:11:26Z</dcterms:modified>
</cp:coreProperties>
</file>